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DB8E6119-86AF-43DE-9B6E-9416A4507F57}"/>
    <pc:docChg chg="undo custSel addSld modSld">
      <pc:chgData name="Alexey Osipov" userId="bfbbc0ef-c616-40fb-bae7-56bdead6de03" providerId="ADAL" clId="{DB8E6119-86AF-43DE-9B6E-9416A4507F57}" dt="2021-07-28T20:06:52.581" v="282" actId="27636"/>
      <pc:docMkLst>
        <pc:docMk/>
      </pc:docMkLst>
      <pc:sldChg chg="modSp mod">
        <pc:chgData name="Alexey Osipov" userId="bfbbc0ef-c616-40fb-bae7-56bdead6de03" providerId="ADAL" clId="{DB8E6119-86AF-43DE-9B6E-9416A4507F57}" dt="2021-07-28T20:06:52.581" v="282" actId="27636"/>
        <pc:sldMkLst>
          <pc:docMk/>
          <pc:sldMk cId="1426301633" sldId="257"/>
        </pc:sldMkLst>
        <pc:spChg chg="mod">
          <ac:chgData name="Alexey Osipov" userId="bfbbc0ef-c616-40fb-bae7-56bdead6de03" providerId="ADAL" clId="{DB8E6119-86AF-43DE-9B6E-9416A4507F57}" dt="2021-07-28T20:06:52.581" v="282" actId="27636"/>
          <ac:spMkLst>
            <pc:docMk/>
            <pc:sldMk cId="1426301633" sldId="257"/>
            <ac:spMk id="3" creationId="{4CD9D1D9-09C5-427D-B218-9F8F258869F8}"/>
          </ac:spMkLst>
        </pc:spChg>
      </pc:sldChg>
      <pc:sldChg chg="modSp mod">
        <pc:chgData name="Alexey Osipov" userId="bfbbc0ef-c616-40fb-bae7-56bdead6de03" providerId="ADAL" clId="{DB8E6119-86AF-43DE-9B6E-9416A4507F57}" dt="2021-07-25T08:17:04.985" v="16" actId="20577"/>
        <pc:sldMkLst>
          <pc:docMk/>
          <pc:sldMk cId="3991036167" sldId="262"/>
        </pc:sldMkLst>
        <pc:spChg chg="mod">
          <ac:chgData name="Alexey Osipov" userId="bfbbc0ef-c616-40fb-bae7-56bdead6de03" providerId="ADAL" clId="{DB8E6119-86AF-43DE-9B6E-9416A4507F57}" dt="2021-07-25T08:17:04.985" v="16" actId="20577"/>
          <ac:spMkLst>
            <pc:docMk/>
            <pc:sldMk cId="3991036167" sldId="262"/>
            <ac:spMk id="3" creationId="{47A31146-9B91-473B-AD5F-059D57DB480B}"/>
          </ac:spMkLst>
        </pc:spChg>
      </pc:sldChg>
      <pc:sldChg chg="modSp mod">
        <pc:chgData name="Alexey Osipov" userId="bfbbc0ef-c616-40fb-bae7-56bdead6de03" providerId="ADAL" clId="{DB8E6119-86AF-43DE-9B6E-9416A4507F57}" dt="2021-07-25T08:26:38.109" v="64"/>
        <pc:sldMkLst>
          <pc:docMk/>
          <pc:sldMk cId="1551217100" sldId="263"/>
        </pc:sldMkLst>
        <pc:spChg chg="mod">
          <ac:chgData name="Alexey Osipov" userId="bfbbc0ef-c616-40fb-bae7-56bdead6de03" providerId="ADAL" clId="{DB8E6119-86AF-43DE-9B6E-9416A4507F57}" dt="2021-07-25T08:26:38.109" v="64"/>
          <ac:spMkLst>
            <pc:docMk/>
            <pc:sldMk cId="1551217100" sldId="263"/>
            <ac:spMk id="3" creationId="{52BB0019-1316-4E2E-BED0-1B3DE4B1EACF}"/>
          </ac:spMkLst>
        </pc:spChg>
      </pc:sldChg>
      <pc:sldChg chg="modSp mod">
        <pc:chgData name="Alexey Osipov" userId="bfbbc0ef-c616-40fb-bae7-56bdead6de03" providerId="ADAL" clId="{DB8E6119-86AF-43DE-9B6E-9416A4507F57}" dt="2021-07-25T13:08:38.150" v="208" actId="20577"/>
        <pc:sldMkLst>
          <pc:docMk/>
          <pc:sldMk cId="4254551074" sldId="266"/>
        </pc:sldMkLst>
        <pc:spChg chg="mod">
          <ac:chgData name="Alexey Osipov" userId="bfbbc0ef-c616-40fb-bae7-56bdead6de03" providerId="ADAL" clId="{DB8E6119-86AF-43DE-9B6E-9416A4507F57}" dt="2021-07-25T13:08:38.150" v="208" actId="20577"/>
          <ac:spMkLst>
            <pc:docMk/>
            <pc:sldMk cId="4254551074" sldId="266"/>
            <ac:spMk id="3" creationId="{6F58C4B5-9CC1-4B14-9BCC-19115CCBE1C8}"/>
          </ac:spMkLst>
        </pc:spChg>
      </pc:sldChg>
      <pc:sldChg chg="modSp mod">
        <pc:chgData name="Alexey Osipov" userId="bfbbc0ef-c616-40fb-bae7-56bdead6de03" providerId="ADAL" clId="{DB8E6119-86AF-43DE-9B6E-9416A4507F57}" dt="2021-07-25T15:45:34.323" v="222"/>
        <pc:sldMkLst>
          <pc:docMk/>
          <pc:sldMk cId="739331382" sldId="269"/>
        </pc:sldMkLst>
        <pc:spChg chg="mod">
          <ac:chgData name="Alexey Osipov" userId="bfbbc0ef-c616-40fb-bae7-56bdead6de03" providerId="ADAL" clId="{DB8E6119-86AF-43DE-9B6E-9416A4507F57}" dt="2021-07-25T15:45:34.323" v="222"/>
          <ac:spMkLst>
            <pc:docMk/>
            <pc:sldMk cId="739331382" sldId="269"/>
            <ac:spMk id="3" creationId="{9F25210C-ECB4-490E-8E5B-317ED6D55675}"/>
          </ac:spMkLst>
        </pc:spChg>
      </pc:sldChg>
      <pc:sldChg chg="modSp new mod">
        <pc:chgData name="Alexey Osipov" userId="bfbbc0ef-c616-40fb-bae7-56bdead6de03" providerId="ADAL" clId="{DB8E6119-86AF-43DE-9B6E-9416A4507F57}" dt="2021-07-25T09:28:37.632" v="195"/>
        <pc:sldMkLst>
          <pc:docMk/>
          <pc:sldMk cId="4661053" sldId="272"/>
        </pc:sldMkLst>
        <pc:spChg chg="mod">
          <ac:chgData name="Alexey Osipov" userId="bfbbc0ef-c616-40fb-bae7-56bdead6de03" providerId="ADAL" clId="{DB8E6119-86AF-43DE-9B6E-9416A4507F57}" dt="2021-07-25T09:28:13.526" v="190" actId="20577"/>
          <ac:spMkLst>
            <pc:docMk/>
            <pc:sldMk cId="4661053" sldId="272"/>
            <ac:spMk id="2" creationId="{B7273A40-090E-4EAE-A6C2-D5BCBD81D4BE}"/>
          </ac:spMkLst>
        </pc:spChg>
        <pc:spChg chg="mod">
          <ac:chgData name="Alexey Osipov" userId="bfbbc0ef-c616-40fb-bae7-56bdead6de03" providerId="ADAL" clId="{DB8E6119-86AF-43DE-9B6E-9416A4507F57}" dt="2021-07-25T09:28:37.632" v="195"/>
          <ac:spMkLst>
            <pc:docMk/>
            <pc:sldMk cId="4661053" sldId="272"/>
            <ac:spMk id="3" creationId="{97B5E357-1C40-43FF-9857-852EEDA3DD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5784-C254-4809-A783-9756EE837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CAF08-860A-41EF-80F2-2723FD52B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CB40-E579-4D41-AAD9-916DFC5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D197-EE74-44C9-96C9-E1F25668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968DB-02F5-429C-8E0B-B4EBB171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A1C8-A602-417A-9406-B7526EBB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B3470-FD17-49F2-B8DD-0CB113D69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66E86-E4E7-4C04-A68C-8B8CF5157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8AEA-D97A-478D-829A-8A8CFD0C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CFF37-0AEC-4D61-A764-E61215BA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B9BB9-30DA-425D-90DD-F8D0A3414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08EAA-6E7B-4231-8A61-85C9D6928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25A33-F556-406F-A13D-9686B7E9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32BE4-5E55-4BEA-8BF4-8DFD1DDA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735C5-205A-496F-BE52-3D9C3271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135E-87F8-44C9-B18E-4614EB5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C9F21-6B20-4031-9BDD-16FA7B024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533C-336A-4244-AD25-EBFD2C97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43BA-6E5B-4C7E-9E18-14251756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9B42-F24F-4222-90FF-26269CD1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F1DC-90D4-4D42-A63B-D3B9CAC8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8F492-4AC8-4970-9E31-D9C89E96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C300-5EF7-4BF1-841E-69CC73AF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D712D-9DD6-4F3A-BB87-83A71C60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2BB7-F95C-45CD-8352-003A2E55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75B2-8800-44E6-9A2F-9BEC8475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6592-4325-452E-9DB2-09EF7537A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AE669-D024-42AF-A07D-9E0A0C65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4BF1E-37A7-4F4A-ACC0-E2CDA74E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0C27-246E-4ABC-BADD-CCAD38A2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C4B7C-5BE7-4299-B7D4-ACFF5D6C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38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2037F-A83A-4D41-8DCE-94DB7640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24FF-1D30-47C1-AD10-C240E15B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4133-22AA-4C1C-AA0E-9AF44B698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21B04-4E07-4FB0-A0AE-866E6C5EB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5795B-8019-4500-B136-DE6E8C322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98D11-2D47-4B82-A0DA-394D411D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073B4-20CD-495B-B72B-8AD5FC7B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2C410B-373B-4DFD-989A-A9646140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42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677A-35CB-4454-9AB3-FA7BBC69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135F1-4571-48FD-969B-FA0234C2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C567E-DF9E-4245-BD03-E16B5A57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BBF8D-A97F-485C-A459-9C9880E4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1F924-DDCC-440C-ACAA-AF8FE817A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17DAA-18FC-4CE3-8772-0420C7A34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F7C52-692F-4785-92D3-6174CC01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97E3-6C0F-4FDE-880D-7A30A81E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E1195-E8EF-4FA8-B236-E66AA571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0132-1003-48CF-B0CC-C2DBC33D6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C6223-22A3-41E5-AC25-3EE4F4D5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C0C53-85BF-4B6B-902D-23724A6D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8245B-920C-4D5B-81E3-9C7BE995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9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3192-5768-4A1D-BEBD-344409F3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48A5F-7016-4E5F-A386-638E5A0F6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E49E6-1ED4-4302-8133-3A6E3A244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35EA-1751-469F-93EF-5AD36121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58A37-B66A-4103-94DC-35B3B1F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155C3-123D-44CE-9FDE-9EF4A925C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C489-9473-4E20-90D8-23DF36D6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2A1A6-AF46-4812-8F85-5E7FE9D5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C87BE-A9CC-4ED5-A8BE-2E0D3FBA9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6AB9D-49A3-402A-BFF9-E4179E98030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11CF0-28C9-4BA4-888E-81F3759EA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79FB-B69E-44F7-A036-D0C12F8B9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91238-A0B4-423C-971F-41CA022B2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6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mark.silverchair.com/evco_a_00059.pdf?token=AQECAHi208BE49Ooan9kkhW_Ercy7Dm3ZL_9Cf3qfKAc485ysgAAAp4wggKaBgkqhkiG9w0BBwagggKLMIIChwIBADCCAoAGCSqGSIb3DQEHATAeBglghkgBZQMEAS4wEQQMTjt64chchf5RpmoHAgEQgIICUZsh_-DYpg3Wc0EbXqDSkZN6QsQNc_YdJMjfBpw-P3uy2FTavDPAJKKrcfOkSFsoEpUJ1qMNdHwgQu0-0bsT8H0r0y3EzqJOaAij-NxpW0qMCqZwEaxKw2FpGgiR2oNKIqkjkPDJQP-DqwKlPwCktvU54PGDTvklmREXolIrfISFK-zXaPET3SOFCVr7468Rv4DTIrcTwH5PtMyatTCOWnGKG9mgq44wHaItxLG6RykmeqPJvByi0PFueKWuvg1LFJtgmwFKBkeAlsH5lLV3bLY6SQ0jOlmh7EOTDAZw64QvE-HFStRtIxyZ1XM7rYCMUoBjO1BlWiINAZO25oP2F3FtWpg-nSD2Wq8XrdEqzpUTQ2Mdv3jJNLl1N9GJkHs7CGvVorIP-NOiWZNO4R4OYq1STo_uVZUM30RX81diw7AnM4JX1zlZBz4czvdOAiXqoUTnMd3GaJpaIdXczziKe1BkXDa9MuJ5XwyAEDoWb9BlE4CoDgkux4eF0BtbIPgZJIj0Zhts-efv6Ku74siIPAkWy0sYhbxKBeaHYla95hhfp54MPFGNsiHTJvG5Mh2fuvffd73AaV9H9NsdN7sQ8LyZMz2okNZo9zO81k0ZRA8MngfAHUhYzUvAxgtBnONalGrgv8FNK8KaLsX41R0tbhSL-XGJ6PzDgdkWelDXbkE_Njj0kI0qtxfo2xZycXRNLymVk9CA9ejR17GT2LVilYwR7SADvhW0x7hMBAaZXx4szF9xV2vdUEsZ1vzp3VVlx_MTbxlYHC9OvSSWaKPdhqFP" TargetMode="External"/><Relationship Id="rId2" Type="http://schemas.openxmlformats.org/officeDocument/2006/relationships/hyperlink" Target="https://github.com/mlr-org/miesmusch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mindras/maars" TargetMode="External"/><Relationship Id="rId2" Type="http://schemas.openxmlformats.org/officeDocument/2006/relationships/hyperlink" Target="https://cran.r-project.org/web/packages/diseq/vignettes/packag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web/packages/lookout/lookout.pdf" TargetMode="External"/><Relationship Id="rId5" Type="http://schemas.openxmlformats.org/officeDocument/2006/relationships/hyperlink" Target="https://cran.r-project.org/web/packages/dobin/dobin.pdf" TargetMode="External"/><Relationship Id="rId4" Type="http://schemas.openxmlformats.org/officeDocument/2006/relationships/hyperlink" Target="https://cran.r-project.org/web/packages/dobin/vignettes/dobin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appsilon.github.io/shiny.fluent/" TargetMode="External"/><Relationship Id="rId3" Type="http://schemas.openxmlformats.org/officeDocument/2006/relationships/hyperlink" Target="https://www.tidyverse.org/blog/2017/12/styler-1.0.0/" TargetMode="External"/><Relationship Id="rId7" Type="http://schemas.openxmlformats.org/officeDocument/2006/relationships/hyperlink" Target="https://cran.r-project.org/web/packages/bslib/index.html" TargetMode="External"/><Relationship Id="rId2" Type="http://schemas.openxmlformats.org/officeDocument/2006/relationships/hyperlink" Target="https://rstudio.github.io/renv/articles/renv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studio.github.io/shinytest/" TargetMode="External"/><Relationship Id="rId5" Type="http://schemas.openxmlformats.org/officeDocument/2006/relationships/hyperlink" Target="https://books.ropensci.org/drake/" TargetMode="External"/><Relationship Id="rId4" Type="http://schemas.openxmlformats.org/officeDocument/2006/relationships/hyperlink" Target="https://github.com/Appsilon/data.validato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uturemaps.com/blogs/news/top-10-world-map-projections" TargetMode="External"/><Relationship Id="rId2" Type="http://schemas.openxmlformats.org/officeDocument/2006/relationships/hyperlink" Target="https://towardsdatascience.com/the-best-spatial-analysis-packages-to-use-in-r-35855069f8b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riskmetric/riskmetric.pdf" TargetMode="External"/><Relationship Id="rId2" Type="http://schemas.openxmlformats.org/officeDocument/2006/relationships/hyperlink" Target="https://www.r-bloggers.com/2020/02/rcppdeepsta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openmetrics/openmetric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rmeissner/kafkaesque" TargetMode="External"/><Relationship Id="rId2" Type="http://schemas.openxmlformats.org/officeDocument/2006/relationships/hyperlink" Target="https://arrow.apache.org/docs/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fairmodels/fairmodels.pdf" TargetMode="External"/><Relationship Id="rId2" Type="http://schemas.openxmlformats.org/officeDocument/2006/relationships/hyperlink" Target="https://cran.r-project.org/web/packages/DALEX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odelStudio/index.html" TargetMode="External"/><Relationship Id="rId2" Type="http://schemas.openxmlformats.org/officeDocument/2006/relationships/hyperlink" Target="https://rdrr.io/github/gergness/httrex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arenar/index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nytest/index.html" TargetMode="External"/><Relationship Id="rId2" Type="http://schemas.openxmlformats.org/officeDocument/2006/relationships/hyperlink" Target="https://autotest-docs.readthedocs.io/en/latest/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hinkr-open.github.io/fusen/" TargetMode="External"/><Relationship Id="rId4" Type="http://schemas.openxmlformats.org/officeDocument/2006/relationships/hyperlink" Target="https://journal.r-project.org/archive/2014-1/lo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riplot/index.html" TargetMode="External"/><Relationship Id="rId2" Type="http://schemas.openxmlformats.org/officeDocument/2006/relationships/hyperlink" Target="https://github.com/a-hanf/mlr3auto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packages/eat/vignettes/EAT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9810-A719-4752-8166-7D5DBB1EF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Impressions on User2021.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93B42-E032-465D-AAD8-0156096E52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05543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3A40-090E-4EAE-A6C2-D5BCBD81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Integer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5E357-1C40-43FF-9857-852EEDA3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miesmuchel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mlr</a:t>
            </a:r>
            <a:r>
              <a:rPr lang="en-US" dirty="0">
                <a:hlinkClick r:id="rId2"/>
              </a:rPr>
              <a:t>-org/</a:t>
            </a:r>
            <a:r>
              <a:rPr lang="en-US" dirty="0" err="1">
                <a:hlinkClick r:id="rId2"/>
              </a:rPr>
              <a:t>miesmuschel</a:t>
            </a:r>
            <a:r>
              <a:rPr lang="en-US" dirty="0">
                <a:hlinkClick r:id="rId2"/>
              </a:rPr>
              <a:t>: Flexible Mixed Integer Evolutionary Strategies</a:t>
            </a:r>
            <a:endParaRPr lang="en-US" dirty="0"/>
          </a:p>
          <a:p>
            <a:r>
              <a:rPr lang="it-IT" dirty="0">
                <a:hlinkClick r:id="rId3"/>
              </a:rPr>
              <a:t>EVCO_a_00059-Li_HR (silverchair.com)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337F-FE59-4D76-94C8-1AAAAFD4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&amp; statistical models.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C4B5-9CC1-4B14-9BCC-19115CCB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diseq</a:t>
            </a:r>
            <a:br>
              <a:rPr lang="en-US" dirty="0"/>
            </a:br>
            <a:r>
              <a:rPr lang="en-US" dirty="0">
                <a:hlinkClick r:id="rId2"/>
              </a:rPr>
              <a:t>The R Package </a:t>
            </a:r>
            <a:r>
              <a:rPr lang="en-US" dirty="0" err="1">
                <a:hlinkClick r:id="rId2"/>
              </a:rPr>
              <a:t>diseq</a:t>
            </a:r>
            <a:r>
              <a:rPr lang="en-US" dirty="0">
                <a:hlinkClick r:id="rId2"/>
              </a:rPr>
              <a:t>: Estimation Methods for Markets in Equilibrium and Disequilibrium (r-project.org)</a:t>
            </a:r>
            <a:endParaRPr lang="en-US" dirty="0"/>
          </a:p>
          <a:p>
            <a:r>
              <a:rPr lang="en-US" dirty="0"/>
              <a:t>maars </a:t>
            </a:r>
            <a:br>
              <a:rPr lang="en-US" dirty="0"/>
            </a:br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shamindras</a:t>
            </a:r>
            <a:r>
              <a:rPr lang="en-US" dirty="0">
                <a:hlinkClick r:id="rId3"/>
              </a:rPr>
              <a:t>/maars</a:t>
            </a:r>
            <a:endParaRPr lang="en-US" dirty="0"/>
          </a:p>
          <a:p>
            <a:r>
              <a:rPr lang="en-US" dirty="0" err="1"/>
              <a:t>dobin</a:t>
            </a:r>
            <a:br>
              <a:rPr lang="en-US" dirty="0"/>
            </a:br>
            <a:r>
              <a:rPr lang="en-US" dirty="0">
                <a:hlinkClick r:id="rId4"/>
              </a:rPr>
              <a:t>Introduction to </a:t>
            </a:r>
            <a:r>
              <a:rPr lang="en-US" dirty="0" err="1">
                <a:hlinkClick r:id="rId4"/>
              </a:rPr>
              <a:t>dobin</a:t>
            </a:r>
            <a:r>
              <a:rPr lang="en-US" dirty="0">
                <a:hlinkClick r:id="rId4"/>
              </a:rPr>
              <a:t> (r-project.org)</a:t>
            </a:r>
            <a:br>
              <a:rPr lang="en-US" dirty="0"/>
            </a:br>
            <a:r>
              <a:rPr lang="en-US" dirty="0">
                <a:hlinkClick r:id="rId5"/>
              </a:rPr>
              <a:t>dobin.pdf (r-project.org)</a:t>
            </a:r>
            <a:endParaRPr lang="en-US" dirty="0"/>
          </a:p>
          <a:p>
            <a:r>
              <a:rPr lang="en-US" dirty="0"/>
              <a:t>lookout</a:t>
            </a:r>
            <a:br>
              <a:rPr lang="en-US" dirty="0"/>
            </a:br>
            <a:r>
              <a:rPr lang="en-US" dirty="0">
                <a:hlinkClick r:id="rId6"/>
              </a:rPr>
              <a:t>lookout.pdf (r-project.org)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51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3C18-7F1E-4F98-BB37-D7092D39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01F2-8A7F-49DE-B4DF-B0211ADA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0562C-27D4-4BDC-899A-4F9ACFCB67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65125"/>
            <a:ext cx="11318240" cy="612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06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07D5-541F-4D33-A8AD-56CA44AE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E7F2-3FF0-42AA-802D-E4F953A9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C2C53-4F71-4EA7-9CFF-B8A02F46F3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5811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C309-2DC1-4342-BC4D-4023311F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Shiny PoC to Production Application in 8 steps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5210C-ECB4-490E-8E5B-317ED6D55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renv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docker </a:t>
            </a:r>
            <a:r>
              <a:rPr lang="en-US" sz="1200" dirty="0">
                <a:hlinkClick r:id="rId2"/>
              </a:rPr>
              <a:t>Introduction to </a:t>
            </a:r>
            <a:r>
              <a:rPr lang="en-US" sz="1200" dirty="0" err="1">
                <a:hlinkClick r:id="rId2"/>
              </a:rPr>
              <a:t>renv</a:t>
            </a:r>
            <a:r>
              <a:rPr lang="en-US" sz="1200" dirty="0">
                <a:hlinkClick r:id="rId2"/>
              </a:rPr>
              <a:t> • </a:t>
            </a:r>
            <a:r>
              <a:rPr lang="en-US" sz="1200" dirty="0" err="1">
                <a:hlinkClick r:id="rId2"/>
              </a:rPr>
              <a:t>renv</a:t>
            </a:r>
            <a:r>
              <a:rPr lang="en-US" sz="1200" dirty="0">
                <a:hlinkClick r:id="rId2"/>
              </a:rPr>
              <a:t> (rstudio.github.io)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ymls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styler </a:t>
            </a:r>
            <a:r>
              <a:rPr lang="en-US" sz="1200" dirty="0" err="1">
                <a:hlinkClick r:id="rId3"/>
              </a:rPr>
              <a:t>styler</a:t>
            </a:r>
            <a:r>
              <a:rPr lang="en-US" sz="1200" dirty="0">
                <a:hlinkClick r:id="rId3"/>
              </a:rPr>
              <a:t> 1.0.0 (tidyverse.org)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R6, plumber</a:t>
            </a:r>
          </a:p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data.validator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drake </a:t>
            </a:r>
            <a:r>
              <a:rPr lang="en-US" sz="1200" dirty="0">
                <a:hlinkClick r:id="rId4"/>
              </a:rPr>
              <a:t>GitHub - </a:t>
            </a:r>
            <a:r>
              <a:rPr lang="en-US" sz="1200" dirty="0" err="1">
                <a:hlinkClick r:id="rId4"/>
              </a:rPr>
              <a:t>Appsilon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data.validator</a:t>
            </a:r>
            <a:r>
              <a:rPr lang="en-US" sz="1200" dirty="0">
                <a:hlinkClick r:id="rId4"/>
              </a:rPr>
              <a:t>: validate your data and create nice reports straight from R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The drake R Package User Manual (ropensci.org)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testthat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cypress, </a:t>
            </a:r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shinytest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hlinkClick r:id="rId6"/>
              </a:rPr>
              <a:t>Test Shiny Apps • </a:t>
            </a:r>
            <a:r>
              <a:rPr lang="en-US" sz="1200" dirty="0" err="1">
                <a:hlinkClick r:id="rId6"/>
              </a:rPr>
              <a:t>shinytest</a:t>
            </a:r>
            <a:r>
              <a:rPr lang="en-US" sz="1200" dirty="0">
                <a:hlinkClick r:id="rId6"/>
              </a:rPr>
              <a:t> (rstudio.github.io)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bslib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hlinkClick r:id="rId7"/>
              </a:rPr>
              <a:t>CRAN - Package </a:t>
            </a:r>
            <a:r>
              <a:rPr lang="en-US" sz="1200" dirty="0" err="1">
                <a:hlinkClick r:id="rId7"/>
              </a:rPr>
              <a:t>bslib</a:t>
            </a:r>
            <a:r>
              <a:rPr lang="en-US" sz="1200" dirty="0">
                <a:hlinkClick r:id="rId7"/>
              </a:rPr>
              <a:t> (r-project.org)</a:t>
            </a:r>
            <a:endParaRPr lang="en-US" sz="1800" b="1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shiny.fluent</a:t>
            </a:r>
            <a:r>
              <a:rPr lang="en-US" sz="18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hlinkClick r:id="rId8"/>
              </a:rPr>
              <a:t>Microsoft Fluent UI for Shiny Apps • </a:t>
            </a:r>
            <a:r>
              <a:rPr lang="en-US" sz="1200" dirty="0" err="1">
                <a:hlinkClick r:id="rId8"/>
              </a:rPr>
              <a:t>shiny.fluent</a:t>
            </a:r>
            <a:r>
              <a:rPr lang="en-US" sz="1200">
                <a:hlinkClick r:id="rId8"/>
              </a:rPr>
              <a:t> (appsilon.github.io)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3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79F6-FE05-4DB7-AFBE-F5BD4C98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presentations on 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6F99-C851-42E0-AA74-1B2ADA22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9364A1-BBF3-4EBA-B9BE-652279D6C83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1760"/>
            <a:ext cx="10515600" cy="54762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66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C3B08-41E6-46E2-BF93-21F6C4FE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BA78F-45A1-4A8F-B4B4-76BA2A62C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92" y="43973"/>
            <a:ext cx="12139108" cy="6448902"/>
          </a:xfrm>
        </p:spPr>
      </p:pic>
    </p:spTree>
    <p:extLst>
      <p:ext uri="{BB962C8B-B14F-4D97-AF65-F5344CB8AC3E}">
        <p14:creationId xmlns:p14="http://schemas.microsoft.com/office/powerpoint/2010/main" val="13863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1175-3909-44CC-879C-6461E8F4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spatial.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D1D9-09C5-427D-B218-9F8F2588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maps</a:t>
            </a:r>
          </a:p>
          <a:p>
            <a:r>
              <a:rPr lang="en-US" dirty="0" err="1"/>
              <a:t>spatstat</a:t>
            </a:r>
            <a:endParaRPr lang="en-US" dirty="0"/>
          </a:p>
          <a:p>
            <a:r>
              <a:rPr lang="en-US" dirty="0" err="1"/>
              <a:t>spdep</a:t>
            </a:r>
            <a:endParaRPr lang="en-US" dirty="0"/>
          </a:p>
          <a:p>
            <a:r>
              <a:rPr lang="en-US" dirty="0" err="1"/>
              <a:t>maptools</a:t>
            </a:r>
            <a:endParaRPr lang="en-US" dirty="0"/>
          </a:p>
          <a:p>
            <a:r>
              <a:rPr lang="en-US" dirty="0" err="1"/>
              <a:t>GIStools</a:t>
            </a:r>
            <a:endParaRPr lang="en-US" dirty="0"/>
          </a:p>
          <a:p>
            <a:r>
              <a:rPr lang="en-US" dirty="0">
                <a:hlinkClick r:id="rId2"/>
              </a:rPr>
              <a:t>The Best Spatial Analysis Packages to Use in R | by Nick Sokol, PhD | Jun, 2021 | Towards Data Science</a:t>
            </a:r>
            <a:endParaRPr lang="en-US" dirty="0"/>
          </a:p>
          <a:p>
            <a:r>
              <a:rPr lang="en-US" dirty="0" err="1"/>
              <a:t>sp</a:t>
            </a:r>
            <a:r>
              <a:rPr lang="en-US" dirty="0"/>
              <a:t>, </a:t>
            </a:r>
            <a:r>
              <a:rPr lang="en-US" dirty="0" err="1"/>
              <a:t>rgdal</a:t>
            </a:r>
            <a:r>
              <a:rPr lang="en-US" dirty="0"/>
              <a:t>, </a:t>
            </a:r>
            <a:r>
              <a:rPr lang="en-US" dirty="0" err="1"/>
              <a:t>rgeos</a:t>
            </a:r>
            <a:r>
              <a:rPr lang="en-US" dirty="0"/>
              <a:t>, raster, sf, starts, terra</a:t>
            </a:r>
          </a:p>
          <a:p>
            <a:r>
              <a:rPr lang="en-US">
                <a:hlinkClick r:id="rId3"/>
              </a:rPr>
              <a:t>Top 10 World Map Projections – The Future Mapping Company (futuremaps.com)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0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AAFE-6144-4E9C-8779-E8F33B3F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&amp; dependencies.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22C7-06D8-426C-9728-459688F6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RcppDeepState</a:t>
            </a:r>
            <a:br>
              <a:rPr lang="en-US" dirty="0"/>
            </a:br>
            <a:r>
              <a:rPr lang="en-US" dirty="0" err="1">
                <a:hlinkClick r:id="rId2"/>
              </a:rPr>
              <a:t>RcppDeepState</a:t>
            </a:r>
            <a:r>
              <a:rPr lang="en-US" dirty="0">
                <a:hlinkClick r:id="rId2"/>
              </a:rPr>
              <a:t> | R-bloggers</a:t>
            </a:r>
            <a:endParaRPr lang="en-US" dirty="0"/>
          </a:p>
          <a:p>
            <a:r>
              <a:rPr lang="en-US" dirty="0" err="1"/>
              <a:t>riskmetric</a:t>
            </a:r>
            <a:br>
              <a:rPr lang="en-US" dirty="0"/>
            </a:br>
            <a:r>
              <a:rPr lang="en-US" dirty="0">
                <a:hlinkClick r:id="rId3"/>
              </a:rPr>
              <a:t>riskmetric.pdf (r-project.org)</a:t>
            </a:r>
            <a:endParaRPr lang="en-US" dirty="0"/>
          </a:p>
          <a:p>
            <a:r>
              <a:rPr lang="en-US" dirty="0" err="1"/>
              <a:t>poorman</a:t>
            </a:r>
            <a:endParaRPr lang="en-US" dirty="0"/>
          </a:p>
          <a:p>
            <a:r>
              <a:rPr lang="en-US" dirty="0" err="1"/>
              <a:t>openmetrics</a:t>
            </a:r>
            <a:br>
              <a:rPr lang="en-US" dirty="0"/>
            </a:br>
            <a:r>
              <a:rPr lang="en-US" dirty="0">
                <a:hlinkClick r:id="rId4"/>
              </a:rPr>
              <a:t>openmetrics.pdf (r-project.org)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8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5B78-2292-4AD8-8F65-C7853F09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&amp;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5FA2-672C-47C8-A312-7451CD97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Apache Arrow</a:t>
            </a:r>
            <a:br>
              <a:rPr lang="en-US" dirty="0"/>
            </a:br>
            <a:r>
              <a:rPr lang="en-US" dirty="0">
                <a:hlinkClick r:id="rId2"/>
              </a:rPr>
              <a:t>Integration to Apache Arrow • Arrow R Package</a:t>
            </a:r>
            <a:endParaRPr lang="en-US" dirty="0"/>
          </a:p>
          <a:p>
            <a:r>
              <a:rPr lang="en-US" dirty="0" err="1"/>
              <a:t>kafkaesque</a:t>
            </a:r>
            <a:br>
              <a:rPr lang="en-US" dirty="0"/>
            </a:br>
            <a:r>
              <a:rPr lang="en-US" dirty="0">
                <a:hlinkClick r:id="rId3"/>
              </a:rPr>
              <a:t>GitHub - </a:t>
            </a:r>
            <a:r>
              <a:rPr lang="en-US" dirty="0" err="1">
                <a:hlinkClick r:id="rId3"/>
              </a:rPr>
              <a:t>petermeissner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kafkaesque</a:t>
            </a:r>
            <a:r>
              <a:rPr lang="en-US" dirty="0">
                <a:hlinkClick r:id="rId3"/>
              </a:rPr>
              <a:t>: R package that allows to access Kafka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4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EB99-8C52-4B17-A641-E69E160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fairness &amp; related topics.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7FB24-4902-4E79-A670-185F926C8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fairness: detect unfair.</a:t>
            </a:r>
          </a:p>
          <a:p>
            <a:r>
              <a:rPr lang="en-US" dirty="0"/>
              <a:t>Algorithm fairness: make fair.</a:t>
            </a:r>
          </a:p>
          <a:p>
            <a:r>
              <a:rPr lang="en-US" dirty="0"/>
              <a:t>DALEX</a:t>
            </a:r>
            <a:br>
              <a:rPr lang="en-US" dirty="0"/>
            </a:br>
            <a:r>
              <a:rPr lang="en-US" dirty="0">
                <a:hlinkClick r:id="rId2"/>
              </a:rPr>
              <a:t>CRAN - Package DALEX (r-project.org)</a:t>
            </a:r>
            <a:endParaRPr lang="en-US" dirty="0"/>
          </a:p>
          <a:p>
            <a:r>
              <a:rPr lang="en-US" dirty="0" err="1"/>
              <a:t>fairmodels</a:t>
            </a:r>
            <a:br>
              <a:rPr lang="en-US" dirty="0"/>
            </a:br>
            <a:r>
              <a:rPr lang="en-US" dirty="0" err="1">
                <a:hlinkClick r:id="rId3"/>
              </a:rPr>
              <a:t>fairmodels</a:t>
            </a:r>
            <a:r>
              <a:rPr lang="en-US" dirty="0">
                <a:hlinkClick r:id="rId3"/>
              </a:rPr>
              <a:t>: Flexible Tool for Bias Detection, Visualization, and Mitigation (r-project.org)</a:t>
            </a:r>
            <a:endParaRPr lang="en-US" dirty="0"/>
          </a:p>
          <a:p>
            <a:r>
              <a:rPr lang="en-US" dirty="0"/>
              <a:t>Paper of Achim </a:t>
            </a:r>
            <a:r>
              <a:rPr lang="en-US" dirty="0" err="1"/>
              <a:t>Zeileis</a:t>
            </a:r>
            <a:r>
              <a:rPr lang="en-US" dirty="0"/>
              <a:t> on EURO-2021 prediction.</a:t>
            </a:r>
          </a:p>
        </p:txBody>
      </p:sp>
    </p:spTree>
    <p:extLst>
      <p:ext uri="{BB962C8B-B14F-4D97-AF65-F5344CB8AC3E}">
        <p14:creationId xmlns:p14="http://schemas.microsoft.com/office/powerpoint/2010/main" val="232007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9E77-8543-4D42-94BD-29E48747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Unheard talks.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6153-CB7E-4BCC-8066-F58AE55B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httrex</a:t>
            </a:r>
            <a:br>
              <a:rPr lang="en-US" dirty="0"/>
            </a:br>
            <a:r>
              <a:rPr lang="en-US" dirty="0" err="1">
                <a:hlinkClick r:id="rId2"/>
              </a:rPr>
              <a:t>gergness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httrex</a:t>
            </a:r>
            <a:r>
              <a:rPr lang="en-US" dirty="0">
                <a:hlinkClick r:id="rId2"/>
              </a:rPr>
              <a:t>: Create code examples that include http requests version 0.0.0.9000 from GitHub (rdrr.io)</a:t>
            </a:r>
            <a:endParaRPr lang="en-US" dirty="0"/>
          </a:p>
          <a:p>
            <a:r>
              <a:rPr lang="en-US" dirty="0" err="1"/>
              <a:t>modelStudio</a:t>
            </a:r>
            <a:br>
              <a:rPr lang="en-US" dirty="0"/>
            </a:br>
            <a:r>
              <a:rPr lang="en-US" dirty="0">
                <a:hlinkClick r:id="rId3"/>
              </a:rPr>
              <a:t>CRAN - Package </a:t>
            </a:r>
            <a:r>
              <a:rPr lang="en-US" dirty="0" err="1">
                <a:hlinkClick r:id="rId3"/>
              </a:rPr>
              <a:t>modelStudio</a:t>
            </a:r>
            <a:r>
              <a:rPr lang="en-US" dirty="0">
                <a:hlinkClick r:id="rId3"/>
              </a:rPr>
              <a:t> (r-project.org)</a:t>
            </a:r>
            <a:endParaRPr lang="en-US" dirty="0"/>
          </a:p>
          <a:p>
            <a:r>
              <a:rPr lang="en-US" dirty="0" err="1"/>
              <a:t>arenar</a:t>
            </a:r>
            <a:br>
              <a:rPr lang="en-US" dirty="0"/>
            </a:br>
            <a:r>
              <a:rPr lang="en-US" dirty="0">
                <a:hlinkClick r:id="rId4"/>
              </a:rPr>
              <a:t>CRAN - Package </a:t>
            </a:r>
            <a:r>
              <a:rPr lang="en-US" dirty="0" err="1">
                <a:hlinkClick r:id="rId4"/>
              </a:rPr>
              <a:t>arenar</a:t>
            </a:r>
            <a:r>
              <a:rPr lang="en-US" dirty="0">
                <a:hlinkClick r:id="rId4"/>
              </a:rPr>
              <a:t> (r-project.org)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2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A74A-EEAF-4916-A55D-5D92DFD2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Unheard talks on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1146-9B91-473B-AD5F-059D57DB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autotest</a:t>
            </a:r>
            <a:br>
              <a:rPr lang="en-US" dirty="0"/>
            </a:br>
            <a:r>
              <a:rPr lang="en-US" dirty="0" err="1">
                <a:hlinkClick r:id="rId2"/>
              </a:rPr>
              <a:t>autotest</a:t>
            </a:r>
            <a:r>
              <a:rPr lang="en-US" dirty="0">
                <a:hlinkClick r:id="rId2"/>
              </a:rPr>
              <a:t> in R — </a:t>
            </a:r>
            <a:r>
              <a:rPr lang="en-US" dirty="0" err="1">
                <a:hlinkClick r:id="rId2"/>
              </a:rPr>
              <a:t>autotest</a:t>
            </a:r>
            <a:r>
              <a:rPr lang="en-US" dirty="0">
                <a:hlinkClick r:id="rId2"/>
              </a:rPr>
              <a:t> 0.1 documentation (autotest-docs.readthedocs.io)</a:t>
            </a:r>
            <a:endParaRPr lang="en-US" dirty="0"/>
          </a:p>
          <a:p>
            <a:r>
              <a:rPr lang="en-US" dirty="0" err="1"/>
              <a:t>tinytest</a:t>
            </a:r>
            <a:br>
              <a:rPr lang="en-US" dirty="0"/>
            </a:br>
            <a:r>
              <a:rPr lang="en-US" dirty="0">
                <a:hlinkClick r:id="rId3"/>
              </a:rPr>
              <a:t>CRAN - Package </a:t>
            </a:r>
            <a:r>
              <a:rPr lang="en-US" dirty="0" err="1">
                <a:hlinkClick r:id="rId3"/>
              </a:rPr>
              <a:t>tinytest</a:t>
            </a:r>
            <a:r>
              <a:rPr lang="en-US" dirty="0">
                <a:hlinkClick r:id="rId3"/>
              </a:rPr>
              <a:t> (r-project.org)</a:t>
            </a:r>
            <a:br>
              <a:rPr lang="en-US" dirty="0"/>
            </a:br>
            <a:r>
              <a:rPr lang="en-US" dirty="0">
                <a:hlinkClick r:id="rId4"/>
              </a:rPr>
              <a:t>loo.pdf (r-project.org)</a:t>
            </a:r>
            <a:endParaRPr lang="en-US" dirty="0"/>
          </a:p>
          <a:p>
            <a:r>
              <a:rPr lang="en-US" dirty="0" err="1"/>
              <a:t>fusen</a:t>
            </a:r>
            <a:br>
              <a:rPr lang="en-US" dirty="0"/>
            </a:br>
            <a:r>
              <a:rPr lang="en-US" dirty="0">
                <a:hlinkClick r:id="rId5"/>
              </a:rPr>
              <a:t>Build a Package from </a:t>
            </a:r>
            <a:r>
              <a:rPr lang="en-US" dirty="0" err="1">
                <a:hlinkClick r:id="rId5"/>
              </a:rPr>
              <a:t>Rmarkdown</a:t>
            </a:r>
            <a:r>
              <a:rPr lang="en-US" dirty="0">
                <a:hlinkClick r:id="rId5"/>
              </a:rPr>
              <a:t> File • </a:t>
            </a:r>
            <a:r>
              <a:rPr lang="en-US" dirty="0" err="1">
                <a:hlinkClick r:id="rId5"/>
              </a:rPr>
              <a:t>fusen</a:t>
            </a:r>
            <a:r>
              <a:rPr lang="en-US" dirty="0">
                <a:hlinkClick r:id="rId5"/>
              </a:rPr>
              <a:t> (thinkr-open.github.io)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3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F710-8346-4154-ACD5-1288B9BC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related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0019-1316-4E2E-BED0-1B3DE4B1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mlr3automl</a:t>
            </a:r>
            <a:br>
              <a:rPr lang="en-US" dirty="0"/>
            </a:br>
            <a:r>
              <a:rPr lang="en-US" dirty="0">
                <a:hlinkClick r:id="rId2"/>
              </a:rPr>
              <a:t>GitHub - a-</a:t>
            </a:r>
            <a:r>
              <a:rPr lang="en-US" dirty="0" err="1">
                <a:hlinkClick r:id="rId2"/>
              </a:rPr>
              <a:t>hanf</a:t>
            </a:r>
            <a:r>
              <a:rPr lang="en-US" dirty="0">
                <a:hlinkClick r:id="rId2"/>
              </a:rPr>
              <a:t>/mlr3automl: Automated machine learning in mlr3</a:t>
            </a:r>
            <a:endParaRPr lang="en-US" dirty="0"/>
          </a:p>
          <a:p>
            <a:r>
              <a:rPr lang="en-US" dirty="0" err="1"/>
              <a:t>triplot</a:t>
            </a:r>
            <a:br>
              <a:rPr lang="en-US" dirty="0"/>
            </a:br>
            <a:r>
              <a:rPr lang="en-US" dirty="0">
                <a:hlinkClick r:id="rId3"/>
              </a:rPr>
              <a:t>CRAN - Package </a:t>
            </a:r>
            <a:r>
              <a:rPr lang="en-US" dirty="0" err="1">
                <a:hlinkClick r:id="rId3"/>
              </a:rPr>
              <a:t>triplot</a:t>
            </a:r>
            <a:r>
              <a:rPr lang="en-US" dirty="0">
                <a:hlinkClick r:id="rId3"/>
              </a:rPr>
              <a:t> (r-project.org)</a:t>
            </a:r>
            <a:endParaRPr lang="en-US" dirty="0"/>
          </a:p>
          <a:p>
            <a:r>
              <a:rPr lang="en-US" dirty="0"/>
              <a:t>R packages for efficiency analysis trees</a:t>
            </a:r>
            <a:br>
              <a:rPr lang="en-US" dirty="0"/>
            </a:br>
            <a:r>
              <a:rPr lang="en-US" dirty="0">
                <a:hlinkClick r:id="rId4"/>
              </a:rPr>
              <a:t>EAT: Efficiency Analysis Trees (r-project.org)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1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7320-C887-4657-883F-EB8F2185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833E-3B8E-4782-BD7C-8FAC974B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2753B-48B3-4A81-A7DB-03258E15C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988040" cy="6045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695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547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Impressions on User2021.</vt:lpstr>
      <vt:lpstr>R spatial.</vt:lpstr>
      <vt:lpstr>R packages &amp; dependencies.</vt:lpstr>
      <vt:lpstr>R &amp; Big Data</vt:lpstr>
      <vt:lpstr>Algorithm fairness &amp; related topics.</vt:lpstr>
      <vt:lpstr>Unheard talks.</vt:lpstr>
      <vt:lpstr>Unheard talks on R packages</vt:lpstr>
      <vt:lpstr>ML related packages</vt:lpstr>
      <vt:lpstr>PowerPoint Presentation</vt:lpstr>
      <vt:lpstr>Mixed Integer Optimization</vt:lpstr>
      <vt:lpstr>Mathematical &amp; statistical models.</vt:lpstr>
      <vt:lpstr>PowerPoint Presentation</vt:lpstr>
      <vt:lpstr>PowerPoint Presentation</vt:lpstr>
      <vt:lpstr>Shiny PoC to Production Application in 8 steps</vt:lpstr>
      <vt:lpstr>Making presentations on R.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Impressions on User2021.</dc:title>
  <dc:creator>Alexey Osipov</dc:creator>
  <cp:lastModifiedBy>Alexey Osipov</cp:lastModifiedBy>
  <cp:revision>68</cp:revision>
  <dcterms:created xsi:type="dcterms:W3CDTF">2021-07-24T13:17:09Z</dcterms:created>
  <dcterms:modified xsi:type="dcterms:W3CDTF">2021-07-28T20:06:53Z</dcterms:modified>
</cp:coreProperties>
</file>