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6740-4A8B-4CC1-B403-E4BF4586B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52290-20D3-4EFC-A9FF-8952569E7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A336-5F4C-4774-8879-A1C9BB42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C207-AF70-417D-A0C0-9F7ABC57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E393-7FCB-45C1-95EF-F47892FA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29DD-DA29-483D-A6A1-5A4C92EE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DB73-3BD6-4410-9C64-AD1D2947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3316-AA03-4A02-A845-360970EE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0391E-6412-4187-B0C3-90838A4C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C7D3-237C-421E-8538-7FDD9398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7AD2C-5EF2-4E04-A853-6F8333E15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4E472-7976-4BF1-8FC5-903DFB12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DF8D-87CF-452A-B2DB-C4AA1895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6406-8011-4AC6-B3ED-47F182CC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BA2D-C799-41A1-8851-AF1194B8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425A-BD0E-484F-98BF-F2397416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525F-7FDD-4CFC-B229-B919AF79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6759-67AD-40E2-9834-0CDAC279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2662-2C14-46DE-963F-7EDDED4F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0E95-7EB3-4A68-9EFC-F6FE2577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BC35-6F16-43A1-843C-FEAC6C07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9EFE4-1466-4A14-A1F8-A348B949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6E3B-59D2-486A-BA09-0BE2D8D4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0769-140D-4313-A851-28853947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9387-94A4-494E-95C6-A0FD159B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5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F3A-FA50-40D4-90C7-B07E7035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38FD-77EA-4F2E-8A93-9B82F0534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3A67F-65BD-401A-B99D-DAED907F3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5969B-6C90-4948-99F8-363CBF91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0429-6E6E-4390-B545-D6370335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4C166-0B1C-48ED-A44A-5AE3A8FA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F826-6BE3-46BA-907D-F976021F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9A412-C9AA-4945-85C4-0A217BC4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998A2-BCEF-4FAE-BE19-1E0FD11F1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CC681-31FB-4A57-92CA-BFA7AC6E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6BA82-445C-4823-9810-D9E84C88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51F3C-BA2F-487D-B1D2-54563DD3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C5F97-5A90-4E79-A404-B104F77B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86F81-3398-4D55-BBB5-D038BE08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9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6C4B-51F2-44D7-82A6-3005E1EE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E155A-A5A7-46A7-9098-69F9C55F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30B0B-F135-4BB5-ABF2-5861945C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DDBB0-0406-44E4-8D30-97E2178B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9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24CA06-3691-4ABB-9F3C-DE3C8DA7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3FEF8-F582-4AE0-97CA-D0E8791B1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4AD3-4A57-43EA-B954-A47BF95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EC9C-211D-4FDC-9A06-90DD8BC6D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B1B0-1181-4657-8823-5E2A075E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524C-5517-4092-A31F-1D0019245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A461-D242-4D70-A222-D5486BD6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35FFB-5C53-4C00-9D7E-E9F21F48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73E7-92E8-4531-8F5C-8B1C622A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4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D8E4-C0F3-4EE5-B745-EF17AA20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54525-6C3B-41C2-9FBC-B0B648978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8C54-F048-496B-A2BE-A32945B4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FCDC2-FDC1-4ED1-8A71-DE1A3BBE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D4D4-3A8F-4E8C-82EE-DC88EF54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FB57B-2952-4204-B648-A15AE170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DD675-8F0E-4499-A18B-B00B23E7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8B2F-CD3F-4DF2-8EAF-1D2073C8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A1D44-75DA-4854-BB81-E777ABAD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F903-682F-4D5E-93A3-6F32BABD997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EEEC-20F8-4650-B9A6-F0437BD70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D991-7536-4802-8766-2B69D16E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F926-7016-4E77-BBCF-EFBE4F4DA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1C1C-A7C1-4AC8-B34F-205251CCA439}"/>
              </a:ext>
            </a:extLst>
          </p:cNvPr>
          <p:cNvSpPr txBox="1"/>
          <p:nvPr/>
        </p:nvSpPr>
        <p:spPr>
          <a:xfrm>
            <a:off x="1405847" y="2393879"/>
            <a:ext cx="93803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Collective risk model with </a:t>
            </a:r>
            <a:r>
              <a:rPr lang="en-US" sz="3600" b="1" dirty="0" err="1"/>
              <a:t>actuar</a:t>
            </a:r>
            <a:r>
              <a:rPr lang="en-US" sz="3600" b="1" dirty="0"/>
              <a:t>.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400" dirty="0"/>
              <a:t>Alexey Osipov.</a:t>
            </a:r>
          </a:p>
        </p:txBody>
      </p:sp>
    </p:spTree>
    <p:extLst>
      <p:ext uri="{BB962C8B-B14F-4D97-AF65-F5344CB8AC3E}">
        <p14:creationId xmlns:p14="http://schemas.microsoft.com/office/powerpoint/2010/main" val="68775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9F789-0BA0-42EC-8387-4ED93C3BF5EA}"/>
              </a:ext>
            </a:extLst>
          </p:cNvPr>
          <p:cNvSpPr txBox="1"/>
          <p:nvPr/>
        </p:nvSpPr>
        <p:spPr>
          <a:xfrm>
            <a:off x="729465" y="184935"/>
            <a:ext cx="10921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FFT, critics.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choose discretization step?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choose ranges?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uniform discretization obligatory?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it really FFT in </a:t>
            </a:r>
            <a:r>
              <a:rPr lang="en-US" sz="2400" dirty="0" err="1"/>
              <a:t>actuar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019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5991D-925B-48E9-AC4D-B2FC54964493}"/>
              </a:ext>
            </a:extLst>
          </p:cNvPr>
          <p:cNvSpPr txBox="1"/>
          <p:nvPr/>
        </p:nvSpPr>
        <p:spPr>
          <a:xfrm>
            <a:off x="606175" y="143838"/>
            <a:ext cx="11178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Panjer</a:t>
            </a:r>
            <a:r>
              <a:rPr lang="en-US" sz="2400" dirty="0"/>
              <a:t> recursion.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from </a:t>
            </a:r>
            <a:r>
              <a:rPr lang="en-US" sz="2400" dirty="0" err="1"/>
              <a:t>Panjer</a:t>
            </a:r>
            <a:r>
              <a:rPr lang="en-US" sz="2400" dirty="0"/>
              <a:t>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P(N = k) = (</a:t>
            </a:r>
            <a:r>
              <a:rPr lang="en-US" sz="2400" dirty="0" err="1"/>
              <a:t>a+b</a:t>
            </a:r>
            <a:r>
              <a:rPr lang="en-US" sz="2400" dirty="0"/>
              <a:t>/k)P(N = k-1).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discretize severity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recursively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reduction trick:</a:t>
            </a:r>
            <a:br>
              <a:rPr lang="en-US" sz="2400" dirty="0"/>
            </a:br>
            <a:r>
              <a:rPr lang="en-US" sz="2400" dirty="0"/>
              <a:t>reduce frequency m times by calculating ln(m)/ln(2) of convolutions.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55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918D4-0563-4ED9-B156-8CDD1548A7AA}"/>
              </a:ext>
            </a:extLst>
          </p:cNvPr>
          <p:cNvSpPr txBox="1"/>
          <p:nvPr/>
        </p:nvSpPr>
        <p:spPr>
          <a:xfrm>
            <a:off x="1405847" y="2393879"/>
            <a:ext cx="93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us look into the code.</a:t>
            </a:r>
          </a:p>
        </p:txBody>
      </p:sp>
    </p:spTree>
    <p:extLst>
      <p:ext uri="{BB962C8B-B14F-4D97-AF65-F5344CB8AC3E}">
        <p14:creationId xmlns:p14="http://schemas.microsoft.com/office/powerpoint/2010/main" val="336950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5991D-925B-48E9-AC4D-B2FC54964493}"/>
              </a:ext>
            </a:extLst>
          </p:cNvPr>
          <p:cNvSpPr txBox="1"/>
          <p:nvPr/>
        </p:nvSpPr>
        <p:spPr>
          <a:xfrm>
            <a:off x="606175" y="143838"/>
            <a:ext cx="11178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Panjer</a:t>
            </a:r>
            <a:r>
              <a:rPr lang="en-US" sz="2400" dirty="0"/>
              <a:t> recursion, critics.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choose discretization range?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choose discretization step?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we do frequency reduction trick?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uniform discretization obligatory?</a:t>
            </a:r>
          </a:p>
        </p:txBody>
      </p:sp>
    </p:spTree>
    <p:extLst>
      <p:ext uri="{BB962C8B-B14F-4D97-AF65-F5344CB8AC3E}">
        <p14:creationId xmlns:p14="http://schemas.microsoft.com/office/powerpoint/2010/main" val="2731935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5991D-925B-48E9-AC4D-B2FC54964493}"/>
              </a:ext>
            </a:extLst>
          </p:cNvPr>
          <p:cNvSpPr txBox="1"/>
          <p:nvPr/>
        </p:nvSpPr>
        <p:spPr>
          <a:xfrm>
            <a:off x="606175" y="143838"/>
            <a:ext cx="111782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Normal approximation.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2 first moments.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Approximate by normal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3 first moments (skewness).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 series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1476803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918D4-0563-4ED9-B156-8CDD1548A7AA}"/>
              </a:ext>
            </a:extLst>
          </p:cNvPr>
          <p:cNvSpPr txBox="1"/>
          <p:nvPr/>
        </p:nvSpPr>
        <p:spPr>
          <a:xfrm>
            <a:off x="1405847" y="2393879"/>
            <a:ext cx="93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us look into the code.</a:t>
            </a:r>
          </a:p>
        </p:txBody>
      </p:sp>
    </p:spTree>
    <p:extLst>
      <p:ext uri="{BB962C8B-B14F-4D97-AF65-F5344CB8AC3E}">
        <p14:creationId xmlns:p14="http://schemas.microsoft.com/office/powerpoint/2010/main" val="332095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5991D-925B-48E9-AC4D-B2FC54964493}"/>
              </a:ext>
            </a:extLst>
          </p:cNvPr>
          <p:cNvSpPr txBox="1"/>
          <p:nvPr/>
        </p:nvSpPr>
        <p:spPr>
          <a:xfrm>
            <a:off x="606175" y="143838"/>
            <a:ext cx="11178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Normal approximation, critics.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to do if one of the moments is infinite?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it OK to approximate a model with 3 parameters by 2 parameters?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underestimate the right tail.</a:t>
            </a:r>
          </a:p>
        </p:txBody>
      </p:sp>
    </p:spTree>
    <p:extLst>
      <p:ext uri="{BB962C8B-B14F-4D97-AF65-F5344CB8AC3E}">
        <p14:creationId xmlns:p14="http://schemas.microsoft.com/office/powerpoint/2010/main" val="413957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5991D-925B-48E9-AC4D-B2FC54964493}"/>
              </a:ext>
            </a:extLst>
          </p:cNvPr>
          <p:cNvSpPr txBox="1"/>
          <p:nvPr/>
        </p:nvSpPr>
        <p:spPr>
          <a:xfrm>
            <a:off x="606175" y="143838"/>
            <a:ext cx="11178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description.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is Poisson, severity is Pareto.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mean frequency is from 0.1 to 100.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alpha from Pareto is from 2.5 to 10.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xm</a:t>
            </a:r>
            <a:r>
              <a:rPr lang="en-US" sz="2400" dirty="0"/>
              <a:t> from Pareto is from 100000 to 100000000.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90 test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Criteria: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</a:t>
            </a:r>
            <a:r>
              <a:rPr lang="en-US" sz="2400" dirty="0" err="1"/>
              <a:t>VaR</a:t>
            </a:r>
            <a:r>
              <a:rPr lang="en-US" sz="2400" dirty="0"/>
              <a:t>(0.95)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compare performance</a:t>
            </a:r>
          </a:p>
        </p:txBody>
      </p:sp>
    </p:spTree>
    <p:extLst>
      <p:ext uri="{BB962C8B-B14F-4D97-AF65-F5344CB8AC3E}">
        <p14:creationId xmlns:p14="http://schemas.microsoft.com/office/powerpoint/2010/main" val="348000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A90DCE-3903-48F0-ADAE-2F2455A5F92D}"/>
              </a:ext>
            </a:extLst>
          </p:cNvPr>
          <p:cNvSpPr txBox="1"/>
          <p:nvPr/>
        </p:nvSpPr>
        <p:spPr>
          <a:xfrm>
            <a:off x="934948" y="236306"/>
            <a:ext cx="10726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Results.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E3FA00-2BF9-4E01-8AED-33ACFD7D5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19791"/>
              </p:ext>
            </p:extLst>
          </p:nvPr>
        </p:nvGraphicFramePr>
        <p:xfrm>
          <a:off x="1130157" y="873303"/>
          <a:ext cx="10126895" cy="533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379">
                  <a:extLst>
                    <a:ext uri="{9D8B030D-6E8A-4147-A177-3AD203B41FA5}">
                      <a16:colId xmlns:a16="http://schemas.microsoft.com/office/drawing/2014/main" val="4169815924"/>
                    </a:ext>
                  </a:extLst>
                </a:gridCol>
                <a:gridCol w="2025379">
                  <a:extLst>
                    <a:ext uri="{9D8B030D-6E8A-4147-A177-3AD203B41FA5}">
                      <a16:colId xmlns:a16="http://schemas.microsoft.com/office/drawing/2014/main" val="3496697376"/>
                    </a:ext>
                  </a:extLst>
                </a:gridCol>
                <a:gridCol w="2025379">
                  <a:extLst>
                    <a:ext uri="{9D8B030D-6E8A-4147-A177-3AD203B41FA5}">
                      <a16:colId xmlns:a16="http://schemas.microsoft.com/office/drawing/2014/main" val="2009785369"/>
                    </a:ext>
                  </a:extLst>
                </a:gridCol>
                <a:gridCol w="2025379">
                  <a:extLst>
                    <a:ext uri="{9D8B030D-6E8A-4147-A177-3AD203B41FA5}">
                      <a16:colId xmlns:a16="http://schemas.microsoft.com/office/drawing/2014/main" val="2252495674"/>
                    </a:ext>
                  </a:extLst>
                </a:gridCol>
                <a:gridCol w="2025379">
                  <a:extLst>
                    <a:ext uri="{9D8B030D-6E8A-4147-A177-3AD203B41FA5}">
                      <a16:colId xmlns:a16="http://schemas.microsoft.com/office/drawing/2014/main" val="2497664869"/>
                    </a:ext>
                  </a:extLst>
                </a:gridCol>
              </a:tblGrid>
              <a:tr h="10088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Monte Carlo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Panjer</a:t>
                      </a:r>
                      <a:r>
                        <a:rPr lang="en-US" dirty="0"/>
                        <a:t> 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91032"/>
                  </a:ext>
                </a:extLst>
              </a:tr>
              <a:tr h="1441159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 sec/0.46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250/413 times slower than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1.3/1.6 times slower than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 times faster than 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80030"/>
                  </a:ext>
                </a:extLst>
              </a:tr>
              <a:tr h="1441159">
                <a:tc>
                  <a:txBody>
                    <a:bodyPr/>
                    <a:lstStyle/>
                    <a:p>
                      <a:r>
                        <a:rPr lang="en-US" dirty="0"/>
                        <a:t>Share of cases with correct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29616"/>
                  </a:ext>
                </a:extLst>
              </a:tr>
              <a:tr h="1441159">
                <a:tc>
                  <a:txBody>
                    <a:bodyPr/>
                    <a:lstStyle/>
                    <a:p>
                      <a:r>
                        <a:rPr lang="en-US" dirty="0"/>
                        <a:t>Share of cases with correct </a:t>
                      </a:r>
                      <a:r>
                        <a:rPr lang="en-US" dirty="0" err="1"/>
                        <a:t>VaR.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4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55991D-925B-48E9-AC4D-B2FC54964493}"/>
              </a:ext>
            </a:extLst>
          </p:cNvPr>
          <p:cNvSpPr txBox="1"/>
          <p:nvPr/>
        </p:nvSpPr>
        <p:spPr>
          <a:xfrm>
            <a:off x="606175" y="143838"/>
            <a:ext cx="111782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missing?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nonuniform </a:t>
            </a:r>
            <a:r>
              <a:rPr lang="en-US" sz="2400" dirty="0" err="1"/>
              <a:t>discretizations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algorithms of defining the default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convolution</a:t>
            </a:r>
            <a:r>
              <a:rPr lang="en-US" sz="2400" dirty="0"/>
              <a:t> method is too tricky.</a:t>
            </a:r>
          </a:p>
        </p:txBody>
      </p:sp>
    </p:spTree>
    <p:extLst>
      <p:ext uri="{BB962C8B-B14F-4D97-AF65-F5344CB8AC3E}">
        <p14:creationId xmlns:p14="http://schemas.microsoft.com/office/powerpoint/2010/main" val="201560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8919E-6676-4EBC-BFB7-0F392948A0DB}"/>
              </a:ext>
            </a:extLst>
          </p:cNvPr>
          <p:cNvSpPr txBox="1"/>
          <p:nvPr/>
        </p:nvSpPr>
        <p:spPr>
          <a:xfrm>
            <a:off x="595902" y="308225"/>
            <a:ext cx="109214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Statement of the problem.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Wildfires.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 </a:t>
            </a:r>
            <a:r>
              <a:rPr lang="en-US" sz="2400" dirty="0"/>
              <a:t>wildfires per year. Damage from a wildfire is </a:t>
            </a:r>
            <a:r>
              <a:rPr lang="en-US" sz="2400" b="1" dirty="0"/>
              <a:t>X.</a:t>
            </a:r>
            <a:br>
              <a:rPr lang="en-US" sz="2400" b="1" dirty="0"/>
            </a:br>
            <a:r>
              <a:rPr lang="en-US" sz="2400" dirty="0"/>
              <a:t>What is aggregate annual damage from wildfires?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Y=X_1 + … + X_N, </a:t>
            </a:r>
            <a:r>
              <a:rPr lang="en-US" sz="2400" dirty="0"/>
              <a:t>where </a:t>
            </a:r>
            <a:r>
              <a:rPr lang="en-US" sz="2400" b="1" dirty="0"/>
              <a:t>N </a:t>
            </a:r>
            <a:r>
              <a:rPr lang="en-US" sz="2400" dirty="0"/>
              <a:t>is random.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</a:t>
            </a:r>
            <a:r>
              <a:rPr lang="en-US" sz="2400" dirty="0"/>
              <a:t> is frequency (Poisson).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X</a:t>
            </a:r>
            <a:r>
              <a:rPr lang="en-US" sz="2400" dirty="0"/>
              <a:t> is severity (Pareto).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Compound Poisson distribution</a:t>
            </a:r>
            <a:r>
              <a:rPr lang="en-US" sz="2400" dirty="0"/>
              <a:t> or </a:t>
            </a:r>
            <a:r>
              <a:rPr lang="en-US" sz="2400" b="1" dirty="0"/>
              <a:t>collective risk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mean(Y)=?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var(Y)=?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VaR</a:t>
            </a:r>
            <a:r>
              <a:rPr lang="en-US" sz="2400" dirty="0"/>
              <a:t>(Y, 0.99) =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TVaR</a:t>
            </a:r>
            <a:r>
              <a:rPr lang="en-US" sz="2400" dirty="0"/>
              <a:t>(Y, 0.99) = ?</a:t>
            </a:r>
          </a:p>
        </p:txBody>
      </p:sp>
    </p:spTree>
    <p:extLst>
      <p:ext uri="{BB962C8B-B14F-4D97-AF65-F5344CB8AC3E}">
        <p14:creationId xmlns:p14="http://schemas.microsoft.com/office/powerpoint/2010/main" val="119858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918D4-0563-4ED9-B156-8CDD1548A7AA}"/>
              </a:ext>
            </a:extLst>
          </p:cNvPr>
          <p:cNvSpPr txBox="1"/>
          <p:nvPr/>
        </p:nvSpPr>
        <p:spPr>
          <a:xfrm>
            <a:off x="1405847" y="2393879"/>
            <a:ext cx="93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us look into the code.</a:t>
            </a:r>
          </a:p>
        </p:txBody>
      </p:sp>
    </p:spTree>
    <p:extLst>
      <p:ext uri="{BB962C8B-B14F-4D97-AF65-F5344CB8AC3E}">
        <p14:creationId xmlns:p14="http://schemas.microsoft.com/office/powerpoint/2010/main" val="243922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16D8D-1BE2-4380-ABFE-BA2AAE4F92C3}"/>
              </a:ext>
            </a:extLst>
          </p:cNvPr>
          <p:cNvSpPr txBox="1"/>
          <p:nvPr/>
        </p:nvSpPr>
        <p:spPr>
          <a:xfrm>
            <a:off x="842481" y="215757"/>
            <a:ext cx="99967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Methods from </a:t>
            </a:r>
            <a:r>
              <a:rPr lang="en-US" sz="2400" b="1" dirty="0" err="1"/>
              <a:t>actuar</a:t>
            </a:r>
            <a:r>
              <a:rPr lang="en-US" sz="2400" b="1" dirty="0"/>
              <a:t>::</a:t>
            </a:r>
            <a:r>
              <a:rPr lang="en-US" sz="2400" b="1" dirty="0" err="1"/>
              <a:t>aggregateDist</a:t>
            </a:r>
            <a:r>
              <a:rPr lang="en-US" sz="2400" b="1" dirty="0"/>
              <a:t>.</a:t>
            </a:r>
          </a:p>
          <a:p>
            <a:pPr algn="ctr"/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Monte Carlo.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Panjer</a:t>
            </a:r>
            <a:r>
              <a:rPr lang="en-US" sz="2400" dirty="0"/>
              <a:t> recursion.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Normal approximation based methods.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 err="1"/>
              <a:t>actuar</a:t>
            </a:r>
            <a:r>
              <a:rPr lang="en-US" sz="2400" b="1" dirty="0"/>
              <a:t>::</a:t>
            </a:r>
            <a:r>
              <a:rPr lang="en-US" sz="2400" b="1" dirty="0" err="1"/>
              <a:t>aggregateDist</a:t>
            </a:r>
            <a:r>
              <a:rPr lang="en-US" sz="2400" b="1" dirty="0"/>
              <a:t> </a:t>
            </a:r>
            <a:r>
              <a:rPr lang="en-US" sz="2400" dirty="0"/>
              <a:t>returns us </a:t>
            </a:r>
            <a:r>
              <a:rPr lang="en-US" sz="2400" b="1" dirty="0" err="1"/>
              <a:t>ecdf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5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E9D37-4F41-4074-A14B-A9728C4926C7}"/>
              </a:ext>
            </a:extLst>
          </p:cNvPr>
          <p:cNvSpPr txBox="1"/>
          <p:nvPr/>
        </p:nvSpPr>
        <p:spPr>
          <a:xfrm>
            <a:off x="534256" y="349321"/>
            <a:ext cx="109111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Monte Carlo methods, description.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Fix large number, like K = 1000000.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K random years. </a:t>
            </a:r>
            <a:br>
              <a:rPr lang="en-US" sz="2400" dirty="0"/>
            </a:br>
            <a:r>
              <a:rPr lang="en-US" sz="2400" dirty="0"/>
              <a:t>For each year generate random number of wildfires.</a:t>
            </a:r>
            <a:br>
              <a:rPr lang="en-US" sz="2400" dirty="0"/>
            </a:br>
            <a:r>
              <a:rPr lang="en-US" sz="2400" dirty="0"/>
              <a:t>For each wildfire generate damage.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choose 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K be connected with mean frequency?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method is </a:t>
            </a:r>
            <a:r>
              <a:rPr lang="en-US" sz="2400" b="1" dirty="0"/>
              <a:t>slow</a:t>
            </a:r>
            <a:r>
              <a:rPr lang="en-US" sz="2400" dirty="0"/>
              <a:t>, but </a:t>
            </a:r>
            <a:r>
              <a:rPr lang="en-US" sz="2400" b="1" dirty="0"/>
              <a:t>flexible.</a:t>
            </a:r>
            <a:br>
              <a:rPr lang="en-US" sz="2400" b="1" dirty="0"/>
            </a:b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can be done further?</a:t>
            </a:r>
            <a:br>
              <a:rPr lang="en-US" sz="2400" b="1" dirty="0"/>
            </a:br>
            <a:r>
              <a:rPr lang="en-US" sz="2400" dirty="0"/>
              <a:t>Stratified sampling, </a:t>
            </a:r>
            <a:r>
              <a:rPr lang="en-US" sz="2400" dirty="0" err="1"/>
              <a:t>Sobol</a:t>
            </a:r>
            <a:r>
              <a:rPr lang="en-US" sz="2400" dirty="0"/>
              <a:t> sequence, Iman Conover,…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7444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918D4-0563-4ED9-B156-8CDD1548A7AA}"/>
              </a:ext>
            </a:extLst>
          </p:cNvPr>
          <p:cNvSpPr txBox="1"/>
          <p:nvPr/>
        </p:nvSpPr>
        <p:spPr>
          <a:xfrm>
            <a:off x="1405847" y="2393879"/>
            <a:ext cx="93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us look into the code.</a:t>
            </a:r>
          </a:p>
        </p:txBody>
      </p:sp>
    </p:spTree>
    <p:extLst>
      <p:ext uri="{BB962C8B-B14F-4D97-AF65-F5344CB8AC3E}">
        <p14:creationId xmlns:p14="http://schemas.microsoft.com/office/powerpoint/2010/main" val="273714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EE9D37-4F41-4074-A14B-A9728C4926C7}"/>
              </a:ext>
            </a:extLst>
          </p:cNvPr>
          <p:cNvSpPr txBox="1"/>
          <p:nvPr/>
        </p:nvSpPr>
        <p:spPr>
          <a:xfrm>
            <a:off x="534256" y="349321"/>
            <a:ext cx="10911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Monte Carlo methods, critics.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to choose K (number of random years)?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Should K be connected with mean frequency?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method is </a:t>
            </a:r>
            <a:r>
              <a:rPr lang="en-US" sz="2400" b="1" dirty="0"/>
              <a:t>slow</a:t>
            </a:r>
            <a:r>
              <a:rPr lang="en-US" sz="2400" dirty="0"/>
              <a:t>, but </a:t>
            </a:r>
            <a:r>
              <a:rPr lang="en-US" sz="2400" b="1" dirty="0"/>
              <a:t>flexible.</a:t>
            </a:r>
            <a:br>
              <a:rPr lang="en-US" sz="2400" b="1" dirty="0"/>
            </a:b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What can be done further?</a:t>
            </a:r>
            <a:br>
              <a:rPr lang="en-US" sz="2400" b="1" dirty="0"/>
            </a:br>
            <a:r>
              <a:rPr lang="en-US" sz="2400" dirty="0"/>
              <a:t>Stratified sampling, </a:t>
            </a:r>
            <a:r>
              <a:rPr lang="en-US" sz="2400" dirty="0" err="1"/>
              <a:t>Sobol</a:t>
            </a:r>
            <a:r>
              <a:rPr lang="en-US" sz="2400" dirty="0"/>
              <a:t> sequence, Iman Conover,…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336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E099A-48DE-4348-BB97-B2911C4573F1}"/>
              </a:ext>
            </a:extLst>
          </p:cNvPr>
          <p:cNvSpPr txBox="1"/>
          <p:nvPr/>
        </p:nvSpPr>
        <p:spPr>
          <a:xfrm>
            <a:off x="708917" y="205483"/>
            <a:ext cx="110755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FFT.</a:t>
            </a:r>
          </a:p>
          <a:p>
            <a:pPr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Discretize frequency.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Fix n, calculate </a:t>
            </a:r>
            <a:r>
              <a:rPr lang="en-US" sz="2400" dirty="0" err="1"/>
              <a:t>p_n</a:t>
            </a:r>
            <a:r>
              <a:rPr lang="en-US" sz="2400" dirty="0"/>
              <a:t>, probability to have exactly n wildfires.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Y_n</a:t>
            </a:r>
            <a:r>
              <a:rPr lang="en-US" sz="2400" dirty="0"/>
              <a:t> = X_1 + … + </a:t>
            </a:r>
            <a:r>
              <a:rPr lang="en-US" sz="2400" dirty="0" err="1"/>
              <a:t>X_n</a:t>
            </a:r>
            <a:r>
              <a:rPr lang="en-US" sz="2400" dirty="0"/>
              <a:t> is a convolution.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calculated via FFT.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FFT(</a:t>
            </a:r>
            <a:r>
              <a:rPr lang="en-US" sz="2400" dirty="0" err="1"/>
              <a:t>Y_n</a:t>
            </a:r>
            <a:r>
              <a:rPr lang="en-US" sz="2400" dirty="0"/>
              <a:t>) = FFT(X_1)*…*FFT(</a:t>
            </a:r>
            <a:r>
              <a:rPr lang="en-US" sz="2400" dirty="0" err="1"/>
              <a:t>X_n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Y_n</a:t>
            </a:r>
            <a:r>
              <a:rPr lang="en-US" sz="2400" dirty="0"/>
              <a:t> = FFT^{-1}(FFT(X_1)*…*FFT(</a:t>
            </a:r>
            <a:r>
              <a:rPr lang="en-US" sz="2400" dirty="0" err="1"/>
              <a:t>X_n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499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918D4-0563-4ED9-B156-8CDD1548A7AA}"/>
              </a:ext>
            </a:extLst>
          </p:cNvPr>
          <p:cNvSpPr txBox="1"/>
          <p:nvPr/>
        </p:nvSpPr>
        <p:spPr>
          <a:xfrm>
            <a:off x="1405847" y="2393879"/>
            <a:ext cx="938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 us look into the code.</a:t>
            </a:r>
          </a:p>
        </p:txBody>
      </p:sp>
    </p:spTree>
    <p:extLst>
      <p:ext uri="{BB962C8B-B14F-4D97-AF65-F5344CB8AC3E}">
        <p14:creationId xmlns:p14="http://schemas.microsoft.com/office/powerpoint/2010/main" val="225352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503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Osipov</dc:creator>
  <cp:lastModifiedBy>Alexey Osipov</cp:lastModifiedBy>
  <cp:revision>56</cp:revision>
  <dcterms:created xsi:type="dcterms:W3CDTF">2020-05-20T20:08:53Z</dcterms:created>
  <dcterms:modified xsi:type="dcterms:W3CDTF">2020-05-20T20:55:48Z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iteId">
    <vt:lpwstr>45597f60-6e37-4be7-acfb-4c9e23b261ea</vt:lpwstr>
  </property>
  <property fmtid="{D5CDD505-2E9C-101B-9397-08002B2CF9AE}" pid="4" name="MSIP_Label_90c2fedb-0da6-4717-8531-d16a1b9930f4_Owner">
    <vt:lpwstr>Alexey_Osipov@rcomext.com</vt:lpwstr>
  </property>
  <property fmtid="{D5CDD505-2E9C-101B-9397-08002B2CF9AE}" pid="5" name="MSIP_Label_90c2fedb-0da6-4717-8531-d16a1b9930f4_SetDate">
    <vt:lpwstr>2020-05-20T20:10:31.1926075Z</vt:lpwstr>
  </property>
  <property fmtid="{D5CDD505-2E9C-101B-9397-08002B2CF9AE}" pid="6" name="MSIP_Label_90c2fedb-0da6-4717-8531-d16a1b9930f4_Name">
    <vt:lpwstr>Internal</vt:lpwstr>
  </property>
  <property fmtid="{D5CDD505-2E9C-101B-9397-08002B2CF9AE}" pid="7" name="MSIP_Label_90c2fedb-0da6-4717-8531-d16a1b9930f4_Application">
    <vt:lpwstr>Microsoft Azure Information Protection</vt:lpwstr>
  </property>
  <property fmtid="{D5CDD505-2E9C-101B-9397-08002B2CF9AE}" pid="8" name="MSIP_Label_90c2fedb-0da6-4717-8531-d16a1b9930f4_Extended_MSFT_Method">
    <vt:lpwstr>Automatic</vt:lpwstr>
  </property>
  <property fmtid="{D5CDD505-2E9C-101B-9397-08002B2CF9AE}" pid="9" name="Sensitivity">
    <vt:lpwstr>Internal</vt:lpwstr>
  </property>
</Properties>
</file>