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27E7C-0EC1-BCDF-3516-2752AE601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E2A02B-3D2B-88EF-8D01-DEB8519DB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A0BA5D-0F6A-748D-B31A-455B3875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0F8-F834-47E3-82B7-3E40BC2D0E5B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777BE-16A5-F63D-F5EC-ED98DEF4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C14715-CEA3-AC61-30C7-5D4D80FD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7DD1-2939-4829-B752-E98807B1C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2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8115A-FBF6-EC68-E3F5-3BFBBAC8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DF4A98-3DC3-61AD-B7B6-68C5651E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59F710-6BC2-9FE7-0CB0-BADCC45D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0F8-F834-47E3-82B7-3E40BC2D0E5B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7EBE7-A782-3A4B-B341-F0DBA9F3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7B3CF-8FD0-5B1C-FD89-65D0B37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7DD1-2939-4829-B752-E98807B1C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55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A3D661-0EA4-1735-566D-81D6C78AB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1C3F14-402F-1459-15FE-2BD2BF04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5A7A9-3BE6-CFCD-F796-EFD852C3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0F8-F834-47E3-82B7-3E40BC2D0E5B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C28AAC-F149-3A62-B17D-FEA94A23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F7F62-C088-A991-620B-8715C441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7DD1-2939-4829-B752-E98807B1C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53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1B925-4A2C-7ED0-2F64-26D85CD5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E565F-F5A9-2492-49F1-DB4D9B34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CA4FF1-7EF7-4CF9-1FD5-23319911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0F8-F834-47E3-82B7-3E40BC2D0E5B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6B2E8E-513A-C723-8641-D18B37A6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2CB76-D122-EEC6-30F9-1A809B1C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7DD1-2939-4829-B752-E98807B1C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6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B6658-8BC6-1C6C-55E4-D8172594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F1E335-B675-78D9-038A-0492F49A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555FD-2D60-E9F8-18DA-964D5E56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0F8-F834-47E3-82B7-3E40BC2D0E5B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5D3CA3-F975-D3E7-C77F-C7CB2BA7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6ADCB7-B95A-9771-3B42-0E03A3E6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7DD1-2939-4829-B752-E98807B1C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65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21A0E-3521-07EC-BE72-4FF3AC66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AC93C-B300-E061-1C7B-904FF5FD3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4EC992-4F0C-45DC-24B6-7414D807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D6D9F1-E1E1-1F0F-B724-599CABFC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0F8-F834-47E3-82B7-3E40BC2D0E5B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42B34F-BBB8-F915-92E5-C0E6881A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D58209-FCD7-711F-7600-F300BC79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7DD1-2939-4829-B752-E98807B1C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9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4C5E2-5FBA-22A2-BCEC-AA9430A9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7F1327-1807-CA01-B96B-C8E270B17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38EACA-1C4E-E6F1-3F04-47EC673B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3CF4EC-EB5B-E5A3-5F4D-1983B8794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BB0383-7B65-A758-F376-AF46B3029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7E55D4-DC57-90F3-78C6-6608FEF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0F8-F834-47E3-82B7-3E40BC2D0E5B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6B7F48-CE4F-6605-09BB-B9D1D21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0D3E59-E1AE-72F0-6AEA-40CD26A3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7DD1-2939-4829-B752-E98807B1C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EB40-3625-CC94-FE84-CF09FF8C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EF2532-51F6-0E9B-6784-A585BC76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0F8-F834-47E3-82B7-3E40BC2D0E5B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7DBDC0-A14C-E7C3-DE61-3541198D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19CDD9-C8FB-527A-979E-954FD801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7DD1-2939-4829-B752-E98807B1C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49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00E824-AE14-26D6-ABA4-E9ECBDBD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0F8-F834-47E3-82B7-3E40BC2D0E5B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63AE7E-164A-38AF-938D-BBF5C573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B1B1CF-3D99-29BD-81CD-E2315910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7DD1-2939-4829-B752-E98807B1C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7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AD1D1-631A-3113-3601-E86B0B72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09B5F-7FD3-C9A8-DCAB-CCE4446F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BC29B-5E0C-08B6-A316-4606E12F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4AD3A7-D7F5-E0D1-474F-D48D2D9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0F8-F834-47E3-82B7-3E40BC2D0E5B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DEB192-9F19-8174-7598-A6974499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A9456-928D-2745-ECDD-9A624476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7DD1-2939-4829-B752-E98807B1C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95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A56C4-B920-0D34-438D-02BB8ED8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8FB023-CAF3-E307-BE2D-0A222985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8B7482-E6B4-A469-69E5-788354FA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1F433F-9BD3-35AE-72C1-1EFAD155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0F8-F834-47E3-82B7-3E40BC2D0E5B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247E63-7FDF-E518-06F5-0D142973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921C78-B9FF-0479-B8F0-BB1A4FAB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7DD1-2939-4829-B752-E98807B1C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3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08F7D-9302-FB33-0A1E-6CC3BEA1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1BE7E3-F769-C622-122F-12B096DE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25E9D7-78C1-E373-44D6-14EA3B536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C0F8-F834-47E3-82B7-3E40BC2D0E5B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760CD-16D4-646D-E0E6-E0B56A9C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7637D4-C34B-2ABD-F1F7-E50D25006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7DD1-2939-4829-B752-E98807B1C0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50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158A0-63BE-15B5-6B4E-E243B981D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Оперативное определение типа покрытия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5F6FFA-9B8D-5535-D6E2-8C80FBD7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089" y="3429000"/>
            <a:ext cx="4584373" cy="31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0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91EE7-615D-184E-D743-DA14CDF3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BB173-68DC-DECF-D4B1-3BF5A9A2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53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Точность на тестовом 96</a:t>
            </a:r>
            <a:r>
              <a:rPr lang="en-US" sz="1800"/>
              <a:t>%+ </a:t>
            </a:r>
            <a:r>
              <a:rPr lang="ru-RU" sz="1800"/>
              <a:t>без особого тюнинга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8FD149-95DC-4D5F-E7C5-3C27A810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2590"/>
            <a:ext cx="4551149" cy="39276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38A1E6-9720-E79F-AE75-112DE3F07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62" y="1931333"/>
            <a:ext cx="5266909" cy="36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A651B-46C6-BE68-F649-F0267509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Бизнес-составляющая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435C1-CEED-A302-7591-0F12983E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3111" cy="4351338"/>
          </a:xfrm>
        </p:spPr>
        <p:txBody>
          <a:bodyPr>
            <a:normAutofit/>
          </a:bodyPr>
          <a:lstStyle/>
          <a:p>
            <a:r>
              <a:rPr lang="ru-RU" sz="1800"/>
              <a:t>Требуется оперативно определять тип дорожного покрытия на основе данных, поступающих из умной шины (сигналы), для того чтобы оперативно реагировать на его изменения.</a:t>
            </a:r>
          </a:p>
          <a:p>
            <a:r>
              <a:rPr lang="ru-RU" sz="1800"/>
              <a:t>Особенности задачи</a:t>
            </a:r>
            <a:r>
              <a:rPr lang="en-US" sz="1800"/>
              <a:t>: </a:t>
            </a:r>
            <a:r>
              <a:rPr lang="ru-RU" sz="1800"/>
              <a:t>нужна высокая точность, нужно чтобы решение принималось по сравнительно небольшому временному промежутку (порядка секунды).</a:t>
            </a:r>
          </a:p>
          <a:p>
            <a:r>
              <a:rPr lang="ru-RU" sz="1800"/>
              <a:t>В качестве базовой метрики берётся точность</a:t>
            </a:r>
          </a:p>
          <a:p>
            <a:r>
              <a:rPr lang="ru-RU" sz="1800"/>
              <a:t>Поддерживаются 5 типов дорожного покрытия.</a:t>
            </a:r>
          </a:p>
          <a:p>
            <a:r>
              <a:rPr lang="ru-RU" sz="1800"/>
              <a:t>Аналоги данной модели делались для ведущего производителя шин.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20A92C-8587-4936-7924-B5445995B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74" y="1923853"/>
            <a:ext cx="4850086" cy="324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8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1FBCC-AE3F-414B-6B11-1E483D7A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FD3CA-2784-020A-26DC-B1FB99D7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138" cy="4351338"/>
          </a:xfrm>
        </p:spPr>
        <p:txBody>
          <a:bodyPr>
            <a:normAutofit/>
          </a:bodyPr>
          <a:lstStyle/>
          <a:p>
            <a:r>
              <a:rPr lang="ru-RU" sz="1800"/>
              <a:t>2808 примеров сигналов, с метками (класс от 1 до 5)</a:t>
            </a:r>
          </a:p>
          <a:p>
            <a:r>
              <a:rPr lang="ru-RU" sz="1800"/>
              <a:t>длина сигнала 24000</a:t>
            </a:r>
          </a:p>
          <a:p>
            <a:r>
              <a:rPr lang="en-US" sz="1800"/>
              <a:t>“</a:t>
            </a:r>
            <a:r>
              <a:rPr lang="ru-RU" sz="1800"/>
              <a:t>Количество признаков</a:t>
            </a:r>
            <a:r>
              <a:rPr lang="en-US" sz="1800"/>
              <a:t>”</a:t>
            </a:r>
            <a:r>
              <a:rPr lang="ru-RU" sz="1800"/>
              <a:t> больше чем количество наблюдений, поэтому нужны методы понижения размерности.</a:t>
            </a:r>
          </a:p>
          <a:p>
            <a:r>
              <a:rPr lang="ru-RU" sz="1800"/>
              <a:t>Нужно использовать методы работы с сигналами (дискретные преобразования Фурье, вейвлеты)</a:t>
            </a:r>
          </a:p>
          <a:p>
            <a:endParaRPr lang="ru-RU" sz="1800"/>
          </a:p>
          <a:p>
            <a:endParaRPr lang="ru-RU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A4250E-0171-6A45-E082-92F236BC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03" y="1690688"/>
            <a:ext cx="5640344" cy="39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1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F4759-4675-B7F5-3272-81F5128E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Напоминание</a:t>
            </a:r>
            <a:r>
              <a:rPr lang="en-US"/>
              <a:t>: CNN</a:t>
            </a:r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7473EC-B297-6572-D5FD-1233F77E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96" y="1783220"/>
            <a:ext cx="9893335" cy="48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0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5A977-1154-7AE4-C513-E40C77A4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Уменьшение размерности с автоэнкодером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A3E28-A4B2-E229-110A-5C22C68D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2538" cy="568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Дискретное преобразование Фурье + автоэнкодер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82EF7C-9F05-A9D2-12D4-011E6E38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49" y="2947414"/>
            <a:ext cx="4546862" cy="1383436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261D06D9-6503-0681-561F-A03E3612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30" y="2859613"/>
            <a:ext cx="5491736" cy="226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5A977-1154-7AE4-C513-E40C77A4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Уменьшение размерности с вейвлетами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A3E28-A4B2-E229-110A-5C22C68D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Wavelets + </a:t>
            </a:r>
            <a:r>
              <a:rPr lang="ru-RU" sz="1800"/>
              <a:t>дискретное преобразование Фурье + </a:t>
            </a:r>
            <a:r>
              <a:rPr lang="en-US" sz="1800"/>
              <a:t>LSA/PCA</a:t>
            </a:r>
            <a:endParaRPr lang="ru-RU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FC0FCC-9D45-299C-AF90-26C8D91E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5519"/>
            <a:ext cx="4141892" cy="40973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CD682B-6177-CFA1-869D-163867A1B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080" y="2210622"/>
            <a:ext cx="562053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2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824A7-DE27-16AE-4D90-AB12A91C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Логистическая регрессия как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6C372-9058-CE3B-E7F1-F043F4F3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Логистическая регрессия (тип обобщённой линейной модели)</a:t>
            </a:r>
            <a:r>
              <a:rPr lang="en-US" sz="1800"/>
              <a:t>:</a:t>
            </a:r>
          </a:p>
          <a:p>
            <a:r>
              <a:rPr lang="ru-RU" sz="1800"/>
              <a:t>Обычная линейная модель для среднего</a:t>
            </a:r>
          </a:p>
          <a:p>
            <a:r>
              <a:rPr lang="ru-RU" sz="1800"/>
              <a:t>Функция связи</a:t>
            </a:r>
          </a:p>
          <a:p>
            <a:r>
              <a:rPr lang="ru-RU" sz="1800"/>
              <a:t>Распределение отклонений</a:t>
            </a:r>
            <a:endParaRPr lang="en-US" sz="1800"/>
          </a:p>
          <a:p>
            <a:r>
              <a:rPr lang="ru-RU" sz="1800"/>
              <a:t>Используются различные регуляризации для борьбы с переобучением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415507-5501-B6B2-42DE-F8AB0933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24" y="826383"/>
            <a:ext cx="2803720" cy="27944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4A9493-EA82-E4CD-A9B2-BDEA0EFA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5" y="3790734"/>
            <a:ext cx="3984139" cy="27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824A7-DE27-16AE-4D90-AB12A91C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</a:t>
            </a:r>
            <a:r>
              <a:rPr lang="ru-RU"/>
              <a:t>как модель-классификатор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6C372-9058-CE3B-E7F1-F043F4F3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/>
              <a:t>SVM (support vector machine)</a:t>
            </a:r>
          </a:p>
          <a:p>
            <a:r>
              <a:rPr lang="ru-RU" sz="1800"/>
              <a:t>Важен правильный выбор ядра, а значит и пространства, в котором будет происходить разделение</a:t>
            </a:r>
          </a:p>
          <a:p>
            <a:r>
              <a:rPr lang="ru-RU" sz="1800"/>
              <a:t>У данных моделей богатая история, они были популярны до эры нейронных сетей</a:t>
            </a:r>
            <a:endParaRPr lang="en-US" sz="1800"/>
          </a:p>
          <a:p>
            <a:pPr marL="0" indent="0">
              <a:buNone/>
            </a:pPr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1A09BE-2519-9C6A-1B5B-0C74487E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043" y="1915645"/>
            <a:ext cx="3499171" cy="30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5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824A7-DE27-16AE-4D90-AB12A91C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Catboost </a:t>
            </a:r>
            <a:r>
              <a:rPr lang="ru-RU"/>
              <a:t>как модель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6C372-9058-CE3B-E7F1-F043F4F3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2592" cy="4351338"/>
          </a:xfrm>
        </p:spPr>
        <p:txBody>
          <a:bodyPr>
            <a:normAutofit/>
          </a:bodyPr>
          <a:lstStyle/>
          <a:p>
            <a:r>
              <a:rPr lang="en-US" sz="1800"/>
              <a:t>Catboost</a:t>
            </a:r>
            <a:endParaRPr lang="ru-RU" sz="1800"/>
          </a:p>
          <a:p>
            <a:r>
              <a:rPr lang="ru-RU" sz="1800"/>
              <a:t>Каждый раз к ансамблю деревьев добавляется ещё 1 дерево, так чтобы по возможности исправить ошибки предыдущих алгоритмов.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/>
              <a:t>В градиентном бустинге используются градиенты для оптимального выбора нового алгоритма.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/>
              <a:t>В качестве алгоритмов можно использовать не только деревья решений, просто их используют чаще всего.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/>
              <a:t>Деревья имеют небольшую глубину</a:t>
            </a:r>
          </a:p>
          <a:p>
            <a:endParaRPr lang="ru-RU" sz="18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B688DA-8235-E80E-14B5-FEED8909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223" y="1566272"/>
            <a:ext cx="3365361" cy="150393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13BAE8-16AC-5337-329E-B2246D33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45" y="3566795"/>
            <a:ext cx="6791692" cy="25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82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273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Оперативное определение типа покрытия</vt:lpstr>
      <vt:lpstr>Бизнес-составляющая задачи</vt:lpstr>
      <vt:lpstr>Данные</vt:lpstr>
      <vt:lpstr>Напоминание: CNN</vt:lpstr>
      <vt:lpstr>Уменьшение размерности с автоэнкодером</vt:lpstr>
      <vt:lpstr>Уменьшение размерности с вейвлетами</vt:lpstr>
      <vt:lpstr>Логистическая регрессия как классификатор</vt:lpstr>
      <vt:lpstr>SVM как модель-классификатор</vt:lpstr>
      <vt:lpstr>Catboost как модель классификатор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osipovav28@gmail.com</dc:creator>
  <cp:lastModifiedBy>osipovav28@gmail.com</cp:lastModifiedBy>
  <cp:revision>54</cp:revision>
  <dcterms:created xsi:type="dcterms:W3CDTF">2024-10-14T14:53:56Z</dcterms:created>
  <dcterms:modified xsi:type="dcterms:W3CDTF">2024-10-14T16:19:35Z</dcterms:modified>
</cp:coreProperties>
</file>