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3B3F7-F8E4-7CED-5DDC-A1D07FE03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9791D-1376-8C4F-5F37-2CEB302B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42D0D-5F54-9111-D2AE-8B7344C0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61691-5DBD-1135-5BD3-ADB8CD05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00BDB-B939-69F2-F8B8-597074B1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1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280-4C52-453B-AEE0-65C9747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7AB97A-1E2E-7FDD-5376-6365CD33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E8A1C-F47F-86EF-4475-164F7D63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5A950-970C-7567-95A0-5042505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D7C80-0C22-81F1-7BA2-742163EE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19D772-9E8F-475D-E605-175D4FDE8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23B072-BF71-5E40-CA3B-EB532A38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D3F22-4512-82A7-2E6C-13B51D49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42A12-ADFC-649E-742A-4DEE8C42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136F3-0503-19C3-6274-EB67A14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7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F8111-D217-3A29-072C-E6F3C3E3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F70E5-D28F-64E8-F593-DCB4882C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103BF4-CFF1-5244-9257-EF289591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13A7B1-8A59-6759-F3EF-8BA13C21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6F4FE-CDCC-4087-3D3D-63B0DC6E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388F3-66BC-CEFF-9620-63826F25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18FF1-FD7D-DA90-21E3-EC0907CC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81DDD-ADC9-D863-D958-D1B44FD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C3D02-2531-CCC5-1CA3-ACF75937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A176F-11C7-4EA4-8030-31BEFAAC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5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CEFAB-0EF5-5B0A-1206-B4C4A3E1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BD36B-AA88-C3BF-6504-C2A58BD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34BD0-B7AB-98F6-26D5-FE293F634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54C07-A715-E796-0E03-BFBF342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13D181-448E-9A31-E144-F587CE2D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CC5FB-574D-7DFE-9F06-8BCC1933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D6B5F-D095-4264-B25A-6A6C9FC7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1BA77A-931E-2B40-A9AD-9C097572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B41E7-493B-C384-ABAE-AF17EEE4F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8C4405-1F58-3E9D-2E32-1C448D4F9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894F8D-4F48-648F-4134-873FAE90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798D2F-364B-7521-F94C-FD3F702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B87A1-434E-12E4-2EAA-C4D9E73A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750C54-3C7B-225F-55FC-3EBE89A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A59F8-B4AF-B2DD-F456-1122D238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918585-6422-DBFA-70EE-3EB43FC6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9D91E-0C59-D0DD-3152-363002AB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BBA1A-879C-CD21-4AE4-8F5700B6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46B37A-5B54-0250-F22D-675B1D96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ADB14A-8181-9858-91F9-0CA83E8D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47DB7-3E25-E475-9AF9-68234B0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06685-19BD-77B8-5AF2-0E455125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35487-614A-5834-3D84-902E836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CD2530-4F11-D169-E936-43E50CB0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B2ABE5-72CB-415D-BFB4-EEC18555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324BC-4320-4091-4665-744E2AB0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EEC738-9066-D13C-AFFF-C938CF8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09480-98BF-5273-7C57-72C915DC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BE80E6-256A-1064-17CE-044F879D3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067087-1AC0-5207-ACCD-9FC08312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4E983A-8EEE-38B8-A91E-D6988FFF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248D3-6AAE-ABED-A8DD-ED11272A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15A7F-5DA1-3B1F-8347-FF722211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B6F14-3DB1-570A-2FFE-7DCB0BE0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D7E819-378D-FA31-0FC3-AA1DD670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81F1B-C134-A734-F731-BD8B6B746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20FB-F50A-4F5F-8687-269FAEEBA8FD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06F15-7548-B0B5-F083-6130853EC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1E61B9-34C9-2258-39F4-E284C2F7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834C-F7F9-42BE-B1D1-343BBC4B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87734-3A77-BA98-D4C1-0BD297559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Современные нейронные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E550D2-8D33-6283-5412-F2718FF4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98" y="3636989"/>
            <a:ext cx="4818530" cy="26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8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73A1A-0702-00F2-3217-937046A3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Само-внимание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3ACCE-B50A-C2E4-5E9F-FA4735CF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3685" cy="4351338"/>
          </a:xfrm>
        </p:spPr>
        <p:txBody>
          <a:bodyPr>
            <a:normAutofit/>
          </a:bodyPr>
          <a:lstStyle/>
          <a:p>
            <a:r>
              <a:rPr lang="en-US" sz="1800"/>
              <a:t>Q --- </a:t>
            </a:r>
            <a:r>
              <a:rPr lang="ru-RU" sz="1800"/>
              <a:t>запрос</a:t>
            </a:r>
            <a:r>
              <a:rPr lang="en-US" sz="1800"/>
              <a:t>, </a:t>
            </a:r>
            <a:r>
              <a:rPr lang="ru-RU" sz="1800"/>
              <a:t>слово, для которого рассчитывается внимание (список вопросов)</a:t>
            </a:r>
          </a:p>
          <a:p>
            <a:r>
              <a:rPr lang="en-US" sz="1800"/>
              <a:t>K --- </a:t>
            </a:r>
            <a:r>
              <a:rPr lang="ru-RU" sz="1800"/>
              <a:t>ключ, слово, которое оценивается через </a:t>
            </a:r>
            <a:r>
              <a:rPr lang="en-US" sz="1800"/>
              <a:t>attention</a:t>
            </a:r>
            <a:r>
              <a:rPr lang="ru-RU" sz="1800"/>
              <a:t> (список улик)</a:t>
            </a:r>
          </a:p>
          <a:p>
            <a:r>
              <a:rPr lang="en-US" sz="1800"/>
              <a:t>V --- </a:t>
            </a:r>
            <a:r>
              <a:rPr lang="ru-RU" sz="1800"/>
              <a:t>значение</a:t>
            </a:r>
            <a:r>
              <a:rPr lang="en-US" sz="1800"/>
              <a:t>, </a:t>
            </a:r>
            <a:r>
              <a:rPr lang="ru-RU" sz="1800"/>
              <a:t>проверка насколько оценка </a:t>
            </a:r>
            <a:r>
              <a:rPr lang="en-US" sz="1800"/>
              <a:t>attention </a:t>
            </a:r>
            <a:r>
              <a:rPr lang="ru-RU" sz="1800"/>
              <a:t>для пары слов соотносится с оценкой правильного слова, предъявляемого при обучении (релевантность улики для дела)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31E69-C7B5-7A2F-497D-1457850D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257" y="1556693"/>
            <a:ext cx="4677428" cy="46202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EFAC2A-0837-B840-3438-4751836F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60" y="4491627"/>
            <a:ext cx="351521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C7C78-78ED-7A37-1F23-0E67B5E3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CB723-6B9D-FC3E-6422-01D5D8B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351338"/>
          </a:xfrm>
        </p:spPr>
        <p:txBody>
          <a:bodyPr>
            <a:normAutofit/>
          </a:bodyPr>
          <a:lstStyle/>
          <a:p>
            <a:r>
              <a:rPr lang="ru-RU" sz="1800"/>
              <a:t>1955, Перцептрон Розенблатта.</a:t>
            </a:r>
          </a:p>
          <a:p>
            <a:r>
              <a:rPr lang="ru-RU" sz="1800"/>
              <a:t>1980, алгоритм обратного распространения ошибки, </a:t>
            </a:r>
            <a:r>
              <a:rPr lang="en-US" sz="1800"/>
              <a:t>BackProp</a:t>
            </a:r>
            <a:endParaRPr lang="ru-RU" sz="1800"/>
          </a:p>
          <a:p>
            <a:r>
              <a:rPr lang="ru-RU" sz="1800"/>
              <a:t>Джон Деккер</a:t>
            </a:r>
            <a:r>
              <a:rPr lang="en-US" sz="1800"/>
              <a:t>, 1994: </a:t>
            </a:r>
            <a:r>
              <a:rPr lang="en-US" sz="1800" i="1"/>
              <a:t>“</a:t>
            </a:r>
            <a:r>
              <a:rPr lang="ru-RU" sz="1800" b="0" i="1" u="none" strike="noStrike" baseline="0">
                <a:latin typeface="PetersburgC-Identity-H"/>
              </a:rPr>
              <a:t>Нейронные сети — это второй лучший способ сделать практически что угодно</a:t>
            </a:r>
            <a:r>
              <a:rPr lang="en-US" sz="1800" i="1"/>
              <a:t>”</a:t>
            </a:r>
          </a:p>
          <a:p>
            <a:r>
              <a:rPr lang="ru-RU" sz="1800"/>
              <a:t>2005-й, группа Хинтона</a:t>
            </a:r>
            <a:r>
              <a:rPr lang="en-US" sz="1800"/>
              <a:t>: </a:t>
            </a:r>
            <a:r>
              <a:rPr lang="ru-RU" sz="1800"/>
              <a:t>Предобучение без учителя на большом объёме данных</a:t>
            </a:r>
            <a:r>
              <a:rPr lang="en-US" sz="1800"/>
              <a:t>, </a:t>
            </a:r>
            <a:r>
              <a:rPr lang="ru-RU" sz="1800"/>
              <a:t>потом дообучение.</a:t>
            </a:r>
          </a:p>
          <a:p>
            <a:r>
              <a:rPr lang="ru-RU" sz="1800"/>
              <a:t>2006-й, </a:t>
            </a:r>
            <a:r>
              <a:rPr lang="en-US" sz="1800"/>
              <a:t>GPU</a:t>
            </a:r>
            <a:r>
              <a:rPr lang="ru-RU" sz="1800"/>
              <a:t>, ускорение обучения нейронных сетей.</a:t>
            </a:r>
          </a:p>
          <a:p>
            <a:r>
              <a:rPr lang="ru-RU" sz="1800"/>
              <a:t>201</a:t>
            </a:r>
            <a:r>
              <a:rPr lang="en-US" sz="1800"/>
              <a:t>2-</a:t>
            </a:r>
            <a:r>
              <a:rPr lang="ru-RU" sz="1800"/>
              <a:t>й год, </a:t>
            </a:r>
            <a:r>
              <a:rPr lang="en-US" sz="1800"/>
              <a:t>AlexNet </a:t>
            </a:r>
            <a:r>
              <a:rPr lang="ru-RU" sz="1800"/>
              <a:t>выигрывает соревнование на </a:t>
            </a:r>
            <a:r>
              <a:rPr lang="en-US" sz="1800"/>
              <a:t>ImageNet</a:t>
            </a:r>
            <a:r>
              <a:rPr lang="ru-RU" sz="1800"/>
              <a:t>.</a:t>
            </a:r>
            <a:endParaRPr lang="en-US" sz="1800"/>
          </a:p>
          <a:p>
            <a:r>
              <a:rPr lang="en-US" sz="1800"/>
              <a:t>2015-</a:t>
            </a:r>
            <a:r>
              <a:rPr lang="ru-RU" sz="1800"/>
              <a:t>й год, </a:t>
            </a:r>
            <a:r>
              <a:rPr lang="en-US" sz="1800"/>
              <a:t>ResNet</a:t>
            </a:r>
            <a:r>
              <a:rPr lang="ru-RU" sz="1800"/>
              <a:t> архитектуры</a:t>
            </a:r>
            <a:endParaRPr lang="en-US" sz="1800"/>
          </a:p>
          <a:p>
            <a:r>
              <a:rPr lang="en-US" sz="1800"/>
              <a:t>2017-</a:t>
            </a:r>
            <a:r>
              <a:rPr lang="ru-RU" sz="1800"/>
              <a:t>й год</a:t>
            </a:r>
            <a:r>
              <a:rPr lang="en-US" sz="1800"/>
              <a:t>, “Attention is All You Need”, </a:t>
            </a:r>
            <a:r>
              <a:rPr lang="ru-RU" sz="1800"/>
              <a:t>трансформеры</a:t>
            </a:r>
            <a:endParaRPr lang="en-US" sz="1800"/>
          </a:p>
          <a:p>
            <a:r>
              <a:rPr lang="en-US" sz="1800"/>
              <a:t>2018</a:t>
            </a:r>
            <a:r>
              <a:rPr lang="ru-RU" sz="1800"/>
              <a:t>-й год, </a:t>
            </a:r>
            <a:r>
              <a:rPr lang="en-US" sz="1800"/>
              <a:t>BERT</a:t>
            </a:r>
            <a:r>
              <a:rPr lang="ru-RU" sz="1800"/>
              <a:t> и другие </a:t>
            </a:r>
            <a:r>
              <a:rPr lang="en-US" sz="1800"/>
              <a:t>LLM</a:t>
            </a:r>
          </a:p>
          <a:p>
            <a:r>
              <a:rPr lang="en-US" sz="1800"/>
              <a:t>2023</a:t>
            </a:r>
            <a:r>
              <a:rPr lang="ru-RU" sz="1800"/>
              <a:t>-й год</a:t>
            </a:r>
            <a:r>
              <a:rPr lang="en-US" sz="1800"/>
              <a:t>, LLAMA.</a:t>
            </a:r>
            <a:endParaRPr lang="ru-RU" sz="1800"/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064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EE79F-2F03-A3C1-A2E4-389F425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17767B-7FD6-501C-B7FA-288A8E784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16" y="1825625"/>
            <a:ext cx="9948167" cy="4351338"/>
          </a:xfrm>
        </p:spPr>
      </p:pic>
    </p:spTree>
    <p:extLst>
      <p:ext uri="{BB962C8B-B14F-4D97-AF65-F5344CB8AC3E}">
        <p14:creationId xmlns:p14="http://schemas.microsoft.com/office/powerpoint/2010/main" val="1684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65686-F9AD-9C65-44F4-02088B3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последовательностями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4D1FA-4FAB-05B6-47D2-1FBC1E46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62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Примеры последовательностей</a:t>
            </a:r>
            <a:r>
              <a:rPr lang="en-US" sz="1800"/>
              <a:t>:</a:t>
            </a:r>
            <a:endParaRPr lang="ru-RU" sz="1800"/>
          </a:p>
          <a:p>
            <a:r>
              <a:rPr lang="ru-RU" sz="1800"/>
              <a:t>Временные ряды</a:t>
            </a:r>
          </a:p>
          <a:p>
            <a:r>
              <a:rPr lang="ru-RU" sz="1800"/>
              <a:t>Предложения естественного языка</a:t>
            </a:r>
          </a:p>
          <a:p>
            <a:r>
              <a:rPr lang="ru-RU" sz="1800"/>
              <a:t>Человеческая речь</a:t>
            </a:r>
          </a:p>
          <a:p>
            <a:r>
              <a:rPr lang="ru-RU" sz="1800"/>
              <a:t>Видеопоток</a:t>
            </a:r>
            <a:endParaRPr lang="en-US" sz="1800"/>
          </a:p>
          <a:p>
            <a:pPr marL="0" indent="0">
              <a:buNone/>
            </a:pPr>
            <a:r>
              <a:rPr lang="ru-RU" sz="1800"/>
              <a:t>Задачи</a:t>
            </a:r>
            <a:r>
              <a:rPr lang="en-US" sz="1800"/>
              <a:t>:</a:t>
            </a:r>
          </a:p>
          <a:p>
            <a:r>
              <a:rPr lang="ru-RU" sz="1800"/>
              <a:t>Предсказание следующего элемента</a:t>
            </a:r>
          </a:p>
          <a:p>
            <a:r>
              <a:rPr lang="ru-RU" sz="1800"/>
              <a:t>Предсказание всей последовательности</a:t>
            </a:r>
          </a:p>
          <a:p>
            <a:r>
              <a:rPr lang="ru-RU" sz="1800"/>
              <a:t>Классификация последовательности</a:t>
            </a:r>
          </a:p>
          <a:p>
            <a:pPr marL="0" indent="0">
              <a:buNone/>
            </a:pPr>
            <a:r>
              <a:rPr lang="ru-RU" sz="1800"/>
              <a:t>Самый первый подход --- использование истории за окно фиксированной длины.</a:t>
            </a:r>
          </a:p>
          <a:p>
            <a:pPr marL="0" indent="0">
              <a:buNone/>
            </a:pPr>
            <a:r>
              <a:rPr lang="ru-RU" sz="1800"/>
              <a:t>Проблема --- как выбрать размер окна</a:t>
            </a:r>
            <a:r>
              <a:rPr lang="en-US" sz="1800"/>
              <a:t>?</a:t>
            </a:r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F67E6-3578-6A48-581D-241BDEA9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57" y="1935785"/>
            <a:ext cx="5376837" cy="22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5D62-F981-4614-13A1-8FD0DC79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7D059-88E7-7A51-814F-7A6928B5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905" cy="4351338"/>
          </a:xfrm>
        </p:spPr>
        <p:txBody>
          <a:bodyPr>
            <a:normAutofit/>
          </a:bodyPr>
          <a:lstStyle/>
          <a:p>
            <a:r>
              <a:rPr lang="ru-RU" sz="1800"/>
              <a:t>Нейрон обучается использовать не только текущий вход, то что с ним сделали нейроные предыдущих уровней, но и то, что происходили с ним самим и другими нейронами на других входах.</a:t>
            </a:r>
          </a:p>
          <a:p>
            <a:r>
              <a:rPr lang="ru-RU" sz="1800"/>
              <a:t>Вводится скрытое состояние, которое зависит от всего, что раньше происходило.</a:t>
            </a:r>
            <a:endParaRPr lang="en-US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BF5C01-0696-A1E5-F392-39D69276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05" y="1481116"/>
            <a:ext cx="5392902" cy="22366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ADA0FB-747E-645F-9E5D-71E24C30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04" y="3921282"/>
            <a:ext cx="4826893" cy="25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4F7DC-73F0-AFD1-9FF8-376A0282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Двунаправленные </a:t>
            </a:r>
            <a:r>
              <a:rPr lang="en-US"/>
              <a:t>RNN</a:t>
            </a:r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7A9D3D-F68D-2242-00EE-68811E5D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690688"/>
            <a:ext cx="749722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75072-7B97-4277-BBC0-9E1E1597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Эмбеддинги для слов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1E0B36-F4BF-76ED-C7A7-C12C7EEE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097" y="1541139"/>
            <a:ext cx="4800003" cy="35870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CD8BD-4372-BC36-4E54-54020B5EF775}"/>
              </a:ext>
            </a:extLst>
          </p:cNvPr>
          <p:cNvSpPr txBox="1"/>
          <p:nvPr/>
        </p:nvSpPr>
        <p:spPr>
          <a:xfrm>
            <a:off x="678730" y="1690688"/>
            <a:ext cx="530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FastText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7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DBA3F-D4A2-E963-3E91-5EB12B4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с вниманием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0818F8-DAA3-3B53-4521-CFED73DA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8" y="1816620"/>
            <a:ext cx="4882479" cy="3518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19081C-4F14-5954-EE10-C98CD696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30" y="1862774"/>
            <a:ext cx="5667107" cy="31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63AF5-D6A8-4536-C6A3-A93E4EAA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внимания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AF5136-52B7-BE2A-7602-B24C2F29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191" y="1455115"/>
            <a:ext cx="6398392" cy="31222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F34FC-B99F-B2E5-5A07-9B8974B5D196}"/>
              </a:ext>
            </a:extLst>
          </p:cNvPr>
          <p:cNvSpPr txBox="1"/>
          <p:nvPr/>
        </p:nvSpPr>
        <p:spPr>
          <a:xfrm>
            <a:off x="452487" y="1690688"/>
            <a:ext cx="5141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 вход поступают предыдущее состояние </a:t>
            </a:r>
            <a:r>
              <a:rPr lang="en-US"/>
              <a:t>h_t-1</a:t>
            </a:r>
            <a:r>
              <a:rPr lang="ru-RU"/>
              <a:t> и положение для нового взгляда </a:t>
            </a:r>
            <a:r>
              <a:rPr lang="en-US"/>
              <a:t>l_t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Функция </a:t>
            </a:r>
            <a:r>
              <a:rPr lang="en-US"/>
              <a:t>f_h</a:t>
            </a:r>
            <a:r>
              <a:rPr lang="ru-RU"/>
              <a:t> преобразует новый взгляд в вектор признаков </a:t>
            </a:r>
            <a:r>
              <a:rPr lang="en-US"/>
              <a:t>g_t </a:t>
            </a:r>
            <a:r>
              <a:rPr lang="ru-RU"/>
              <a:t>(</a:t>
            </a:r>
            <a:r>
              <a:rPr lang="en-US"/>
              <a:t>glimpse</a:t>
            </a:r>
            <a:r>
              <a:rPr lang="ru-RU"/>
              <a:t>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Функция </a:t>
            </a:r>
            <a:r>
              <a:rPr lang="en-US"/>
              <a:t>f_h </a:t>
            </a:r>
            <a:r>
              <a:rPr lang="ru-RU"/>
              <a:t>по </a:t>
            </a:r>
            <a:r>
              <a:rPr lang="en-US"/>
              <a:t>h_t-1 </a:t>
            </a:r>
            <a:r>
              <a:rPr lang="ru-RU"/>
              <a:t>и </a:t>
            </a:r>
            <a:r>
              <a:rPr lang="en-US"/>
              <a:t>g_t </a:t>
            </a:r>
            <a:r>
              <a:rPr lang="ru-RU"/>
              <a:t>строит следующее скрытое состояние </a:t>
            </a:r>
            <a:r>
              <a:rPr lang="en-US"/>
              <a:t>h_t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Функция </a:t>
            </a:r>
            <a:r>
              <a:rPr lang="en-US"/>
              <a:t>f_a </a:t>
            </a:r>
            <a:r>
              <a:rPr lang="ru-RU"/>
              <a:t>по </a:t>
            </a:r>
            <a:r>
              <a:rPr lang="en-US"/>
              <a:t>h_t </a:t>
            </a:r>
            <a:r>
              <a:rPr lang="ru-RU"/>
              <a:t>строит действие </a:t>
            </a:r>
            <a:r>
              <a:rPr lang="en-US"/>
              <a:t>a_t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Функция </a:t>
            </a:r>
            <a:r>
              <a:rPr lang="en-US"/>
              <a:t>f_l </a:t>
            </a:r>
            <a:r>
              <a:rPr lang="ru-RU"/>
              <a:t>по </a:t>
            </a:r>
            <a:r>
              <a:rPr lang="en-US"/>
              <a:t>h_t </a:t>
            </a:r>
            <a:r>
              <a:rPr lang="ru-RU"/>
              <a:t>строит положение для нового взгляда </a:t>
            </a:r>
            <a:r>
              <a:rPr lang="en-US"/>
              <a:t>l_t+1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88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343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PetersburgC-Identity-H</vt:lpstr>
      <vt:lpstr>Тема Office</vt:lpstr>
      <vt:lpstr>Современные нейронные сети</vt:lpstr>
      <vt:lpstr>История</vt:lpstr>
      <vt:lpstr>ResNet</vt:lpstr>
      <vt:lpstr>Работа с последовательностями</vt:lpstr>
      <vt:lpstr>RNN</vt:lpstr>
      <vt:lpstr>Двунаправленные RNN</vt:lpstr>
      <vt:lpstr>Эмбеддинги для слов</vt:lpstr>
      <vt:lpstr>Примеры с вниманием</vt:lpstr>
      <vt:lpstr>Механизм внимания</vt:lpstr>
      <vt:lpstr>Само-внимание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41</cp:revision>
  <dcterms:created xsi:type="dcterms:W3CDTF">2024-10-08T07:18:57Z</dcterms:created>
  <dcterms:modified xsi:type="dcterms:W3CDTF">2024-10-08T08:44:37Z</dcterms:modified>
</cp:coreProperties>
</file>