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02A58-283B-223C-7263-65C9A93A3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4DF24E-0726-09A0-D4FA-67F9AF26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45F444-E625-33B3-60D7-F6DFF50C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F5EB-B781-4769-BEB1-A3A9EF98067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D0A5B8-167B-BFA1-D499-D59A4283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BC86A7-C099-BBB8-9D09-9C9A917A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1670-D13E-4121-8A17-1C2A955D2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3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D9A3D-811D-89E5-F6B6-7FF5BECA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9A6FC8-AFED-5C73-126D-090185754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6D5235-15A2-7FCF-9539-2B9E4AE5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F5EB-B781-4769-BEB1-A3A9EF98067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E1B5B-C768-2453-C8CC-03AF5B84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2AC34F-B661-F12D-119A-DB641011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1670-D13E-4121-8A17-1C2A955D2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15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00917D-5611-0069-2CEB-92F9C44DB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1249AC-46CB-4877-0D8A-354151509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BB8B0-C486-2680-3FD5-A5323BEA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F5EB-B781-4769-BEB1-A3A9EF98067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C51F41-1B69-10C9-CA11-3E71A008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48E8F-26CB-A7C8-785E-ADB60FE6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1670-D13E-4121-8A17-1C2A955D2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76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6C241-6D7D-2490-3E45-7CDC59C0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0D4AA-5DDA-271D-A910-FBF54D0D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7CEB02-FFCD-2DA0-AD16-516C9670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F5EB-B781-4769-BEB1-A3A9EF98067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BD733-D6F0-0172-9916-E54667E4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48F173-B3B7-0D38-A37E-4158752D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1670-D13E-4121-8A17-1C2A955D2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4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F43AD-BCD7-4107-BDBD-EB41B9E7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1B4AC7-AB12-9D86-4367-5C962873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D9718D-AB07-57CA-ECDF-1494CA90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F5EB-B781-4769-BEB1-A3A9EF98067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C01DBD-CD9B-CEEE-D4E6-59A15721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A40846-936D-EB63-53A9-DBD449C6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1670-D13E-4121-8A17-1C2A955D2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90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987DD-7E6E-5003-7A41-96B9DA52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0FD233-60C4-BC3A-7AFB-3C7B3B902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3C773F-A694-AFDA-727B-E03A1654C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B93FE8-D1DA-8305-2A19-4B42D744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F5EB-B781-4769-BEB1-A3A9EF98067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7C5379-D86C-23A7-04E7-835B47BB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880F8C-EB8A-23DE-6DED-51A22775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1670-D13E-4121-8A17-1C2A955D2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17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BC8D1-10AA-38E3-EC54-147AAA02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8A5365-0D1F-A9E8-FE39-81782E0CC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2058B4-DD71-5276-6C6E-527BA51BB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2CBC74-6A4B-3F94-25A1-E7331F4B5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76DE4D-1EFB-1FE7-1413-E9E841C17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909C3B-658F-D549-D4EB-D76921F4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F5EB-B781-4769-BEB1-A3A9EF98067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BD49B2-E73E-A9F6-86E1-D868C588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5FE970-B1E0-431B-9D88-77FC38BF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1670-D13E-4121-8A17-1C2A955D2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85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A449A-54FC-E9C1-AE6B-32F9E9B8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1ABF16-6193-976B-BE4B-8A6EC87B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F5EB-B781-4769-BEB1-A3A9EF98067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5717DC-7235-448F-DF42-E60F90BB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144945-49E9-B6E9-F0F8-25EBCCEF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1670-D13E-4121-8A17-1C2A955D2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97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702E14-9DA1-FBFD-4182-1E404242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F5EB-B781-4769-BEB1-A3A9EF98067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7702C5-2351-7621-CE14-FE82AAF2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9F0E30-DE5B-5C0F-859E-3026EDA8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1670-D13E-4121-8A17-1C2A955D2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32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F8896-5F52-6CCC-F8A8-F205E26A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7BA26-D80F-A126-5799-3CF442DA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4EDD38-7710-3DEF-F6AB-2A52EEC14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C60C6D-9654-095A-4C76-C564790A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F5EB-B781-4769-BEB1-A3A9EF98067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5D1C46-385C-AB5C-4382-EE1DDFFD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985E93-28E0-E9A6-56C4-4BBCA056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1670-D13E-4121-8A17-1C2A955D2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56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34302-4B00-E1F3-B20A-77F1B5F8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50D98B-F425-6843-2399-9CE91D7CB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1470CE-7EC9-AEB3-79A4-3E1F969CF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179DE1-2A00-DF38-E115-14234CDE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F5EB-B781-4769-BEB1-A3A9EF98067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7DBA74-D6F0-6419-459A-73A0B846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1D40FC-6C4E-E1BC-E907-D4D28A6C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1670-D13E-4121-8A17-1C2A955D2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18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F77F5-F080-37A6-D9CB-41CDD7FA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17E0F8-D1AC-55D8-BD85-A30C4766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0DD5C5-73B8-E4FE-CAFC-2F4593501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F5EB-B781-4769-BEB1-A3A9EF98067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1AC1CF-7FFB-1317-2F7B-026CC9B58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DD0564-3432-64AE-E524-2B686CB43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61670-D13E-4121-8A17-1C2A955D2E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33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8281-21E6-9A9B-29E7-BE6833BE6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ML</a:t>
            </a:r>
            <a:r>
              <a:rPr lang="ru-RU"/>
              <a:t>-алгоритмы</a:t>
            </a:r>
            <a:r>
              <a:rPr lang="en-US"/>
              <a:t>: </a:t>
            </a:r>
            <a:r>
              <a:rPr lang="ru-RU"/>
              <a:t>классификация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81CC47-FF1C-788B-7F8C-FAA1A598A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23" y="3602038"/>
            <a:ext cx="242921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8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77034-6917-03E9-D044-57087BAE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Виды задач в </a:t>
            </a:r>
            <a:r>
              <a:rPr lang="en-US"/>
              <a:t>ML</a:t>
            </a: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20C32F-DDB4-4E33-18EB-F6CD73E9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78" y="1690688"/>
            <a:ext cx="8256315" cy="40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9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2678D-7583-85C4-6199-7962452F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Обучение с учителем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394A95-412F-248F-F262-24D634461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0563" cy="4351338"/>
          </a:xfrm>
        </p:spPr>
        <p:txBody>
          <a:bodyPr>
            <a:normAutofit lnSpcReduction="10000"/>
          </a:bodyPr>
          <a:lstStyle/>
          <a:p>
            <a:r>
              <a:rPr lang="ru-RU" sz="1800"/>
              <a:t>Есть выборка, на которой для каждого объекта известны ответы </a:t>
            </a:r>
            <a:r>
              <a:rPr lang="en-US" sz="1800"/>
              <a:t>“</a:t>
            </a:r>
            <a:r>
              <a:rPr lang="ru-RU" sz="1800"/>
              <a:t>учителя</a:t>
            </a:r>
            <a:r>
              <a:rPr lang="en-US" sz="1800"/>
              <a:t>”</a:t>
            </a:r>
            <a:r>
              <a:rPr lang="ru-RU" sz="1800"/>
              <a:t> (подходит ли резюме на данную вакансию).</a:t>
            </a:r>
          </a:p>
          <a:p>
            <a:r>
              <a:rPr lang="ru-RU" sz="1800"/>
              <a:t>Мы хотим найти зависимость ответов от объектов, для того чтобы получить ответы для новых данных (тестового множества).</a:t>
            </a:r>
          </a:p>
          <a:p>
            <a:r>
              <a:rPr lang="ru-RU" sz="1800"/>
              <a:t>Если ответ бинарный (да, нет), то это </a:t>
            </a:r>
            <a:r>
              <a:rPr lang="ru-RU" sz="1800" b="1"/>
              <a:t>бинарная классификация</a:t>
            </a:r>
            <a:r>
              <a:rPr lang="ru-RU" sz="1800"/>
              <a:t>. </a:t>
            </a:r>
          </a:p>
          <a:p>
            <a:r>
              <a:rPr lang="ru-RU" sz="1800"/>
              <a:t>Если ответ категориальный (грейд кандидата), то это </a:t>
            </a:r>
            <a:r>
              <a:rPr lang="ru-RU" sz="1800" b="1"/>
              <a:t>многоклассовая классификация</a:t>
            </a:r>
            <a:r>
              <a:rPr lang="ru-RU" sz="1800"/>
              <a:t>.</a:t>
            </a:r>
          </a:p>
          <a:p>
            <a:r>
              <a:rPr lang="ru-RU" sz="1800"/>
              <a:t>Если ответ число (предсказываем зарплатные ожидания кандидата по резюме), то это </a:t>
            </a:r>
            <a:r>
              <a:rPr lang="ru-RU" sz="1800" b="1"/>
              <a:t>задача регрессии</a:t>
            </a:r>
            <a:r>
              <a:rPr lang="ru-RU" sz="1800"/>
              <a:t>.</a:t>
            </a:r>
            <a:endParaRPr lang="en-US" sz="1800"/>
          </a:p>
          <a:p>
            <a:r>
              <a:rPr lang="ru-RU" sz="1800"/>
              <a:t>Данные с тренировочного и тестового множеств должны быть похожи.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A471B8-6E40-F347-2E8B-41A37546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70" y="1756676"/>
            <a:ext cx="563958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0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A5164-1167-9107-CB28-CE9F47F7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Метрики качества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6BA1FE-EB8C-E250-7B99-2A643635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4320" cy="4351338"/>
          </a:xfrm>
        </p:spPr>
        <p:txBody>
          <a:bodyPr>
            <a:normAutofit/>
          </a:bodyPr>
          <a:lstStyle/>
          <a:p>
            <a:r>
              <a:rPr lang="en-US" sz="1800"/>
              <a:t>Accuracy (</a:t>
            </a:r>
            <a:r>
              <a:rPr lang="ru-RU" sz="1800"/>
              <a:t>доля правильных ответов</a:t>
            </a:r>
            <a:r>
              <a:rPr lang="en-US" sz="1800"/>
              <a:t>)</a:t>
            </a:r>
            <a:endParaRPr lang="ru-RU" sz="1800"/>
          </a:p>
          <a:p>
            <a:r>
              <a:rPr lang="en-US" sz="1800"/>
              <a:t>Precision (</a:t>
            </a:r>
            <a:r>
              <a:rPr lang="ru-RU" sz="1800"/>
              <a:t>доля релевантных среди найденных</a:t>
            </a:r>
            <a:r>
              <a:rPr lang="en-US" sz="1800"/>
              <a:t>)</a:t>
            </a:r>
            <a:endParaRPr lang="ru-RU" sz="1800"/>
          </a:p>
          <a:p>
            <a:r>
              <a:rPr lang="en-US" sz="1800"/>
              <a:t>Recall (</a:t>
            </a:r>
            <a:r>
              <a:rPr lang="ru-RU" sz="1800"/>
              <a:t>доля найденных среди релевантных</a:t>
            </a:r>
            <a:r>
              <a:rPr lang="en-US" sz="1800"/>
              <a:t>)</a:t>
            </a:r>
            <a:endParaRPr lang="ru-RU" sz="1800"/>
          </a:p>
          <a:p>
            <a:r>
              <a:rPr lang="en-US" sz="1800"/>
              <a:t>F-</a:t>
            </a:r>
            <a:r>
              <a:rPr lang="ru-RU" sz="1800"/>
              <a:t>мера (комбинация </a:t>
            </a:r>
            <a:r>
              <a:rPr lang="en-US" sz="1800"/>
              <a:t>precision </a:t>
            </a:r>
            <a:r>
              <a:rPr lang="ru-RU" sz="1800"/>
              <a:t>и</a:t>
            </a:r>
            <a:r>
              <a:rPr lang="en-US" sz="1800"/>
              <a:t> recall</a:t>
            </a:r>
            <a:r>
              <a:rPr lang="ru-RU" sz="1800"/>
              <a:t>)</a:t>
            </a:r>
          </a:p>
          <a:p>
            <a:r>
              <a:rPr lang="en-US" sz="1800"/>
              <a:t>AUC ROC, AUPRC </a:t>
            </a:r>
            <a:r>
              <a:rPr lang="ru-RU" sz="1800"/>
              <a:t>(метрики подходящие для случаев, когда мы предсказываем не класс, а вероятность класса)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1B705-D160-A3DD-2B57-606CAEA4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323" y="1282045"/>
            <a:ext cx="2869087" cy="51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5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2747D-3B43-CF75-BB6E-4FB0B763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Решающее дерево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16C4B9-C934-A258-19EF-0E0414D12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81" y="1823813"/>
            <a:ext cx="6281758" cy="2578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DA6562-9E6E-3792-3C93-71CAE362F3E2}"/>
              </a:ext>
            </a:extLst>
          </p:cNvPr>
          <p:cNvSpPr txBox="1"/>
          <p:nvPr/>
        </p:nvSpPr>
        <p:spPr>
          <a:xfrm>
            <a:off x="395925" y="2040629"/>
            <a:ext cx="5156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Задача классификации цветков ириса на 3 класса.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На графике 2 класса разделились без ошибок, а на третьем 3 ошибки.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Основной элемент дерева</a:t>
            </a:r>
            <a:r>
              <a:rPr lang="en-US"/>
              <a:t>: </a:t>
            </a:r>
            <a:r>
              <a:rPr lang="ru-RU"/>
              <a:t>критерий ветвления (есть много вариантов).</a:t>
            </a:r>
          </a:p>
        </p:txBody>
      </p:sp>
    </p:spTree>
    <p:extLst>
      <p:ext uri="{BB962C8B-B14F-4D97-AF65-F5344CB8AC3E}">
        <p14:creationId xmlns:p14="http://schemas.microsoft.com/office/powerpoint/2010/main" val="51827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AE790-26CE-CA1F-A891-17DA6389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Более сложные решающие деревья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D027F-6D97-9DAC-1EED-F0707351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3685" cy="4351338"/>
          </a:xfrm>
        </p:spPr>
        <p:txBody>
          <a:bodyPr>
            <a:normAutofit/>
          </a:bodyPr>
          <a:lstStyle/>
          <a:p>
            <a:r>
              <a:rPr lang="ru-RU" sz="1800"/>
              <a:t>Жадная стратегия построения</a:t>
            </a:r>
          </a:p>
          <a:p>
            <a:r>
              <a:rPr lang="ru-RU" sz="1800"/>
              <a:t>Усечение деревьев</a:t>
            </a:r>
          </a:p>
          <a:p>
            <a:r>
              <a:rPr lang="en-US" sz="1800"/>
              <a:t>CART: </a:t>
            </a:r>
            <a:r>
              <a:rPr lang="ru-RU" sz="1800"/>
              <a:t>деревья классификации и регрессии</a:t>
            </a:r>
          </a:p>
          <a:p>
            <a:r>
              <a:rPr lang="ru-RU" sz="1800"/>
              <a:t>Штраф за сложность дерева для устранение переобучения</a:t>
            </a:r>
          </a:p>
          <a:p>
            <a:r>
              <a:rPr lang="ru-RU" sz="1800"/>
              <a:t>Небрежные решающие деревья (элемент </a:t>
            </a:r>
            <a:r>
              <a:rPr lang="en-US" sz="1800"/>
              <a:t>Catboost</a:t>
            </a:r>
            <a:r>
              <a:rPr lang="ru-RU" sz="1800"/>
              <a:t>)</a:t>
            </a:r>
          </a:p>
          <a:p>
            <a:endParaRPr lang="ru-RU" sz="18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F14B2E-65DB-A7FB-4515-4C2B19BF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937" y="1476998"/>
            <a:ext cx="5334744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4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7C103-1B1B-A2B4-D0A3-A55EBD8A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Случайный лес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1EECA8-9CED-AE92-A5C1-ECFB2ADE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5272" cy="4351338"/>
          </a:xfrm>
        </p:spPr>
        <p:txBody>
          <a:bodyPr>
            <a:normAutofit/>
          </a:bodyPr>
          <a:lstStyle/>
          <a:p>
            <a:r>
              <a:rPr lang="ru-RU" sz="1800"/>
              <a:t>Элементы леса --- деревья решений без прореживания</a:t>
            </a:r>
          </a:p>
          <a:p>
            <a:r>
              <a:rPr lang="ru-RU" sz="1800"/>
              <a:t>Деревья решений </a:t>
            </a:r>
            <a:r>
              <a:rPr lang="en-US" sz="1800"/>
              <a:t>“</a:t>
            </a:r>
            <a:r>
              <a:rPr lang="ru-RU" sz="1800"/>
              <a:t>проводят голосование</a:t>
            </a:r>
            <a:r>
              <a:rPr lang="en-US" sz="1800"/>
              <a:t>”</a:t>
            </a:r>
            <a:r>
              <a:rPr lang="ru-RU" sz="1800"/>
              <a:t> за правильный ответ.</a:t>
            </a:r>
          </a:p>
          <a:p>
            <a:r>
              <a:rPr lang="ru-RU" sz="1800"/>
              <a:t>Каждому дереву подаётся случайная подвыборка и случайный набор признаков для обучения.</a:t>
            </a:r>
          </a:p>
          <a:p>
            <a:r>
              <a:rPr lang="ru-RU" sz="1800"/>
              <a:t>Деревья могут быть довольно глубокими</a:t>
            </a:r>
          </a:p>
          <a:p>
            <a:endParaRPr lang="ru-RU" sz="18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36A540-D045-4F24-9EBA-B8870DBD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410" y="1690688"/>
            <a:ext cx="6077798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2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0AED1-0961-A158-1AAB-4470822C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Бустинг на деревьями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433326-012A-9BC9-E5D5-8F6043C0D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882" y="1690688"/>
            <a:ext cx="4658375" cy="42106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0B91BA-B98F-8E64-B4E4-44B187AD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532" y="2255570"/>
            <a:ext cx="2734057" cy="2667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234403-07C1-C076-AC77-4937692D59DF}"/>
              </a:ext>
            </a:extLst>
          </p:cNvPr>
          <p:cNvSpPr txBox="1"/>
          <p:nvPr/>
        </p:nvSpPr>
        <p:spPr>
          <a:xfrm>
            <a:off x="329938" y="1517715"/>
            <a:ext cx="45531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Есть много различных реализаций концепции бустинга.</a:t>
            </a:r>
          </a:p>
          <a:p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Каждый раз к ансамблю деревьев добавляется ещё 1 дерево, так чтобы по возможности исправить ошибки предыдущих алгоритмов.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В градиентном бустинге используются градиенты для оптимального выбора нового алгоритма.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В качестве алгоритмов можно использовать не только деревья решений, просто их используют чаще всего.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Деревья имеют небольшую глубину</a:t>
            </a:r>
          </a:p>
        </p:txBody>
      </p:sp>
    </p:spTree>
    <p:extLst>
      <p:ext uri="{BB962C8B-B14F-4D97-AF65-F5344CB8AC3E}">
        <p14:creationId xmlns:p14="http://schemas.microsoft.com/office/powerpoint/2010/main" val="943521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314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ML-алгоритмы: классификация</vt:lpstr>
      <vt:lpstr>Виды задач в ML</vt:lpstr>
      <vt:lpstr>Обучение с учителем</vt:lpstr>
      <vt:lpstr>Метрики качества классификации</vt:lpstr>
      <vt:lpstr>Решающее дерево</vt:lpstr>
      <vt:lpstr>Более сложные решающие деревья</vt:lpstr>
      <vt:lpstr>Случайный лес</vt:lpstr>
      <vt:lpstr>Бустинг на деревьями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osipovav28@gmail.com</dc:creator>
  <cp:lastModifiedBy>osipovav28@gmail.com</cp:lastModifiedBy>
  <cp:revision>29</cp:revision>
  <dcterms:created xsi:type="dcterms:W3CDTF">2024-10-06T20:38:43Z</dcterms:created>
  <dcterms:modified xsi:type="dcterms:W3CDTF">2024-10-07T13:28:30Z</dcterms:modified>
</cp:coreProperties>
</file>