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4BA24-7F9D-D4E0-87A6-9375D01E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6963E6-066B-971A-B623-B6A2AC29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C1CE4-C7B0-7D9F-8690-E3989EC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4A1BD-A880-93AE-8CE6-B3DC3F64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CD029-E4A1-3294-4480-8C7B9E0B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0D9EE-2BC2-B8CA-4318-B2280CC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EE31A-FAAE-ED3A-FC2F-A5342309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33646-AF65-7881-C3D6-2BA7893F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45717-E82E-47E5-92D5-97C38ABC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55C2F-D9FF-68E5-53B7-AEB38034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7DB20D-711A-6883-EEEF-3696E9C1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1ABC6D-414C-FC06-E4E9-6322585E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E4813-67D3-4151-A3FA-88D8B92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5CAB1-7611-B323-BB53-3848F61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A092-7467-79C1-7A42-C5C10F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1D20E-02FD-D750-8E4D-44DE2E3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48F5D-A058-778D-CB13-F20A5DE6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53510-2386-C597-102F-ADDB0BF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D5B10-8E24-E849-8B96-35DF682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281BB-FC78-DC6D-84D7-343DF3E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2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DE8E-905A-B2F6-5AB2-467048EA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24744-8B65-B6C3-6CE2-B1962687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B1B60-AA96-385F-0CB5-C7CB8C8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F2EB9-A6D1-A7B8-7F04-8FCC3B0D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01425-1124-376C-215E-006B72D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6CB29-E703-E23A-00D9-F14E4D3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98401-A401-B96A-CFB2-502D58DD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54D04-0729-B7F7-C60C-71E14839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75308-062F-D355-0AEE-24D7DF7F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BE948-6897-54FB-5FE9-DBE06C86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369990-D9EA-665C-7AD8-05BCFDF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ED8CA-22D1-0611-4548-6ED6A1A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2011D-14EB-56B2-978A-A0477146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0CFDE-1514-C375-5CAF-86023DDF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2E340-0C46-D901-4216-FCF00520B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C2125-C0A5-BB3F-FD81-884F547F0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BB6E9B-2064-B9E8-13C9-4DCA31BA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2E0144-99F1-7467-42EB-EC6C2DD6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2619B9-4385-646F-41CB-FE3BFE8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52F94-982B-670B-2833-03A6CCBF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4B9DF9-0086-6B6B-65FA-FF8496A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52B8B-3340-1F2C-2A95-849481D3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B46310-8740-9E97-5C08-66CF8B7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AFA9B2-C0D4-37FD-B8A8-D081A9E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DB47D4-5C3B-2451-E4D4-AEBE87E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1D561-2843-6EDD-C3BD-892DE816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03725-7EA5-BAB5-2975-6A18C74F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E4A14-EC89-839E-B3F3-1326A1FD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FFBFB4-EA5B-B9EB-9A41-A185F481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07581-00FF-6ED9-C186-5E54408F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F3D118-ECEC-8E62-C295-99057384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F5652-F7F4-ACED-CE2D-FFC4C6A8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3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7507F-E636-FAA8-6F49-0BF1BC84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78B2DB-835D-443F-5DC4-D764ECB6B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4D283-0A58-28C6-5152-6301C3710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3D45F-74A6-DA95-A8FA-5B8DEFAE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75DFCF-FB22-E3EC-6445-57CEB71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C4D15-744A-A7A4-AC3F-2E2BC9F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C476-C731-1E89-359A-ABDF6F9C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B57894-816E-783B-012B-37B837B9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813FD-0B02-02D5-B469-C3C1B2E02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280A-D1DC-4FE5-87CC-9A74FE838F3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2CF14-AA7D-8780-6947-42B0E1174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FED11-F6CF-1133-5623-8155BFA09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5890-D13A-4E60-8631-7C1F65FE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89634-1D94-7E59-812A-58B111464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ML</a:t>
            </a:r>
            <a:r>
              <a:rPr lang="ru-RU"/>
              <a:t>-алгоритмы</a:t>
            </a:r>
            <a:r>
              <a:rPr lang="en-US"/>
              <a:t>:</a:t>
            </a:r>
            <a:br>
              <a:rPr lang="en-US"/>
            </a:br>
            <a:r>
              <a:rPr lang="ru-RU"/>
              <a:t>кластеризация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6FDEA6-8E47-BB98-0976-A4E101D7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16" y="3613659"/>
            <a:ext cx="3339767" cy="26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E5702-34DF-D895-7732-F7D6F15F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DBSCAN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FD400-F619-FA70-A73A-CD172CB8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490334"/>
          </a:xfrm>
        </p:spPr>
        <p:txBody>
          <a:bodyPr>
            <a:normAutofit/>
          </a:bodyPr>
          <a:lstStyle/>
          <a:p>
            <a:r>
              <a:rPr lang="ru-RU" sz="1800"/>
              <a:t>Кластера --- это регионы плотности. Исходя из оценки плотности строится вспомогательное пространство, строится иерархия кластеров. Управляющий параметр </a:t>
            </a:r>
            <a:r>
              <a:rPr lang="en-US" sz="1800"/>
              <a:t>--- eps, </a:t>
            </a:r>
            <a:r>
              <a:rPr lang="ru-RU" sz="1800"/>
              <a:t>для выбора уровня в иерархии</a:t>
            </a:r>
            <a:r>
              <a:rPr lang="en-US" sz="1800"/>
              <a:t>.</a:t>
            </a:r>
            <a:r>
              <a:rPr lang="ru-RU" sz="1800"/>
              <a:t> Также важен </a:t>
            </a:r>
            <a:r>
              <a:rPr lang="en-US" sz="1800"/>
              <a:t>min_samples, </a:t>
            </a:r>
            <a:r>
              <a:rPr lang="ru-RU" sz="1800"/>
              <a:t>минимальный размер кластера.</a:t>
            </a:r>
          </a:p>
          <a:p>
            <a:r>
              <a:rPr lang="ru-RU" sz="1800"/>
              <a:t>Точка не обязана попасть в какой-то кластер. Не надо указывать каоличество кластеров.</a:t>
            </a:r>
          </a:p>
          <a:p>
            <a:r>
              <a:rPr lang="ru-RU" sz="1800"/>
              <a:t>Быстрый алгоритм.</a:t>
            </a:r>
          </a:p>
          <a:p>
            <a:r>
              <a:rPr lang="ru-RU" sz="1800"/>
              <a:t>Параметр </a:t>
            </a:r>
            <a:r>
              <a:rPr lang="en-US" sz="1800"/>
              <a:t>eps </a:t>
            </a:r>
            <a:r>
              <a:rPr lang="ru-RU" sz="1800"/>
              <a:t>можно выбрать из данных, параметр </a:t>
            </a:r>
            <a:r>
              <a:rPr lang="en-US" sz="1800"/>
              <a:t>min_samples </a:t>
            </a:r>
            <a:r>
              <a:rPr lang="ru-RU" sz="1800"/>
              <a:t>--- естественный.</a:t>
            </a:r>
          </a:p>
          <a:p>
            <a:r>
              <a:rPr lang="ru-RU" sz="1800"/>
              <a:t>Алгоритм чувствителен к выбору управляющих параметров.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7F2FF-A1FE-E915-E547-DB10ABC6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32" y="1825625"/>
            <a:ext cx="5314910" cy="37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8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60F2-CA28-940B-274D-9A0AC91A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HDBSCAN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9F081-D27C-BCD0-2E12-0EFD3CCD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4351338"/>
          </a:xfrm>
        </p:spPr>
        <p:txBody>
          <a:bodyPr>
            <a:normAutofit/>
          </a:bodyPr>
          <a:lstStyle/>
          <a:p>
            <a:r>
              <a:rPr lang="ru-RU" sz="1800"/>
              <a:t>Фактически это улучшение </a:t>
            </a:r>
            <a:r>
              <a:rPr lang="en-US" sz="1800"/>
              <a:t>DBSCAN. </a:t>
            </a:r>
            <a:r>
              <a:rPr lang="ru-RU" sz="1800"/>
              <a:t>Не нужно выбирать </a:t>
            </a:r>
            <a:r>
              <a:rPr lang="en-US" sz="1800"/>
              <a:t>eps. </a:t>
            </a:r>
            <a:r>
              <a:rPr lang="ru-RU" sz="1800"/>
              <a:t>Иерархия кластеров прореживается автоматически.  Выбираются самые устойчивые кластеры (относительно потери точек).</a:t>
            </a:r>
          </a:p>
          <a:p>
            <a:r>
              <a:rPr lang="ru-RU" sz="1800"/>
              <a:t>Единственный параметр </a:t>
            </a:r>
            <a:r>
              <a:rPr lang="en-US" sz="1800"/>
              <a:t>min_cluster_size, </a:t>
            </a:r>
            <a:r>
              <a:rPr lang="ru-RU" sz="1800"/>
              <a:t>минимальный размер кластера.</a:t>
            </a:r>
          </a:p>
          <a:p>
            <a:r>
              <a:rPr lang="ru-RU" sz="1800"/>
              <a:t>Устойчивый алгоритм, результаты мало меняются при изменении параметра.</a:t>
            </a:r>
          </a:p>
          <a:p>
            <a:r>
              <a:rPr lang="ru-RU" sz="1800"/>
              <a:t>Довольно быстрый алгоритм.</a:t>
            </a:r>
            <a:endParaRPr lang="en-US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7E1B8-56C6-A305-67A9-001CC167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5988171" cy="40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77034-6917-03E9-D044-57087BA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Виды задач в </a:t>
            </a:r>
            <a:r>
              <a:rPr lang="en-US"/>
              <a:t>ML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0C32F-DDB4-4E33-18EB-F6CD73E9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78" y="1690688"/>
            <a:ext cx="8256315" cy="40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665F6-8DCF-CB20-47AC-ADE9BF54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Задача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C9D10-D0F1-CC71-ACCF-2ABA56CB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00"/>
          </a:xfrm>
        </p:spPr>
        <p:txBody>
          <a:bodyPr>
            <a:normAutofit/>
          </a:bodyPr>
          <a:lstStyle/>
          <a:p>
            <a:r>
              <a:rPr lang="ru-RU" sz="1800"/>
              <a:t>У нас есть объекты, и мы умеем вычислять расстояния между ними (</a:t>
            </a:r>
            <a:r>
              <a:rPr lang="en-US" sz="1800"/>
              <a:t>“</a:t>
            </a:r>
            <a:r>
              <a:rPr lang="ru-RU" sz="1800"/>
              <a:t>сравнивать близость</a:t>
            </a:r>
            <a:r>
              <a:rPr lang="en-US" sz="1800"/>
              <a:t>”</a:t>
            </a:r>
            <a:r>
              <a:rPr lang="ru-RU" sz="1800"/>
              <a:t>).</a:t>
            </a:r>
          </a:p>
          <a:p>
            <a:r>
              <a:rPr lang="ru-RU" sz="1800"/>
              <a:t>У нас нет ответов.</a:t>
            </a:r>
          </a:p>
          <a:p>
            <a:r>
              <a:rPr lang="ru-RU" sz="1800"/>
              <a:t>Мы хотим разбить объекты на кластеры.</a:t>
            </a:r>
          </a:p>
          <a:p>
            <a:r>
              <a:rPr lang="ru-RU" sz="1800"/>
              <a:t>Объекты из одного кластера должны быть похожи друг на друга.</a:t>
            </a:r>
          </a:p>
          <a:p>
            <a:r>
              <a:rPr lang="ru-RU" sz="1800"/>
              <a:t>Объекты их разных кластеров должны существенно отличаться.</a:t>
            </a:r>
          </a:p>
          <a:p>
            <a:r>
              <a:rPr lang="ru-RU" sz="1800"/>
              <a:t>Есть много способов кластеризации, критериев качества, многое зависит от метрики.</a:t>
            </a:r>
          </a:p>
          <a:p>
            <a:r>
              <a:rPr lang="ru-RU" sz="1800"/>
              <a:t>Число кластеров может быть как известно, так и неизвестно.</a:t>
            </a:r>
          </a:p>
          <a:p>
            <a:endParaRPr lang="ru-RU" sz="1800"/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9ED0F-BC25-8DF9-0FD8-1AB85346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59" y="4766363"/>
            <a:ext cx="7585619" cy="17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6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EE960-A951-9A6D-3449-792C3E45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Цели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EFB1C-89A6-5315-6A09-9BA31E25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101" cy="4351338"/>
          </a:xfrm>
        </p:spPr>
        <p:txBody>
          <a:bodyPr>
            <a:normAutofit/>
          </a:bodyPr>
          <a:lstStyle/>
          <a:p>
            <a:r>
              <a:rPr lang="ru-RU" sz="1800"/>
              <a:t>Упросить дальнейшую работу с данными.</a:t>
            </a:r>
          </a:p>
          <a:p>
            <a:r>
              <a:rPr lang="ru-RU" sz="1800"/>
              <a:t>Сократить объём хранимых данных.</a:t>
            </a:r>
          </a:p>
          <a:p>
            <a:r>
              <a:rPr lang="ru-RU" sz="1800"/>
              <a:t>Выделить нетипичные объекты.</a:t>
            </a:r>
          </a:p>
          <a:p>
            <a:r>
              <a:rPr lang="ru-RU" sz="1800"/>
              <a:t>Построить иерархию множества объектов.</a:t>
            </a:r>
          </a:p>
          <a:p>
            <a:r>
              <a:rPr lang="ru-RU" sz="1800"/>
              <a:t>Построение выборки для ручной валидации.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7A5986-E320-E1EC-E831-80488A57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15" y="1647052"/>
            <a:ext cx="3434940" cy="35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0AB4-083C-2F76-0185-56FDE105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ru-RU"/>
              <a:t>-средние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42577-B257-6A2A-1C62-234434B4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2468" cy="4351338"/>
          </a:xfrm>
        </p:spPr>
        <p:txBody>
          <a:bodyPr>
            <a:normAutofit/>
          </a:bodyPr>
          <a:lstStyle/>
          <a:p>
            <a:r>
              <a:rPr lang="ru-RU" sz="1800"/>
              <a:t>Разбиение на </a:t>
            </a:r>
            <a:r>
              <a:rPr lang="en-US" sz="1800"/>
              <a:t>K </a:t>
            </a:r>
            <a:r>
              <a:rPr lang="ru-RU" sz="1800"/>
              <a:t>множеств, каждый кластер в итоге задаётся своим центром.</a:t>
            </a:r>
            <a:endParaRPr lang="en-US" sz="1800"/>
          </a:p>
          <a:p>
            <a:r>
              <a:rPr lang="ru-RU" sz="1800"/>
              <a:t>Мы начинаем с центров, разбиваем, вычисляем центры масс каждого кластера, это новые центры, останавливаемся, когда кластеры перестают сильно меняться.</a:t>
            </a:r>
          </a:p>
          <a:p>
            <a:r>
              <a:rPr lang="ru-RU" sz="1800"/>
              <a:t>Есть способы определения числа </a:t>
            </a:r>
            <a:r>
              <a:rPr lang="en-US" sz="1800"/>
              <a:t>K</a:t>
            </a:r>
            <a:r>
              <a:rPr lang="ru-RU" sz="1800"/>
              <a:t> (правило локтя)</a:t>
            </a:r>
            <a:r>
              <a:rPr lang="en-US" sz="1800"/>
              <a:t>,</a:t>
            </a:r>
            <a:r>
              <a:rPr lang="ru-RU" sz="1800"/>
              <a:t> но это непросто сделать правильно.</a:t>
            </a:r>
          </a:p>
          <a:p>
            <a:r>
              <a:rPr lang="ru-RU" sz="1800"/>
              <a:t>Очень быстрый алгоритм, легко сделать имплементацию.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4E90F-33A9-48E7-C04B-FA3D04DC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992" y="1825625"/>
            <a:ext cx="5762003" cy="39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EE934-7424-9985-9A24-19C9276D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Affinity propagation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5DADD-73EE-0C66-2452-4E09F66A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3033" cy="4351338"/>
          </a:xfrm>
        </p:spPr>
        <p:txBody>
          <a:bodyPr>
            <a:normAutofit/>
          </a:bodyPr>
          <a:lstStyle/>
          <a:p>
            <a:r>
              <a:rPr lang="ru-RU" sz="1800"/>
              <a:t>Точки в каком-то смысле голосуют за свои кластеры, число которых неизвестно.</a:t>
            </a:r>
          </a:p>
          <a:p>
            <a:r>
              <a:rPr lang="ru-RU" sz="1800"/>
              <a:t>Медленный алгоритм.</a:t>
            </a:r>
          </a:p>
          <a:p>
            <a:r>
              <a:rPr lang="ru-RU" sz="1800"/>
              <a:t>Есть параметры (</a:t>
            </a:r>
            <a:r>
              <a:rPr lang="en-US" sz="1800"/>
              <a:t>preference, damping</a:t>
            </a:r>
            <a:r>
              <a:rPr lang="ru-RU" sz="1800"/>
              <a:t>)</a:t>
            </a:r>
            <a:r>
              <a:rPr lang="en-US" sz="1800"/>
              <a:t>, </a:t>
            </a:r>
            <a:r>
              <a:rPr lang="ru-RU" sz="1800"/>
              <a:t>значения которых трудно выбрать.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DDF424-A8B6-4141-BFE4-38148B9C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99" y="1967027"/>
            <a:ext cx="5523033" cy="38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0ADF2-3524-5F71-A9A5-1185999C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BD360-A867-E391-1A4E-0568A57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1034" cy="4351338"/>
          </a:xfrm>
        </p:spPr>
        <p:txBody>
          <a:bodyPr>
            <a:normAutofit/>
          </a:bodyPr>
          <a:lstStyle/>
          <a:p>
            <a:r>
              <a:rPr lang="ru-RU" sz="1800"/>
              <a:t>Алгоритм пытается выбрать центры кластеров, исходя из вероятностного распределения, основанного на данных.</a:t>
            </a:r>
            <a:endParaRPr lang="en-US" sz="1800"/>
          </a:p>
          <a:p>
            <a:r>
              <a:rPr lang="ru-RU" sz="1800"/>
              <a:t>Нужно выбирать </a:t>
            </a:r>
            <a:r>
              <a:rPr lang="en-US" sz="1800"/>
              <a:t>kernel bandwith.</a:t>
            </a:r>
          </a:p>
          <a:p>
            <a:r>
              <a:rPr lang="ru-RU" sz="1800"/>
              <a:t>Результаты неустойчивы относительно </a:t>
            </a:r>
            <a:r>
              <a:rPr lang="en-US" sz="1800"/>
              <a:t>kernel bandwith.</a:t>
            </a:r>
          </a:p>
          <a:p>
            <a:r>
              <a:rPr lang="ru-RU" sz="1800"/>
              <a:t>Медленный алгоритм.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26B0F-B10D-C976-A437-D410BCF8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34" y="1825625"/>
            <a:ext cx="6083811" cy="41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59C08-0119-A15B-1922-59375E63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Спектральная 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9CB9D-0EF0-970A-1BD6-21CA087A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7929" cy="4351338"/>
          </a:xfrm>
        </p:spPr>
        <p:txBody>
          <a:bodyPr>
            <a:normAutofit/>
          </a:bodyPr>
          <a:lstStyle/>
          <a:p>
            <a:r>
              <a:rPr lang="ru-RU" sz="1800"/>
              <a:t>Строится вспомогательное пространство, куда вкладываются данные, там запускаются </a:t>
            </a:r>
            <a:r>
              <a:rPr lang="en-US" sz="1800"/>
              <a:t>K-</a:t>
            </a:r>
            <a:r>
              <a:rPr lang="ru-RU" sz="1800"/>
              <a:t>средние</a:t>
            </a:r>
          </a:p>
          <a:p>
            <a:r>
              <a:rPr lang="ru-RU" sz="1800"/>
              <a:t>Как и в </a:t>
            </a:r>
            <a:r>
              <a:rPr lang="en-US" sz="1800"/>
              <a:t>K</a:t>
            </a:r>
            <a:r>
              <a:rPr lang="ru-RU" sz="1800"/>
              <a:t>-средних нужно указывать количество кластеров.</a:t>
            </a:r>
          </a:p>
          <a:p>
            <a:r>
              <a:rPr lang="ru-RU" sz="1800"/>
              <a:t>Лучше чем </a:t>
            </a:r>
            <a:r>
              <a:rPr lang="en-US" sz="1800"/>
              <a:t>K</a:t>
            </a:r>
            <a:r>
              <a:rPr lang="ru-RU" sz="1800"/>
              <a:t>-средние работает для длинных вытянутых кластеров.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9B5D59-003B-7CB4-6928-2252D5BA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29" y="1900878"/>
            <a:ext cx="5830473" cy="40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7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4F529-007C-FBDD-461B-8929154A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Аггломеративная 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15C7E-723E-D61F-1EE9-8027BAB9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6958" cy="4351338"/>
          </a:xfrm>
        </p:spPr>
        <p:txBody>
          <a:bodyPr>
            <a:normAutofit/>
          </a:bodyPr>
          <a:lstStyle/>
          <a:p>
            <a:r>
              <a:rPr lang="ru-RU" sz="1800"/>
              <a:t>Постепенно построение кластеров (сначала каждая точка кластер), потом кластеры склеиваются по некоторому критерию, пока не останется только один кластер. В итоге строится иерахия кластеров. Дальше в этой иерархии выбирается правильный уровень, что и даёт разбиение на кластеры. Часто этот уровень выбирается по заданному числу кластеров.</a:t>
            </a:r>
          </a:p>
          <a:p>
            <a:r>
              <a:rPr lang="ru-RU" sz="1800"/>
              <a:t>Основная проблема, как и у предыдущих алгоритмов в том, что каждая точка обязана попасть в какой-то кластер.</a:t>
            </a:r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5D2A7-2F7F-E4CD-0F1F-D21E1EF3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8" y="1825625"/>
            <a:ext cx="5510783" cy="37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34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476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ML-алгоритмы: кластеризация</vt:lpstr>
      <vt:lpstr>Виды задач в ML</vt:lpstr>
      <vt:lpstr>Задача кластеризации</vt:lpstr>
      <vt:lpstr>Цели кластеризации</vt:lpstr>
      <vt:lpstr>K-средние</vt:lpstr>
      <vt:lpstr>Affinity propagation</vt:lpstr>
      <vt:lpstr>Mean shift</vt:lpstr>
      <vt:lpstr>Спектральная кластеризация</vt:lpstr>
      <vt:lpstr>Аггломеративная кластеризация</vt:lpstr>
      <vt:lpstr>DBSCAN</vt:lpstr>
      <vt:lpstr>HDBSCAN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58</cp:revision>
  <dcterms:created xsi:type="dcterms:W3CDTF">2024-10-07T13:29:14Z</dcterms:created>
  <dcterms:modified xsi:type="dcterms:W3CDTF">2024-10-14T15:57:51Z</dcterms:modified>
</cp:coreProperties>
</file>