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8EDD1-EF9E-C2B2-C355-72F0DC61C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8C0954-3FC1-346F-7CC6-F755F96D5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0A2FBD-E3C3-7A9E-CD6E-2D10FA84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B15C-8CE5-42B5-B303-10AC0A0CD11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B84B22-75D2-74BB-933F-E3CF6C4F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4514ED-BBAC-09C2-0D00-691A822D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ABC2-A492-4E60-9577-0436C20AE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33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4127A-D71F-15DE-EF9A-FA4F71C7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21722F-18AA-5375-A8CB-06D819FF6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7236AA-466A-BBC8-648B-76068744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B15C-8CE5-42B5-B303-10AC0A0CD11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59ED8E-E8F9-FC6B-8B85-0D901282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FB2F7-E11F-6C5B-6B52-A2CFA473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ABC2-A492-4E60-9577-0436C20AE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27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420EDE-10F3-E843-593B-CA076B689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BAC014-9DFF-2A97-ED0C-28AC1D068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59B7F-1405-0E3B-7E2C-2D7AF66E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B15C-8CE5-42B5-B303-10AC0A0CD11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CA2DA-DA5C-121B-D86B-12CA6DF4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C1CEDF-9B58-E87F-F82E-39719F88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ABC2-A492-4E60-9577-0436C20AE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45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005FB-3576-EA4E-DCC4-E07BF398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EB0FF-A585-BCD3-FEB3-3BC68C8F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5FA3B-F402-E217-1A90-3C9BD1D4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B15C-8CE5-42B5-B303-10AC0A0CD11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657F1-6088-9998-5DA6-718C11B4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078E06-1709-FFB7-15AD-8BC274DD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ABC2-A492-4E60-9577-0436C20AE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93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48E5F-E45F-131A-2A11-7AAF4867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C5C8EF-2A64-2631-F265-209213E8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FE31DA-FD63-7437-8820-7788650A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B15C-8CE5-42B5-B303-10AC0A0CD11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6AFAA-2401-3464-244D-E0B5B24E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51DB13-72BF-217B-0D50-A3BCDDED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ABC2-A492-4E60-9577-0436C20AE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66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D021F-0056-8193-1C31-6A511C64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CFD8D4-0054-C71E-A805-739A56AC8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C72F11-F7BE-9A76-2E85-7E1BC8BB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D5C17F-95A4-601F-6399-7550F505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B15C-8CE5-42B5-B303-10AC0A0CD11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A99EB-7D80-7B6C-16D3-9436D7D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D0E6E7-C8B8-F399-0F5F-2338F86E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ABC2-A492-4E60-9577-0436C20AE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25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61EE7-DE29-D91D-1E72-FE1EE816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227FAA-252B-4E85-F79C-15605E76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7BB09-D264-6F43-7649-0CF5847CB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B7B48F-635B-744E-5B47-5250B171E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F0BF68-2468-17CF-3D3D-0AF129003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AB05B3-3A19-90F3-C738-E2E2FEF0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B15C-8CE5-42B5-B303-10AC0A0CD11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2FC42E-2EFC-2F2B-4A99-4EB088E3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000EBB-896B-6534-A603-CE89F3CD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ABC2-A492-4E60-9577-0436C20AE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1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F10D0-FF9D-771A-2102-71BC9FE8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19613D-ADFD-E82E-2B29-5147BD0B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B15C-8CE5-42B5-B303-10AC0A0CD11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5D7519-D25C-75F0-FBC5-B832ED13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838B67-FDF0-F477-AB18-F98DCEB9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ABC2-A492-4E60-9577-0436C20AE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24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67AAE1-7B64-4637-6244-D2EA885A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B15C-8CE5-42B5-B303-10AC0A0CD11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777005-4AD1-B9EA-3BD3-6BD90259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2501E6-B57E-EFAB-05CC-6DA945C3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ABC2-A492-4E60-9577-0436C20AE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02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92906-8104-B002-EEFC-CF72C263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8B986-26E7-3006-967E-567CD4F64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933E1A-006E-2CCD-ACE9-098193104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490205-E55D-8497-D3C8-EC235462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B15C-8CE5-42B5-B303-10AC0A0CD11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5FFEF8-3F8F-D55C-6632-4D13A7AD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9E761C-199A-E6D2-7361-A7BCC8D2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ABC2-A492-4E60-9577-0436C20AE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49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8978E-588C-E99C-9A7C-7AD7D100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4E729C-2FD7-7A6B-795B-B8A8A940E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972F33-F475-A0A1-352B-D28AC5A8B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DBF7E5-88D2-A279-77BA-C850DF89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B15C-8CE5-42B5-B303-10AC0A0CD11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3B340E-751E-06D4-5342-B9175DD2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CEC571-A984-D539-B92E-7604D7E3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ABC2-A492-4E60-9577-0436C20AE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3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75FC2-4CE8-4A2B-0EFB-B54D3712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EADC80-924A-CEE6-267F-91FD5287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F3F1D9-6726-159A-4E5F-E7867007C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EB15C-8CE5-42B5-B303-10AC0A0CD115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54D459-A5BB-3395-6218-25DA92304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CBD44E-1188-466A-9682-477B8A26A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CABC2-A492-4E60-9577-0436C20AEC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90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E0FA5-D38B-A72C-409C-D61058B8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878" y="933827"/>
            <a:ext cx="10668000" cy="2387600"/>
          </a:xfrm>
        </p:spPr>
        <p:txBody>
          <a:bodyPr/>
          <a:lstStyle/>
          <a:p>
            <a:r>
              <a:rPr lang="en-US"/>
              <a:t>DL</a:t>
            </a:r>
            <a:r>
              <a:rPr lang="ru-RU"/>
              <a:t>-алгоритмы</a:t>
            </a:r>
            <a:r>
              <a:rPr lang="en-US"/>
              <a:t>: </a:t>
            </a:r>
            <a:r>
              <a:rPr lang="ru-RU"/>
              <a:t>Нейронные сети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22399B-54BE-B010-AC7B-0D38630CA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90" y="3429000"/>
            <a:ext cx="5605608" cy="305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4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E8C2E-24D2-ED72-548D-19D41C29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</a:t>
            </a:r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86DDEA-4533-7388-C03D-5D4DCA74B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41" y="1637417"/>
            <a:ext cx="8563877" cy="4351338"/>
          </a:xfrm>
        </p:spPr>
      </p:pic>
    </p:spTree>
    <p:extLst>
      <p:ext uri="{BB962C8B-B14F-4D97-AF65-F5344CB8AC3E}">
        <p14:creationId xmlns:p14="http://schemas.microsoft.com/office/powerpoint/2010/main" val="256045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C7C78-78ED-7A37-1F23-0E67B5E3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CB723-6B9D-FC3E-6422-01D5D8B9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049" cy="4351338"/>
          </a:xfrm>
        </p:spPr>
        <p:txBody>
          <a:bodyPr>
            <a:normAutofit/>
          </a:bodyPr>
          <a:lstStyle/>
          <a:p>
            <a:r>
              <a:rPr lang="ru-RU" sz="1800"/>
              <a:t>1955, Перцептрон Розенблатта.</a:t>
            </a:r>
          </a:p>
          <a:p>
            <a:r>
              <a:rPr lang="ru-RU" sz="1800"/>
              <a:t>1980, алгоритм обратного распространения ошибки, </a:t>
            </a:r>
            <a:r>
              <a:rPr lang="en-US" sz="1800"/>
              <a:t>BackProp</a:t>
            </a:r>
            <a:endParaRPr lang="ru-RU" sz="1800"/>
          </a:p>
          <a:p>
            <a:r>
              <a:rPr lang="ru-RU" sz="1800"/>
              <a:t>Джон Деккер</a:t>
            </a:r>
            <a:r>
              <a:rPr lang="en-US" sz="1800"/>
              <a:t>, 1994: </a:t>
            </a:r>
            <a:r>
              <a:rPr lang="en-US" sz="1800" i="1"/>
              <a:t>“</a:t>
            </a:r>
            <a:r>
              <a:rPr lang="ru-RU" sz="1800" b="0" i="1" u="none" strike="noStrike" baseline="0">
                <a:latin typeface="PetersburgC-Identity-H"/>
              </a:rPr>
              <a:t>Нейронные сети — это второй лучший способ сделать практически что угодно</a:t>
            </a:r>
            <a:r>
              <a:rPr lang="en-US" sz="1800" i="1"/>
              <a:t>”</a:t>
            </a:r>
          </a:p>
          <a:p>
            <a:r>
              <a:rPr lang="ru-RU" sz="1800"/>
              <a:t>2005-й, группа Хинтона</a:t>
            </a:r>
            <a:r>
              <a:rPr lang="en-US" sz="1800"/>
              <a:t>: </a:t>
            </a:r>
            <a:r>
              <a:rPr lang="ru-RU" sz="1800"/>
              <a:t>Предобучение без учителя на большом объёме данных</a:t>
            </a:r>
            <a:r>
              <a:rPr lang="en-US" sz="1800"/>
              <a:t>, </a:t>
            </a:r>
            <a:r>
              <a:rPr lang="ru-RU" sz="1800"/>
              <a:t>потом дообучение.</a:t>
            </a:r>
          </a:p>
          <a:p>
            <a:r>
              <a:rPr lang="ru-RU" sz="1800"/>
              <a:t>2006-й, </a:t>
            </a:r>
            <a:r>
              <a:rPr lang="en-US" sz="1800"/>
              <a:t>GPU</a:t>
            </a:r>
            <a:r>
              <a:rPr lang="ru-RU" sz="1800"/>
              <a:t>, ускорение обучения нейронных сетей.</a:t>
            </a:r>
          </a:p>
          <a:p>
            <a:r>
              <a:rPr lang="ru-RU" sz="1800"/>
              <a:t>201</a:t>
            </a:r>
            <a:r>
              <a:rPr lang="en-US" sz="1800"/>
              <a:t>2-</a:t>
            </a:r>
            <a:r>
              <a:rPr lang="ru-RU" sz="1800"/>
              <a:t>й год, </a:t>
            </a:r>
            <a:r>
              <a:rPr lang="en-US" sz="1800"/>
              <a:t>AlexNet </a:t>
            </a:r>
            <a:r>
              <a:rPr lang="ru-RU" sz="1800"/>
              <a:t>выигрывает соревнование на </a:t>
            </a:r>
            <a:r>
              <a:rPr lang="en-US" sz="1800"/>
              <a:t>ImageNet</a:t>
            </a:r>
            <a:r>
              <a:rPr lang="ru-RU" sz="1800"/>
              <a:t>.</a:t>
            </a:r>
            <a:endParaRPr lang="en-US" sz="1800"/>
          </a:p>
          <a:p>
            <a:r>
              <a:rPr lang="en-US" sz="1800"/>
              <a:t>2015-</a:t>
            </a:r>
            <a:r>
              <a:rPr lang="ru-RU" sz="1800"/>
              <a:t>й год, </a:t>
            </a:r>
            <a:r>
              <a:rPr lang="en-US" sz="1800"/>
              <a:t>ResNet</a:t>
            </a:r>
            <a:r>
              <a:rPr lang="ru-RU" sz="1800"/>
              <a:t> архитектуры</a:t>
            </a:r>
            <a:endParaRPr lang="en-US" sz="1800"/>
          </a:p>
          <a:p>
            <a:r>
              <a:rPr lang="en-US" sz="1800"/>
              <a:t>2017-</a:t>
            </a:r>
            <a:r>
              <a:rPr lang="ru-RU" sz="1800"/>
              <a:t>й год</a:t>
            </a:r>
            <a:r>
              <a:rPr lang="en-US" sz="1800"/>
              <a:t>, “Attention is All You Need”, </a:t>
            </a:r>
            <a:r>
              <a:rPr lang="ru-RU" sz="1800"/>
              <a:t>трансформеры</a:t>
            </a:r>
            <a:endParaRPr lang="en-US" sz="1800"/>
          </a:p>
          <a:p>
            <a:r>
              <a:rPr lang="en-US" sz="1800"/>
              <a:t>2018</a:t>
            </a:r>
            <a:r>
              <a:rPr lang="ru-RU" sz="1800"/>
              <a:t>-й год, </a:t>
            </a:r>
            <a:r>
              <a:rPr lang="en-US" sz="1800"/>
              <a:t>BERT</a:t>
            </a:r>
            <a:r>
              <a:rPr lang="ru-RU" sz="1800"/>
              <a:t> и другие </a:t>
            </a:r>
            <a:r>
              <a:rPr lang="en-US" sz="1800"/>
              <a:t>LLM</a:t>
            </a:r>
          </a:p>
          <a:p>
            <a:r>
              <a:rPr lang="en-US" sz="1800"/>
              <a:t>2023</a:t>
            </a:r>
            <a:r>
              <a:rPr lang="ru-RU" sz="1800"/>
              <a:t>-й год</a:t>
            </a:r>
            <a:r>
              <a:rPr lang="en-US" sz="1800"/>
              <a:t>, LLAMA.</a:t>
            </a:r>
            <a:endParaRPr lang="ru-RU" sz="1800"/>
          </a:p>
          <a:p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06460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4AC8E-DF06-E3B0-0739-1D372942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Устройство человеческого мозга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3D582-5964-2A01-9093-87CAB70C6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6744" cy="4351338"/>
          </a:xfrm>
        </p:spPr>
        <p:txBody>
          <a:bodyPr>
            <a:normAutofit/>
          </a:bodyPr>
          <a:lstStyle/>
          <a:p>
            <a:r>
              <a:rPr lang="ru-RU" sz="1800"/>
              <a:t>Мозг состоит из нейронов (10</a:t>
            </a:r>
            <a:r>
              <a:rPr lang="en-US" sz="1800"/>
              <a:t>^11</a:t>
            </a:r>
            <a:r>
              <a:rPr lang="ru-RU" sz="1800"/>
              <a:t>).</a:t>
            </a:r>
          </a:p>
          <a:p>
            <a:r>
              <a:rPr lang="ru-RU" sz="1800"/>
              <a:t>В каждом нейроне есть аксон и много дендритов.</a:t>
            </a:r>
          </a:p>
          <a:p>
            <a:r>
              <a:rPr lang="ru-RU" sz="1800"/>
              <a:t>Связи между аксонами и дендритами называются синапсами (7000).</a:t>
            </a:r>
          </a:p>
          <a:p>
            <a:r>
              <a:rPr lang="ru-RU" sz="1800"/>
              <a:t>Нейрон может посылать по аксону спайк.</a:t>
            </a:r>
            <a:r>
              <a:rPr lang="en-US" sz="1800"/>
              <a:t> </a:t>
            </a:r>
            <a:r>
              <a:rPr lang="ru-RU" sz="1800"/>
              <a:t>Два состояния</a:t>
            </a:r>
            <a:r>
              <a:rPr lang="en-US" sz="1800"/>
              <a:t>: “</a:t>
            </a:r>
            <a:r>
              <a:rPr lang="ru-RU" sz="1800"/>
              <a:t>выключенное</a:t>
            </a:r>
            <a:r>
              <a:rPr lang="en-US" sz="1800"/>
              <a:t>”</a:t>
            </a:r>
            <a:r>
              <a:rPr lang="ru-RU" sz="1800"/>
              <a:t> (редкие сигналы) и </a:t>
            </a:r>
            <a:r>
              <a:rPr lang="en-US" sz="1800"/>
              <a:t>“</a:t>
            </a:r>
            <a:r>
              <a:rPr lang="ru-RU" sz="1800"/>
              <a:t>включенное</a:t>
            </a:r>
            <a:r>
              <a:rPr lang="en-US" sz="1800"/>
              <a:t>”</a:t>
            </a:r>
            <a:r>
              <a:rPr lang="ru-RU" sz="1800"/>
              <a:t> (нейрон активирован).</a:t>
            </a:r>
          </a:p>
          <a:p>
            <a:r>
              <a:rPr lang="ru-RU" sz="1800"/>
              <a:t>Особые зоны мозга</a:t>
            </a:r>
            <a:r>
              <a:rPr lang="en-US" sz="1800"/>
              <a:t>: </a:t>
            </a:r>
            <a:r>
              <a:rPr lang="ru-RU" sz="1800"/>
              <a:t>центр Брока, зона Вернике.</a:t>
            </a:r>
          </a:p>
          <a:p>
            <a:r>
              <a:rPr lang="ru-RU" sz="1800"/>
              <a:t>Нейропластичность, </a:t>
            </a:r>
            <a:r>
              <a:rPr lang="en-US" sz="1800"/>
              <a:t>BrainPort, </a:t>
            </a:r>
            <a:r>
              <a:rPr lang="ru-RU" sz="1800"/>
              <a:t>возможность видеть языком.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C0CBCD-2DAD-F4A1-D825-83A7A0C5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743" y="1825625"/>
            <a:ext cx="404869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0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E0A94-893D-7493-075F-19C67DC6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Граф вычислений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04B112-7A46-CDB3-73A5-624ECD430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32" y="2142464"/>
            <a:ext cx="5792524" cy="307055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3330A5-D8D3-5096-7D9C-6A0BF2F74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456" y="1891435"/>
            <a:ext cx="5320799" cy="36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4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4BE8D-A601-4A21-347C-4A8BFFE1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Простейшая нейронная сеть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16ADB2-1072-878B-E98A-128275C82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027" y="1690688"/>
            <a:ext cx="8946823" cy="4400077"/>
          </a:xfrm>
        </p:spPr>
      </p:pic>
    </p:spTree>
    <p:extLst>
      <p:ext uri="{BB962C8B-B14F-4D97-AF65-F5344CB8AC3E}">
        <p14:creationId xmlns:p14="http://schemas.microsoft.com/office/powerpoint/2010/main" val="281532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B0CED-74E2-749F-D65F-EBDD524D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 активации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1E7E84-28B9-AAF8-0AAD-9051C9F1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/>
              <a:t>Логистическая сигмоида</a:t>
            </a:r>
          </a:p>
          <a:p>
            <a:r>
              <a:rPr lang="ru-RU" sz="1800"/>
              <a:t>Гиперболический тангенс</a:t>
            </a:r>
          </a:p>
          <a:p>
            <a:r>
              <a:rPr lang="ru-RU" sz="1800"/>
              <a:t>Функция Хевисайда (ступенька)</a:t>
            </a:r>
          </a:p>
          <a:p>
            <a:r>
              <a:rPr lang="en-US" sz="1800"/>
              <a:t>ReLU</a:t>
            </a:r>
          </a:p>
          <a:p>
            <a:r>
              <a:rPr lang="en-US" sz="1800"/>
              <a:t>Leaky ReLU</a:t>
            </a:r>
          </a:p>
          <a:p>
            <a:r>
              <a:rPr lang="en-US" sz="1800"/>
              <a:t>ELU</a:t>
            </a:r>
          </a:p>
          <a:p>
            <a:r>
              <a:rPr lang="en-US" sz="1800"/>
              <a:t>softmax</a:t>
            </a:r>
            <a:endParaRPr lang="ru-RU" sz="1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1DB35E-C5F2-CA6C-4700-0D80C2E2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736" y="1690688"/>
            <a:ext cx="720190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7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D7AEE-D5E7-0370-2372-7C29CCA5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Свёрточные слои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50B717-0EE4-4747-1472-8FF60E0E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02" y="1775001"/>
            <a:ext cx="9558795" cy="356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C78CC-F639-AAE9-9DB5-47DD87D9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CNN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780B1-1094-A30C-CC43-F94D96375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30" y="1522013"/>
            <a:ext cx="9893335" cy="48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9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DBDD9-2811-B452-2CA6-DD70AB9B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Autoencoder</a:t>
            </a:r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A9A600-2974-C159-FD50-06E470CA0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223" y="1690688"/>
            <a:ext cx="9316750" cy="3848637"/>
          </a:xfrm>
        </p:spPr>
      </p:pic>
    </p:spTree>
    <p:extLst>
      <p:ext uri="{BB962C8B-B14F-4D97-AF65-F5344CB8AC3E}">
        <p14:creationId xmlns:p14="http://schemas.microsoft.com/office/powerpoint/2010/main" val="3530544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204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PetersburgC-Identity-H</vt:lpstr>
      <vt:lpstr>Тема Office</vt:lpstr>
      <vt:lpstr>DL-алгоритмы: Нейронные сети</vt:lpstr>
      <vt:lpstr>История</vt:lpstr>
      <vt:lpstr>Устройство человеческого мозга</vt:lpstr>
      <vt:lpstr>Граф вычислений</vt:lpstr>
      <vt:lpstr>Простейшая нейронная сеть</vt:lpstr>
      <vt:lpstr>Функции активации</vt:lpstr>
      <vt:lpstr>Свёрточные слои</vt:lpstr>
      <vt:lpstr>CNN</vt:lpstr>
      <vt:lpstr>Autoencoder</vt:lpstr>
      <vt:lpstr>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osipovav28@gmail.com</dc:creator>
  <cp:lastModifiedBy>osipovav28@gmail.com</cp:lastModifiedBy>
  <cp:revision>48</cp:revision>
  <dcterms:created xsi:type="dcterms:W3CDTF">2024-10-07T14:58:51Z</dcterms:created>
  <dcterms:modified xsi:type="dcterms:W3CDTF">2024-10-07T20:46:54Z</dcterms:modified>
</cp:coreProperties>
</file>