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164291-90D4-4696-886D-87B50F31A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B97F33-389E-ED68-1E78-ADE0A4F8C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183C92-0B79-C9FA-70FF-4F5C32CDD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9EA4-9CAE-4556-8336-9B8BD3A8CE9D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6A689E-F132-4C90-5BE1-B37E360E1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3258B0-1AD8-B281-6C2A-10B3DB95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07C3-FDD7-4E4D-BBD1-45FB14EFF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13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69718-9E57-51F5-1536-5BB58B2B9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403B90-7283-B56B-C16C-21CEC4306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8C050F-F894-121A-40E7-0920FC30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9EA4-9CAE-4556-8336-9B8BD3A8CE9D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606DD7-766B-534E-99F3-411D3E68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759B3A-AEBF-92F1-76E9-8776179D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07C3-FDD7-4E4D-BBD1-45FB14EFF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21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D46D0F9-CE8C-0157-54A2-1CAB188E8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A66C20-266B-ACE0-FCC6-D28359056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10C683-642D-F5DF-1DE1-9C637F96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9EA4-9CAE-4556-8336-9B8BD3A8CE9D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936BAB-A84A-DF3E-6B1E-7C1EEB43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8D545E-5139-9E73-7F1C-EB6A6378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07C3-FDD7-4E4D-BBD1-45FB14EFF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61FA92-D668-DFFD-6DB7-75B24218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917B27-4A9D-B6CE-57EC-59AAE5A5C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DC30DA-C4D5-494E-392F-89F11D34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9EA4-9CAE-4556-8336-9B8BD3A8CE9D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91A7CE-A858-08FD-C17C-639ECB984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CC9FBC-F782-5A85-4E63-47FFD835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07C3-FDD7-4E4D-BBD1-45FB14EFF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75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34C903-E7AC-F727-2724-C37637926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AB9FDE-E846-6EE3-DE0C-D84D12CE7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B49206-4E64-137D-4447-D5A4860E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9EA4-9CAE-4556-8336-9B8BD3A8CE9D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BFF81C-B356-5853-7514-E30CCC45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5CA2FE-2DEE-9B19-C4FD-86F5C53C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07C3-FDD7-4E4D-BBD1-45FB14EFF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48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5EF8DA-93A4-56D8-1002-1151B470C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B335E8-2022-7162-DCF5-071ADD817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64165E-0656-CFA9-D24E-AF01B9916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F338FD-DD07-2FE9-AB70-DDB7C4030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9EA4-9CAE-4556-8336-9B8BD3A8CE9D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B38D29-314B-8D87-D9E0-1B562A1D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99571A-4BCC-E01F-A3AB-DBD4EEF0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07C3-FDD7-4E4D-BBD1-45FB14EFF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9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53076-181B-F08B-CA25-D5C36B7AF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2EE2B8-00D4-8A1A-B5F6-9726F637B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7A709E-BD78-0148-5DF4-1B50CBB1F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3F4B9B3-6721-3FF9-CADB-826F60A49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4F29C42-5250-A178-52B3-DDC4FADA7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D5C57C1-EB5A-3BA7-7D93-24C86D7E9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9EA4-9CAE-4556-8336-9B8BD3A8CE9D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4D85DBD-F608-4682-486C-B5F42824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61E0EEB-8FB4-9555-8671-F035E598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07C3-FDD7-4E4D-BBD1-45FB14EFF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68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6DACC-438C-821D-170E-63BDB60B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61C5ADE-84A3-18D6-9961-F3232234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9EA4-9CAE-4556-8336-9B8BD3A8CE9D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8920CA-920E-DE4E-23E5-403125A4D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77D24EB-33BE-761A-F618-091CC370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07C3-FDD7-4E4D-BBD1-45FB14EFF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84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818AEAF-18FD-76BA-060E-2AC06B73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9EA4-9CAE-4556-8336-9B8BD3A8CE9D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824C255-9786-1033-BE1D-2EB66DF46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EB230D2-DF0B-47C6-49F1-FFCD3D76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07C3-FDD7-4E4D-BBD1-45FB14EFF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11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CB7106-1C15-AC58-08B7-11159352B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F84D4B-4454-CF7C-F848-57E02F359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3EB78A6-6D2D-090F-B927-CB53F3187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3DB8BC-F6D6-9D18-D096-6B14E7767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9EA4-9CAE-4556-8336-9B8BD3A8CE9D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858787-BF9B-4FB2-2462-884A77506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FB67EE-430A-A98B-7CE4-39E3C7B25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07C3-FDD7-4E4D-BBD1-45FB14EFF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66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24BF75-D8E0-A3AD-FD42-0A324A79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F72EF49-B133-A684-8F70-9EDF75C71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FE950E-79C9-62BC-87B7-A75F886C8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39E006-43DB-BC34-9000-B00FFB00F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9EA4-9CAE-4556-8336-9B8BD3A8CE9D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A01A17-E333-F006-86BB-BB2D9C45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426D4C-5731-9B73-D810-00A344B14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07C3-FDD7-4E4D-BBD1-45FB14EFF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15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8A65EE-6A00-4966-A5EB-9BF963F0A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AD7509-8162-9E8C-9FF3-284F375BD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07AC7F-18CF-8C30-2FC8-0B42415FC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79EA4-9CAE-4556-8336-9B8BD3A8CE9D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2E6BCD-0E2D-30E3-427E-83601E9B5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3BD8A9-6AF8-B171-8472-33C573CD8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907C3-FDD7-4E4D-BBD1-45FB14EFF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9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39C5C7-F033-DF55-3609-677989996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5864"/>
            <a:ext cx="9144000" cy="2387600"/>
          </a:xfrm>
        </p:spPr>
        <p:txBody>
          <a:bodyPr/>
          <a:lstStyle/>
          <a:p>
            <a:r>
              <a:rPr lang="en-US"/>
              <a:t>ML</a:t>
            </a:r>
            <a:r>
              <a:rPr lang="ru-RU"/>
              <a:t>-алгоритмы</a:t>
            </a:r>
            <a:r>
              <a:rPr lang="en-US"/>
              <a:t>: </a:t>
            </a:r>
            <a:r>
              <a:rPr lang="ru-RU"/>
              <a:t>регрессия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17C2F1-42BE-58B2-3584-1FE93A1E7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983" y="3429000"/>
            <a:ext cx="2912385" cy="31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31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DBD856-AF11-0AB4-C4A9-BB1BAF316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Многомерная линейная регрессия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24F08A-AE39-0DD5-A7AD-4AF8292D7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/>
              <a:t>Предсказываем стоимость недвижимости по различным численным признакам.</a:t>
            </a:r>
          </a:p>
          <a:p>
            <a:r>
              <a:rPr lang="ru-RU" sz="1800"/>
              <a:t>Модель</a:t>
            </a:r>
            <a:r>
              <a:rPr lang="en-US" sz="1800"/>
              <a:t>: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r>
              <a:rPr lang="ru-RU" sz="1800"/>
              <a:t>Функция качества</a:t>
            </a:r>
            <a:r>
              <a:rPr lang="en-US" sz="1800"/>
              <a:t>:</a:t>
            </a:r>
          </a:p>
          <a:p>
            <a:pPr marL="0" indent="0">
              <a:buNone/>
            </a:pPr>
            <a:endParaRPr lang="ru-RU" sz="180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AE6289-90FA-D29C-B007-1C9875714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466" y="2692799"/>
            <a:ext cx="3105583" cy="10764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F377492-3FD3-5BE1-8933-33D5D5489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054" y="4453933"/>
            <a:ext cx="4201111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92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8E0225-EBC7-B6E7-2809-0C73985F5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Способы борьбы с переобучением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48EBB4-C435-17F1-9E2E-C24258DFB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/>
              <a:t>Способы борьбы с переобучением и мультиколлинеарностью</a:t>
            </a:r>
            <a:r>
              <a:rPr lang="en-US" sz="1800"/>
              <a:t>:</a:t>
            </a:r>
          </a:p>
          <a:p>
            <a:r>
              <a:rPr lang="ru-RU" sz="1800"/>
              <a:t>Отбор признаков (знак зодиака владельца не важен)</a:t>
            </a:r>
          </a:p>
          <a:p>
            <a:r>
              <a:rPr lang="ru-RU" sz="1800"/>
              <a:t>Преобразование признаков (признак </a:t>
            </a:r>
            <a:r>
              <a:rPr lang="en-US" sz="1800" b="1"/>
              <a:t>“</a:t>
            </a:r>
            <a:r>
              <a:rPr lang="ru-RU" sz="1800" b="1"/>
              <a:t>хороший район</a:t>
            </a:r>
            <a:r>
              <a:rPr lang="en-US" sz="1800" b="1"/>
              <a:t>”</a:t>
            </a:r>
            <a:r>
              <a:rPr lang="ru-RU" sz="1800"/>
              <a:t>)</a:t>
            </a:r>
            <a:endParaRPr lang="en-US" sz="1800"/>
          </a:p>
          <a:p>
            <a:r>
              <a:rPr lang="ru-RU" sz="1800"/>
              <a:t>Регуляризация</a:t>
            </a:r>
            <a:endParaRPr lang="en-US" sz="1800"/>
          </a:p>
          <a:p>
            <a:pPr marL="0" indent="0">
              <a:buNone/>
            </a:pPr>
            <a:r>
              <a:rPr lang="ru-RU" sz="1800"/>
              <a:t>Было</a:t>
            </a:r>
            <a:r>
              <a:rPr lang="en-US" sz="1800"/>
              <a:t>: 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ru-RU" sz="1800"/>
              <a:t>Стало</a:t>
            </a:r>
            <a:r>
              <a:rPr lang="en-US" sz="1800"/>
              <a:t> (2 </a:t>
            </a:r>
            <a:r>
              <a:rPr lang="ru-RU" sz="1800"/>
              <a:t>основных вариант регуляризации из множества</a:t>
            </a:r>
            <a:r>
              <a:rPr lang="en-US" sz="1800"/>
              <a:t>):</a:t>
            </a:r>
          </a:p>
          <a:p>
            <a:pPr marL="0" indent="0">
              <a:buNone/>
            </a:pPr>
            <a:endParaRPr lang="ru-RU" sz="180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5C9B1E9-8440-A84B-13D1-40F04A70A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547" y="3581989"/>
            <a:ext cx="4372585" cy="121937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0DFC0BB-4B45-A8C2-4906-6E20C2960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54" y="5381982"/>
            <a:ext cx="4305901" cy="66684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23D44B6-CE23-E23D-E6ED-34DE5B44C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3699" y="5130635"/>
            <a:ext cx="3219899" cy="118126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3E77488-920A-CEA6-14ED-2CBDDEC00E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1962" y="1690688"/>
            <a:ext cx="2911582" cy="264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27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DFC25-990C-719E-47FC-90B40E420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Более сложные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E594F0-0AEF-9BF0-2AE8-08F0EA45E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7534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/>
              <a:t>Обощенная линейная модель (среднее или справедливая цена недвижимости является функцией связи от обычной линейной модели)</a:t>
            </a:r>
            <a:r>
              <a:rPr lang="en-US" sz="1800"/>
              <a:t>:</a:t>
            </a:r>
            <a:endParaRPr lang="ru-RU" sz="1800"/>
          </a:p>
          <a:p>
            <a:r>
              <a:rPr lang="ru-RU" sz="1800"/>
              <a:t>Обычная линейная модель для среднего</a:t>
            </a:r>
          </a:p>
          <a:p>
            <a:r>
              <a:rPr lang="ru-RU" sz="1800"/>
              <a:t>Функция связи</a:t>
            </a:r>
          </a:p>
          <a:p>
            <a:r>
              <a:rPr lang="ru-RU" sz="1800"/>
              <a:t>Распределение отклонений</a:t>
            </a:r>
          </a:p>
          <a:p>
            <a:pPr marL="0" indent="0">
              <a:buNone/>
            </a:pPr>
            <a:r>
              <a:rPr lang="ru-RU" sz="1800"/>
              <a:t>Нелинейные модели</a:t>
            </a:r>
            <a:r>
              <a:rPr lang="en-US" sz="1800"/>
              <a:t>:</a:t>
            </a:r>
          </a:p>
          <a:p>
            <a:r>
              <a:rPr lang="ru-RU" sz="1800"/>
              <a:t>Бустинг (обсудим позже, набор экспертов, каждый следующий, учитывает ошибки суммарного мнения)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A1C528-07CB-65BE-5E90-2D1109D02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506" y="4725007"/>
            <a:ext cx="3153215" cy="183858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3CC8C1D-8AB4-D570-75E9-96484B960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661" y="1561725"/>
            <a:ext cx="3984139" cy="270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4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07DD3-D0DB-E82F-8FA2-30DF2860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Что такое </a:t>
            </a:r>
            <a:r>
              <a:rPr lang="en-US"/>
              <a:t>ML?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A8D068-C76A-233B-226B-6D1D37DB8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0501" cy="4667250"/>
          </a:xfrm>
        </p:spPr>
        <p:txBody>
          <a:bodyPr>
            <a:normAutofit lnSpcReduction="10000"/>
          </a:bodyPr>
          <a:lstStyle/>
          <a:p>
            <a:pPr algn="l"/>
            <a:r>
              <a:rPr lang="ru-RU" sz="1800" b="1">
                <a:latin typeface="PetersburgC-Identity-H"/>
              </a:rPr>
              <a:t>Томас Митчел</a:t>
            </a:r>
            <a:r>
              <a:rPr lang="en-US" sz="1800" b="1">
                <a:latin typeface="PetersburgC-Identity-H"/>
              </a:rPr>
              <a:t>:</a:t>
            </a:r>
            <a:r>
              <a:rPr lang="en-US" sz="1800" b="0" i="1" u="none" strike="noStrike" baseline="0">
                <a:latin typeface="PetersburgC-Identity-H"/>
              </a:rPr>
              <a:t> </a:t>
            </a:r>
            <a:r>
              <a:rPr lang="ru-RU" sz="1800" b="0" i="1" u="none" strike="noStrike" baseline="0">
                <a:latin typeface="PetersburgC-Identity-H"/>
              </a:rPr>
              <a:t>Компьютерная программа </a:t>
            </a:r>
            <a:r>
              <a:rPr lang="ru-RU" sz="1800" b="0" i="1" u="none" strike="noStrike" baseline="0">
                <a:latin typeface="PetersburgC-Italic-Identity-H"/>
              </a:rPr>
              <a:t>обучается </a:t>
            </a:r>
            <a:r>
              <a:rPr lang="ru-RU" sz="1800" b="0" i="1" u="none" strike="noStrike" baseline="0">
                <a:latin typeface="PetersburgC-Identity-H"/>
              </a:rPr>
              <a:t>по мере накопления опыта относительно некоторого класса задач </a:t>
            </a:r>
            <a:r>
              <a:rPr lang="ru-RU" sz="1800" b="0" i="1" u="none" strike="noStrike" baseline="0">
                <a:latin typeface="CMMI10"/>
              </a:rPr>
              <a:t>T </a:t>
            </a:r>
            <a:r>
              <a:rPr lang="ru-RU" sz="1800" b="0" i="1" u="none" strike="noStrike" baseline="0">
                <a:latin typeface="PetersburgC-Identity-H"/>
              </a:rPr>
              <a:t>и целевой функции </a:t>
            </a:r>
            <a:r>
              <a:rPr lang="ru-RU" sz="1800" b="0" i="1" u="none" strike="noStrike" baseline="0">
                <a:latin typeface="CMMI10"/>
              </a:rPr>
              <a:t>P</a:t>
            </a:r>
            <a:r>
              <a:rPr lang="ru-RU" sz="1800" b="0" i="1" u="none" strike="noStrike" baseline="0">
                <a:latin typeface="PetersburgC-Identity-H"/>
              </a:rPr>
              <a:t>, если качество решения</a:t>
            </a:r>
            <a:r>
              <a:rPr lang="en-US" sz="1800" b="0" i="1" u="none" strike="noStrike" baseline="0">
                <a:latin typeface="PetersburgC-Identity-H"/>
              </a:rPr>
              <a:t> </a:t>
            </a:r>
            <a:r>
              <a:rPr lang="ru-RU" sz="1800" b="0" i="1" u="none" strike="noStrike" baseline="0">
                <a:latin typeface="PetersburgC-Identity-H"/>
              </a:rPr>
              <a:t>этих задач (относительно </a:t>
            </a:r>
            <a:r>
              <a:rPr lang="ru-RU" sz="1800" b="0" i="1" u="none" strike="noStrike" baseline="0">
                <a:latin typeface="CMMI10"/>
              </a:rPr>
              <a:t>P</a:t>
            </a:r>
            <a:r>
              <a:rPr lang="ru-RU" sz="1800" b="0" i="1" u="none" strike="noStrike" baseline="0">
                <a:latin typeface="PetersburgC-Identity-H"/>
              </a:rPr>
              <a:t>) улучшается с получением нового опыта</a:t>
            </a:r>
            <a:r>
              <a:rPr lang="en-US" sz="1800" i="1">
                <a:latin typeface="PetersburgC-Identity-H"/>
              </a:rPr>
              <a:t>.</a:t>
            </a:r>
          </a:p>
          <a:p>
            <a:pPr algn="l"/>
            <a:r>
              <a:rPr lang="ru-RU" sz="1800" b="1">
                <a:latin typeface="PetersburgC-Identity-H"/>
              </a:rPr>
              <a:t>Объекты</a:t>
            </a:r>
            <a:r>
              <a:rPr lang="ru-RU" sz="1800">
                <a:latin typeface="PetersburgC-Identity-H"/>
              </a:rPr>
              <a:t>, например, резюме кандидата.</a:t>
            </a:r>
          </a:p>
          <a:p>
            <a:pPr algn="l"/>
            <a:r>
              <a:rPr lang="ru-RU" sz="1800" b="1">
                <a:latin typeface="PetersburgC-Identity-H"/>
              </a:rPr>
              <a:t>Ответы</a:t>
            </a:r>
            <a:r>
              <a:rPr lang="ru-RU" sz="1800">
                <a:latin typeface="PetersburgC-Identity-H"/>
              </a:rPr>
              <a:t>, например, подходит ли резюме кандидата на данную вакансию.</a:t>
            </a:r>
          </a:p>
          <a:p>
            <a:pPr algn="l"/>
            <a:r>
              <a:rPr lang="ru-RU" sz="1800" b="1">
                <a:latin typeface="PetersburgC-Identity-H"/>
              </a:rPr>
              <a:t>Целевая функция</a:t>
            </a:r>
            <a:r>
              <a:rPr lang="ru-RU" sz="1800">
                <a:latin typeface="PetersburgC-Identity-H"/>
              </a:rPr>
              <a:t>, неизвестная зависимость между </a:t>
            </a:r>
            <a:r>
              <a:rPr lang="ru-RU" sz="1800" b="1">
                <a:latin typeface="PetersburgC-Identity-H"/>
              </a:rPr>
              <a:t>ответами</a:t>
            </a:r>
            <a:r>
              <a:rPr lang="ru-RU" sz="1800">
                <a:latin typeface="PetersburgC-Identity-H"/>
              </a:rPr>
              <a:t> и </a:t>
            </a:r>
            <a:r>
              <a:rPr lang="ru-RU" sz="1800" b="1">
                <a:latin typeface="PetersburgC-Identity-H"/>
              </a:rPr>
              <a:t>объектами</a:t>
            </a:r>
            <a:r>
              <a:rPr lang="ru-RU" sz="1800">
                <a:latin typeface="PetersburgC-Identity-H"/>
              </a:rPr>
              <a:t>. </a:t>
            </a:r>
          </a:p>
          <a:p>
            <a:pPr algn="l"/>
            <a:r>
              <a:rPr lang="ru-RU" sz="1800">
                <a:latin typeface="PetersburgC-Identity-H"/>
              </a:rPr>
              <a:t>Дано</a:t>
            </a:r>
            <a:r>
              <a:rPr lang="en-US" sz="1800">
                <a:latin typeface="PetersburgC-Identity-H"/>
              </a:rPr>
              <a:t>: </a:t>
            </a:r>
            <a:r>
              <a:rPr lang="ru-RU" sz="1800" b="1">
                <a:latin typeface="PetersburgC-Identity-H"/>
              </a:rPr>
              <a:t>обучающая выборка</a:t>
            </a:r>
            <a:r>
              <a:rPr lang="ru-RU" sz="1800">
                <a:latin typeface="PetersburgC-Identity-H"/>
              </a:rPr>
              <a:t> (резюме кандидата, для которых известно подходит ли кандидат на данную вакансию).</a:t>
            </a:r>
          </a:p>
          <a:p>
            <a:pPr algn="l"/>
            <a:r>
              <a:rPr lang="ru-RU" sz="1800">
                <a:latin typeface="PetersburgC-Identity-H"/>
              </a:rPr>
              <a:t>Найти</a:t>
            </a:r>
            <a:r>
              <a:rPr lang="en-US" sz="1800">
                <a:latin typeface="PetersburgC-Identity-H"/>
              </a:rPr>
              <a:t>: </a:t>
            </a:r>
            <a:r>
              <a:rPr lang="ru-RU" sz="1800" b="1">
                <a:latin typeface="PetersburgC-Identity-H"/>
              </a:rPr>
              <a:t>модель из определенного класса</a:t>
            </a:r>
            <a:r>
              <a:rPr lang="ru-RU" sz="1800">
                <a:latin typeface="PetersburgC-Identity-H"/>
              </a:rPr>
              <a:t> (способ нахождения ответов по объектам), которая, обучившись на каких-то объектах, лучше всего решает задачу относительно целевой функции на </a:t>
            </a:r>
            <a:r>
              <a:rPr lang="ru-RU" sz="1800" b="1">
                <a:latin typeface="PetersburgC-Identity-H"/>
              </a:rPr>
              <a:t>новых</a:t>
            </a:r>
            <a:r>
              <a:rPr lang="ru-RU" sz="1800">
                <a:latin typeface="PetersburgC-Identity-H"/>
              </a:rPr>
              <a:t> объектах.</a:t>
            </a:r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CBB88B-B713-F29A-B14F-A07EB28EE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237" y="1971471"/>
            <a:ext cx="4896533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1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F2867-E75A-1921-060E-C806364E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Примеры признаков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E737B0-C043-E085-1AA9-7ABEDFB28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/>
              <a:t>Признаки --- свойства объекта.</a:t>
            </a:r>
          </a:p>
          <a:p>
            <a:r>
              <a:rPr lang="ru-RU" sz="1800"/>
              <a:t>Бинарные признаки (пол)</a:t>
            </a:r>
          </a:p>
          <a:p>
            <a:r>
              <a:rPr lang="ru-RU" sz="1800"/>
              <a:t>Количественные признаки (зарплата)</a:t>
            </a:r>
          </a:p>
          <a:p>
            <a:r>
              <a:rPr lang="ru-RU" sz="1800"/>
              <a:t>Порядковые признаки (образование)</a:t>
            </a:r>
          </a:p>
          <a:p>
            <a:r>
              <a:rPr lang="ru-RU" sz="1800"/>
              <a:t>Номинальные признаки (сфера работы</a:t>
            </a:r>
            <a:r>
              <a:rPr lang="en-US" sz="1800"/>
              <a:t>: IT, </a:t>
            </a:r>
            <a:r>
              <a:rPr lang="ru-RU" sz="1800"/>
              <a:t>наука, строительство)</a:t>
            </a:r>
          </a:p>
          <a:p>
            <a:r>
              <a:rPr lang="ru-RU" sz="1800"/>
              <a:t>Текст</a:t>
            </a:r>
          </a:p>
          <a:p>
            <a:r>
              <a:rPr lang="ru-RU" sz="1800"/>
              <a:t>Сигнал</a:t>
            </a:r>
          </a:p>
          <a:p>
            <a:r>
              <a:rPr lang="ru-RU" sz="1800"/>
              <a:t>Изображение</a:t>
            </a:r>
          </a:p>
          <a:p>
            <a:r>
              <a:rPr lang="ru-RU" sz="1800"/>
              <a:t>Видео</a:t>
            </a:r>
          </a:p>
          <a:p>
            <a:r>
              <a:rPr lang="ru-RU" sz="1800"/>
              <a:t>Транзакции и взаимодействия</a:t>
            </a:r>
          </a:p>
          <a:p>
            <a:endParaRPr lang="ru-RU" sz="1800"/>
          </a:p>
          <a:p>
            <a:endParaRPr lang="ru-RU" sz="180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E95530-C68B-6E56-6D7E-1C32BE240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528" y="1825625"/>
            <a:ext cx="4239245" cy="152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972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B77034-6917-03E9-D044-57087BAEA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Виды задач в </a:t>
            </a:r>
            <a:r>
              <a:rPr lang="en-US"/>
              <a:t>ML</a:t>
            </a:r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20C32F-DDB4-4E33-18EB-F6CD73E97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078" y="1690688"/>
            <a:ext cx="8256315" cy="405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9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2678D-7583-85C4-6199-7962452F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Обучение с учителем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394A95-412F-248F-F262-24D634461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60563" cy="4351338"/>
          </a:xfrm>
        </p:spPr>
        <p:txBody>
          <a:bodyPr>
            <a:normAutofit lnSpcReduction="10000"/>
          </a:bodyPr>
          <a:lstStyle/>
          <a:p>
            <a:r>
              <a:rPr lang="ru-RU" sz="1800"/>
              <a:t>Есть выборка, на которой для каждого объекта известны ответы </a:t>
            </a:r>
            <a:r>
              <a:rPr lang="en-US" sz="1800"/>
              <a:t>“</a:t>
            </a:r>
            <a:r>
              <a:rPr lang="ru-RU" sz="1800"/>
              <a:t>учителя</a:t>
            </a:r>
            <a:r>
              <a:rPr lang="en-US" sz="1800"/>
              <a:t>”</a:t>
            </a:r>
            <a:r>
              <a:rPr lang="ru-RU" sz="1800"/>
              <a:t> (подходит ли резюме на данную вакансию).</a:t>
            </a:r>
          </a:p>
          <a:p>
            <a:r>
              <a:rPr lang="ru-RU" sz="1800"/>
              <a:t>Мы хотим найти зависимость ответов от объектов, для того чтобы получить ответы для новых данных (тестового множества).</a:t>
            </a:r>
          </a:p>
          <a:p>
            <a:r>
              <a:rPr lang="ru-RU" sz="1800"/>
              <a:t>Если ответ бинарный (да, нет), то это </a:t>
            </a:r>
            <a:r>
              <a:rPr lang="ru-RU" sz="1800" b="1"/>
              <a:t>бинарная классификация</a:t>
            </a:r>
            <a:r>
              <a:rPr lang="ru-RU" sz="1800"/>
              <a:t>. </a:t>
            </a:r>
          </a:p>
          <a:p>
            <a:r>
              <a:rPr lang="ru-RU" sz="1800"/>
              <a:t>Если ответ категориальный (грейд кандидата), то это </a:t>
            </a:r>
            <a:r>
              <a:rPr lang="ru-RU" sz="1800" b="1"/>
              <a:t>многоклассовая классификация</a:t>
            </a:r>
            <a:r>
              <a:rPr lang="ru-RU" sz="1800"/>
              <a:t>.</a:t>
            </a:r>
          </a:p>
          <a:p>
            <a:r>
              <a:rPr lang="ru-RU" sz="1800"/>
              <a:t>Если ответ число (предсказываем зарплатные ожидания кандидата по резюме), то это </a:t>
            </a:r>
            <a:r>
              <a:rPr lang="ru-RU" sz="1800" b="1"/>
              <a:t>задача регрессии</a:t>
            </a:r>
            <a:r>
              <a:rPr lang="ru-RU" sz="1800"/>
              <a:t>.</a:t>
            </a:r>
            <a:endParaRPr lang="en-US" sz="1800"/>
          </a:p>
          <a:p>
            <a:r>
              <a:rPr lang="ru-RU" sz="1800"/>
              <a:t>Данные с тренировочного и тестового множеств должны быть похожи.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A471B8-6E40-F347-2E8B-41A375466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770" y="1756676"/>
            <a:ext cx="5639587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03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E974C9-1A17-620A-6B29-1933D4F1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Иные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B3C091-DFB3-F870-7D38-DBF5FFADE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07598" cy="4351338"/>
          </a:xfrm>
        </p:spPr>
        <p:txBody>
          <a:bodyPr/>
          <a:lstStyle/>
          <a:p>
            <a:r>
              <a:rPr lang="ru-RU" sz="1800" b="1"/>
              <a:t>Обучение без учителя</a:t>
            </a:r>
            <a:r>
              <a:rPr lang="ru-RU" sz="1800"/>
              <a:t> (есть объекты, но нет известных ответов).</a:t>
            </a:r>
          </a:p>
          <a:p>
            <a:r>
              <a:rPr lang="ru-RU" sz="1800" b="1"/>
              <a:t>Обучение с частичным привлечением учителя</a:t>
            </a:r>
            <a:r>
              <a:rPr lang="ru-RU" sz="1800"/>
              <a:t> (есть ответы для небольшой части объектов).</a:t>
            </a:r>
          </a:p>
          <a:p>
            <a:r>
              <a:rPr lang="ru-RU" sz="1800" b="1"/>
              <a:t>Обучение с подкреплением</a:t>
            </a:r>
            <a:r>
              <a:rPr lang="ru-RU" sz="1800"/>
              <a:t> (есть среда, с которой алгоритм взаимодействует, получая награду или наказание за свои действия).</a:t>
            </a:r>
          </a:p>
          <a:p>
            <a:r>
              <a:rPr lang="ru-RU" sz="1800" b="1"/>
              <a:t>Обучение ранжированию</a:t>
            </a:r>
            <a:r>
              <a:rPr lang="ru-RU" sz="1800"/>
              <a:t> (рекомендации резюме кандидатов на данную вакансию).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C5EFDD-3382-A289-D5DE-92FD6D44C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100" y="3842342"/>
            <a:ext cx="6077798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0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45FD4-A711-8B4C-9992-9C58323E2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Недообучение и переобучение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460C799-256E-4EDE-4611-1FB2F06BB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913" y="4200389"/>
            <a:ext cx="5944430" cy="193384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5D9C15-1E03-DAED-FCE7-EBA98752C59A}"/>
              </a:ext>
            </a:extLst>
          </p:cNvPr>
          <p:cNvSpPr txBox="1"/>
          <p:nvPr/>
        </p:nvSpPr>
        <p:spPr>
          <a:xfrm>
            <a:off x="461913" y="1690688"/>
            <a:ext cx="110764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Недообучение</a:t>
            </a:r>
            <a:r>
              <a:rPr lang="en-US"/>
              <a:t>: </a:t>
            </a:r>
            <a:r>
              <a:rPr lang="ru-RU"/>
              <a:t>данных много, параметров недостаточно, модель слишком простая, негибкая.</a:t>
            </a:r>
            <a:br>
              <a:rPr lang="ru-RU"/>
            </a:b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Переобучение</a:t>
            </a:r>
            <a:r>
              <a:rPr lang="en-US"/>
              <a:t>: </a:t>
            </a:r>
            <a:r>
              <a:rPr lang="ru-RU"/>
              <a:t>данных мало, переметров слишком много, модель, сложная, избыточно гибкая.</a:t>
            </a:r>
            <a:br>
              <a:rPr lang="ru-RU"/>
            </a:b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На тренировочном множестве мы обучаем модель, на тестовом множестве мы проверяем качество модели. На рисунке показана возможная зависимость функции качества на тестовом множестве от параметра (модель обучается с различными значениями параметра).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0800875-BFE7-1A09-BA75-19402CF8A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575" y="3722013"/>
            <a:ext cx="2911582" cy="264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69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C0959-477E-D5AC-8BFA-F11392E29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Примеры применения </a:t>
            </a:r>
            <a:r>
              <a:rPr lang="en-US"/>
              <a:t>ML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BC7D20-F3E9-FD71-B54C-0948191B6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7759" cy="4351338"/>
          </a:xfrm>
        </p:spPr>
        <p:txBody>
          <a:bodyPr>
            <a:normAutofit/>
          </a:bodyPr>
          <a:lstStyle/>
          <a:p>
            <a:r>
              <a:rPr lang="ru-RU" sz="1800"/>
              <a:t>Задача медицинской диагностики</a:t>
            </a:r>
          </a:p>
          <a:p>
            <a:r>
              <a:rPr lang="ru-RU" sz="1800"/>
              <a:t>Задача распознавания месторождений</a:t>
            </a:r>
          </a:p>
          <a:p>
            <a:r>
              <a:rPr lang="ru-RU" sz="1800"/>
              <a:t>Задача кредитного скоринга</a:t>
            </a:r>
          </a:p>
          <a:p>
            <a:r>
              <a:rPr lang="ru-RU" sz="1800"/>
              <a:t>Задача предсказания оттока клиентов</a:t>
            </a:r>
          </a:p>
          <a:p>
            <a:r>
              <a:rPr lang="ru-RU" sz="1800"/>
              <a:t>Задача категоризации текстовых документов</a:t>
            </a:r>
          </a:p>
          <a:p>
            <a:r>
              <a:rPr lang="ru-RU" sz="1800"/>
              <a:t>Задача биометрической идентификации личности</a:t>
            </a:r>
          </a:p>
          <a:p>
            <a:r>
              <a:rPr lang="ru-RU" sz="1800"/>
              <a:t>Задача прогнозирования стоимости неджижимости</a:t>
            </a:r>
          </a:p>
          <a:p>
            <a:r>
              <a:rPr lang="ru-RU" sz="1800"/>
              <a:t>Задача прогнозирования объёмов продаж</a:t>
            </a:r>
          </a:p>
          <a:p>
            <a:r>
              <a:rPr lang="ru-RU" sz="1800"/>
              <a:t>Задача ранжирования поисковой выдачи</a:t>
            </a:r>
          </a:p>
          <a:p>
            <a:r>
              <a:rPr lang="ru-RU" sz="1800"/>
              <a:t>Машинный перевод</a:t>
            </a:r>
          </a:p>
          <a:p>
            <a:r>
              <a:rPr lang="ru-RU" sz="1800"/>
              <a:t>Управление беспилотником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A5E502-47AB-821D-867F-3EB01076D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131" y="1825625"/>
            <a:ext cx="5957901" cy="240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61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847D7A-3B60-A6C4-D5C0-EDE344CE7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CRISP-DM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5ADA6D-A24A-EAD8-7ECE-8374B047B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/>
              <a:t>Понимание бизнеса</a:t>
            </a:r>
          </a:p>
          <a:p>
            <a:r>
              <a:rPr lang="ru-RU" sz="1800"/>
              <a:t>Понимание данных</a:t>
            </a:r>
          </a:p>
          <a:p>
            <a:r>
              <a:rPr lang="ru-RU" sz="1800"/>
              <a:t>Предобработка данных и инженерия признаков</a:t>
            </a:r>
          </a:p>
          <a:p>
            <a:r>
              <a:rPr lang="ru-RU" sz="1800"/>
              <a:t>Разработка моделей и настройка параметров</a:t>
            </a:r>
          </a:p>
          <a:p>
            <a:r>
              <a:rPr lang="ru-RU" sz="1800"/>
              <a:t>Оценивание качества</a:t>
            </a:r>
          </a:p>
          <a:p>
            <a:r>
              <a:rPr lang="ru-RU" sz="1800"/>
              <a:t>Внедрение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A9BF53-7213-F27C-5529-8B36143CE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495" y="1567032"/>
            <a:ext cx="4401164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681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552</Words>
  <Application>Microsoft Office PowerPoint</Application>
  <PresentationFormat>Широкоэкранный</PresentationFormat>
  <Paragraphs>79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CMMI10</vt:lpstr>
      <vt:lpstr>PetersburgC-Identity-H</vt:lpstr>
      <vt:lpstr>PetersburgC-Italic-Identity-H</vt:lpstr>
      <vt:lpstr>Тема Office</vt:lpstr>
      <vt:lpstr>ML-алгоритмы: регрессия</vt:lpstr>
      <vt:lpstr>Что такое ML?</vt:lpstr>
      <vt:lpstr>Примеры признаков</vt:lpstr>
      <vt:lpstr>Виды задач в ML</vt:lpstr>
      <vt:lpstr>Обучение с учителем</vt:lpstr>
      <vt:lpstr>Иные задачи</vt:lpstr>
      <vt:lpstr>Недообучение и переобучение</vt:lpstr>
      <vt:lpstr>Примеры применения ML</vt:lpstr>
      <vt:lpstr>CRISP-DM</vt:lpstr>
      <vt:lpstr>Многомерная линейная регрессия</vt:lpstr>
      <vt:lpstr>Способы борьбы с переобучением</vt:lpstr>
      <vt:lpstr>Более сложные модели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osipovav28@gmail.com</dc:creator>
  <cp:lastModifiedBy>osipovav28@gmail.com</cp:lastModifiedBy>
  <cp:revision>60</cp:revision>
  <dcterms:created xsi:type="dcterms:W3CDTF">2024-10-05T16:31:16Z</dcterms:created>
  <dcterms:modified xsi:type="dcterms:W3CDTF">2024-10-06T20:40:46Z</dcterms:modified>
</cp:coreProperties>
</file>