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4FEEA-2A1F-5C60-71F6-C8E2B8FD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AE33D4-36DE-6DC5-5BCC-3C408B87C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DDD533-28F7-E8F6-0512-FD5D66AA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35EA6-BDE5-46EE-8943-7D1300D2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D3845-D835-C1FA-05D6-D90E5C2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0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5D1F3-F6B3-6718-8907-5217D42B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169FFC-C7AC-C50E-D0E0-B90743E4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41005-0D04-0EF4-F9F9-6608E645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B2ADB5-8A92-F350-E359-E0A85306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8003C-2189-97F7-05A5-2B32199F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67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741D94-B5A1-689D-647B-A188EBFD7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36DC92-2DE6-A98A-B068-484F80B9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582AEF-9A22-35DF-8B6B-8FC96C1A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67F4B2-4ADF-F453-4416-CEE08DAA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CC0A7-E2D6-07E3-553A-BF10C511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97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33FD5-24DE-F664-DA90-1190EDA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5A792-776A-450D-F70C-F907E46F8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55EE5-FE95-7BA4-4BAC-1943485A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77BDD-ED4C-B50F-898F-C074494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EC0AC-2375-9F3E-CCB1-F5A59EDD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42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C336-A507-3C28-D773-8B8C9BD6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6F9F5B-3138-F73F-F498-F6889D38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A6141-6798-B9D8-8A26-90FCB627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C66F92-C4F6-6958-2559-C3C28BED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71FC5-8488-ACBE-4D63-1259B47F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18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3453D-F438-A667-67DF-6DEC8EED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3163D-1749-BCE1-8250-E6558D95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1D2AF5-7F3C-2A72-267E-DFFD84A07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D2AA4B-D43F-B8C3-2562-73120B78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D4D4B4-9871-33B1-3FA6-168268AD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AE92A5-3BE2-63FB-376C-4BFDE16A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9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4F3E0-04E5-DED9-72D3-BAA5A207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22290-6128-BBCE-4528-D707BD1ED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D3F0FB-EC53-A5E4-4319-AEA5C3111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0C1E81-A2F1-79B8-958F-0E2C5CF07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5D9CC4-6E6E-1188-1F6A-8E83CB573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877333-6243-A3C1-E2F8-BD3DCCC8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30FBAC-3437-B3F4-AE71-90723EEB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589B49-991D-5245-2712-1BB750A3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93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45C39-A1B8-E25E-1911-1AB59C69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18C428-32F7-1309-7007-E409B61F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BD1B80-5DEB-0BEF-A85F-8234E9A5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FB563C-85AC-334D-EA92-51C91683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46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E504D2-55C8-98F5-0F49-969EA8E9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FDDB8-798B-A073-C204-7D40CF67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6A25E4-D212-5996-0C75-9FCAEBE1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17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95547-79EF-E0A2-6F9A-C941EE68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F59FA-6370-B1AC-44F2-2CC234B4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C5FF6A-12C3-B2DF-4AFB-35788DC32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5915EE-264D-8E24-68CB-C9C5F2C4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492222-8F12-5086-9BAC-B6039453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04733E-09A1-D3DD-C83D-C3BD33D0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176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B1D05-7BF6-5F99-CF91-074227A5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121781-BA7A-8F66-4173-7FE7B8EBB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AC2486-9B77-E517-7A8A-C39FCC93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E72603-B5DB-04E4-B3A5-DE570A0E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0B814F-6C52-0CD8-24A4-CDBB7CA9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432453-E691-3EF5-CAA3-887B3A530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8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9A57D-08FE-6F95-37D5-87AAA1B8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985EE7-98BE-DDF5-D0DD-913F8D00B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8641F6-C229-482C-4F55-3078BCA70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9A76-A9D4-4CC7-9A67-AAEB488EE4B6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01AF3C-478E-159F-1969-8842EA464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2B30F0-43FC-BC77-F0A0-663C32795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1453E-0C4B-4067-9645-627F23337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4FC37-C4DC-2909-432F-59D260907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task on regression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8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B37F0-D891-CDE4-C2A7-4086634D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Non-interpretable model for QW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CA46C-3824-707F-87FB-B0938D2B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We are using a hold-out test set (size 20%), and we are splitting the rest into train an validation sets (80% and 20%).</a:t>
            </a:r>
          </a:p>
          <a:p>
            <a:r>
              <a:rPr lang="en-US" sz="1600"/>
              <a:t>We start from adding a random feature based on the uniform distribution. After training </a:t>
            </a:r>
            <a:r>
              <a:rPr lang="en-US" sz="1600" b="1"/>
              <a:t>catboost</a:t>
            </a:r>
            <a:r>
              <a:rPr lang="en-US" sz="1600"/>
              <a:t> on the training set we see that </a:t>
            </a:r>
            <a:r>
              <a:rPr lang="en-US" sz="1600" b="1"/>
              <a:t>s_mt</a:t>
            </a:r>
            <a:r>
              <a:rPr lang="en-US" sz="1600"/>
              <a:t> and </a:t>
            </a:r>
            <a:r>
              <a:rPr lang="en-US" sz="1600" b="1"/>
              <a:t>s_mq</a:t>
            </a:r>
            <a:r>
              <a:rPr lang="en-US" sz="1600"/>
              <a:t> have quality comparable with the random feature. That is why we do not include them into the model.</a:t>
            </a:r>
          </a:p>
          <a:p>
            <a:r>
              <a:rPr lang="en-US" sz="1600"/>
              <a:t>We use the validation set to choose the number of trees for catboost.</a:t>
            </a:r>
          </a:p>
          <a:p>
            <a:r>
              <a:rPr lang="en-US" sz="1600"/>
              <a:t>The model has a good quality in terms of r^2 (99.91% on train, 96.36% on validation, 92.89 on test).</a:t>
            </a:r>
          </a:p>
          <a:p>
            <a:r>
              <a:rPr lang="en-US" sz="1600"/>
              <a:t>We see that the most influential features are d and d2, and that the distribution of relative errors is pretty fine.</a:t>
            </a:r>
          </a:p>
          <a:p>
            <a:endParaRPr lang="ru-RU" sz="16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4F72EF-EB3C-9544-257F-6FCE16C1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00" y="4152123"/>
            <a:ext cx="2152950" cy="19052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6C8830-7C58-40BB-123B-92717AD00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64" y="3908022"/>
            <a:ext cx="3262376" cy="26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9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47839-903A-CF52-853A-DDC991BB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Interpretable model for DP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DDE01-A804-9654-EDB0-27A167CE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/>
              <a:t>We are using a hold-out test set (size 20%), and we are splitting the rest into training and validation sets (80% and 20%).</a:t>
            </a:r>
          </a:p>
          <a:p>
            <a:r>
              <a:rPr lang="en-US" sz="1600"/>
              <a:t>We consider a ridge regression model with features </a:t>
            </a:r>
            <a:r>
              <a:rPr lang="en-US" sz="1600" b="1"/>
              <a:t>d1 </a:t>
            </a:r>
            <a:r>
              <a:rPr lang="en-US" sz="1600"/>
              <a:t>and</a:t>
            </a:r>
            <a:r>
              <a:rPr lang="en-US" sz="1600" b="1"/>
              <a:t> h_p_inverse</a:t>
            </a:r>
            <a:r>
              <a:rPr lang="en-US" sz="1600"/>
              <a:t>. We are applying standard scaling to this features basing on the train set.</a:t>
            </a:r>
          </a:p>
          <a:p>
            <a:r>
              <a:rPr lang="en-US" sz="1600"/>
              <a:t>We are using the validation set to choose </a:t>
            </a:r>
            <a:r>
              <a:rPr lang="en-US" sz="1600" b="1"/>
              <a:t>alpha</a:t>
            </a:r>
            <a:r>
              <a:rPr lang="en-US" sz="1600"/>
              <a:t> for ridge regression.</a:t>
            </a:r>
          </a:p>
          <a:p>
            <a:r>
              <a:rPr lang="en-US" sz="1600"/>
              <a:t>It turns out that the model has good quality: the coefficient of determination is about 90.94% on the validation set.</a:t>
            </a:r>
          </a:p>
          <a:p>
            <a:r>
              <a:rPr lang="en-US" sz="1600"/>
              <a:t>However let us consider a non-interpretable model.</a:t>
            </a:r>
            <a:endParaRPr lang="ru-RU" sz="160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8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6E227-DC56-8FD6-07C0-0B3BE593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Non-interpretable model for DP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8626D-1FA1-8CA2-C6B0-4268CF35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/>
              <a:t>We are using a hold-out test set (size 20%), and we are splitting the rest into train an validation sets (80% and 20%).</a:t>
            </a:r>
          </a:p>
          <a:p>
            <a:r>
              <a:rPr lang="en-US" sz="1700"/>
              <a:t>We start from adding a random feature based on the uniform distribution. After training </a:t>
            </a:r>
            <a:r>
              <a:rPr lang="en-US" sz="1700" b="1"/>
              <a:t>catboost</a:t>
            </a:r>
            <a:r>
              <a:rPr lang="en-US" sz="1700"/>
              <a:t> on the training set we see that </a:t>
            </a:r>
            <a:r>
              <a:rPr lang="en-US" sz="1700" b="1"/>
              <a:t>s_mt</a:t>
            </a:r>
            <a:r>
              <a:rPr lang="en-US" sz="1700"/>
              <a:t> and </a:t>
            </a:r>
            <a:r>
              <a:rPr lang="en-US" sz="1700" b="1"/>
              <a:t>s_mq</a:t>
            </a:r>
            <a:r>
              <a:rPr lang="en-US" sz="1700"/>
              <a:t> have quality comparable with the random feature. That is why we do not include them into the model.</a:t>
            </a:r>
          </a:p>
          <a:p>
            <a:r>
              <a:rPr lang="en-US" sz="1700"/>
              <a:t>We use the validation set to choose the number of trees for catboost.</a:t>
            </a:r>
          </a:p>
          <a:p>
            <a:r>
              <a:rPr lang="en-US" sz="1700"/>
              <a:t>The model has a good quality in terms of r^2 (99.99% on train, 98.57% on validation, 98.82 on test).</a:t>
            </a:r>
          </a:p>
          <a:p>
            <a:r>
              <a:rPr lang="en-US" sz="1700"/>
              <a:t>We see that the most influential features are </a:t>
            </a:r>
            <a:r>
              <a:rPr lang="en-US" sz="1700" b="1"/>
              <a:t>h_p_inverse</a:t>
            </a:r>
            <a:r>
              <a:rPr lang="en-US" sz="1700"/>
              <a:t> and </a:t>
            </a:r>
            <a:r>
              <a:rPr lang="en-US" sz="1700" b="1"/>
              <a:t>h_p</a:t>
            </a:r>
            <a:r>
              <a:rPr lang="en-US" sz="1700"/>
              <a:t>, and that the distribution of relative errors is pretty fine.</a:t>
            </a:r>
          </a:p>
          <a:p>
            <a:pPr marL="0" indent="0">
              <a:buNone/>
            </a:pPr>
            <a:endParaRPr lang="en-US" sz="1700"/>
          </a:p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A0CC37-62FC-C5B5-5BF4-64190C7DA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55" y="4444739"/>
            <a:ext cx="2133898" cy="18671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298B25-4D29-CCCD-7A4A-F6846E9BF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371" y="4136011"/>
            <a:ext cx="3283374" cy="264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1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8597C-BBDA-9009-4D5E-68F9F85E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on models for QW and DP</a:t>
            </a:r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9A8963-6A4C-6569-4F86-82460C20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85" y="1690688"/>
            <a:ext cx="10936226" cy="110505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2A577E-6A59-3748-CFFD-BC6A2DA0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3" y="2838367"/>
            <a:ext cx="1112675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8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6E6C7-9E10-677B-3C96-2160B327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model for QW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B411188-CC6E-607C-0254-FEA469FD5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114" y="1854760"/>
            <a:ext cx="5184658" cy="4142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F3FE7-9323-BED7-AADC-541183210395}"/>
              </a:ext>
            </a:extLst>
          </p:cNvPr>
          <p:cNvSpPr txBox="1"/>
          <p:nvPr/>
        </p:nvSpPr>
        <p:spPr>
          <a:xfrm>
            <a:off x="565607" y="2133748"/>
            <a:ext cx="575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see that the boosting model works fine starting from samples of size 200.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87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74C14-4686-FBCB-6024-7B69967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model for DP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D19BCF-6CB8-F5FC-0FD5-F83845486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86" y="1939601"/>
            <a:ext cx="5349251" cy="4142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0095B-6EE5-6924-F090-303999FF9018}"/>
              </a:ext>
            </a:extLst>
          </p:cNvPr>
          <p:cNvSpPr txBox="1"/>
          <p:nvPr/>
        </p:nvSpPr>
        <p:spPr>
          <a:xfrm>
            <a:off x="546755" y="2209162"/>
            <a:ext cx="458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see that the boosting model works fine starting from sample size of 150.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01DCC2-F20C-7BC4-C16E-B57FE565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on stability</a:t>
            </a: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697F72-DA04-6CCA-4A9A-E4122C52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24" y="2125300"/>
            <a:ext cx="937390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0DEC1-5B64-6E80-F774-53376315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B3DCC-A31E-FBCE-76BF-B9318786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2429" cy="4351338"/>
          </a:xfrm>
        </p:spPr>
        <p:txBody>
          <a:bodyPr>
            <a:normAutofit/>
          </a:bodyPr>
          <a:lstStyle/>
          <a:p>
            <a:r>
              <a:rPr lang="en-US" sz="1600"/>
              <a:t>We are given a dataset with 500 rows and structure that can be seen on the picture to the right.</a:t>
            </a:r>
          </a:p>
          <a:p>
            <a:r>
              <a:rPr lang="en-US" sz="1600"/>
              <a:t>We would like to predict columns </a:t>
            </a:r>
            <a:r>
              <a:rPr lang="en-US" sz="1600" b="1"/>
              <a:t>QW</a:t>
            </a:r>
            <a:r>
              <a:rPr lang="en-US" sz="1600"/>
              <a:t> and </a:t>
            </a:r>
            <a:r>
              <a:rPr lang="en-US" sz="1600" b="1"/>
              <a:t>DP</a:t>
            </a:r>
            <a:r>
              <a:rPr lang="en-US" sz="1600"/>
              <a:t> using columns </a:t>
            </a:r>
            <a:r>
              <a:rPr lang="en-US" sz="1600" b="1"/>
              <a:t>s_mt</a:t>
            </a:r>
            <a:r>
              <a:rPr lang="en-US" sz="1600"/>
              <a:t>, </a:t>
            </a:r>
            <a:r>
              <a:rPr lang="en-US" sz="1600" b="1"/>
              <a:t>s_mq</a:t>
            </a:r>
            <a:r>
              <a:rPr lang="en-US" sz="1600"/>
              <a:t>, </a:t>
            </a:r>
            <a:r>
              <a:rPr lang="en-US" sz="1600" b="1"/>
              <a:t>d</a:t>
            </a:r>
            <a:r>
              <a:rPr lang="en-US" sz="1600"/>
              <a:t>, and </a:t>
            </a:r>
            <a:r>
              <a:rPr lang="en-US" sz="1600" b="1"/>
              <a:t>h_p</a:t>
            </a:r>
            <a:r>
              <a:rPr lang="en-US" sz="1600"/>
              <a:t>.</a:t>
            </a:r>
          </a:p>
          <a:p>
            <a:r>
              <a:rPr lang="en-US" sz="1600"/>
              <a:t>Column </a:t>
            </a:r>
            <a:r>
              <a:rPr lang="en-US" sz="1600" b="1"/>
              <a:t>ind </a:t>
            </a:r>
            <a:r>
              <a:rPr lang="en-US" sz="1600"/>
              <a:t>is just an index column, it will be deleted.</a:t>
            </a:r>
          </a:p>
          <a:p>
            <a:r>
              <a:rPr lang="en-US" sz="1600"/>
              <a:t>We need to use coefficient of determination as a quality metric. We also need to assess influence of sample size on the model quality.</a:t>
            </a:r>
          </a:p>
          <a:p>
            <a:endParaRPr lang="en-US" sz="1600"/>
          </a:p>
          <a:p>
            <a:pPr marL="0" indent="0">
              <a:buNone/>
            </a:pPr>
            <a:endParaRPr lang="ru-RU" sz="16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2C9E1E-AA58-13F1-E36E-46C28D40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36" y="1825625"/>
            <a:ext cx="558242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9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95136-6FB9-8E6D-AE87-B13302F6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EDA for features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57FA41-8E36-5760-844F-526771FB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2695" cy="4351338"/>
          </a:xfrm>
        </p:spPr>
        <p:txBody>
          <a:bodyPr>
            <a:normAutofit/>
          </a:bodyPr>
          <a:lstStyle/>
          <a:p>
            <a:r>
              <a:rPr lang="en-US" sz="1600"/>
              <a:t>We see that the features take all the values from the range in which we would like to build the model.</a:t>
            </a:r>
          </a:p>
          <a:p>
            <a:pPr marL="0" indent="0">
              <a:buNone/>
            </a:pPr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It means that we can safely using gradient boosting.</a:t>
            </a:r>
          </a:p>
          <a:p>
            <a:r>
              <a:rPr lang="en-US" sz="1600"/>
              <a:t>Basically the features do not depend on each other.</a:t>
            </a:r>
            <a:endParaRPr lang="ru-RU" sz="16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68C362-DBCB-447F-3502-EB6011DF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17" y="2387754"/>
            <a:ext cx="747816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84479-F2FB-1B04-8588-D8ADBBE6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of QW on d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92AC05-8868-E43A-ECAA-27ECDD423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36" y="1483298"/>
            <a:ext cx="4051188" cy="31641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0C89EE-9255-FD2F-8300-953679CDE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60" y="155542"/>
            <a:ext cx="4311132" cy="33671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FC629E-C679-0147-19CC-94231A795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860" y="3335316"/>
            <a:ext cx="4311132" cy="3367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F6E8A8-AD6B-8679-28CF-042F158BCFC8}"/>
              </a:ext>
            </a:extLst>
          </p:cNvPr>
          <p:cNvSpPr txBox="1"/>
          <p:nvPr/>
        </p:nvSpPr>
        <p:spPr>
          <a:xfrm>
            <a:off x="688157" y="4911365"/>
            <a:ext cx="600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We see that dependency of </a:t>
            </a:r>
            <a:r>
              <a:rPr lang="en-US" sz="1600" b="1"/>
              <a:t>DW</a:t>
            </a:r>
            <a:r>
              <a:rPr lang="en-US" sz="1600"/>
              <a:t> on </a:t>
            </a:r>
            <a:r>
              <a:rPr lang="en-US" sz="1600" b="1"/>
              <a:t>d</a:t>
            </a:r>
            <a:r>
              <a:rPr lang="en-US" sz="1600"/>
              <a:t> is rather complicated. </a:t>
            </a:r>
            <a:br>
              <a:rPr lang="en-US" sz="1600"/>
            </a:br>
            <a:r>
              <a:rPr lang="en-US" sz="1600"/>
              <a:t>If we split </a:t>
            </a:r>
            <a:r>
              <a:rPr lang="en-US" sz="1600" b="1"/>
              <a:t>d</a:t>
            </a:r>
            <a:r>
              <a:rPr lang="en-US" sz="1600"/>
              <a:t> on integer part of </a:t>
            </a:r>
            <a:r>
              <a:rPr lang="en-US" sz="1600" b="1"/>
              <a:t>2*d</a:t>
            </a:r>
            <a:r>
              <a:rPr lang="en-US" sz="1600"/>
              <a:t> and something like a fractional remainder, we will see that both of them are relevant. 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394060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8F4A5-80B2-B5D8-E66B-4A9E642F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of QW on h_p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E98E04-8565-551C-323E-6B677F12F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14" y="1571955"/>
            <a:ext cx="5303531" cy="4142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5A45E-D521-DD5D-6789-E8CDA0030C70}"/>
              </a:ext>
            </a:extLst>
          </p:cNvPr>
          <p:cNvSpPr txBox="1"/>
          <p:nvPr/>
        </p:nvSpPr>
        <p:spPr>
          <a:xfrm>
            <a:off x="527901" y="1690688"/>
            <a:ext cx="530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see a linear dependency between </a:t>
            </a:r>
            <a:r>
              <a:rPr lang="en-US" b="1"/>
              <a:t>QW</a:t>
            </a:r>
            <a:r>
              <a:rPr lang="en-US"/>
              <a:t> and </a:t>
            </a:r>
            <a:r>
              <a:rPr lang="en-US" b="1"/>
              <a:t>h_p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Columns </a:t>
            </a:r>
            <a:r>
              <a:rPr lang="en-US" b="1"/>
              <a:t>s_mt</a:t>
            </a:r>
            <a:r>
              <a:rPr lang="en-US"/>
              <a:t> and </a:t>
            </a:r>
            <a:r>
              <a:rPr lang="en-US" b="1"/>
              <a:t>s_mq</a:t>
            </a:r>
            <a:r>
              <a:rPr lang="en-US"/>
              <a:t> seem not to have any reasonable impact on </a:t>
            </a:r>
            <a:r>
              <a:rPr lang="en-US" b="1"/>
              <a:t>QW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20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B428D-9704-9244-CACE-64C83B52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of DP on d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331C1F-479A-C885-F474-C26F5D600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70" y="1600236"/>
            <a:ext cx="5303531" cy="4142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0E560-162D-7319-E5D9-D586290E9375}"/>
              </a:ext>
            </a:extLst>
          </p:cNvPr>
          <p:cNvSpPr txBox="1"/>
          <p:nvPr/>
        </p:nvSpPr>
        <p:spPr>
          <a:xfrm>
            <a:off x="207390" y="1772239"/>
            <a:ext cx="5888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before we split </a:t>
            </a:r>
            <a:r>
              <a:rPr lang="en-US" b="1"/>
              <a:t>d</a:t>
            </a:r>
            <a:r>
              <a:rPr lang="en-US"/>
              <a:t> on the integer part of </a:t>
            </a:r>
            <a:r>
              <a:rPr lang="en-US" b="1"/>
              <a:t>2*d</a:t>
            </a:r>
            <a:r>
              <a:rPr lang="en-US"/>
              <a:t> and something like a fractional remainder.</a:t>
            </a:r>
          </a:p>
          <a:p>
            <a:endParaRPr lang="en-US"/>
          </a:p>
          <a:p>
            <a:r>
              <a:rPr lang="en-US"/>
              <a:t>This tome we have a reasonable dependency only for the integer part.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16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1782C-5EE8-DB5E-CBE3-246B7048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of QW on h_p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3B14E2-282B-E73D-2EC1-E967340CB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80" y="1553102"/>
            <a:ext cx="4251485" cy="332055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45B478-E472-A7F1-799B-4482057F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286" y="1547851"/>
            <a:ext cx="4251485" cy="3320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87E5E-31C8-0429-14E8-3CC82BFE0EF0}"/>
              </a:ext>
            </a:extLst>
          </p:cNvPr>
          <p:cNvSpPr txBox="1"/>
          <p:nvPr/>
        </p:nvSpPr>
        <p:spPr>
          <a:xfrm>
            <a:off x="443060" y="5194169"/>
            <a:ext cx="10077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see a linear dependency between </a:t>
            </a:r>
            <a:r>
              <a:rPr lang="en-US" b="1"/>
              <a:t>DP</a:t>
            </a:r>
            <a:r>
              <a:rPr lang="en-US"/>
              <a:t> and inverse of </a:t>
            </a:r>
            <a:r>
              <a:rPr lang="en-US" b="1"/>
              <a:t>h_p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Columns </a:t>
            </a:r>
            <a:r>
              <a:rPr lang="en-US" b="1"/>
              <a:t>s_mt</a:t>
            </a:r>
            <a:r>
              <a:rPr lang="en-US"/>
              <a:t> and </a:t>
            </a:r>
            <a:r>
              <a:rPr lang="en-US" b="1"/>
              <a:t>s_mq</a:t>
            </a:r>
            <a:r>
              <a:rPr lang="en-US"/>
              <a:t> seem not to have any reasonable impact on </a:t>
            </a:r>
            <a:r>
              <a:rPr lang="en-US" b="1"/>
              <a:t>DP</a:t>
            </a:r>
            <a:r>
              <a:rPr lang="en-US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58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B95A2-C7E6-E3A0-080B-686122F5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of EDA</a:t>
            </a:r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A27E56-18B7-187C-2C1B-8D600D148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46" y="2025314"/>
            <a:ext cx="11059799" cy="944129"/>
          </a:xfrm>
        </p:spPr>
      </p:pic>
    </p:spTree>
    <p:extLst>
      <p:ext uri="{BB962C8B-B14F-4D97-AF65-F5344CB8AC3E}">
        <p14:creationId xmlns:p14="http://schemas.microsoft.com/office/powerpoint/2010/main" val="270027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39290-8F16-5394-A822-C3617957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Interpretable model for QW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713D70-9A61-842A-2922-68FFE310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We are using a hold-out test set (size 20%), and we are splitting the rest into training and validation sets (80% and 20%).</a:t>
            </a:r>
          </a:p>
          <a:p>
            <a:r>
              <a:rPr lang="en-US" sz="1600"/>
              <a:t>We consider a ridge regression model with features </a:t>
            </a:r>
            <a:r>
              <a:rPr lang="en-US" sz="1600" b="1"/>
              <a:t>d1, d2, h_p</a:t>
            </a:r>
            <a:r>
              <a:rPr lang="en-US" sz="1600"/>
              <a:t>. We are applying standard scaling to this features basing on the train set.</a:t>
            </a:r>
          </a:p>
          <a:p>
            <a:r>
              <a:rPr lang="en-US" sz="1600"/>
              <a:t>We are using the validation set to choose </a:t>
            </a:r>
            <a:r>
              <a:rPr lang="en-US" sz="1600" b="1"/>
              <a:t>alpha</a:t>
            </a:r>
            <a:r>
              <a:rPr lang="en-US" sz="1600"/>
              <a:t> for ridge regression.</a:t>
            </a:r>
          </a:p>
          <a:p>
            <a:r>
              <a:rPr lang="en-US" sz="1600"/>
              <a:t>It turns out that the model has poor quality: the coefficient of determination is about 38%.</a:t>
            </a:r>
          </a:p>
          <a:p>
            <a:r>
              <a:rPr lang="en-US" sz="1600"/>
              <a:t>That is why it makes sense to consider a non-interpretable model.</a:t>
            </a:r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360408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858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Test task on regression</vt:lpstr>
      <vt:lpstr>Goal</vt:lpstr>
      <vt:lpstr>EDA for features</vt:lpstr>
      <vt:lpstr>Dependency of QW on d</vt:lpstr>
      <vt:lpstr>Dependency of QW on h_p</vt:lpstr>
      <vt:lpstr>Dependency of DP on d</vt:lpstr>
      <vt:lpstr>Dependency of QW on h_p</vt:lpstr>
      <vt:lpstr>Conclusions of EDA</vt:lpstr>
      <vt:lpstr>Interpretable model for QW</vt:lpstr>
      <vt:lpstr>Non-interpretable model for QW</vt:lpstr>
      <vt:lpstr>Interpretable model for DP</vt:lpstr>
      <vt:lpstr>Non-interpretable model for DP</vt:lpstr>
      <vt:lpstr>Conclusions on models for QW and DP</vt:lpstr>
      <vt:lpstr>Stability of model for QW</vt:lpstr>
      <vt:lpstr>Stability of model for DP</vt:lpstr>
      <vt:lpstr>Conclusions on stability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osipovav28@gmail.com</dc:creator>
  <cp:lastModifiedBy>osipovav28@gmail.com</cp:lastModifiedBy>
  <cp:revision>53</cp:revision>
  <dcterms:created xsi:type="dcterms:W3CDTF">2024-07-12T13:29:03Z</dcterms:created>
  <dcterms:modified xsi:type="dcterms:W3CDTF">2024-07-12T14:18:06Z</dcterms:modified>
</cp:coreProperties>
</file>