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8" r:id="rId2"/>
  </p:sldMasterIdLst>
  <p:notesMasterIdLst>
    <p:notesMasterId r:id="rId35"/>
  </p:notesMasterIdLst>
  <p:handoutMasterIdLst>
    <p:handoutMasterId r:id="rId36"/>
  </p:handoutMasterIdLst>
  <p:sldIdLst>
    <p:sldId id="288" r:id="rId3"/>
    <p:sldId id="257" r:id="rId4"/>
    <p:sldId id="290" r:id="rId5"/>
    <p:sldId id="291" r:id="rId6"/>
    <p:sldId id="292" r:id="rId7"/>
    <p:sldId id="293" r:id="rId8"/>
    <p:sldId id="294" r:id="rId9"/>
    <p:sldId id="296" r:id="rId10"/>
    <p:sldId id="297" r:id="rId11"/>
    <p:sldId id="298" r:id="rId12"/>
    <p:sldId id="299" r:id="rId13"/>
    <p:sldId id="300" r:id="rId14"/>
    <p:sldId id="301" r:id="rId15"/>
    <p:sldId id="325"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7" r:id="rId30"/>
    <p:sldId id="318" r:id="rId31"/>
    <p:sldId id="322" r:id="rId32"/>
    <p:sldId id="271" r:id="rId33"/>
    <p:sldId id="289" r:id="rId34"/>
  </p:sldIdLst>
  <p:sldSz cx="9144000" cy="6858000" type="screen4x3"/>
  <p:notesSz cx="6858000" cy="9144000"/>
  <p:defaultTextStyle>
    <a:defPPr>
      <a:defRPr lang="en-US"/>
    </a:defPPr>
    <a:lvl1pPr algn="l" defTabSz="912813" rtl="0" fontAlgn="base">
      <a:spcBef>
        <a:spcPct val="0"/>
      </a:spcBef>
      <a:spcAft>
        <a:spcPct val="0"/>
      </a:spcAft>
      <a:defRPr kern="1200">
        <a:solidFill>
          <a:schemeClr val="tx1"/>
        </a:solidFill>
        <a:latin typeface="Arial" charset="0"/>
        <a:ea typeface="+mn-ea"/>
        <a:cs typeface="+mn-cs"/>
      </a:defRPr>
    </a:lvl1pPr>
    <a:lvl2pPr marL="455613" indent="1588" algn="l" defTabSz="912813" rtl="0" fontAlgn="base">
      <a:spcBef>
        <a:spcPct val="0"/>
      </a:spcBef>
      <a:spcAft>
        <a:spcPct val="0"/>
      </a:spcAft>
      <a:defRPr kern="1200">
        <a:solidFill>
          <a:schemeClr val="tx1"/>
        </a:solidFill>
        <a:latin typeface="Arial" charset="0"/>
        <a:ea typeface="+mn-ea"/>
        <a:cs typeface="+mn-cs"/>
      </a:defRPr>
    </a:lvl2pPr>
    <a:lvl3pPr marL="912813" indent="1588" algn="l" defTabSz="912813" rtl="0" fontAlgn="base">
      <a:spcBef>
        <a:spcPct val="0"/>
      </a:spcBef>
      <a:spcAft>
        <a:spcPct val="0"/>
      </a:spcAft>
      <a:defRPr kern="1200">
        <a:solidFill>
          <a:schemeClr val="tx1"/>
        </a:solidFill>
        <a:latin typeface="Arial" charset="0"/>
        <a:ea typeface="+mn-ea"/>
        <a:cs typeface="+mn-cs"/>
      </a:defRPr>
    </a:lvl3pPr>
    <a:lvl4pPr marL="1370013" indent="1588" algn="l" defTabSz="912813" rtl="0" fontAlgn="base">
      <a:spcBef>
        <a:spcPct val="0"/>
      </a:spcBef>
      <a:spcAft>
        <a:spcPct val="0"/>
      </a:spcAft>
      <a:defRPr kern="1200">
        <a:solidFill>
          <a:schemeClr val="tx1"/>
        </a:solidFill>
        <a:latin typeface="Arial" charset="0"/>
        <a:ea typeface="+mn-ea"/>
        <a:cs typeface="+mn-cs"/>
      </a:defRPr>
    </a:lvl4pPr>
    <a:lvl5pPr marL="1827213" indent="1588" algn="l" defTabSz="912813"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8C37C"/>
    <a:srgbClr val="D39D55"/>
    <a:srgbClr val="D2743A"/>
    <a:srgbClr val="D1943B"/>
    <a:srgbClr val="F6AE1E"/>
    <a:srgbClr val="FFFFFF"/>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96137" autoAdjust="0"/>
  </p:normalViewPr>
  <p:slideViewPr>
    <p:cSldViewPr>
      <p:cViewPr varScale="1">
        <p:scale>
          <a:sx n="107" d="100"/>
          <a:sy n="107" d="100"/>
        </p:scale>
        <p:origin x="-222" y="-84"/>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outlineViewPr>
    <p:cViewPr>
      <p:scale>
        <a:sx n="33" d="100"/>
        <a:sy n="33" d="100"/>
      </p:scale>
      <p:origin x="0" y="344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latin typeface="+mn-lt"/>
              </a:defRPr>
            </a:lvl1pPr>
          </a:lstStyle>
          <a:p>
            <a:pPr>
              <a:defRPr/>
            </a:pPr>
            <a:fld id="{8CCA78B0-BFD5-4EE8-8D08-F366165AA7AF}" type="datetimeFigureOut">
              <a:rPr lang="en-US"/>
              <a:pPr>
                <a:defRPr/>
              </a:pPr>
              <a:t>3/5/2010</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fontAlgn="auto">
              <a:spcBef>
                <a:spcPts val="0"/>
              </a:spcBef>
              <a:spcAft>
                <a:spcPts val="0"/>
              </a:spcAft>
              <a:defRPr sz="500" dirty="0" smtClean="0">
                <a:solidFill>
                  <a:srgbClr val="000000"/>
                </a:solidFill>
                <a:latin typeface="+mn-lt"/>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914363" fontAlgn="auto">
              <a:spcBef>
                <a:spcPts val="0"/>
              </a:spcBef>
              <a:spcAft>
                <a:spcPts val="0"/>
              </a:spcAft>
              <a:defRPr sz="1200" smtClean="0">
                <a:latin typeface="+mn-lt"/>
              </a:defRPr>
            </a:lvl1pPr>
          </a:lstStyle>
          <a:p>
            <a:pPr>
              <a:defRPr/>
            </a:pPr>
            <a:fld id="{AD57A796-21D6-44F5-A2CA-8626C005E0E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latin typeface="+mn-lt"/>
              </a:defRPr>
            </a:lvl1pPr>
          </a:lstStyle>
          <a:p>
            <a:pPr>
              <a:defRPr/>
            </a:pPr>
            <a:fld id="{F64AB5DB-4454-4DD2-B6F8-7B654867195A}" type="datetimeFigureOut">
              <a:rPr lang="en-US"/>
              <a:pPr>
                <a:defRPr/>
              </a:pPr>
              <a:t>3/5/2010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fontAlgn="auto">
              <a:spcBef>
                <a:spcPts val="0"/>
              </a:spcBef>
              <a:spcAft>
                <a:spcPts val="0"/>
              </a:spcAft>
              <a:defRPr sz="500" dirty="0" smtClean="0">
                <a:solidFill>
                  <a:srgbClr val="000000"/>
                </a:solidFill>
                <a:latin typeface="Segoe" pitchFamily="34" charset="0"/>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914363" fontAlgn="auto">
              <a:spcBef>
                <a:spcPts val="0"/>
              </a:spcBef>
              <a:spcAft>
                <a:spcPts val="0"/>
              </a:spcAft>
              <a:defRPr sz="1200" smtClean="0">
                <a:latin typeface="+mn-lt"/>
              </a:defRPr>
            </a:lvl1pPr>
          </a:lstStyle>
          <a:p>
            <a:pPr>
              <a:defRPr/>
            </a:pPr>
            <a:fld id="{33FD6CE2-7139-4B18-8160-128AFC2A528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912813" rtl="0" fontAlgn="base">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fontAlgn="base">
      <a:lnSpc>
        <a:spcPct val="90000"/>
      </a:lnSpc>
      <a:spcBef>
        <a:spcPct val="30000"/>
      </a:spcBef>
      <a:spcAft>
        <a:spcPts val="338"/>
      </a:spcAft>
      <a:buFont typeface="Arial" charset="0"/>
      <a:buChar char="•"/>
      <a:defRPr sz="900" kern="1200">
        <a:solidFill>
          <a:schemeClr val="tx1"/>
        </a:solidFill>
        <a:latin typeface="Segoe" pitchFamily="34" charset="0"/>
        <a:ea typeface="+mn-ea"/>
        <a:cs typeface="+mn-cs"/>
      </a:defRPr>
    </a:lvl2pPr>
    <a:lvl3pPr marL="327025" indent="-114300" algn="l" defTabSz="912813" rtl="0" fontAlgn="base">
      <a:lnSpc>
        <a:spcPct val="90000"/>
      </a:lnSpc>
      <a:spcBef>
        <a:spcPct val="30000"/>
      </a:spcBef>
      <a:spcAft>
        <a:spcPts val="338"/>
      </a:spcAft>
      <a:buFont typeface="Arial" charset="0"/>
      <a:buChar char="•"/>
      <a:defRPr sz="900" kern="1200">
        <a:solidFill>
          <a:schemeClr val="tx1"/>
        </a:solidFill>
        <a:latin typeface="Segoe" pitchFamily="34" charset="0"/>
        <a:ea typeface="+mn-ea"/>
        <a:cs typeface="+mn-cs"/>
      </a:defRPr>
    </a:lvl3pPr>
    <a:lvl4pPr marL="482600" indent="-146050" algn="l" defTabSz="912813" rtl="0" fontAlgn="base">
      <a:lnSpc>
        <a:spcPct val="90000"/>
      </a:lnSpc>
      <a:spcBef>
        <a:spcPct val="30000"/>
      </a:spcBef>
      <a:spcAft>
        <a:spcPts val="338"/>
      </a:spcAft>
      <a:buFont typeface="Arial" charset="0"/>
      <a:buChar char="•"/>
      <a:defRPr sz="900" kern="1200">
        <a:solidFill>
          <a:schemeClr val="tx1"/>
        </a:solidFill>
        <a:latin typeface="Segoe" pitchFamily="34" charset="0"/>
        <a:ea typeface="+mn-ea"/>
        <a:cs typeface="+mn-cs"/>
      </a:defRPr>
    </a:lvl4pPr>
    <a:lvl5pPr marL="614363" indent="-114300" algn="l" defTabSz="912813" rtl="0" fontAlgn="base">
      <a:lnSpc>
        <a:spcPct val="90000"/>
      </a:lnSpc>
      <a:spcBef>
        <a:spcPct val="30000"/>
      </a:spcBef>
      <a:spcAft>
        <a:spcPts val="338"/>
      </a:spcAft>
      <a:buFont typeface="Arial"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latin typeface="Segoe"/>
            </a:endParaRPr>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24F81DFB-ED03-4348-91B1-B6596185D598}" type="slidenum">
              <a:rPr lang="en-US"/>
              <a:pPr defTabSz="912813"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latin typeface="Segoe"/>
            </a:endParaRPr>
          </a:p>
        </p:txBody>
      </p:sp>
      <p:sp>
        <p:nvSpPr>
          <p:cNvPr id="21507"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ru-RU" smtClean="0"/>
          </a:p>
        </p:txBody>
      </p:sp>
      <p:sp>
        <p:nvSpPr>
          <p:cNvPr id="21508"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4A5489BC-2241-4202-9801-B396E6E83A24}" type="datetime8">
              <a:rPr lang="en-US"/>
              <a:pPr defTabSz="912813" fontAlgn="base">
                <a:spcBef>
                  <a:spcPct val="0"/>
                </a:spcBef>
                <a:spcAft>
                  <a:spcPct val="0"/>
                </a:spcAft>
              </a:pPr>
              <a:t>3/5/2010 6:47 PM</a:t>
            </a:fld>
            <a:endParaRPr lang="en-US"/>
          </a:p>
        </p:txBody>
      </p:sp>
      <p:sp>
        <p:nvSpPr>
          <p:cNvPr id="21509"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latin typeface="Segoe"/>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atin typeface="Segoe"/>
              </a:rPr>
            </a:br>
            <a:r>
              <a:rPr lang="en-US">
                <a:latin typeface="Segoe"/>
              </a:rPr>
              <a:t>MICROSOFT MAKES NO WARRANTIES, EXPRESS, IMPLIED OR STATUTORY, AS TO THE INFORMATION IN THIS PRESENTATION.</a:t>
            </a:r>
          </a:p>
          <a:p>
            <a:pPr defTabSz="912813" fontAlgn="base">
              <a:spcBef>
                <a:spcPct val="0"/>
              </a:spcBef>
              <a:spcAft>
                <a:spcPct val="0"/>
              </a:spcAft>
            </a:pPr>
            <a:endParaRPr lang="en-US">
              <a:solidFill>
                <a:schemeClr val="tx1"/>
              </a:solidFill>
              <a:latin typeface="Segoe"/>
            </a:endParaRPr>
          </a:p>
        </p:txBody>
      </p:sp>
      <p:sp>
        <p:nvSpPr>
          <p:cNvPr id="21510"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1C048E56-96F3-4340-B306-0AAA0CF09DFF}" type="slidenum">
              <a:rPr lang="en-US"/>
              <a:pPr defTabSz="912813" fontAlgn="base">
                <a:spcBef>
                  <a:spcPct val="0"/>
                </a:spcBef>
                <a:spcAft>
                  <a:spcPct val="0"/>
                </a:spcAft>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ru-R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ru-R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ru-R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ru-R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latin typeface="Segoe"/>
            </a:endParaRPr>
          </a:p>
        </p:txBody>
      </p:sp>
      <p:sp>
        <p:nvSpPr>
          <p:cNvPr id="80899"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ru-RU" smtClean="0"/>
          </a:p>
        </p:txBody>
      </p:sp>
      <p:sp>
        <p:nvSpPr>
          <p:cNvPr id="80900"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B78D7386-BC7E-43B9-AAC7-DE9CAE50BE57}" type="datetime8">
              <a:rPr lang="en-US"/>
              <a:pPr defTabSz="912813" fontAlgn="base">
                <a:spcBef>
                  <a:spcPct val="0"/>
                </a:spcBef>
                <a:spcAft>
                  <a:spcPct val="0"/>
                </a:spcAft>
              </a:pPr>
              <a:t>3/5/2010 6:47 PM</a:t>
            </a:fld>
            <a:endParaRPr lang="en-US"/>
          </a:p>
        </p:txBody>
      </p:sp>
      <p:sp>
        <p:nvSpPr>
          <p:cNvPr id="8090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latin typeface="Segoe"/>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atin typeface="Segoe"/>
              </a:rPr>
            </a:br>
            <a:r>
              <a:rPr lang="en-US">
                <a:latin typeface="Segoe"/>
              </a:rPr>
              <a:t>MICROSOFT MAKES NO WARRANTIES, EXPRESS, IMPLIED OR STATUTORY, AS TO THE INFORMATION IN THIS PRESENTATION.</a:t>
            </a:r>
          </a:p>
          <a:p>
            <a:pPr defTabSz="912813" fontAlgn="base">
              <a:spcBef>
                <a:spcPct val="0"/>
              </a:spcBef>
              <a:spcAft>
                <a:spcPct val="0"/>
              </a:spcAft>
            </a:pPr>
            <a:endParaRPr lang="en-US">
              <a:solidFill>
                <a:schemeClr val="tx1"/>
              </a:solidFill>
              <a:latin typeface="Segoe"/>
            </a:endParaRPr>
          </a:p>
        </p:txBody>
      </p:sp>
      <p:sp>
        <p:nvSpPr>
          <p:cNvPr id="80902"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1FA63C01-0CD4-4925-8BE2-CF68A46B2821}" type="slidenum">
              <a:rPr lang="en-US"/>
              <a:pPr defTabSz="912813" fontAlgn="base">
                <a:spcBef>
                  <a:spcPct val="0"/>
                </a:spcBef>
                <a:spcAft>
                  <a:spcPct val="0"/>
                </a:spcAft>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68086"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defTabSz="1095376" rtl="0" eaLnBrk="1" fontAlgn="base" hangingPunct="1">
              <a:lnSpc>
                <a:spcPct val="90000"/>
              </a:lnSpc>
              <a:spcBef>
                <a:spcPct val="0"/>
              </a:spcBef>
              <a:spcAft>
                <a:spcPct val="0"/>
              </a:spcAft>
              <a:buClr>
                <a:schemeClr val="tx2"/>
              </a:buClr>
              <a:buSzPct val="95000"/>
              <a:buFont typeface="Arial" pitchFamily="34" charset="0"/>
              <a:buNone/>
              <a:defRPr lang="en-US" sz="12000" b="1" kern="1200" spc="-770" dirty="0" smtClean="0">
                <a:ln w="11430"/>
                <a:gradFill>
                  <a:gsLst>
                    <a:gs pos="0">
                      <a:schemeClr val="tx2"/>
                    </a:gs>
                    <a:gs pos="37000">
                      <a:schemeClr val="accent5">
                        <a:lumMod val="60000"/>
                        <a:lumOff val="40000"/>
                      </a:schemeClr>
                    </a:gs>
                    <a:gs pos="85000">
                      <a:srgbClr val="F87F06"/>
                    </a:gs>
                  </a:gsLst>
                  <a:lin ang="5400000"/>
                </a:gradFill>
                <a:effectLst>
                  <a:outerShdw blurRad="50800" dist="39000" dir="5460000" algn="tl">
                    <a:srgbClr val="000000">
                      <a:alpha val="38000"/>
                    </a:srgbClr>
                  </a:outerShdw>
                </a:effectLst>
                <a:latin typeface="+mn-lt"/>
                <a:ea typeface="+mn-ea"/>
                <a:cs typeface="+mn-cs"/>
              </a:defRPr>
            </a:lvl1pPr>
          </a:lstStyle>
          <a:p>
            <a:pPr lvl="0"/>
            <a:r>
              <a:rPr lang="en-US" dirty="0"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3" descr="slidebakbar2.png"/>
          <p:cNvPicPr>
            <a:picLocks noChangeAspect="1"/>
          </p:cNvPicPr>
          <p:nvPr/>
        </p:nvPicPr>
        <p:blipFill>
          <a:blip r:embed="rId15"/>
          <a:srcRect/>
          <a:stretch>
            <a:fillRect/>
          </a:stretch>
        </p:blipFill>
        <p:spPr bwMode="auto">
          <a:xfrm>
            <a:off x="0" y="6238875"/>
            <a:ext cx="9144000" cy="619125"/>
          </a:xfrm>
          <a:prstGeom prst="rect">
            <a:avLst/>
          </a:prstGeom>
          <a:noFill/>
          <a:ln w="9525">
            <a:noFill/>
            <a:miter lim="800000"/>
            <a:headEnd/>
            <a:tailEnd/>
          </a:ln>
        </p:spPr>
      </p:pic>
      <p:sp>
        <p:nvSpPr>
          <p:cNvPr id="5" name="TextBox 4"/>
          <p:cNvSpPr txBox="1"/>
          <p:nvPr/>
        </p:nvSpPr>
        <p:spPr>
          <a:xfrm>
            <a:off x="3357563" y="6488113"/>
            <a:ext cx="5786437" cy="369887"/>
          </a:xfrm>
          <a:prstGeom prst="rect">
            <a:avLst/>
          </a:prstGeom>
          <a:noFill/>
        </p:spPr>
        <p:txBody>
          <a:bodyPr>
            <a:spAutoFit/>
          </a:bodyPr>
          <a:lstStyle/>
          <a:p>
            <a:pPr defTabSz="914363" fontAlgn="auto">
              <a:spcBef>
                <a:spcPts val="0"/>
              </a:spcBef>
              <a:spcAft>
                <a:spcPts val="0"/>
              </a:spcAft>
              <a:defRPr/>
            </a:pPr>
            <a:r>
              <a:rPr lang="en-US" b="1" dirty="0">
                <a:solidFill>
                  <a:schemeClr val="bg2">
                    <a:lumMod val="75000"/>
                  </a:schemeClr>
                </a:solidFill>
                <a:latin typeface="+mn-lt"/>
              </a:rPr>
              <a:t>Microsoft TechDays	http://www.techdays.ru </a:t>
            </a:r>
            <a:endParaRPr lang="en-US" b="1" dirty="0">
              <a:solidFill>
                <a:schemeClr val="bg2">
                  <a:lumMod val="75000"/>
                </a:schemeClr>
              </a:solidFill>
              <a:latin typeface="+mn-lt"/>
            </a:endParaRPr>
          </a:p>
        </p:txBody>
      </p:sp>
    </p:spTree>
  </p:cSld>
  <p:clrMap bg1="dk1" tx1="lt1" bg2="dk2" tx2="lt2" accent1="accent1" accent2="accent2" accent3="accent3" accent4="accent4" accent5="accent5" accent6="accent6" hlink="hlink" folHlink="folHlink"/>
  <p:sldLayoutIdLst>
    <p:sldLayoutId id="2147483732" r:id="rId1"/>
    <p:sldLayoutId id="2147483733" r:id="rId2"/>
    <p:sldLayoutId id="2147483730" r:id="rId3"/>
    <p:sldLayoutId id="2147483729" r:id="rId4"/>
    <p:sldLayoutId id="2147483728" r:id="rId5"/>
    <p:sldLayoutId id="2147483727" r:id="rId6"/>
    <p:sldLayoutId id="2147483726" r:id="rId7"/>
    <p:sldLayoutId id="2147483725" r:id="rId8"/>
    <p:sldLayoutId id="2147483734" r:id="rId9"/>
    <p:sldLayoutId id="2147483735" r:id="rId10"/>
    <p:sldLayoutId id="2147483736" r:id="rId11"/>
    <p:sldLayoutId id="2147483724" r:id="rId12"/>
  </p:sldLayoutIdLst>
  <p:transition>
    <p:fade/>
  </p:transition>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fontAlgn="base">
        <a:lnSpc>
          <a:spcPct val="90000"/>
        </a:lnSpc>
        <a:spcBef>
          <a:spcPct val="0"/>
        </a:spcBef>
        <a:spcAft>
          <a:spcPct val="0"/>
        </a:spcAft>
        <a:defRPr sz="4800">
          <a:solidFill>
            <a:schemeClr val="tx1"/>
          </a:solidFill>
          <a:latin typeface="Segoe"/>
          <a:cs typeface="Arial" charset="0"/>
        </a:defRPr>
      </a:lvl2pPr>
      <a:lvl3pPr algn="l" defTabSz="912813" rtl="0" fontAlgn="base">
        <a:lnSpc>
          <a:spcPct val="90000"/>
        </a:lnSpc>
        <a:spcBef>
          <a:spcPct val="0"/>
        </a:spcBef>
        <a:spcAft>
          <a:spcPct val="0"/>
        </a:spcAft>
        <a:defRPr sz="4800">
          <a:solidFill>
            <a:schemeClr val="tx1"/>
          </a:solidFill>
          <a:latin typeface="Segoe"/>
          <a:cs typeface="Arial" charset="0"/>
        </a:defRPr>
      </a:lvl3pPr>
      <a:lvl4pPr algn="l" defTabSz="912813" rtl="0" fontAlgn="base">
        <a:lnSpc>
          <a:spcPct val="90000"/>
        </a:lnSpc>
        <a:spcBef>
          <a:spcPct val="0"/>
        </a:spcBef>
        <a:spcAft>
          <a:spcPct val="0"/>
        </a:spcAft>
        <a:defRPr sz="4800">
          <a:solidFill>
            <a:schemeClr val="tx1"/>
          </a:solidFill>
          <a:latin typeface="Segoe"/>
          <a:cs typeface="Arial" charset="0"/>
        </a:defRPr>
      </a:lvl4pPr>
      <a:lvl5pPr algn="l" defTabSz="912813" rtl="0" fontAlgn="base">
        <a:lnSpc>
          <a:spcPct val="90000"/>
        </a:lnSpc>
        <a:spcBef>
          <a:spcPct val="0"/>
        </a:spcBef>
        <a:spcAft>
          <a:spcPct val="0"/>
        </a:spcAft>
        <a:defRPr sz="4800">
          <a:solidFill>
            <a:schemeClr val="tx1"/>
          </a:solidFill>
          <a:latin typeface="Segoe"/>
          <a:cs typeface="Arial" charset="0"/>
        </a:defRPr>
      </a:lvl5pPr>
      <a:lvl6pPr marL="457200" algn="l" defTabSz="912813" rtl="0" fontAlgn="base">
        <a:lnSpc>
          <a:spcPct val="90000"/>
        </a:lnSpc>
        <a:spcBef>
          <a:spcPct val="0"/>
        </a:spcBef>
        <a:spcAft>
          <a:spcPct val="0"/>
        </a:spcAft>
        <a:defRPr sz="4800">
          <a:solidFill>
            <a:schemeClr val="tx1"/>
          </a:solidFill>
          <a:latin typeface="Segoe"/>
          <a:cs typeface="Arial" charset="0"/>
        </a:defRPr>
      </a:lvl6pPr>
      <a:lvl7pPr marL="914400" algn="l" defTabSz="912813" rtl="0" fontAlgn="base">
        <a:lnSpc>
          <a:spcPct val="90000"/>
        </a:lnSpc>
        <a:spcBef>
          <a:spcPct val="0"/>
        </a:spcBef>
        <a:spcAft>
          <a:spcPct val="0"/>
        </a:spcAft>
        <a:defRPr sz="4800">
          <a:solidFill>
            <a:schemeClr val="tx1"/>
          </a:solidFill>
          <a:latin typeface="Segoe"/>
          <a:cs typeface="Arial" charset="0"/>
        </a:defRPr>
      </a:lvl7pPr>
      <a:lvl8pPr marL="1371600" algn="l" defTabSz="912813" rtl="0" fontAlgn="base">
        <a:lnSpc>
          <a:spcPct val="90000"/>
        </a:lnSpc>
        <a:spcBef>
          <a:spcPct val="0"/>
        </a:spcBef>
        <a:spcAft>
          <a:spcPct val="0"/>
        </a:spcAft>
        <a:defRPr sz="4800">
          <a:solidFill>
            <a:schemeClr val="tx1"/>
          </a:solidFill>
          <a:latin typeface="Segoe"/>
          <a:cs typeface="Arial" charset="0"/>
        </a:defRPr>
      </a:lvl8pPr>
      <a:lvl9pPr marL="1828800" algn="l" defTabSz="912813" rtl="0" fontAlgn="base">
        <a:lnSpc>
          <a:spcPct val="90000"/>
        </a:lnSpc>
        <a:spcBef>
          <a:spcPct val="0"/>
        </a:spcBef>
        <a:spcAft>
          <a:spcPct val="0"/>
        </a:spcAft>
        <a:defRPr sz="4800">
          <a:solidFill>
            <a:schemeClr val="tx1"/>
          </a:solidFill>
          <a:latin typeface="Segoe"/>
          <a:cs typeface="Arial" charset="0"/>
        </a:defRPr>
      </a:lvl9pPr>
    </p:titleStyle>
    <p:bodyStyle>
      <a:lvl1pPr marL="396875" indent="-396875" algn="l" defTabSz="912813" rtl="0" fontAlgn="base">
        <a:lnSpc>
          <a:spcPct val="90000"/>
        </a:lnSpc>
        <a:spcBef>
          <a:spcPct val="20000"/>
        </a:spcBef>
        <a:spcAft>
          <a:spcPct val="0"/>
        </a:spcAft>
        <a:buBlip>
          <a:blip r:embed="rId16"/>
        </a:buBlip>
        <a:defRPr sz="3200" kern="1200">
          <a:solidFill>
            <a:schemeClr val="tx1"/>
          </a:solidFill>
          <a:latin typeface="+mn-lt"/>
          <a:ea typeface="+mn-ea"/>
          <a:cs typeface="+mn-cs"/>
        </a:defRPr>
      </a:lvl1pPr>
      <a:lvl2pPr marL="914400" indent="-396875" algn="l" defTabSz="912813" rtl="0" fontAlgn="base">
        <a:lnSpc>
          <a:spcPct val="90000"/>
        </a:lnSpc>
        <a:spcBef>
          <a:spcPct val="20000"/>
        </a:spcBef>
        <a:spcAft>
          <a:spcPct val="0"/>
        </a:spcAft>
        <a:buBlip>
          <a:blip r:embed="rId17"/>
        </a:buBlip>
        <a:defRPr sz="2800" kern="1200">
          <a:solidFill>
            <a:schemeClr val="tx1"/>
          </a:solidFill>
          <a:latin typeface="+mn-lt"/>
          <a:ea typeface="+mn-ea"/>
          <a:cs typeface="+mn-cs"/>
        </a:defRPr>
      </a:lvl2pPr>
      <a:lvl3pPr marL="1258888" indent="-344488" algn="l" defTabSz="912813" rtl="0" fontAlgn="base">
        <a:lnSpc>
          <a:spcPct val="90000"/>
        </a:lnSpc>
        <a:spcBef>
          <a:spcPct val="20000"/>
        </a:spcBef>
        <a:spcAft>
          <a:spcPct val="0"/>
        </a:spcAft>
        <a:buBlip>
          <a:blip r:embed="rId17"/>
        </a:buBlip>
        <a:defRPr sz="2400" kern="1200">
          <a:solidFill>
            <a:schemeClr val="tx1"/>
          </a:solidFill>
          <a:latin typeface="+mn-lt"/>
          <a:ea typeface="+mn-ea"/>
          <a:cs typeface="+mn-cs"/>
        </a:defRPr>
      </a:lvl3pPr>
      <a:lvl4pPr marL="1604963" indent="-346075" algn="l" defTabSz="912813" rtl="0" fontAlgn="base">
        <a:lnSpc>
          <a:spcPct val="90000"/>
        </a:lnSpc>
        <a:spcBef>
          <a:spcPct val="20000"/>
        </a:spcBef>
        <a:spcAft>
          <a:spcPct val="0"/>
        </a:spcAft>
        <a:buBlip>
          <a:blip r:embed="rId17"/>
        </a:buBlip>
        <a:defRPr sz="2400" kern="1200">
          <a:solidFill>
            <a:schemeClr val="tx1"/>
          </a:solidFill>
          <a:latin typeface="+mn-lt"/>
          <a:ea typeface="+mn-ea"/>
          <a:cs typeface="+mn-cs"/>
        </a:defRPr>
      </a:lvl4pPr>
      <a:lvl5pPr marL="1941513" indent="-336550" algn="l" defTabSz="912813" rtl="0" fontAlgn="base">
        <a:lnSpc>
          <a:spcPct val="90000"/>
        </a:lnSpc>
        <a:spcBef>
          <a:spcPct val="20000"/>
        </a:spcBef>
        <a:spcAft>
          <a:spcPct val="0"/>
        </a:spcAft>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14338" name="Picture 3" descr="white rectangle.png"/>
          <p:cNvPicPr>
            <a:picLocks noChangeAspect="1"/>
          </p:cNvPicPr>
          <p:nvPr/>
        </p:nvPicPr>
        <p:blipFill>
          <a:blip r:embed="rId4"/>
          <a:srcRect b="10452"/>
          <a:stretch>
            <a:fillRect/>
          </a:stretch>
        </p:blipFill>
        <p:spPr bwMode="auto">
          <a:xfrm>
            <a:off x="0" y="1300163"/>
            <a:ext cx="9144000" cy="5557837"/>
          </a:xfrm>
          <a:prstGeom prst="rect">
            <a:avLst/>
          </a:prstGeom>
          <a:noFill/>
          <a:ln w="9525">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14340" name="Text Placeholder 2"/>
          <p:cNvSpPr>
            <a:spLocks noGrp="1"/>
          </p:cNvSpPr>
          <p:nvPr>
            <p:ph type="body" idx="1"/>
          </p:nvPr>
        </p:nvSpPr>
        <p:spPr bwMode="auto">
          <a:xfrm>
            <a:off x="722313" y="1905000"/>
            <a:ext cx="8040687" cy="2108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31" r:id="rId1"/>
  </p:sldLayoutIdLst>
  <p:transition>
    <p:fade/>
  </p:transition>
  <p:txStyles>
    <p:titleStyle>
      <a:lvl1pPr algn="l" defTabSz="912813" rtl="0" fontAlgn="base">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fontAlgn="base">
        <a:lnSpc>
          <a:spcPct val="90000"/>
        </a:lnSpc>
        <a:spcBef>
          <a:spcPct val="0"/>
        </a:spcBef>
        <a:spcAft>
          <a:spcPct val="0"/>
        </a:spcAft>
        <a:defRPr sz="4800">
          <a:solidFill>
            <a:schemeClr val="tx1"/>
          </a:solidFill>
          <a:latin typeface="Segoe"/>
          <a:cs typeface="Arial" charset="0"/>
        </a:defRPr>
      </a:lvl2pPr>
      <a:lvl3pPr algn="l" defTabSz="912813" rtl="0" fontAlgn="base">
        <a:lnSpc>
          <a:spcPct val="90000"/>
        </a:lnSpc>
        <a:spcBef>
          <a:spcPct val="0"/>
        </a:spcBef>
        <a:spcAft>
          <a:spcPct val="0"/>
        </a:spcAft>
        <a:defRPr sz="4800">
          <a:solidFill>
            <a:schemeClr val="tx1"/>
          </a:solidFill>
          <a:latin typeface="Segoe"/>
          <a:cs typeface="Arial" charset="0"/>
        </a:defRPr>
      </a:lvl3pPr>
      <a:lvl4pPr algn="l" defTabSz="912813" rtl="0" fontAlgn="base">
        <a:lnSpc>
          <a:spcPct val="90000"/>
        </a:lnSpc>
        <a:spcBef>
          <a:spcPct val="0"/>
        </a:spcBef>
        <a:spcAft>
          <a:spcPct val="0"/>
        </a:spcAft>
        <a:defRPr sz="4800">
          <a:solidFill>
            <a:schemeClr val="tx1"/>
          </a:solidFill>
          <a:latin typeface="Segoe"/>
          <a:cs typeface="Arial" charset="0"/>
        </a:defRPr>
      </a:lvl4pPr>
      <a:lvl5pPr algn="l" defTabSz="912813" rtl="0" fontAlgn="base">
        <a:lnSpc>
          <a:spcPct val="90000"/>
        </a:lnSpc>
        <a:spcBef>
          <a:spcPct val="0"/>
        </a:spcBef>
        <a:spcAft>
          <a:spcPct val="0"/>
        </a:spcAft>
        <a:defRPr sz="4800">
          <a:solidFill>
            <a:schemeClr val="tx1"/>
          </a:solidFill>
          <a:latin typeface="Segoe"/>
          <a:cs typeface="Arial" charset="0"/>
        </a:defRPr>
      </a:lvl5pPr>
      <a:lvl6pPr marL="457200" algn="l" defTabSz="912813" rtl="0" fontAlgn="base">
        <a:lnSpc>
          <a:spcPct val="90000"/>
        </a:lnSpc>
        <a:spcBef>
          <a:spcPct val="0"/>
        </a:spcBef>
        <a:spcAft>
          <a:spcPct val="0"/>
        </a:spcAft>
        <a:defRPr sz="4800">
          <a:solidFill>
            <a:schemeClr val="tx1"/>
          </a:solidFill>
          <a:latin typeface="Segoe"/>
          <a:cs typeface="Arial" charset="0"/>
        </a:defRPr>
      </a:lvl6pPr>
      <a:lvl7pPr marL="914400" algn="l" defTabSz="912813" rtl="0" fontAlgn="base">
        <a:lnSpc>
          <a:spcPct val="90000"/>
        </a:lnSpc>
        <a:spcBef>
          <a:spcPct val="0"/>
        </a:spcBef>
        <a:spcAft>
          <a:spcPct val="0"/>
        </a:spcAft>
        <a:defRPr sz="4800">
          <a:solidFill>
            <a:schemeClr val="tx1"/>
          </a:solidFill>
          <a:latin typeface="Segoe"/>
          <a:cs typeface="Arial" charset="0"/>
        </a:defRPr>
      </a:lvl7pPr>
      <a:lvl8pPr marL="1371600" algn="l" defTabSz="912813" rtl="0" fontAlgn="base">
        <a:lnSpc>
          <a:spcPct val="90000"/>
        </a:lnSpc>
        <a:spcBef>
          <a:spcPct val="0"/>
        </a:spcBef>
        <a:spcAft>
          <a:spcPct val="0"/>
        </a:spcAft>
        <a:defRPr sz="4800">
          <a:solidFill>
            <a:schemeClr val="tx1"/>
          </a:solidFill>
          <a:latin typeface="Segoe"/>
          <a:cs typeface="Arial" charset="0"/>
        </a:defRPr>
      </a:lvl8pPr>
      <a:lvl9pPr marL="1828800" algn="l" defTabSz="912813" rtl="0" fontAlgn="base">
        <a:lnSpc>
          <a:spcPct val="90000"/>
        </a:lnSpc>
        <a:spcBef>
          <a:spcPct val="0"/>
        </a:spcBef>
        <a:spcAft>
          <a:spcPct val="0"/>
        </a:spcAft>
        <a:defRPr sz="4800">
          <a:solidFill>
            <a:schemeClr val="tx1"/>
          </a:solidFill>
          <a:latin typeface="Segoe"/>
          <a:cs typeface="Arial" charset="0"/>
        </a:defRPr>
      </a:lvl9pPr>
    </p:titleStyle>
    <p:bodyStyle>
      <a:lvl1pPr algn="l" defTabSz="912813" rtl="0" fontAlgn="base">
        <a:lnSpc>
          <a:spcPct val="90000"/>
        </a:lnSpc>
        <a:spcBef>
          <a:spcPct val="20000"/>
        </a:spcBef>
        <a:spcAft>
          <a:spcPct val="0"/>
        </a:spcAft>
        <a:buFont typeface="Arial" charset="0"/>
        <a:defRPr sz="3000" b="1" kern="1200">
          <a:solidFill>
            <a:schemeClr val="tx1"/>
          </a:solidFill>
          <a:latin typeface="Courier New"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b="1" kern="1200">
          <a:solidFill>
            <a:schemeClr val="tx1"/>
          </a:solidFill>
          <a:latin typeface="Courier New"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1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3.xml.rels><?xml version="1.0" encoding="UTF-8" standalone="yes"?>
<Relationships xmlns="http://schemas.openxmlformats.org/package/2006/relationships"><Relationship Id="rId3" Type="http://schemas.openxmlformats.org/officeDocument/2006/relationships/hyperlink" Target="http://monroecs.com/oposccos.ht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jpe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5.xml"/><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jpeg"/><Relationship Id="rId39" Type="http://schemas.openxmlformats.org/officeDocument/2006/relationships/image" Target="../media/image61.jpeg"/><Relationship Id="rId21" Type="http://schemas.openxmlformats.org/officeDocument/2006/relationships/image" Target="../media/image43.png"/><Relationship Id="rId34" Type="http://schemas.openxmlformats.org/officeDocument/2006/relationships/image" Target="../media/image56.png"/><Relationship Id="rId42" Type="http://schemas.openxmlformats.org/officeDocument/2006/relationships/image" Target="../media/image64.png"/><Relationship Id="rId47" Type="http://schemas.openxmlformats.org/officeDocument/2006/relationships/image" Target="../media/image68.png"/><Relationship Id="rId50" Type="http://schemas.openxmlformats.org/officeDocument/2006/relationships/image" Target="../media/image71.png"/><Relationship Id="rId55" Type="http://schemas.openxmlformats.org/officeDocument/2006/relationships/image" Target="../media/image75.png"/><Relationship Id="rId7" Type="http://schemas.openxmlformats.org/officeDocument/2006/relationships/image" Target="../media/image29.png"/><Relationship Id="rId12" Type="http://schemas.openxmlformats.org/officeDocument/2006/relationships/image" Target="../media/image34.jpeg"/><Relationship Id="rId17" Type="http://schemas.openxmlformats.org/officeDocument/2006/relationships/image" Target="../media/image39.jpeg"/><Relationship Id="rId25" Type="http://schemas.openxmlformats.org/officeDocument/2006/relationships/image" Target="../media/image47.png"/><Relationship Id="rId33" Type="http://schemas.openxmlformats.org/officeDocument/2006/relationships/image" Target="../media/image55.png"/><Relationship Id="rId38" Type="http://schemas.openxmlformats.org/officeDocument/2006/relationships/image" Target="../media/image60.jpeg"/><Relationship Id="rId46" Type="http://schemas.openxmlformats.org/officeDocument/2006/relationships/hyperlink" Target="http://www.dell.com/content/default.aspx?c=us&amp;l=en&amp;s=gen" TargetMode="External"/><Relationship Id="rId2" Type="http://schemas.openxmlformats.org/officeDocument/2006/relationships/notesSlide" Target="../notesSlides/notesSlide8.xml"/><Relationship Id="rId16" Type="http://schemas.openxmlformats.org/officeDocument/2006/relationships/image" Target="../media/image38.jpeg"/><Relationship Id="rId20" Type="http://schemas.openxmlformats.org/officeDocument/2006/relationships/image" Target="../media/image42.png"/><Relationship Id="rId29" Type="http://schemas.openxmlformats.org/officeDocument/2006/relationships/image" Target="../media/image51.jpeg"/><Relationship Id="rId41" Type="http://schemas.openxmlformats.org/officeDocument/2006/relationships/image" Target="../media/image63.jpeg"/><Relationship Id="rId54"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jpeg"/><Relationship Id="rId32" Type="http://schemas.openxmlformats.org/officeDocument/2006/relationships/image" Target="../media/image54.jpeg"/><Relationship Id="rId37" Type="http://schemas.openxmlformats.org/officeDocument/2006/relationships/image" Target="../media/image59.png"/><Relationship Id="rId40" Type="http://schemas.openxmlformats.org/officeDocument/2006/relationships/image" Target="../media/image62.jpeg"/><Relationship Id="rId45" Type="http://schemas.openxmlformats.org/officeDocument/2006/relationships/image" Target="../media/image67.jpeg"/><Relationship Id="rId53" Type="http://schemas.openxmlformats.org/officeDocument/2006/relationships/hyperlink" Target="http://www.yeahpoint.com/index.php" TargetMode="External"/><Relationship Id="rId5" Type="http://schemas.openxmlformats.org/officeDocument/2006/relationships/image" Target="../media/image27.jpe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jpeg"/><Relationship Id="rId36" Type="http://schemas.openxmlformats.org/officeDocument/2006/relationships/image" Target="../media/image58.jpeg"/><Relationship Id="rId49" Type="http://schemas.openxmlformats.org/officeDocument/2006/relationships/image" Target="../media/image70.png"/><Relationship Id="rId10" Type="http://schemas.openxmlformats.org/officeDocument/2006/relationships/image" Target="../media/image32.png"/><Relationship Id="rId19" Type="http://schemas.openxmlformats.org/officeDocument/2006/relationships/image" Target="../media/image41.jpeg"/><Relationship Id="rId31" Type="http://schemas.openxmlformats.org/officeDocument/2006/relationships/image" Target="../media/image53.jpeg"/><Relationship Id="rId44" Type="http://schemas.openxmlformats.org/officeDocument/2006/relationships/image" Target="../media/image66.png"/><Relationship Id="rId52" Type="http://schemas.openxmlformats.org/officeDocument/2006/relationships/image" Target="../media/image73.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jpeg"/><Relationship Id="rId22" Type="http://schemas.openxmlformats.org/officeDocument/2006/relationships/image" Target="../media/image44.png"/><Relationship Id="rId27" Type="http://schemas.openxmlformats.org/officeDocument/2006/relationships/image" Target="../media/image49.png"/><Relationship Id="rId30" Type="http://schemas.openxmlformats.org/officeDocument/2006/relationships/image" Target="../media/image52.jpeg"/><Relationship Id="rId35" Type="http://schemas.openxmlformats.org/officeDocument/2006/relationships/image" Target="../media/image57.jpeg"/><Relationship Id="rId43" Type="http://schemas.openxmlformats.org/officeDocument/2006/relationships/image" Target="../media/image65.png"/><Relationship Id="rId48" Type="http://schemas.openxmlformats.org/officeDocument/2006/relationships/image" Target="../media/image69.png"/><Relationship Id="rId8" Type="http://schemas.openxmlformats.org/officeDocument/2006/relationships/image" Target="../media/image30.jpeg"/><Relationship Id="rId51" Type="http://schemas.openxmlformats.org/officeDocument/2006/relationships/image" Target="../media/image72.png"/><Relationship Id="rId3" Type="http://schemas.openxmlformats.org/officeDocument/2006/relationships/hyperlink" Target="http://www.frontech.fujitsu.com/e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4" name="Picture 2" descr="C:\Users\rzdebski\MS\Events\2008-09 TechDays\Logo_.jpg"/>
          <p:cNvPicPr>
            <a:picLocks noChangeAspect="1" noChangeArrowheads="1"/>
          </p:cNvPicPr>
          <p:nvPr/>
        </p:nvPicPr>
        <p:blipFill>
          <a:blip r:embed="rId3"/>
          <a:srcRect/>
          <a:stretch>
            <a:fillRect/>
          </a:stretch>
        </p:blipFill>
        <p:spPr bwMode="auto">
          <a:xfrm>
            <a:off x="50800" y="714375"/>
            <a:ext cx="9093200" cy="54292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Для чего нужен</a:t>
            </a:r>
            <a:r>
              <a:t> POS for .NET?</a:t>
            </a:r>
          </a:p>
        </p:txBody>
      </p:sp>
      <p:pic>
        <p:nvPicPr>
          <p:cNvPr id="36866" name="Picture 3" descr="E:\Clip_Installer\DVD_ART\Artwork_Imagery\HARDWARE_IMAGERY\Illustration - Misc Hardware\Windows Vista Illustration Icons\Application.png"/>
          <p:cNvPicPr>
            <a:picLocks noChangeAspect="1" noChangeArrowheads="1"/>
          </p:cNvPicPr>
          <p:nvPr/>
        </p:nvPicPr>
        <p:blipFill>
          <a:blip r:embed="rId3"/>
          <a:srcRect/>
          <a:stretch>
            <a:fillRect/>
          </a:stretch>
        </p:blipFill>
        <p:spPr bwMode="auto">
          <a:xfrm>
            <a:off x="458788" y="1800225"/>
            <a:ext cx="3281362" cy="3279775"/>
          </a:xfrm>
          <a:prstGeom prst="rect">
            <a:avLst/>
          </a:prstGeom>
          <a:noFill/>
          <a:ln w="9525">
            <a:noFill/>
            <a:miter lim="800000"/>
            <a:headEnd/>
            <a:tailEnd/>
          </a:ln>
        </p:spPr>
      </p:pic>
      <p:pic>
        <p:nvPicPr>
          <p:cNvPr id="36867" name="Picture 4" descr="E:\Clip_Installer\DVD_ART\Artwork_Imagery\HARDWARE_IMAGERY\Photos - OEM Hardware\Windows CE Embedded Devices\Symbol PDT 7246 (Barcode Scanner).png"/>
          <p:cNvPicPr>
            <a:picLocks noChangeAspect="1" noChangeArrowheads="1"/>
          </p:cNvPicPr>
          <p:nvPr/>
        </p:nvPicPr>
        <p:blipFill>
          <a:blip r:embed="rId4"/>
          <a:srcRect/>
          <a:stretch>
            <a:fillRect/>
          </a:stretch>
        </p:blipFill>
        <p:spPr bwMode="auto">
          <a:xfrm>
            <a:off x="6343650" y="2101850"/>
            <a:ext cx="2038350" cy="2673350"/>
          </a:xfrm>
          <a:prstGeom prst="rect">
            <a:avLst/>
          </a:prstGeom>
          <a:noFill/>
          <a:ln w="9525">
            <a:noFill/>
            <a:miter lim="800000"/>
            <a:headEnd/>
            <a:tailEnd/>
          </a:ln>
        </p:spPr>
      </p:pic>
      <p:sp>
        <p:nvSpPr>
          <p:cNvPr id="8" name="Left-Right Arrow 7"/>
          <p:cNvSpPr/>
          <p:nvPr/>
        </p:nvSpPr>
        <p:spPr bwMode="auto">
          <a:xfrm>
            <a:off x="3343701" y="2825084"/>
            <a:ext cx="3466532" cy="1078174"/>
          </a:xfrm>
          <a:prstGeom prst="lef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fontAlgn="auto">
              <a:spcBef>
                <a:spcPts val="0"/>
              </a:spcBef>
              <a:spcAft>
                <a:spcPts val="0"/>
              </a:spcAft>
              <a:defRPr/>
            </a:pPr>
            <a:endParaRPr lang="de-DE" sz="2000" b="1" dirty="0">
              <a:solidFill>
                <a:schemeClr val="tx1"/>
              </a:solidFill>
              <a:effectLst>
                <a:outerShdw blurRad="38100" dist="38100" dir="2700000" algn="tl">
                  <a:srgbClr val="000000">
                    <a:alpha val="43137"/>
                  </a:srgbClr>
                </a:outerShdw>
              </a:effectLst>
              <a:latin typeface="Calibri" pitchFamily="34" charset="0"/>
            </a:endParaRPr>
          </a:p>
        </p:txBody>
      </p:sp>
      <p:sp>
        <p:nvSpPr>
          <p:cNvPr id="9" name="TextBox 8"/>
          <p:cNvSpPr txBox="1"/>
          <p:nvPr/>
        </p:nvSpPr>
        <p:spPr>
          <a:xfrm>
            <a:off x="4435522" y="1815153"/>
            <a:ext cx="1367682" cy="3431709"/>
          </a:xfrm>
          <a:prstGeom prst="rect">
            <a:avLst/>
          </a:prstGeom>
          <a:noFill/>
        </p:spPr>
        <p:txBody>
          <a:bodyPr wrap="none">
            <a:spAutoFit/>
          </a:bodyPr>
          <a:lstStyle/>
          <a:p>
            <a:pPr algn="ctr" defTabSz="914099" fontAlgn="auto">
              <a:spcBef>
                <a:spcPts val="0"/>
              </a:spcBef>
              <a:spcAft>
                <a:spcPts val="0"/>
              </a:spcAft>
              <a:defRPr/>
            </a:pPr>
            <a:r>
              <a:rPr lang="de-DE" sz="199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rPr>
              <a:t>?</a:t>
            </a:r>
            <a:endParaRPr lang="de-DE" sz="20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Calibri" pitchFamily="34" charset="0"/>
            </a:endParaRPr>
          </a:p>
          <a:p>
            <a:pPr defTabSz="914363" fontAlgn="auto">
              <a:spcBef>
                <a:spcPts val="0"/>
              </a:spcBef>
              <a:spcAft>
                <a:spcPts val="0"/>
              </a:spcAft>
              <a:defRPr/>
            </a:pPr>
            <a:endParaRPr lang="de-DE"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5" name="AutoShape 5"/>
          <p:cNvSpPr>
            <a:spLocks noChangeArrowheads="1"/>
          </p:cNvSpPr>
          <p:nvPr/>
        </p:nvSpPr>
        <p:spPr bwMode="auto">
          <a:xfrm>
            <a:off x="5781675" y="1471613"/>
            <a:ext cx="3032125" cy="4275137"/>
          </a:xfrm>
          <a:prstGeom prst="roundRect">
            <a:avLst>
              <a:gd name="adj" fmla="val 4801"/>
            </a:avLst>
          </a:prstGeom>
          <a:gradFill>
            <a:gsLst>
              <a:gs pos="0">
                <a:schemeClr val="bg2">
                  <a:alpha val="20000"/>
                </a:schemeClr>
              </a:gs>
              <a:gs pos="100000">
                <a:schemeClr val="accent2">
                  <a:alpha val="29000"/>
                </a:schemeClr>
              </a:gs>
            </a:gsLst>
            <a:lin ang="13500000" scaled="1"/>
          </a:gradFill>
          <a:ln>
            <a:solidFill>
              <a:schemeClr val="bg2"/>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91432" tIns="45717" rIns="91432" bIns="45717" anchor="ctr"/>
          <a:lstStyle/>
          <a:p>
            <a:pPr algn="ctr" defTabSz="914063" fontAlgn="auto">
              <a:spcBef>
                <a:spcPts val="0"/>
              </a:spcBef>
              <a:spcAft>
                <a:spcPts val="0"/>
              </a:spcAft>
              <a:defRPr/>
            </a:pPr>
            <a:endParaRPr lang="en-US" dirty="0">
              <a:solidFill>
                <a:schemeClr val="tx1"/>
              </a:solidFill>
            </a:endParaRPr>
          </a:p>
        </p:txBody>
      </p:sp>
      <p:pic>
        <p:nvPicPr>
          <p:cNvPr id="38914" name="Picture 9" descr="double headed arrow 1 faded"/>
          <p:cNvPicPr>
            <a:picLocks noChangeAspect="1" noChangeArrowheads="1"/>
          </p:cNvPicPr>
          <p:nvPr/>
        </p:nvPicPr>
        <p:blipFill>
          <a:blip r:embed="rId3"/>
          <a:srcRect/>
          <a:stretch>
            <a:fillRect/>
          </a:stretch>
        </p:blipFill>
        <p:spPr bwMode="auto">
          <a:xfrm>
            <a:off x="6938963" y="2244725"/>
            <a:ext cx="600075" cy="2768600"/>
          </a:xfrm>
          <a:prstGeom prst="rect">
            <a:avLst/>
          </a:prstGeom>
          <a:noFill/>
          <a:ln w="9525">
            <a:noFill/>
            <a:miter lim="800000"/>
            <a:headEnd/>
            <a:tailEnd/>
          </a:ln>
        </p:spPr>
      </p:pic>
      <p:sp>
        <p:nvSpPr>
          <p:cNvPr id="481282" name="Rectangle 2"/>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Что такое</a:t>
            </a:r>
            <a:r>
              <a:t> UPOS?</a:t>
            </a:r>
            <a:endParaRPr/>
          </a:p>
        </p:txBody>
      </p:sp>
      <p:sp>
        <p:nvSpPr>
          <p:cNvPr id="38916" name="Rectangle 3"/>
          <p:cNvSpPr>
            <a:spLocks noGrp="1" noChangeArrowheads="1"/>
          </p:cNvSpPr>
          <p:nvPr>
            <p:ph type="body" idx="1"/>
          </p:nvPr>
        </p:nvSpPr>
        <p:spPr>
          <a:xfrm>
            <a:off x="382588" y="1414463"/>
            <a:ext cx="5281612" cy="4770437"/>
          </a:xfrm>
        </p:spPr>
        <p:txBody>
          <a:bodyPr/>
          <a:lstStyle/>
          <a:p>
            <a:pPr>
              <a:lnSpc>
                <a:spcPct val="100000"/>
              </a:lnSpc>
              <a:spcBef>
                <a:spcPct val="0"/>
              </a:spcBef>
              <a:spcAft>
                <a:spcPts val="1200"/>
              </a:spcAft>
            </a:pPr>
            <a:r>
              <a:rPr lang="en-US" sz="2400" smtClean="0"/>
              <a:t>UPOS - Unified Point Of Service – </a:t>
            </a:r>
            <a:r>
              <a:rPr lang="ru-RU" sz="2400" smtClean="0"/>
              <a:t>архитектурная спецификация на </a:t>
            </a:r>
            <a:r>
              <a:rPr lang="en-US" sz="2400" smtClean="0"/>
              <a:t>API </a:t>
            </a:r>
            <a:r>
              <a:rPr lang="ru-RU" sz="2400" smtClean="0"/>
              <a:t>для </a:t>
            </a:r>
            <a:r>
              <a:rPr lang="en-US" sz="2400" smtClean="0"/>
              <a:t>POS </a:t>
            </a:r>
            <a:r>
              <a:rPr lang="ru-RU" sz="2400" smtClean="0"/>
              <a:t>устройств </a:t>
            </a:r>
            <a:r>
              <a:rPr lang="en-US" sz="2400" smtClean="0"/>
              <a:t> </a:t>
            </a:r>
            <a:endParaRPr lang="ru-RU" sz="2400" smtClean="0"/>
          </a:p>
          <a:p>
            <a:pPr lvl="1">
              <a:lnSpc>
                <a:spcPct val="100000"/>
              </a:lnSpc>
              <a:spcBef>
                <a:spcPct val="0"/>
              </a:spcBef>
              <a:spcAft>
                <a:spcPts val="1200"/>
              </a:spcAft>
            </a:pPr>
            <a:r>
              <a:rPr lang="ru-RU" sz="2000" smtClean="0"/>
              <a:t>Абстрагирует аппаратную и программную часть; одно приложение поддерживает несколько периферийных </a:t>
            </a:r>
            <a:r>
              <a:rPr lang="en-US" sz="2000" smtClean="0"/>
              <a:t>POS </a:t>
            </a:r>
            <a:r>
              <a:rPr lang="ru-RU" sz="2000" smtClean="0"/>
              <a:t>устройств одного типа</a:t>
            </a:r>
          </a:p>
          <a:p>
            <a:pPr lvl="1">
              <a:lnSpc>
                <a:spcPct val="100000"/>
              </a:lnSpc>
              <a:spcBef>
                <a:spcPct val="0"/>
              </a:spcBef>
              <a:spcAft>
                <a:spcPts val="1200"/>
              </a:spcAft>
            </a:pPr>
            <a:r>
              <a:rPr lang="ru-RU" sz="2000" smtClean="0"/>
              <a:t>Нет необходимости пересборки приложения при замене периферийного устройства</a:t>
            </a:r>
            <a:endParaRPr lang="en-US" sz="2000" smtClean="0"/>
          </a:p>
          <a:p>
            <a:pPr>
              <a:lnSpc>
                <a:spcPct val="100000"/>
              </a:lnSpc>
              <a:spcBef>
                <a:spcPct val="0"/>
              </a:spcBef>
              <a:spcAft>
                <a:spcPts val="1200"/>
              </a:spcAft>
            </a:pPr>
            <a:r>
              <a:rPr lang="ru-RU" sz="2400" smtClean="0"/>
              <a:t>Комбинирует спецификации</a:t>
            </a:r>
            <a:r>
              <a:rPr lang="en-US" sz="2400" smtClean="0"/>
              <a:t> OPOS </a:t>
            </a:r>
            <a:r>
              <a:rPr lang="ru-RU" sz="2400" smtClean="0"/>
              <a:t>и </a:t>
            </a:r>
            <a:r>
              <a:rPr lang="en-US" sz="2400" smtClean="0"/>
              <a:t>JavaPOS</a:t>
            </a:r>
          </a:p>
        </p:txBody>
      </p:sp>
      <p:sp>
        <p:nvSpPr>
          <p:cNvPr id="481287" name="Rectangle 7"/>
          <p:cNvSpPr>
            <a:spLocks noChangeArrowheads="1"/>
          </p:cNvSpPr>
          <p:nvPr/>
        </p:nvSpPr>
        <p:spPr bwMode="auto">
          <a:xfrm>
            <a:off x="6088063" y="4967288"/>
            <a:ext cx="2439987" cy="571500"/>
          </a:xfrm>
          <a:prstGeom prst="rect">
            <a:avLst/>
          </a:prstGeom>
          <a:gradFill flip="none" rotWithShape="1">
            <a:gsLst>
              <a:gs pos="0">
                <a:schemeClr val="accent5">
                  <a:lumMod val="60000"/>
                  <a:lumOff val="40000"/>
                  <a:alpha val="60000"/>
                </a:schemeClr>
              </a:gs>
              <a:gs pos="100000">
                <a:schemeClr val="accent5">
                  <a:lumMod val="75000"/>
                  <a:alpha val="46000"/>
                </a:schemeClr>
              </a:gs>
            </a:gsLst>
            <a:lin ang="2700000" scaled="1"/>
            <a:tileRect/>
          </a:gradFill>
          <a:ln>
            <a:solidFill>
              <a:schemeClr val="accent5"/>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91432" tIns="45717" rIns="91432" bIns="45717" anchor="ctr"/>
          <a:lstStyle/>
          <a:p>
            <a:pPr algn="ctr" defTabSz="914063" fontAlgn="auto">
              <a:spcBef>
                <a:spcPts val="0"/>
              </a:spcBef>
              <a:spcAft>
                <a:spcPts val="0"/>
              </a:spcAft>
              <a:defRPr/>
            </a:pPr>
            <a:r>
              <a:rPr lang="en-US" dirty="0">
                <a:solidFill>
                  <a:srgbClr val="FFFFFF"/>
                </a:solidFill>
              </a:rPr>
              <a:t>POS</a:t>
            </a:r>
            <a:r>
              <a:rPr lang="en-US" dirty="0">
                <a:solidFill>
                  <a:srgbClr val="FFFFFF"/>
                </a:solidFill>
              </a:rPr>
              <a:t> </a:t>
            </a:r>
            <a:r>
              <a:rPr lang="ru-RU" dirty="0">
                <a:solidFill>
                  <a:srgbClr val="FFFFFF"/>
                </a:solidFill>
              </a:rPr>
              <a:t>устройство</a:t>
            </a:r>
            <a:endParaRPr lang="en-US" dirty="0">
              <a:solidFill>
                <a:srgbClr val="FFFFFF"/>
              </a:solidFill>
            </a:endParaRPr>
          </a:p>
        </p:txBody>
      </p:sp>
      <p:sp>
        <p:nvSpPr>
          <p:cNvPr id="481288" name="Rectangle 8"/>
          <p:cNvSpPr>
            <a:spLocks noChangeArrowheads="1"/>
          </p:cNvSpPr>
          <p:nvPr/>
        </p:nvSpPr>
        <p:spPr bwMode="auto">
          <a:xfrm>
            <a:off x="6099175" y="1679575"/>
            <a:ext cx="2435225" cy="571500"/>
          </a:xfrm>
          <a:prstGeom prst="rect">
            <a:avLst/>
          </a:prstGeom>
          <a:gradFill flip="none" rotWithShape="1">
            <a:gsLst>
              <a:gs pos="0">
                <a:schemeClr val="accent3">
                  <a:alpha val="39000"/>
                </a:schemeClr>
              </a:gs>
              <a:gs pos="100000">
                <a:schemeClr val="accent3">
                  <a:lumMod val="50000"/>
                  <a:alpha val="38000"/>
                </a:schemeClr>
              </a:gs>
            </a:gsLst>
            <a:lin ang="2700000" scaled="1"/>
            <a:tileRect/>
          </a:gradFill>
          <a:ln>
            <a:solidFill>
              <a:schemeClr val="accent3"/>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2" tIns="45717" rIns="91432" bIns="45717" anchor="ctr"/>
          <a:lstStyle/>
          <a:p>
            <a:pPr algn="ctr" defTabSz="914063" fontAlgn="auto">
              <a:spcBef>
                <a:spcPts val="0"/>
              </a:spcBef>
              <a:spcAft>
                <a:spcPts val="0"/>
              </a:spcAft>
              <a:defRPr/>
            </a:pPr>
            <a:r>
              <a:rPr lang="ru-RU" dirty="0">
                <a:solidFill>
                  <a:schemeClr val="tx1"/>
                </a:solidFill>
              </a:rPr>
              <a:t>Приложение</a:t>
            </a:r>
            <a:endParaRPr lang="en-US" dirty="0">
              <a:solidFill>
                <a:schemeClr val="tx1"/>
              </a:solidFill>
            </a:endParaRPr>
          </a:p>
        </p:txBody>
      </p:sp>
      <p:sp>
        <p:nvSpPr>
          <p:cNvPr id="481286" name="AutoShape 6"/>
          <p:cNvSpPr>
            <a:spLocks noChangeArrowheads="1"/>
          </p:cNvSpPr>
          <p:nvPr/>
        </p:nvSpPr>
        <p:spPr bwMode="auto">
          <a:xfrm>
            <a:off x="5953125" y="2632075"/>
            <a:ext cx="2698750" cy="1993900"/>
          </a:xfrm>
          <a:prstGeom prst="roundRect">
            <a:avLst>
              <a:gd name="adj" fmla="val 4801"/>
            </a:avLst>
          </a:prstGeom>
          <a:gradFill>
            <a:gsLst>
              <a:gs pos="0">
                <a:schemeClr val="accent4">
                  <a:lumMod val="75000"/>
                  <a:alpha val="80000"/>
                </a:schemeClr>
              </a:gs>
              <a:gs pos="100000">
                <a:schemeClr val="accent4">
                  <a:lumMod val="60000"/>
                  <a:lumOff val="40000"/>
                  <a:alpha val="65000"/>
                </a:schemeClr>
              </a:gs>
            </a:gsLst>
            <a:lin ang="13500000" scaled="1"/>
          </a:gradFill>
          <a:ln>
            <a:solidFill>
              <a:schemeClr val="accent4"/>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91432" tIns="45717" rIns="91432" bIns="45717" anchor="ctr"/>
          <a:lstStyle/>
          <a:p>
            <a:pPr algn="ctr" defTabSz="914063" fontAlgn="auto">
              <a:spcBef>
                <a:spcPts val="0"/>
              </a:spcBef>
              <a:spcAft>
                <a:spcPts val="0"/>
              </a:spcAft>
              <a:defRPr/>
            </a:pPr>
            <a:endParaRPr lang="en-US" dirty="0">
              <a:solidFill>
                <a:schemeClr val="tx1"/>
              </a:solidFill>
            </a:endParaRPr>
          </a:p>
          <a:p>
            <a:pPr algn="ctr" defTabSz="914063" fontAlgn="auto">
              <a:spcBef>
                <a:spcPts val="0"/>
              </a:spcBef>
              <a:spcAft>
                <a:spcPts val="0"/>
              </a:spcAft>
              <a:defRPr/>
            </a:pPr>
            <a:endParaRPr lang="en-US" dirty="0">
              <a:solidFill>
                <a:schemeClr val="tx1"/>
              </a:solidFill>
            </a:endParaRPr>
          </a:p>
          <a:p>
            <a:pPr algn="ctr" defTabSz="914063" fontAlgn="auto">
              <a:spcBef>
                <a:spcPts val="0"/>
              </a:spcBef>
              <a:spcAft>
                <a:spcPts val="0"/>
              </a:spcAft>
              <a:defRPr/>
            </a:pPr>
            <a:endParaRPr lang="en-US" dirty="0">
              <a:solidFill>
                <a:schemeClr val="tx1"/>
              </a:solidFill>
            </a:endParaRPr>
          </a:p>
          <a:p>
            <a:pPr algn="ctr" defTabSz="914063" fontAlgn="auto">
              <a:spcBef>
                <a:spcPts val="0"/>
              </a:spcBef>
              <a:spcAft>
                <a:spcPts val="0"/>
              </a:spcAft>
              <a:defRPr/>
            </a:pPr>
            <a:endParaRPr lang="en-US" dirty="0">
              <a:solidFill>
                <a:schemeClr val="tx1"/>
              </a:solidFill>
            </a:endParaRPr>
          </a:p>
          <a:p>
            <a:pPr algn="ctr" defTabSz="914063" fontAlgn="auto">
              <a:spcBef>
                <a:spcPts val="0"/>
              </a:spcBef>
              <a:spcAft>
                <a:spcPts val="0"/>
              </a:spcAft>
              <a:defRPr/>
            </a:pPr>
            <a:endParaRPr lang="en-US" sz="2000" dirty="0">
              <a:solidFill>
                <a:schemeClr val="tx1"/>
              </a:solidFill>
            </a:endParaRPr>
          </a:p>
          <a:p>
            <a:pPr algn="ctr" defTabSz="914063" fontAlgn="auto">
              <a:spcBef>
                <a:spcPts val="0"/>
              </a:spcBef>
              <a:spcAft>
                <a:spcPts val="0"/>
              </a:spcAft>
              <a:defRPr/>
            </a:pPr>
            <a:r>
              <a:rPr lang="en-US" dirty="0" err="1">
                <a:solidFill>
                  <a:schemeClr val="tx1"/>
                </a:solidFill>
              </a:rPr>
              <a:t>UnifiedPOS</a:t>
            </a:r>
            <a:r>
              <a:rPr lang="en-US" dirty="0">
                <a:solidFill>
                  <a:schemeClr val="tx1"/>
                </a:solidFill>
              </a:rPr>
              <a:t> </a:t>
            </a:r>
            <a:r>
              <a:rPr lang="ru-RU" dirty="0">
                <a:solidFill>
                  <a:schemeClr val="tx1"/>
                </a:solidFill>
              </a:rPr>
              <a:t>устройство</a:t>
            </a:r>
            <a:endParaRPr lang="en-US" sz="2000" dirty="0">
              <a:solidFill>
                <a:schemeClr val="tx1"/>
              </a:solidFill>
            </a:endParaRPr>
          </a:p>
        </p:txBody>
      </p:sp>
      <p:sp>
        <p:nvSpPr>
          <p:cNvPr id="481290" name="Rectangle 10"/>
          <p:cNvSpPr>
            <a:spLocks noChangeArrowheads="1"/>
          </p:cNvSpPr>
          <p:nvPr/>
        </p:nvSpPr>
        <p:spPr bwMode="auto">
          <a:xfrm>
            <a:off x="6100763" y="2709863"/>
            <a:ext cx="2447925" cy="665162"/>
          </a:xfrm>
          <a:prstGeom prst="rect">
            <a:avLst/>
          </a:prstGeom>
          <a:gradFill flip="none" rotWithShape="1">
            <a:gsLst>
              <a:gs pos="0">
                <a:schemeClr val="accent2">
                  <a:alpha val="24000"/>
                </a:schemeClr>
              </a:gs>
              <a:gs pos="100000">
                <a:srgbClr val="002060">
                  <a:alpha val="37000"/>
                </a:srgbClr>
              </a:gs>
            </a:gsLst>
            <a:lin ang="2700000" scaled="1"/>
            <a:tileRect/>
          </a:gradFill>
          <a:ln>
            <a:solidFill>
              <a:srgbClr val="00B0F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2" tIns="45717" rIns="91432" bIns="45717" anchor="ctr"/>
          <a:lstStyle/>
          <a:p>
            <a:pPr algn="ctr" defTabSz="914063" fontAlgn="auto">
              <a:spcBef>
                <a:spcPts val="0"/>
              </a:spcBef>
              <a:spcAft>
                <a:spcPts val="0"/>
              </a:spcAft>
              <a:defRPr/>
            </a:pPr>
            <a:r>
              <a:rPr lang="ru-RU" dirty="0">
                <a:solidFill>
                  <a:schemeClr val="tx1"/>
                </a:solidFill>
              </a:rPr>
              <a:t>Объект управления </a:t>
            </a:r>
            <a:r>
              <a:rPr lang="en-US" dirty="0" err="1">
                <a:solidFill>
                  <a:schemeClr val="tx1"/>
                </a:solidFill>
              </a:rPr>
              <a:t>UnifiedPOS</a:t>
            </a:r>
            <a:endParaRPr lang="en-US" dirty="0">
              <a:solidFill>
                <a:schemeClr val="tx1"/>
              </a:solidFill>
            </a:endParaRPr>
          </a:p>
        </p:txBody>
      </p:sp>
      <p:sp>
        <p:nvSpPr>
          <p:cNvPr id="481291" name="Rectangle 11"/>
          <p:cNvSpPr>
            <a:spLocks noChangeArrowheads="1"/>
          </p:cNvSpPr>
          <p:nvPr/>
        </p:nvSpPr>
        <p:spPr bwMode="auto">
          <a:xfrm>
            <a:off x="6096000" y="3500438"/>
            <a:ext cx="2447925" cy="652462"/>
          </a:xfrm>
          <a:prstGeom prst="rect">
            <a:avLst/>
          </a:prstGeom>
          <a:gradFill flip="none" rotWithShape="1">
            <a:gsLst>
              <a:gs pos="0">
                <a:schemeClr val="accent2">
                  <a:alpha val="24000"/>
                </a:schemeClr>
              </a:gs>
              <a:gs pos="100000">
                <a:srgbClr val="002060">
                  <a:alpha val="37000"/>
                </a:srgbClr>
              </a:gs>
            </a:gsLst>
            <a:lin ang="2700000" scaled="1"/>
            <a:tileRect/>
          </a:gradFill>
          <a:ln>
            <a:solidFill>
              <a:srgbClr val="00B0F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2" tIns="45717" rIns="91432" bIns="45717" anchor="ctr"/>
          <a:lstStyle/>
          <a:p>
            <a:pPr algn="ctr" defTabSz="914063" fontAlgn="auto">
              <a:spcBef>
                <a:spcPts val="0"/>
              </a:spcBef>
              <a:spcAft>
                <a:spcPts val="0"/>
              </a:spcAft>
              <a:defRPr/>
            </a:pPr>
            <a:r>
              <a:rPr lang="ru-RU" dirty="0">
                <a:solidFill>
                  <a:schemeClr val="tx1"/>
                </a:solidFill>
              </a:rPr>
              <a:t>Сервисный объект </a:t>
            </a:r>
            <a:r>
              <a:rPr lang="en-US" dirty="0" err="1">
                <a:solidFill>
                  <a:schemeClr val="tx1"/>
                </a:solidFill>
              </a:rPr>
              <a:t>UnifiedPOS</a:t>
            </a:r>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Что такое</a:t>
            </a:r>
            <a:r>
              <a:t> POS for .NET?</a:t>
            </a:r>
          </a:p>
        </p:txBody>
      </p:sp>
      <p:sp>
        <p:nvSpPr>
          <p:cNvPr id="40962" name="Rectangle 3"/>
          <p:cNvSpPr>
            <a:spLocks noGrp="1" noChangeArrowheads="1"/>
          </p:cNvSpPr>
          <p:nvPr>
            <p:ph idx="1"/>
          </p:nvPr>
        </p:nvSpPr>
        <p:spPr>
          <a:xfrm>
            <a:off x="381000" y="1412875"/>
            <a:ext cx="8382000" cy="4222750"/>
          </a:xfrm>
        </p:spPr>
        <p:txBody>
          <a:bodyPr/>
          <a:lstStyle/>
          <a:p>
            <a:r>
              <a:rPr lang="en-US" sz="2800" smtClean="0"/>
              <a:t>.NET </a:t>
            </a:r>
            <a:r>
              <a:rPr lang="ru-RU" sz="2800" smtClean="0"/>
              <a:t>реализация спецификации</a:t>
            </a:r>
            <a:r>
              <a:rPr lang="en-US" sz="2800" smtClean="0"/>
              <a:t> </a:t>
            </a:r>
            <a:r>
              <a:rPr lang="ru-RU" sz="2800" smtClean="0"/>
              <a:t>стандарта </a:t>
            </a:r>
            <a:r>
              <a:rPr lang="en-US" sz="2800" smtClean="0"/>
              <a:t>NRF-ARTS UnifiedPOS 1.12</a:t>
            </a:r>
          </a:p>
          <a:p>
            <a:r>
              <a:rPr lang="en-US" sz="2800" smtClean="0"/>
              <a:t>SDK </a:t>
            </a:r>
            <a:r>
              <a:rPr lang="ru-RU" sz="2800" smtClean="0"/>
              <a:t>для взаимодействия с</a:t>
            </a:r>
            <a:r>
              <a:rPr lang="en-US" sz="2800" smtClean="0"/>
              <a:t> POS </a:t>
            </a:r>
            <a:r>
              <a:rPr lang="ru-RU" sz="2800" smtClean="0"/>
              <a:t>периферией</a:t>
            </a:r>
            <a:endParaRPr lang="en-US" sz="2800" smtClean="0"/>
          </a:p>
          <a:p>
            <a:r>
              <a:rPr lang="ru-RU" sz="2800" smtClean="0"/>
              <a:t>Абстрагирование программы от аппаратной части позволяет разработчикам фокусироваться на разработке собственно программы</a:t>
            </a:r>
            <a:endParaRPr lang="en-US" sz="2800" smtClean="0"/>
          </a:p>
          <a:p>
            <a:r>
              <a:rPr lang="ru-RU" sz="2800" smtClean="0"/>
              <a:t>Добавляет поддержку </a:t>
            </a:r>
            <a:r>
              <a:rPr lang="en-US" sz="2800" smtClean="0"/>
              <a:t>Plug-n-Play </a:t>
            </a:r>
            <a:r>
              <a:rPr lang="ru-RU" sz="2800" smtClean="0"/>
              <a:t>для</a:t>
            </a:r>
            <a:r>
              <a:rPr lang="en-US" sz="2800" smtClean="0"/>
              <a:t> POS </a:t>
            </a:r>
            <a:r>
              <a:rPr lang="ru-RU" sz="2800" smtClean="0"/>
              <a:t>периферии</a:t>
            </a:r>
            <a:endParaRPr lang="en-US" sz="2800" smtClean="0"/>
          </a:p>
          <a:p>
            <a:r>
              <a:rPr lang="ru-RU" sz="2800" smtClean="0"/>
              <a:t>Предоставляет инструментарий управления устройствами</a:t>
            </a:r>
            <a:endParaRPr lang="en-US" sz="280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Архитектура </a:t>
            </a:r>
            <a:r>
              <a:t>POS for .NET</a:t>
            </a:r>
            <a:endParaRPr/>
          </a:p>
        </p:txBody>
      </p:sp>
      <p:grpSp>
        <p:nvGrpSpPr>
          <p:cNvPr id="2" name="Group 3"/>
          <p:cNvGrpSpPr>
            <a:grpSpLocks/>
          </p:cNvGrpSpPr>
          <p:nvPr/>
        </p:nvGrpSpPr>
        <p:grpSpPr bwMode="auto">
          <a:xfrm>
            <a:off x="366252" y="1384967"/>
            <a:ext cx="7561262" cy="5040312"/>
            <a:chOff x="748" y="300"/>
            <a:chExt cx="5012" cy="3447"/>
          </a:xfrm>
          <a:scene3d>
            <a:camera prst="orthographicFront"/>
            <a:lightRig rig="contrasting" dir="t">
              <a:rot lat="0" lon="0" rev="1500000"/>
            </a:lightRig>
          </a:scene3d>
        </p:grpSpPr>
        <p:sp>
          <p:nvSpPr>
            <p:cNvPr id="31748" name="AutoShape 4"/>
            <p:cNvSpPr>
              <a:spLocks noChangeArrowheads="1"/>
            </p:cNvSpPr>
            <p:nvPr/>
          </p:nvSpPr>
          <p:spPr bwMode="auto">
            <a:xfrm>
              <a:off x="793" y="3475"/>
              <a:ext cx="3947" cy="272"/>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defTabSz="914363" fontAlgn="auto">
                <a:spcBef>
                  <a:spcPts val="0"/>
                </a:spcBef>
                <a:spcAft>
                  <a:spcPts val="0"/>
                </a:spcAft>
                <a:defRPr/>
              </a:pPr>
              <a:r>
                <a:rPr lang="en-US" sz="1400" dirty="0">
                  <a:effectLst>
                    <a:outerShdw blurRad="38100" dist="38100" dir="2700000" algn="tl">
                      <a:srgbClr val="000000">
                        <a:alpha val="43137"/>
                      </a:srgbClr>
                    </a:outerShdw>
                  </a:effectLst>
                </a:rPr>
                <a:t>Win32</a:t>
              </a:r>
            </a:p>
          </p:txBody>
        </p:sp>
        <p:sp>
          <p:nvSpPr>
            <p:cNvPr id="31749" name="AutoShape 5"/>
            <p:cNvSpPr>
              <a:spLocks noChangeArrowheads="1"/>
            </p:cNvSpPr>
            <p:nvPr/>
          </p:nvSpPr>
          <p:spPr bwMode="auto">
            <a:xfrm>
              <a:off x="793" y="3158"/>
              <a:ext cx="1044" cy="272"/>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defTabSz="914363" fontAlgn="auto">
                <a:spcBef>
                  <a:spcPts val="0"/>
                </a:spcBef>
                <a:spcAft>
                  <a:spcPts val="0"/>
                </a:spcAft>
                <a:defRPr/>
              </a:pPr>
              <a:r>
                <a:rPr lang="en-US" sz="1400" dirty="0">
                  <a:effectLst>
                    <a:outerShdw blurRad="38100" dist="38100" dir="2700000" algn="tl">
                      <a:srgbClr val="000000">
                        <a:alpha val="43137"/>
                      </a:srgbClr>
                    </a:outerShdw>
                  </a:effectLst>
                </a:rPr>
                <a:t>COM</a:t>
              </a:r>
            </a:p>
          </p:txBody>
        </p:sp>
        <p:sp>
          <p:nvSpPr>
            <p:cNvPr id="31750" name="AutoShape 6"/>
            <p:cNvSpPr>
              <a:spLocks noChangeArrowheads="1"/>
            </p:cNvSpPr>
            <p:nvPr/>
          </p:nvSpPr>
          <p:spPr bwMode="auto">
            <a:xfrm>
              <a:off x="1973" y="3158"/>
              <a:ext cx="1996" cy="272"/>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defTabSz="914363" fontAlgn="auto">
                <a:spcBef>
                  <a:spcPts val="0"/>
                </a:spcBef>
                <a:spcAft>
                  <a:spcPts val="0"/>
                </a:spcAft>
                <a:defRPr/>
              </a:pPr>
              <a:r>
                <a:rPr lang="en-US" sz="1400" dirty="0">
                  <a:effectLst>
                    <a:outerShdw blurRad="38100" dist="38100" dir="2700000" algn="tl">
                      <a:srgbClr val="000000">
                        <a:alpha val="43137"/>
                      </a:srgbClr>
                    </a:outerShdw>
                  </a:effectLst>
                </a:rPr>
                <a:t>.NET Framework</a:t>
              </a:r>
            </a:p>
          </p:txBody>
        </p:sp>
        <p:sp>
          <p:nvSpPr>
            <p:cNvPr id="31751" name="AutoShape 7"/>
            <p:cNvSpPr>
              <a:spLocks noChangeArrowheads="1"/>
            </p:cNvSpPr>
            <p:nvPr/>
          </p:nvSpPr>
          <p:spPr bwMode="auto">
            <a:xfrm>
              <a:off x="4009" y="2160"/>
              <a:ext cx="680" cy="1270"/>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defTabSz="914363" fontAlgn="auto">
                <a:spcBef>
                  <a:spcPts val="0"/>
                </a:spcBef>
                <a:spcAft>
                  <a:spcPts val="0"/>
                </a:spcAft>
                <a:defRPr/>
              </a:pPr>
              <a:r>
                <a:rPr lang="en-US" sz="1200" dirty="0">
                  <a:effectLst>
                    <a:outerShdw blurRad="38100" dist="38100" dir="2700000" algn="tl">
                      <a:srgbClr val="000000">
                        <a:alpha val="43137"/>
                      </a:srgbClr>
                    </a:outerShdw>
                  </a:effectLst>
                </a:rPr>
                <a:t>Plug </a:t>
              </a:r>
              <a:r>
                <a:rPr lang="en-US" sz="1200" dirty="0">
                  <a:effectLst>
                    <a:outerShdw blurRad="38100" dist="38100" dir="2700000" algn="tl">
                      <a:srgbClr val="000000">
                        <a:alpha val="43137"/>
                      </a:srgbClr>
                    </a:outerShdw>
                  </a:effectLst>
                </a:rPr>
                <a:t>and </a:t>
              </a:r>
              <a:r>
                <a:rPr lang="en-US" sz="1200" dirty="0">
                  <a:effectLst>
                    <a:outerShdw blurRad="38100" dist="38100" dir="2700000" algn="tl">
                      <a:srgbClr val="000000">
                        <a:alpha val="43137"/>
                      </a:srgbClr>
                    </a:outerShdw>
                  </a:effectLst>
                </a:rPr>
                <a:t>Play</a:t>
              </a:r>
            </a:p>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подсистема</a:t>
              </a:r>
              <a:endParaRPr lang="en-US" sz="1400" dirty="0">
                <a:effectLst>
                  <a:outerShdw blurRad="38100" dist="38100" dir="2700000" algn="tl">
                    <a:srgbClr val="000000">
                      <a:alpha val="43137"/>
                    </a:srgbClr>
                  </a:outerShdw>
                </a:effectLst>
              </a:endParaRPr>
            </a:p>
          </p:txBody>
        </p:sp>
        <p:sp>
          <p:nvSpPr>
            <p:cNvPr id="31752" name="AutoShape 8"/>
            <p:cNvSpPr>
              <a:spLocks noChangeArrowheads="1"/>
            </p:cNvSpPr>
            <p:nvPr/>
          </p:nvSpPr>
          <p:spPr bwMode="auto">
            <a:xfrm rot="10800000">
              <a:off x="1973" y="1842"/>
              <a:ext cx="317" cy="1270"/>
            </a:xfrm>
            <a:prstGeom prst="roundRect">
              <a:avLst>
                <a:gd name="adj" fmla="val 16667"/>
              </a:avLst>
            </a:prstGeom>
            <a:gradFill flip="none" rotWithShape="1">
              <a:lin ang="5400000" scaled="1"/>
              <a:tileRect/>
            </a:gradFill>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lgn="ctr" defTabSz="914363" fontAlgn="auto">
                <a:spcBef>
                  <a:spcPts val="0"/>
                </a:spcBef>
                <a:spcAft>
                  <a:spcPts val="0"/>
                </a:spcAft>
                <a:defRPr/>
              </a:pPr>
              <a:r>
                <a:rPr lang="en-US" sz="1400" dirty="0">
                  <a:effectLst>
                    <a:outerShdw blurRad="38100" dist="38100" dir="2700000" algn="tl">
                      <a:srgbClr val="000000">
                        <a:alpha val="43137"/>
                      </a:srgbClr>
                    </a:outerShdw>
                  </a:effectLst>
                </a:rPr>
                <a:t>.NET </a:t>
              </a:r>
              <a:r>
                <a:rPr lang="ru-RU" sz="1400" dirty="0">
                  <a:effectLst>
                    <a:outerShdw blurRad="38100" dist="38100" dir="2700000" algn="tl">
                      <a:srgbClr val="000000">
                        <a:alpha val="43137"/>
                      </a:srgbClr>
                    </a:outerShdw>
                  </a:effectLst>
                </a:rPr>
                <a:t>СО</a:t>
              </a:r>
              <a:endParaRPr lang="en-US" sz="1400" dirty="0">
                <a:effectLst>
                  <a:outerShdw blurRad="38100" dist="38100" dir="2700000" algn="tl">
                    <a:srgbClr val="000000">
                      <a:alpha val="43137"/>
                    </a:srgbClr>
                  </a:outerShdw>
                </a:effectLst>
              </a:endParaRPr>
            </a:p>
          </p:txBody>
        </p:sp>
        <p:sp>
          <p:nvSpPr>
            <p:cNvPr id="31753" name="AutoShape 9"/>
            <p:cNvSpPr>
              <a:spLocks noChangeArrowheads="1"/>
            </p:cNvSpPr>
            <p:nvPr/>
          </p:nvSpPr>
          <p:spPr bwMode="auto">
            <a:xfrm rot="10800000">
              <a:off x="2336" y="1842"/>
              <a:ext cx="317" cy="1270"/>
            </a:xfrm>
            <a:prstGeom prst="roundRect">
              <a:avLst>
                <a:gd name="adj" fmla="val 16667"/>
              </a:avLst>
            </a:prstGeom>
            <a:gradFill flip="none" rotWithShape="1">
              <a:lin ang="5400000" scaled="1"/>
              <a:tileRect/>
            </a:gradFill>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lgn="ctr" defTabSz="914363" fontAlgn="auto">
                <a:spcBef>
                  <a:spcPts val="0"/>
                </a:spcBef>
                <a:spcAft>
                  <a:spcPts val="0"/>
                </a:spcAft>
                <a:defRPr/>
              </a:pPr>
              <a:r>
                <a:rPr lang="en-US" sz="1400" dirty="0">
                  <a:effectLst>
                    <a:outerShdw blurRad="38100" dist="38100" dir="2700000" algn="tl">
                      <a:srgbClr val="000000">
                        <a:alpha val="43137"/>
                      </a:srgbClr>
                    </a:outerShdw>
                  </a:effectLst>
                </a:rPr>
                <a:t>.NET </a:t>
              </a:r>
              <a:r>
                <a:rPr lang="ru-RU" sz="1400" dirty="0">
                  <a:effectLst>
                    <a:outerShdw blurRad="38100" dist="38100" dir="2700000" algn="tl">
                      <a:srgbClr val="000000">
                        <a:alpha val="43137"/>
                      </a:srgbClr>
                    </a:outerShdw>
                  </a:effectLst>
                </a:rPr>
                <a:t>СО</a:t>
              </a:r>
              <a:endParaRPr lang="en-US" sz="1400" dirty="0">
                <a:effectLst>
                  <a:outerShdw blurRad="38100" dist="38100" dir="2700000" algn="tl">
                    <a:srgbClr val="000000">
                      <a:alpha val="43137"/>
                    </a:srgbClr>
                  </a:outerShdw>
                </a:effectLst>
              </a:endParaRPr>
            </a:p>
          </p:txBody>
        </p:sp>
        <p:sp>
          <p:nvSpPr>
            <p:cNvPr id="31754" name="AutoShape 10"/>
            <p:cNvSpPr>
              <a:spLocks noChangeArrowheads="1"/>
            </p:cNvSpPr>
            <p:nvPr/>
          </p:nvSpPr>
          <p:spPr bwMode="auto">
            <a:xfrm rot="10800000">
              <a:off x="2699" y="1842"/>
              <a:ext cx="317" cy="1270"/>
            </a:xfrm>
            <a:prstGeom prst="roundRect">
              <a:avLst>
                <a:gd name="adj" fmla="val 16667"/>
              </a:avLst>
            </a:prstGeom>
            <a:gradFill flip="none" rotWithShape="1">
              <a:lin ang="5400000" scaled="1"/>
              <a:tileRect/>
            </a:gradFill>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lgn="ctr" defTabSz="914363" fontAlgn="auto">
                <a:spcBef>
                  <a:spcPts val="0"/>
                </a:spcBef>
                <a:spcAft>
                  <a:spcPts val="0"/>
                </a:spcAft>
                <a:defRPr/>
              </a:pPr>
              <a:r>
                <a:rPr lang="en-US" sz="1400" dirty="0">
                  <a:effectLst>
                    <a:outerShdw blurRad="38100" dist="38100" dir="2700000" algn="tl">
                      <a:srgbClr val="000000">
                        <a:alpha val="43137"/>
                      </a:srgbClr>
                    </a:outerShdw>
                  </a:effectLst>
                </a:rPr>
                <a:t>.NET </a:t>
              </a:r>
              <a:r>
                <a:rPr lang="ru-RU" sz="1400" dirty="0">
                  <a:effectLst>
                    <a:outerShdw blurRad="38100" dist="38100" dir="2700000" algn="tl">
                      <a:srgbClr val="000000">
                        <a:alpha val="43137"/>
                      </a:srgbClr>
                    </a:outerShdw>
                  </a:effectLst>
                </a:rPr>
                <a:t>СО</a:t>
              </a:r>
              <a:endParaRPr lang="en-US" sz="1400" dirty="0">
                <a:effectLst>
                  <a:outerShdw blurRad="38100" dist="38100" dir="2700000" algn="tl">
                    <a:srgbClr val="000000">
                      <a:alpha val="43137"/>
                    </a:srgbClr>
                  </a:outerShdw>
                </a:effectLst>
              </a:endParaRPr>
            </a:p>
          </p:txBody>
        </p:sp>
        <p:sp>
          <p:nvSpPr>
            <p:cNvPr id="31755" name="AutoShape 11"/>
            <p:cNvSpPr>
              <a:spLocks noChangeArrowheads="1"/>
            </p:cNvSpPr>
            <p:nvPr/>
          </p:nvSpPr>
          <p:spPr bwMode="auto">
            <a:xfrm rot="10800000">
              <a:off x="793" y="2160"/>
              <a:ext cx="317" cy="952"/>
            </a:xfrm>
            <a:prstGeom prst="roundRect">
              <a:avLst>
                <a:gd name="adj" fmla="val 16667"/>
              </a:avLst>
            </a:prstGeom>
            <a:gradFill flip="none" rotWithShape="1">
              <a:lin ang="5400000" scaled="1"/>
              <a:tileRect/>
            </a:gradFill>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Унаследованный </a:t>
              </a:r>
            </a:p>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СО</a:t>
              </a:r>
              <a:endParaRPr lang="en-US" sz="1400" dirty="0">
                <a:effectLst>
                  <a:outerShdw blurRad="38100" dist="38100" dir="2700000" algn="tl">
                    <a:srgbClr val="000000">
                      <a:alpha val="43137"/>
                    </a:srgbClr>
                  </a:outerShdw>
                </a:effectLst>
              </a:endParaRPr>
            </a:p>
          </p:txBody>
        </p:sp>
        <p:sp>
          <p:nvSpPr>
            <p:cNvPr id="31756" name="AutoShape 12"/>
            <p:cNvSpPr>
              <a:spLocks noChangeArrowheads="1"/>
            </p:cNvSpPr>
            <p:nvPr/>
          </p:nvSpPr>
          <p:spPr bwMode="auto">
            <a:xfrm rot="10800000">
              <a:off x="1156" y="2160"/>
              <a:ext cx="317" cy="952"/>
            </a:xfrm>
            <a:prstGeom prst="roundRect">
              <a:avLst>
                <a:gd name="adj" fmla="val 16667"/>
              </a:avLst>
            </a:prstGeom>
            <a:gradFill flip="none" rotWithShape="1">
              <a:lin ang="5400000" scaled="1"/>
              <a:tileRect/>
            </a:gradFill>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Унаследованный </a:t>
              </a:r>
            </a:p>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СО</a:t>
              </a:r>
              <a:endParaRPr lang="en-US" sz="1400" dirty="0">
                <a:effectLst>
                  <a:outerShdw blurRad="38100" dist="38100" dir="2700000" algn="tl">
                    <a:srgbClr val="000000">
                      <a:alpha val="43137"/>
                    </a:srgbClr>
                  </a:outerShdw>
                </a:effectLst>
              </a:endParaRPr>
            </a:p>
          </p:txBody>
        </p:sp>
        <p:sp>
          <p:nvSpPr>
            <p:cNvPr id="31757" name="AutoShape 13"/>
            <p:cNvSpPr>
              <a:spLocks noChangeArrowheads="1"/>
            </p:cNvSpPr>
            <p:nvPr/>
          </p:nvSpPr>
          <p:spPr bwMode="auto">
            <a:xfrm rot="10800000">
              <a:off x="1519" y="2160"/>
              <a:ext cx="317" cy="952"/>
            </a:xfrm>
            <a:prstGeom prst="roundRect">
              <a:avLst>
                <a:gd name="adj" fmla="val 16667"/>
              </a:avLst>
            </a:prstGeom>
            <a:gradFill flip="none" rotWithShape="1">
              <a:lin ang="5400000" scaled="1"/>
              <a:tileRect/>
            </a:gradFill>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Унаследованный </a:t>
              </a:r>
            </a:p>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СО</a:t>
              </a:r>
              <a:endParaRPr lang="en-US" sz="1400" dirty="0">
                <a:effectLst>
                  <a:outerShdw blurRad="38100" dist="38100" dir="2700000" algn="tl">
                    <a:srgbClr val="000000">
                      <a:alpha val="43137"/>
                    </a:srgbClr>
                  </a:outerShdw>
                </a:effectLst>
              </a:endParaRPr>
            </a:p>
          </p:txBody>
        </p:sp>
        <p:sp>
          <p:nvSpPr>
            <p:cNvPr id="31758" name="AutoShape 14"/>
            <p:cNvSpPr>
              <a:spLocks noChangeArrowheads="1"/>
            </p:cNvSpPr>
            <p:nvPr/>
          </p:nvSpPr>
          <p:spPr bwMode="auto">
            <a:xfrm>
              <a:off x="793" y="1842"/>
              <a:ext cx="1044" cy="272"/>
            </a:xfrm>
            <a:prstGeom prst="roundRect">
              <a:avLst>
                <a:gd name="adj" fmla="val 166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Унаследованный</a:t>
              </a:r>
              <a:r>
                <a:rPr lang="en-US" sz="1400" dirty="0">
                  <a:effectLst>
                    <a:outerShdw blurRad="38100" dist="38100" dir="2700000" algn="tl">
                      <a:srgbClr val="000000">
                        <a:alpha val="43137"/>
                      </a:srgbClr>
                    </a:outerShdw>
                  </a:effectLst>
                </a:rPr>
                <a:t> </a:t>
              </a:r>
              <a:r>
                <a:rPr lang="ru-RU" sz="1400" dirty="0">
                  <a:effectLst>
                    <a:outerShdw blurRad="38100" dist="38100" dir="2700000" algn="tl">
                      <a:srgbClr val="000000">
                        <a:alpha val="43137"/>
                      </a:srgbClr>
                    </a:outerShdw>
                  </a:effectLst>
                </a:rPr>
                <a:t/>
              </a:r>
              <a:br>
                <a:rPr lang="ru-RU" sz="1400" dirty="0">
                  <a:effectLst>
                    <a:outerShdw blurRad="38100" dist="38100" dir="2700000" algn="tl">
                      <a:srgbClr val="000000">
                        <a:alpha val="43137"/>
                      </a:srgbClr>
                    </a:outerShdw>
                  </a:effectLst>
                </a:rPr>
              </a:br>
              <a:r>
                <a:rPr lang="ru-RU" sz="1400" dirty="0">
                  <a:effectLst>
                    <a:outerShdw blurRad="38100" dist="38100" dir="2700000" algn="tl">
                      <a:srgbClr val="000000">
                        <a:alpha val="43137"/>
                      </a:srgbClr>
                    </a:outerShdw>
                  </a:effectLst>
                </a:rPr>
                <a:t>ОУ</a:t>
              </a:r>
              <a:endParaRPr lang="en-US" sz="1600" dirty="0">
                <a:effectLst>
                  <a:outerShdw blurRad="38100" dist="38100" dir="2700000" algn="tl">
                    <a:srgbClr val="000000">
                      <a:alpha val="43137"/>
                    </a:srgbClr>
                  </a:outerShdw>
                </a:effectLst>
              </a:endParaRPr>
            </a:p>
          </p:txBody>
        </p:sp>
        <p:sp>
          <p:nvSpPr>
            <p:cNvPr id="31759" name="AutoShape 15"/>
            <p:cNvSpPr>
              <a:spLocks noChangeArrowheads="1"/>
            </p:cNvSpPr>
            <p:nvPr/>
          </p:nvSpPr>
          <p:spPr bwMode="auto">
            <a:xfrm>
              <a:off x="793" y="1525"/>
              <a:ext cx="1044" cy="272"/>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defTabSz="914363" fontAlgn="auto">
                <a:spcBef>
                  <a:spcPts val="0"/>
                </a:spcBef>
                <a:spcAft>
                  <a:spcPts val="0"/>
                </a:spcAft>
                <a:defRPr/>
              </a:pPr>
              <a:r>
                <a:rPr lang="ru-RU" sz="900" dirty="0">
                  <a:effectLst>
                    <a:outerShdw blurRad="38100" dist="38100" dir="2700000" algn="tl">
                      <a:srgbClr val="000000">
                        <a:alpha val="43137"/>
                      </a:srgbClr>
                    </a:outerShdw>
                  </a:effectLst>
                </a:rPr>
                <a:t>Подсистема </a:t>
              </a:r>
              <a:br>
                <a:rPr lang="ru-RU" sz="900" dirty="0">
                  <a:effectLst>
                    <a:outerShdw blurRad="38100" dist="38100" dir="2700000" algn="tl">
                      <a:srgbClr val="000000">
                        <a:alpha val="43137"/>
                      </a:srgbClr>
                    </a:outerShdw>
                  </a:effectLst>
                </a:rPr>
              </a:br>
              <a:r>
                <a:rPr lang="ru-RU" sz="900" dirty="0">
                  <a:effectLst>
                    <a:outerShdw blurRad="38100" dist="38100" dir="2700000" algn="tl">
                      <a:srgbClr val="000000">
                        <a:alpha val="43137"/>
                      </a:srgbClr>
                    </a:outerShdw>
                  </a:effectLst>
                </a:rPr>
                <a:t>взаимодействия </a:t>
              </a:r>
              <a:br>
                <a:rPr lang="ru-RU" sz="900" dirty="0">
                  <a:effectLst>
                    <a:outerShdw blurRad="38100" dist="38100" dir="2700000" algn="tl">
                      <a:srgbClr val="000000">
                        <a:alpha val="43137"/>
                      </a:srgbClr>
                    </a:outerShdw>
                  </a:effectLst>
                </a:rPr>
              </a:br>
              <a:r>
                <a:rPr lang="ru-RU" sz="900" dirty="0">
                  <a:effectLst>
                    <a:outerShdw blurRad="38100" dist="38100" dir="2700000" algn="tl">
                      <a:srgbClr val="000000">
                        <a:alpha val="43137"/>
                      </a:srgbClr>
                    </a:outerShdw>
                  </a:effectLst>
                </a:rPr>
                <a:t>с унаследованными СО</a:t>
              </a:r>
              <a:endParaRPr lang="en-US" sz="900" dirty="0">
                <a:effectLst>
                  <a:outerShdw blurRad="38100" dist="38100" dir="2700000" algn="tl">
                    <a:srgbClr val="000000">
                      <a:alpha val="43137"/>
                    </a:srgbClr>
                  </a:outerShdw>
                </a:effectLst>
              </a:endParaRPr>
            </a:p>
          </p:txBody>
        </p:sp>
        <p:sp>
          <p:nvSpPr>
            <p:cNvPr id="31760" name="AutoShape 16"/>
            <p:cNvSpPr>
              <a:spLocks noChangeArrowheads="1"/>
            </p:cNvSpPr>
            <p:nvPr/>
          </p:nvSpPr>
          <p:spPr bwMode="auto">
            <a:xfrm>
              <a:off x="1973" y="1525"/>
              <a:ext cx="1043" cy="272"/>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defTabSz="914363" fontAlgn="auto">
                <a:spcBef>
                  <a:spcPts val="0"/>
                </a:spcBef>
                <a:spcAft>
                  <a:spcPts val="0"/>
                </a:spcAft>
                <a:defRPr/>
              </a:pPr>
              <a:r>
                <a:rPr lang="ru-RU" sz="1100" dirty="0">
                  <a:effectLst>
                    <a:outerShdw blurRad="38100" dist="38100" dir="2700000" algn="tl">
                      <a:srgbClr val="000000">
                        <a:alpha val="43137"/>
                      </a:srgbClr>
                    </a:outerShdw>
                  </a:effectLst>
                </a:rPr>
                <a:t>Общие СО</a:t>
              </a:r>
              <a:r>
                <a:rPr lang="en-US" sz="1100" dirty="0">
                  <a:effectLst>
                    <a:outerShdw blurRad="38100" dist="38100" dir="2700000" algn="tl">
                      <a:srgbClr val="000000">
                        <a:alpha val="43137"/>
                      </a:srgbClr>
                    </a:outerShdw>
                  </a:effectLst>
                </a:rPr>
                <a:t> </a:t>
              </a:r>
              <a:r>
                <a:rPr lang="ru-RU" sz="1100" dirty="0">
                  <a:effectLst>
                    <a:outerShdw blurRad="38100" dist="38100" dir="2700000" algn="tl">
                      <a:srgbClr val="000000">
                        <a:alpha val="43137"/>
                      </a:srgbClr>
                    </a:outerShdw>
                  </a:effectLst>
                </a:rPr>
                <a:t>и </a:t>
              </a:r>
              <a:br>
                <a:rPr lang="ru-RU" sz="1100" dirty="0">
                  <a:effectLst>
                    <a:outerShdw blurRad="38100" dist="38100" dir="2700000" algn="tl">
                      <a:srgbClr val="000000">
                        <a:alpha val="43137"/>
                      </a:srgbClr>
                    </a:outerShdw>
                  </a:effectLst>
                </a:rPr>
              </a:br>
              <a:r>
                <a:rPr lang="ru-RU" sz="1100" dirty="0">
                  <a:effectLst>
                    <a:outerShdw blurRad="38100" dist="38100" dir="2700000" algn="tl">
                      <a:srgbClr val="000000">
                        <a:alpha val="43137"/>
                      </a:srgbClr>
                    </a:outerShdw>
                  </a:effectLst>
                </a:rPr>
                <a:t>вспомогательные классы</a:t>
              </a:r>
              <a:endParaRPr lang="en-US" sz="1100" dirty="0">
                <a:effectLst>
                  <a:outerShdw blurRad="38100" dist="38100" dir="2700000" algn="tl">
                    <a:srgbClr val="000000">
                      <a:alpha val="43137"/>
                    </a:srgbClr>
                  </a:outerShdw>
                </a:effectLst>
              </a:endParaRPr>
            </a:p>
          </p:txBody>
        </p:sp>
        <p:sp>
          <p:nvSpPr>
            <p:cNvPr id="31761" name="AutoShape 17"/>
            <p:cNvSpPr>
              <a:spLocks noChangeArrowheads="1"/>
            </p:cNvSpPr>
            <p:nvPr/>
          </p:nvSpPr>
          <p:spPr bwMode="auto">
            <a:xfrm>
              <a:off x="748" y="663"/>
              <a:ext cx="3992" cy="77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defTabSz="914363" fontAlgn="auto">
                <a:spcBef>
                  <a:spcPts val="0"/>
                </a:spcBef>
                <a:spcAft>
                  <a:spcPts val="0"/>
                </a:spcAft>
                <a:defRPr/>
              </a:pPr>
              <a:r>
                <a:rPr lang="ru-RU" sz="1400" dirty="0">
                  <a:effectLst>
                    <a:outerShdw blurRad="38100" dist="38100" dir="2700000" algn="tl">
                      <a:srgbClr val="000000">
                        <a:alpha val="43137"/>
                      </a:srgbClr>
                    </a:outerShdw>
                  </a:effectLst>
                </a:rPr>
                <a:t>Публичный</a:t>
              </a:r>
              <a:r>
                <a:rPr lang="en-US" sz="1400" dirty="0">
                  <a:effectLst>
                    <a:outerShdw blurRad="38100" dist="38100" dir="2700000" algn="tl">
                      <a:srgbClr val="000000">
                        <a:alpha val="43137"/>
                      </a:srgbClr>
                    </a:outerShdw>
                  </a:effectLst>
                </a:rPr>
                <a:t> </a:t>
              </a:r>
              <a:r>
                <a:rPr lang="en-US" sz="1400" dirty="0">
                  <a:effectLst>
                    <a:outerShdw blurRad="38100" dist="38100" dir="2700000" algn="tl">
                      <a:srgbClr val="000000">
                        <a:alpha val="43137"/>
                      </a:srgbClr>
                    </a:outerShdw>
                  </a:effectLst>
                </a:rPr>
                <a:t>API</a:t>
              </a:r>
            </a:p>
            <a:p>
              <a:pPr marL="236538" lvl="1" indent="-236538" defTabSz="914363" fontAlgn="auto">
                <a:lnSpc>
                  <a:spcPct val="90000"/>
                </a:lnSpc>
                <a:spcBef>
                  <a:spcPct val="20000"/>
                </a:spcBef>
                <a:spcAft>
                  <a:spcPts val="0"/>
                </a:spcAft>
                <a:buSzPct val="120000"/>
                <a:buFontTx/>
                <a:buBlip>
                  <a:blip r:embed="rId3"/>
                </a:buBlip>
                <a:defRPr/>
              </a:pPr>
              <a:r>
                <a:rPr lang="ru-RU" sz="1400" dirty="0">
                  <a:solidFill>
                    <a:schemeClr val="tx1"/>
                  </a:solidFill>
                  <a:effectLst>
                    <a:outerShdw blurRad="38100" dist="38100" dir="2700000" algn="tl">
                      <a:srgbClr val="000000">
                        <a:alpha val="43137"/>
                      </a:srgbClr>
                    </a:outerShdw>
                  </a:effectLst>
                  <a:latin typeface="Calibri" pitchFamily="34" charset="0"/>
                </a:rPr>
                <a:t>Перечисление доступных </a:t>
              </a:r>
              <a:r>
                <a:rPr lang="en-US" sz="1400" dirty="0">
                  <a:solidFill>
                    <a:schemeClr val="tx1"/>
                  </a:solidFill>
                  <a:effectLst>
                    <a:outerShdw blurRad="38100" dist="38100" dir="2700000" algn="tl">
                      <a:srgbClr val="000000">
                        <a:alpha val="43137"/>
                      </a:srgbClr>
                    </a:outerShdw>
                  </a:effectLst>
                  <a:latin typeface="Calibri" pitchFamily="34" charset="0"/>
                </a:rPr>
                <a:t>POS </a:t>
              </a:r>
              <a:r>
                <a:rPr lang="ru-RU" sz="1400" dirty="0">
                  <a:solidFill>
                    <a:schemeClr val="tx1"/>
                  </a:solidFill>
                  <a:effectLst>
                    <a:outerShdw blurRad="38100" dist="38100" dir="2700000" algn="tl">
                      <a:srgbClr val="000000">
                        <a:alpha val="43137"/>
                      </a:srgbClr>
                    </a:outerShdw>
                  </a:effectLst>
                  <a:latin typeface="Calibri" pitchFamily="34" charset="0"/>
                </a:rPr>
                <a:t>устройств</a:t>
              </a:r>
            </a:p>
            <a:p>
              <a:pPr marL="236538" lvl="1" indent="-236538" defTabSz="914363" fontAlgn="auto">
                <a:lnSpc>
                  <a:spcPct val="90000"/>
                </a:lnSpc>
                <a:spcBef>
                  <a:spcPct val="20000"/>
                </a:spcBef>
                <a:spcAft>
                  <a:spcPts val="0"/>
                </a:spcAft>
                <a:buSzPct val="120000"/>
                <a:buFontTx/>
                <a:buBlip>
                  <a:blip r:embed="rId3"/>
                </a:buBlip>
                <a:defRPr/>
              </a:pPr>
              <a:r>
                <a:rPr lang="ru-RU" sz="1400" dirty="0">
                  <a:solidFill>
                    <a:schemeClr val="tx1"/>
                  </a:solidFill>
                  <a:effectLst>
                    <a:outerShdw blurRad="38100" dist="38100" dir="2700000" algn="tl">
                      <a:srgbClr val="000000">
                        <a:alpha val="43137"/>
                      </a:srgbClr>
                    </a:outerShdw>
                  </a:effectLst>
                  <a:latin typeface="Calibri" pitchFamily="34" charset="0"/>
                </a:rPr>
                <a:t>Создание экземпляров сервисных объектов</a:t>
              </a:r>
            </a:p>
            <a:p>
              <a:pPr marL="236538" lvl="1" indent="-236538" defTabSz="914363" fontAlgn="auto">
                <a:lnSpc>
                  <a:spcPct val="90000"/>
                </a:lnSpc>
                <a:spcBef>
                  <a:spcPct val="20000"/>
                </a:spcBef>
                <a:spcAft>
                  <a:spcPts val="0"/>
                </a:spcAft>
                <a:buSzPct val="120000"/>
                <a:buFontTx/>
                <a:buBlip>
                  <a:blip r:embed="rId3"/>
                </a:buBlip>
                <a:defRPr/>
              </a:pPr>
              <a:r>
                <a:rPr lang="ru-RU" sz="1400" dirty="0">
                  <a:solidFill>
                    <a:schemeClr val="tx1"/>
                  </a:solidFill>
                  <a:effectLst>
                    <a:outerShdw blurRad="38100" dist="38100" dir="2700000" algn="tl">
                      <a:srgbClr val="000000">
                        <a:alpha val="43137"/>
                      </a:srgbClr>
                    </a:outerShdw>
                  </a:effectLst>
                  <a:latin typeface="Calibri" pitchFamily="34" charset="0"/>
                </a:rPr>
                <a:t>События </a:t>
              </a:r>
              <a:r>
                <a:rPr lang="en-US" sz="1400" dirty="0" err="1">
                  <a:solidFill>
                    <a:schemeClr val="tx1"/>
                  </a:solidFill>
                  <a:effectLst>
                    <a:outerShdw blurRad="38100" dist="38100" dir="2700000" algn="tl">
                      <a:srgbClr val="000000">
                        <a:alpha val="43137"/>
                      </a:srgbClr>
                    </a:outerShdw>
                  </a:effectLst>
                  <a:latin typeface="Calibri" pitchFamily="34" charset="0"/>
                </a:rPr>
                <a:t>Plug’n’Play</a:t>
              </a:r>
              <a:endParaRPr lang="en-US" sz="1400" dirty="0">
                <a:solidFill>
                  <a:schemeClr val="tx1"/>
                </a:solidFill>
                <a:effectLst>
                  <a:outerShdw blurRad="38100" dist="38100" dir="2700000" algn="tl">
                    <a:srgbClr val="000000">
                      <a:alpha val="43137"/>
                    </a:srgbClr>
                  </a:outerShdw>
                </a:effectLst>
                <a:latin typeface="Calibri" pitchFamily="34" charset="0"/>
              </a:endParaRPr>
            </a:p>
          </p:txBody>
        </p:sp>
        <p:sp>
          <p:nvSpPr>
            <p:cNvPr id="31762" name="AutoShape 18"/>
            <p:cNvSpPr>
              <a:spLocks noChangeArrowheads="1"/>
            </p:cNvSpPr>
            <p:nvPr/>
          </p:nvSpPr>
          <p:spPr bwMode="auto">
            <a:xfrm>
              <a:off x="3152" y="2160"/>
              <a:ext cx="817" cy="952"/>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Менеджер</a:t>
              </a:r>
              <a:br>
                <a:rPr lang="ru-RU" sz="1400" dirty="0">
                  <a:effectLst>
                    <a:outerShdw blurRad="38100" dist="38100" dir="2700000" algn="tl">
                      <a:srgbClr val="000000">
                        <a:alpha val="43137"/>
                      </a:srgbClr>
                    </a:outerShdw>
                  </a:effectLst>
                </a:rPr>
              </a:br>
              <a:r>
                <a:rPr lang="ru-RU" sz="1400" dirty="0">
                  <a:effectLst>
                    <a:outerShdw blurRad="38100" dist="38100" dir="2700000" algn="tl">
                      <a:srgbClr val="000000">
                        <a:alpha val="43137"/>
                      </a:srgbClr>
                    </a:outerShdw>
                  </a:effectLst>
                </a:rPr>
                <a:t>настроек</a:t>
              </a:r>
              <a:endParaRPr lang="en-US" sz="1400" dirty="0">
                <a:effectLst>
                  <a:outerShdw blurRad="38100" dist="38100" dir="2700000" algn="tl">
                    <a:srgbClr val="000000">
                      <a:alpha val="43137"/>
                    </a:srgbClr>
                  </a:outerShdw>
                </a:effectLst>
              </a:endParaRPr>
            </a:p>
          </p:txBody>
        </p:sp>
        <p:sp>
          <p:nvSpPr>
            <p:cNvPr id="31763" name="AutoShape 19"/>
            <p:cNvSpPr>
              <a:spLocks noChangeArrowheads="1"/>
            </p:cNvSpPr>
            <p:nvPr/>
          </p:nvSpPr>
          <p:spPr bwMode="auto">
            <a:xfrm>
              <a:off x="3152" y="1525"/>
              <a:ext cx="1588" cy="59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defTabSz="914363" fontAlgn="auto">
                <a:spcBef>
                  <a:spcPts val="0"/>
                </a:spcBef>
                <a:spcAft>
                  <a:spcPts val="0"/>
                </a:spcAft>
                <a:defRPr/>
              </a:pPr>
              <a:r>
                <a:rPr lang="ru-RU" sz="1000" dirty="0">
                  <a:effectLst>
                    <a:outerShdw blurRad="38100" dist="38100" dir="2700000" algn="tl">
                      <a:srgbClr val="000000">
                        <a:alpha val="43137"/>
                      </a:srgbClr>
                    </a:outerShdw>
                  </a:effectLst>
                </a:rPr>
                <a:t>Внутренний нумератор </a:t>
              </a:r>
              <a:br>
                <a:rPr lang="ru-RU" sz="1000" dirty="0">
                  <a:effectLst>
                    <a:outerShdw blurRad="38100" dist="38100" dir="2700000" algn="tl">
                      <a:srgbClr val="000000">
                        <a:alpha val="43137"/>
                      </a:srgbClr>
                    </a:outerShdw>
                  </a:effectLst>
                </a:rPr>
              </a:br>
              <a:r>
                <a:rPr lang="ru-RU" sz="1000" dirty="0">
                  <a:effectLst>
                    <a:outerShdw blurRad="38100" dist="38100" dir="2700000" algn="tl">
                      <a:srgbClr val="000000">
                        <a:alpha val="43137"/>
                      </a:srgbClr>
                    </a:outerShdw>
                  </a:effectLst>
                </a:rPr>
                <a:t>установленных сервисных объектов </a:t>
              </a:r>
              <a:br>
                <a:rPr lang="ru-RU" sz="1000" dirty="0">
                  <a:effectLst>
                    <a:outerShdw blurRad="38100" dist="38100" dir="2700000" algn="tl">
                      <a:srgbClr val="000000">
                        <a:alpha val="43137"/>
                      </a:srgbClr>
                    </a:outerShdw>
                  </a:effectLst>
                </a:rPr>
              </a:br>
              <a:r>
                <a:rPr lang="ru-RU" sz="1000" dirty="0">
                  <a:effectLst>
                    <a:outerShdw blurRad="38100" dist="38100" dir="2700000" algn="tl">
                      <a:srgbClr val="000000">
                        <a:alpha val="43137"/>
                      </a:srgbClr>
                    </a:outerShdw>
                  </a:effectLst>
                </a:rPr>
                <a:t>(.</a:t>
              </a:r>
              <a:r>
                <a:rPr lang="en-US" sz="1000" dirty="0">
                  <a:effectLst>
                    <a:outerShdw blurRad="38100" dist="38100" dir="2700000" algn="tl">
                      <a:srgbClr val="000000">
                        <a:alpha val="43137"/>
                      </a:srgbClr>
                    </a:outerShdw>
                  </a:effectLst>
                </a:rPr>
                <a:t>NET </a:t>
              </a:r>
              <a:r>
                <a:rPr lang="ru-RU" sz="1000" dirty="0">
                  <a:effectLst>
                    <a:outerShdw blurRad="38100" dist="38100" dir="2700000" algn="tl">
                      <a:srgbClr val="000000">
                        <a:alpha val="43137"/>
                      </a:srgbClr>
                    </a:outerShdw>
                  </a:effectLst>
                </a:rPr>
                <a:t>и унаследованных)</a:t>
              </a:r>
            </a:p>
            <a:p>
              <a:pPr defTabSz="914363" fontAlgn="auto">
                <a:spcBef>
                  <a:spcPts val="0"/>
                </a:spcBef>
                <a:spcAft>
                  <a:spcPts val="0"/>
                </a:spcAft>
                <a:defRPr/>
              </a:pPr>
              <a:r>
                <a:rPr lang="ru-RU" sz="1000" dirty="0">
                  <a:effectLst>
                    <a:outerShdw blurRad="38100" dist="38100" dir="2700000" algn="tl">
                      <a:srgbClr val="000000">
                        <a:alpha val="43137"/>
                      </a:srgbClr>
                    </a:outerShdw>
                  </a:effectLst>
                </a:rPr>
                <a:t>Интеграция с настройками </a:t>
              </a:r>
              <a:br>
                <a:rPr lang="ru-RU" sz="1000" dirty="0">
                  <a:effectLst>
                    <a:outerShdw blurRad="38100" dist="38100" dir="2700000" algn="tl">
                      <a:srgbClr val="000000">
                        <a:alpha val="43137"/>
                      </a:srgbClr>
                    </a:outerShdw>
                  </a:effectLst>
                </a:rPr>
              </a:br>
              <a:r>
                <a:rPr lang="ru-RU" sz="1000" dirty="0">
                  <a:effectLst>
                    <a:outerShdw blurRad="38100" dist="38100" dir="2700000" algn="tl">
                      <a:srgbClr val="000000">
                        <a:alpha val="43137"/>
                      </a:srgbClr>
                    </a:outerShdw>
                  </a:effectLst>
                </a:rPr>
                <a:t>безопасности</a:t>
              </a:r>
              <a:r>
                <a:rPr lang="en-US" sz="1000" dirty="0">
                  <a:effectLst>
                    <a:outerShdw blurRad="38100" dist="38100" dir="2700000" algn="tl">
                      <a:srgbClr val="000000">
                        <a:alpha val="43137"/>
                      </a:srgbClr>
                    </a:outerShdw>
                  </a:effectLst>
                </a:rPr>
                <a:t> PnP</a:t>
              </a:r>
              <a:endParaRPr lang="en-US" sz="1000" dirty="0">
                <a:effectLst>
                  <a:outerShdw blurRad="38100" dist="38100" dir="2700000" algn="tl">
                    <a:srgbClr val="000000">
                      <a:alpha val="43137"/>
                    </a:srgbClr>
                  </a:outerShdw>
                </a:effectLst>
              </a:endParaRPr>
            </a:p>
          </p:txBody>
        </p:sp>
        <p:sp>
          <p:nvSpPr>
            <p:cNvPr id="31764" name="AutoShape 20"/>
            <p:cNvSpPr>
              <a:spLocks noChangeArrowheads="1"/>
            </p:cNvSpPr>
            <p:nvPr/>
          </p:nvSpPr>
          <p:spPr bwMode="auto">
            <a:xfrm>
              <a:off x="748" y="300"/>
              <a:ext cx="3992" cy="272"/>
            </a:xfrm>
            <a:prstGeom prst="roundRect">
              <a:avLst>
                <a:gd name="adj" fmla="val 166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defTabSz="914363" fontAlgn="auto">
                <a:spcBef>
                  <a:spcPts val="0"/>
                </a:spcBef>
                <a:spcAft>
                  <a:spcPts val="0"/>
                </a:spcAft>
                <a:defRPr/>
              </a:pPr>
              <a:r>
                <a:rPr lang="en-US" sz="1400" dirty="0">
                  <a:effectLst>
                    <a:outerShdw blurRad="38100" dist="38100" dir="2700000" algn="tl">
                      <a:srgbClr val="000000">
                        <a:alpha val="43137"/>
                      </a:srgbClr>
                    </a:outerShdw>
                  </a:effectLst>
                </a:rPr>
                <a:t>POS </a:t>
              </a:r>
              <a:r>
                <a:rPr lang="ru-RU" sz="1400" dirty="0">
                  <a:effectLst>
                    <a:outerShdw blurRad="38100" dist="38100" dir="2700000" algn="tl">
                      <a:srgbClr val="000000">
                        <a:alpha val="43137"/>
                      </a:srgbClr>
                    </a:outerShdw>
                  </a:effectLst>
                </a:rPr>
                <a:t>приложение</a:t>
              </a:r>
              <a:endParaRPr lang="en-US" sz="1400" dirty="0">
                <a:effectLst>
                  <a:outerShdw blurRad="38100" dist="38100" dir="2700000" algn="tl">
                    <a:srgbClr val="000000">
                      <a:alpha val="43137"/>
                    </a:srgbClr>
                  </a:outerShdw>
                </a:effectLst>
              </a:endParaRPr>
            </a:p>
          </p:txBody>
        </p:sp>
        <p:sp>
          <p:nvSpPr>
            <p:cNvPr id="31765" name="AutoShape 21"/>
            <p:cNvSpPr>
              <a:spLocks noChangeArrowheads="1"/>
            </p:cNvSpPr>
            <p:nvPr/>
          </p:nvSpPr>
          <p:spPr bwMode="auto">
            <a:xfrm>
              <a:off x="4830" y="300"/>
              <a:ext cx="363" cy="113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363" fontAlgn="auto">
                <a:spcBef>
                  <a:spcPts val="0"/>
                </a:spcBef>
                <a:spcAft>
                  <a:spcPts val="0"/>
                </a:spcAft>
                <a:defRPr/>
              </a:pPr>
              <a:r>
                <a:rPr lang="ru-RU" sz="1000" dirty="0">
                  <a:effectLst>
                    <a:outerShdw blurRad="38100" dist="38100" dir="2700000" algn="tl">
                      <a:srgbClr val="000000">
                        <a:alpha val="43137"/>
                      </a:srgbClr>
                    </a:outerShdw>
                  </a:effectLst>
                </a:rPr>
                <a:t>Утилиты</a:t>
              </a:r>
              <a:endParaRPr lang="en-US" sz="1000" dirty="0">
                <a:effectLst>
                  <a:outerShdw blurRad="38100" dist="38100" dir="2700000" algn="tl">
                    <a:srgbClr val="000000">
                      <a:alpha val="43137"/>
                    </a:srgbClr>
                  </a:outerShdw>
                </a:effectLst>
              </a:endParaRPr>
            </a:p>
            <a:p>
              <a:pPr algn="ctr" defTabSz="914363" fontAlgn="auto">
                <a:spcBef>
                  <a:spcPts val="0"/>
                </a:spcBef>
                <a:spcAft>
                  <a:spcPts val="0"/>
                </a:spcAft>
                <a:defRPr/>
              </a:pPr>
              <a:r>
                <a:rPr lang="en-US" sz="1200" dirty="0">
                  <a:effectLst>
                    <a:outerShdw blurRad="38100" dist="38100" dir="2700000" algn="tl">
                      <a:srgbClr val="000000">
                        <a:alpha val="43137"/>
                      </a:srgbClr>
                    </a:outerShdw>
                  </a:effectLst>
                </a:rPr>
                <a:t>(WMI)</a:t>
              </a:r>
            </a:p>
          </p:txBody>
        </p:sp>
        <p:sp>
          <p:nvSpPr>
            <p:cNvPr id="31766" name="AutoShape 22"/>
            <p:cNvSpPr>
              <a:spLocks noChangeArrowheads="1"/>
            </p:cNvSpPr>
            <p:nvPr/>
          </p:nvSpPr>
          <p:spPr bwMode="auto">
            <a:xfrm>
              <a:off x="5284" y="320"/>
              <a:ext cx="476" cy="113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363" fontAlgn="auto">
                <a:spcBef>
                  <a:spcPts val="0"/>
                </a:spcBef>
                <a:spcAft>
                  <a:spcPts val="0"/>
                </a:spcAft>
                <a:defRPr/>
              </a:pPr>
              <a:r>
                <a:rPr lang="ru-RU" sz="1100" dirty="0">
                  <a:effectLst>
                    <a:outerShdw blurRad="38100" dist="38100" dir="2700000" algn="tl">
                      <a:srgbClr val="000000">
                        <a:alpha val="43137"/>
                      </a:srgbClr>
                    </a:outerShdw>
                  </a:effectLst>
                </a:rPr>
                <a:t>Счетчики</a:t>
              </a:r>
              <a:br>
                <a:rPr lang="ru-RU" sz="1100" dirty="0">
                  <a:effectLst>
                    <a:outerShdw blurRad="38100" dist="38100" dir="2700000" algn="tl">
                      <a:srgbClr val="000000">
                        <a:alpha val="43137"/>
                      </a:srgbClr>
                    </a:outerShdw>
                  </a:effectLst>
                </a:rPr>
              </a:br>
              <a:r>
                <a:rPr lang="ru-RU" sz="1100" dirty="0">
                  <a:effectLst>
                    <a:outerShdw blurRad="38100" dist="38100" dir="2700000" algn="tl">
                      <a:srgbClr val="000000">
                        <a:alpha val="43137"/>
                      </a:srgbClr>
                    </a:outerShdw>
                  </a:effectLst>
                </a:rPr>
                <a:t>(</a:t>
              </a:r>
              <a:r>
                <a:rPr lang="en-US" sz="1100" dirty="0" err="1">
                  <a:effectLst>
                    <a:outerShdw blurRad="38100" dist="38100" dir="2700000" algn="tl">
                      <a:srgbClr val="000000">
                        <a:alpha val="43137"/>
                      </a:srgbClr>
                    </a:outerShdw>
                  </a:effectLst>
                </a:rPr>
                <a:t>Perf</a:t>
              </a:r>
              <a:r>
                <a:rPr lang="en-US" sz="1100" dirty="0">
                  <a:effectLst>
                    <a:outerShdw blurRad="38100" dist="38100" dir="2700000" algn="tl">
                      <a:srgbClr val="000000">
                        <a:alpha val="43137"/>
                      </a:srgbClr>
                    </a:outerShdw>
                  </a:effectLst>
                </a:rPr>
                <a:t> </a:t>
              </a:r>
            </a:p>
            <a:p>
              <a:pPr algn="ctr" defTabSz="914363" fontAlgn="auto">
                <a:spcBef>
                  <a:spcPts val="0"/>
                </a:spcBef>
                <a:spcAft>
                  <a:spcPts val="0"/>
                </a:spcAft>
                <a:defRPr/>
              </a:pPr>
              <a:r>
                <a:rPr lang="en-US" sz="1100" dirty="0">
                  <a:effectLst>
                    <a:outerShdw blurRad="38100" dist="38100" dir="2700000" algn="tl">
                      <a:srgbClr val="000000">
                        <a:alpha val="43137"/>
                      </a:srgbClr>
                    </a:outerShdw>
                  </a:effectLst>
                </a:rPr>
                <a:t>Counters)</a:t>
              </a:r>
              <a:endParaRPr lang="en-US" sz="1200" dirty="0">
                <a:effectLst>
                  <a:outerShdw blurRad="38100" dist="38100" dir="2700000" algn="tl">
                    <a:srgbClr val="000000">
                      <a:alpha val="43137"/>
                    </a:srgbClr>
                  </a:outerShdw>
                </a:effectLst>
              </a:endParaRPr>
            </a:p>
          </p:txBody>
        </p:sp>
      </p:grpSp>
      <p:sp>
        <p:nvSpPr>
          <p:cNvPr id="31767" name="AutoShape 23"/>
          <p:cNvSpPr>
            <a:spLocks noChangeArrowheads="1"/>
          </p:cNvSpPr>
          <p:nvPr/>
        </p:nvSpPr>
        <p:spPr bwMode="auto">
          <a:xfrm>
            <a:off x="7299106" y="5407618"/>
            <a:ext cx="1509712" cy="43180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defTabSz="914363" fontAlgn="auto">
              <a:spcBef>
                <a:spcPts val="0"/>
              </a:spcBef>
              <a:spcAft>
                <a:spcPts val="0"/>
              </a:spcAft>
              <a:defRPr/>
            </a:pPr>
            <a:r>
              <a:rPr lang="en-US" sz="1400" dirty="0">
                <a:effectLst>
                  <a:outerShdw blurRad="38100" dist="38100" dir="2700000" algn="tl">
                    <a:srgbClr val="000000">
                      <a:alpha val="43137"/>
                    </a:srgbClr>
                  </a:outerShdw>
                </a:effectLst>
              </a:rPr>
              <a:t>POS.NET</a:t>
            </a:r>
          </a:p>
        </p:txBody>
      </p:sp>
      <p:sp>
        <p:nvSpPr>
          <p:cNvPr id="31768" name="AutoShape 24"/>
          <p:cNvSpPr>
            <a:spLocks noChangeArrowheads="1"/>
          </p:cNvSpPr>
          <p:nvPr/>
        </p:nvSpPr>
        <p:spPr bwMode="auto">
          <a:xfrm>
            <a:off x="7299106" y="5910856"/>
            <a:ext cx="1509712" cy="431800"/>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defTabSz="914363" fontAlgn="auto">
              <a:spcBef>
                <a:spcPts val="0"/>
              </a:spcBef>
              <a:spcAft>
                <a:spcPts val="0"/>
              </a:spcAft>
              <a:defRPr/>
            </a:pPr>
            <a:r>
              <a:rPr lang="en-US" sz="1400" dirty="0" err="1">
                <a:effectLst>
                  <a:outerShdw blurRad="38100" dist="38100" dir="2700000" algn="tl">
                    <a:srgbClr val="000000">
                      <a:alpha val="43137"/>
                    </a:srgbClr>
                  </a:outerShdw>
                </a:effectLst>
              </a:rPr>
              <a:t>POSReady</a:t>
            </a:r>
            <a:endParaRPr lang="en-US" sz="1400" dirty="0">
              <a:effectLst>
                <a:outerShdw blurRad="38100" dist="38100" dir="2700000" algn="tl">
                  <a:srgbClr val="000000">
                    <a:alpha val="43137"/>
                  </a:srgbClr>
                </a:outerShdw>
              </a:effectLst>
            </a:endParaRPr>
          </a:p>
        </p:txBody>
      </p:sp>
      <p:sp>
        <p:nvSpPr>
          <p:cNvPr id="31769" name="AutoShape 25"/>
          <p:cNvSpPr>
            <a:spLocks noChangeArrowheads="1"/>
          </p:cNvSpPr>
          <p:nvPr/>
        </p:nvSpPr>
        <p:spPr bwMode="auto">
          <a:xfrm>
            <a:off x="7299106" y="4902793"/>
            <a:ext cx="1509712" cy="431800"/>
          </a:xfrm>
          <a:prstGeom prst="roundRect">
            <a:avLst>
              <a:gd name="adj" fmla="val 166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ctr" defTabSz="914363" fontAlgn="auto">
              <a:spcBef>
                <a:spcPts val="0"/>
              </a:spcBef>
              <a:spcAft>
                <a:spcPts val="0"/>
              </a:spcAft>
              <a:defRPr/>
            </a:pPr>
            <a:r>
              <a:rPr lang="en-US" sz="1400" dirty="0">
                <a:effectLst>
                  <a:outerShdw blurRad="38100" dist="38100" dir="2700000" algn="tl">
                    <a:srgbClr val="000000">
                      <a:alpha val="43137"/>
                    </a:srgbClr>
                  </a:outerShdw>
                </a:effectLst>
              </a:rPr>
              <a:t>ISV</a:t>
            </a:r>
          </a:p>
        </p:txBody>
      </p:sp>
      <p:sp>
        <p:nvSpPr>
          <p:cNvPr id="31770" name="AutoShape 26"/>
          <p:cNvSpPr>
            <a:spLocks noChangeArrowheads="1"/>
          </p:cNvSpPr>
          <p:nvPr/>
        </p:nvSpPr>
        <p:spPr bwMode="auto">
          <a:xfrm>
            <a:off x="7299106" y="4399556"/>
            <a:ext cx="1509712" cy="43180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defTabSz="914363" fontAlgn="auto">
              <a:spcBef>
                <a:spcPts val="0"/>
              </a:spcBef>
              <a:spcAft>
                <a:spcPts val="0"/>
              </a:spcAft>
              <a:defRPr/>
            </a:pPr>
            <a:r>
              <a:rPr lang="ru-RU" sz="1400" dirty="0">
                <a:effectLst>
                  <a:outerShdw blurRad="38100" dist="38100" dir="2700000" algn="tl">
                    <a:srgbClr val="000000">
                      <a:alpha val="43137"/>
                    </a:srgbClr>
                  </a:outerShdw>
                </a:effectLst>
              </a:rPr>
              <a:t>Управление</a:t>
            </a:r>
            <a:endParaRPr lang="en-US" sz="1400"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a:off x="277813" y="5462588"/>
            <a:ext cx="8866187" cy="1395412"/>
          </a:xfrm>
          <a:prstGeom prst="rect">
            <a:avLst/>
          </a:prstGeom>
          <a:gradFill flip="none" rotWithShape="1">
            <a:gsLst>
              <a:gs pos="0">
                <a:schemeClr val="bg1"/>
              </a:gs>
              <a:gs pos="50000">
                <a:schemeClr val="bg1">
                  <a:alpha val="84000"/>
                </a:schemeClr>
              </a:gs>
              <a:gs pos="100000">
                <a:srgbClr val="7030A0">
                  <a:alpha val="0"/>
                </a:srgbClr>
              </a:gs>
            </a:gsLst>
            <a:lin ang="16200000" scaled="1"/>
            <a:tileRect/>
          </a:gradFill>
          <a:ln w="9525">
            <a:noFill/>
            <a:round/>
            <a:headEnd/>
            <a:tailEnd/>
          </a:ln>
          <a:effectLst/>
        </p:spPr>
        <p:txBody>
          <a:bodyPr lIns="91426" tIns="45712" rIns="91426" bIns="45712" anchor="ctr"/>
          <a:lstStyle/>
          <a:p>
            <a:pPr algn="ctr" defTabSz="914099">
              <a:defRPr/>
            </a:pPr>
            <a:endParaRPr lang="en-US" sz="1600" dirty="0">
              <a:solidFill>
                <a:srgbClr val="FFFFFF"/>
              </a:solidFill>
              <a:effectLst>
                <a:outerShdw blurRad="38100" dist="38100" dir="2700000" algn="tl">
                  <a:srgbClr val="000000">
                    <a:alpha val="43137"/>
                  </a:srgbClr>
                </a:outerShdw>
              </a:effectLst>
              <a:latin typeface="+mn-lt"/>
            </a:endParaRPr>
          </a:p>
        </p:txBody>
      </p:sp>
      <p:sp>
        <p:nvSpPr>
          <p:cNvPr id="61" name="Rectangle 60"/>
          <p:cNvSpPr/>
          <p:nvPr/>
        </p:nvSpPr>
        <p:spPr bwMode="auto">
          <a:xfrm>
            <a:off x="1233488" y="6138863"/>
            <a:ext cx="6677025" cy="531812"/>
          </a:xfrm>
          <a:prstGeom prst="rect">
            <a:avLst/>
          </a:prstGeom>
          <a:gradFill flip="none" rotWithShape="1">
            <a:gsLst>
              <a:gs pos="0">
                <a:schemeClr val="bg1">
                  <a:tint val="66000"/>
                  <a:satMod val="160000"/>
                  <a:alpha val="0"/>
                </a:schemeClr>
              </a:gs>
              <a:gs pos="50000">
                <a:srgbClr val="92D050">
                  <a:alpha val="59000"/>
                </a:srgbClr>
              </a:gs>
              <a:gs pos="100000">
                <a:schemeClr val="bg1">
                  <a:tint val="23500"/>
                  <a:satMod val="160000"/>
                  <a:alpha val="0"/>
                </a:schemeClr>
              </a:gs>
            </a:gsLst>
            <a:lin ang="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ru-RU" sz="2400" dirty="0">
                <a:solidFill>
                  <a:srgbClr val="FFFFFF"/>
                </a:solidFill>
                <a:effectLst>
                  <a:outerShdw blurRad="38100" dist="38100" dir="2700000" algn="tl">
                    <a:srgbClr val="000000">
                      <a:alpha val="43137"/>
                    </a:srgbClr>
                  </a:outerShdw>
                </a:effectLst>
              </a:rPr>
              <a:t>Предоставляется реализация базового класса</a:t>
            </a:r>
            <a:endParaRPr lang="en-US" sz="2400" dirty="0">
              <a:solidFill>
                <a:srgbClr val="FFFFFF"/>
              </a:solidFill>
              <a:effectLst>
                <a:outerShdw blurRad="38100" dist="38100" dir="2700000" algn="tl">
                  <a:srgbClr val="000000">
                    <a:alpha val="43137"/>
                  </a:srgbClr>
                </a:outerShdw>
              </a:effectLst>
            </a:endParaRPr>
          </a:p>
        </p:txBody>
      </p:sp>
      <p:sp>
        <p:nvSpPr>
          <p:cNvPr id="65" name="Rectangle 64"/>
          <p:cNvSpPr/>
          <p:nvPr/>
        </p:nvSpPr>
        <p:spPr bwMode="auto">
          <a:xfrm>
            <a:off x="1000125" y="6143625"/>
            <a:ext cx="6678613" cy="531813"/>
          </a:xfrm>
          <a:prstGeom prst="rect">
            <a:avLst/>
          </a:prstGeom>
          <a:gradFill flip="none" rotWithShape="1">
            <a:gsLst>
              <a:gs pos="0">
                <a:schemeClr val="bg1">
                  <a:tint val="66000"/>
                  <a:satMod val="160000"/>
                  <a:alpha val="0"/>
                </a:schemeClr>
              </a:gs>
              <a:gs pos="50000">
                <a:schemeClr val="accent3">
                  <a:alpha val="71000"/>
                </a:schemeClr>
              </a:gs>
              <a:gs pos="100000">
                <a:schemeClr val="bg1">
                  <a:tint val="23500"/>
                  <a:satMod val="160000"/>
                  <a:alpha val="0"/>
                </a:schemeClr>
              </a:gs>
            </a:gsLst>
            <a:lin ang="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ru-RU" sz="2400" dirty="0">
                <a:solidFill>
                  <a:srgbClr val="FFFFFF"/>
                </a:solidFill>
                <a:effectLst>
                  <a:outerShdw blurRad="38100" dist="38100" dir="2700000" algn="tl">
                    <a:srgbClr val="000000">
                      <a:alpha val="43137"/>
                    </a:srgbClr>
                  </a:outerShdw>
                </a:effectLst>
              </a:rPr>
              <a:t>Поддержка унаследованной </a:t>
            </a:r>
            <a:r>
              <a:rPr lang="ru-RU" sz="2400" dirty="0" err="1">
                <a:solidFill>
                  <a:srgbClr val="FFFFFF"/>
                </a:solidFill>
                <a:effectLst>
                  <a:outerShdw blurRad="38100" dist="38100" dir="2700000" algn="tl">
                    <a:srgbClr val="000000">
                      <a:alpha val="43137"/>
                    </a:srgbClr>
                  </a:outerShdw>
                </a:effectLst>
              </a:rPr>
              <a:t>перефирии</a:t>
            </a:r>
            <a:endParaRPr lang="en-US" sz="2400" dirty="0">
              <a:solidFill>
                <a:srgbClr val="FFFFFF"/>
              </a:solidFill>
              <a:effectLst>
                <a:outerShdw blurRad="38100" dist="38100" dir="2700000" algn="tl">
                  <a:srgbClr val="000000">
                    <a:alpha val="43137"/>
                  </a:srgbClr>
                </a:outerShdw>
              </a:effectLst>
            </a:endParaRPr>
          </a:p>
        </p:txBody>
      </p:sp>
      <p:pic>
        <p:nvPicPr>
          <p:cNvPr id="1033" name="Picture 9" descr="C:\Documents and Settings\Pennie\My Documents\ACERDATA (D)\Pennie's documents\MS Image\Shapes and Graphics\Arrows - arrow\Curved\three piece arrow blue yellow green perspective.png"/>
          <p:cNvPicPr>
            <a:picLocks noChangeAspect="1" noChangeArrowheads="1"/>
          </p:cNvPicPr>
          <p:nvPr/>
        </p:nvPicPr>
        <p:blipFill>
          <a:blip r:embed="rId3">
            <a:duotone>
              <a:prstClr val="black"/>
              <a:schemeClr val="accent4">
                <a:tint val="45000"/>
                <a:satMod val="400000"/>
              </a:schemeClr>
            </a:duotone>
            <a:lum bright="-20000"/>
          </a:blip>
          <a:srcRect/>
          <a:stretch>
            <a:fillRect/>
          </a:stretch>
        </p:blipFill>
        <p:spPr bwMode="auto">
          <a:xfrm>
            <a:off x="5985716" y="4663815"/>
            <a:ext cx="3054114" cy="2194185"/>
          </a:xfrm>
          <a:prstGeom prst="rect">
            <a:avLst/>
          </a:prstGeom>
          <a:noFill/>
        </p:spPr>
      </p:pic>
      <p:sp>
        <p:nvSpPr>
          <p:cNvPr id="12" name="Rounded Rectangle 11"/>
          <p:cNvSpPr/>
          <p:nvPr/>
        </p:nvSpPr>
        <p:spPr bwMode="auto">
          <a:xfrm>
            <a:off x="208586" y="1267425"/>
            <a:ext cx="8726829" cy="295157"/>
          </a:xfrm>
          <a:prstGeom prst="roundRect">
            <a:avLst>
              <a:gd name="adj" fmla="val 48818"/>
            </a:avLst>
          </a:prstGeom>
          <a:gradFill flip="none" rotWithShape="1">
            <a:gsLst>
              <a:gs pos="0">
                <a:srgbClr val="0070C0">
                  <a:alpha val="40000"/>
                </a:srgbClr>
              </a:gs>
              <a:gs pos="50000">
                <a:srgbClr val="0070C0">
                  <a:alpha val="30000"/>
                </a:srgbClr>
              </a:gs>
              <a:gs pos="100000">
                <a:srgbClr val="7030A0">
                  <a:alpha val="0"/>
                </a:srgbClr>
              </a:gs>
            </a:gsLst>
            <a:lin ang="5400000" scaled="1"/>
            <a:tileRect/>
          </a:gradFill>
          <a:ln w="9525">
            <a:noFill/>
            <a:round/>
            <a:headEnd/>
            <a:tailEnd/>
          </a:ln>
          <a:effectLst/>
        </p:spPr>
        <p:txBody>
          <a:bodyPr lIns="91426" tIns="45712" rIns="91426" bIns="45712" anchor="ctr"/>
          <a:lstStyle/>
          <a:p>
            <a:pPr algn="ctr" defTabSz="914099">
              <a:defRPr/>
            </a:pPr>
            <a:endParaRPr lang="en-US" sz="1600" dirty="0">
              <a:solidFill>
                <a:srgbClr val="FFFFFF"/>
              </a:solidFill>
              <a:effectLst>
                <a:outerShdw blurRad="38100" dist="38100" dir="2700000" algn="tl">
                  <a:srgbClr val="000000">
                    <a:alpha val="43137"/>
                  </a:srgbClr>
                </a:outerShdw>
              </a:effectLst>
              <a:latin typeface="+mn-lt"/>
            </a:endParaRPr>
          </a:p>
        </p:txBody>
      </p:sp>
      <p:sp>
        <p:nvSpPr>
          <p:cNvPr id="13" name="Rectangle 12"/>
          <p:cNvSpPr/>
          <p:nvPr/>
        </p:nvSpPr>
        <p:spPr bwMode="auto">
          <a:xfrm>
            <a:off x="1898650" y="879475"/>
            <a:ext cx="5346700" cy="533400"/>
          </a:xfrm>
          <a:prstGeom prst="rect">
            <a:avLst/>
          </a:prstGeom>
          <a:gradFill flip="none" rotWithShape="1">
            <a:gsLst>
              <a:gs pos="0">
                <a:schemeClr val="bg1">
                  <a:tint val="66000"/>
                  <a:satMod val="160000"/>
                  <a:alpha val="0"/>
                </a:schemeClr>
              </a:gs>
              <a:gs pos="50000">
                <a:schemeClr val="bg1"/>
              </a:gs>
              <a:gs pos="100000">
                <a:schemeClr val="bg1">
                  <a:tint val="23500"/>
                  <a:satMod val="160000"/>
                  <a:alpha val="0"/>
                </a:schemeClr>
              </a:gs>
            </a:gsLst>
            <a:lin ang="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r>
              <a:rPr lang="ru-RU" sz="2800" dirty="0">
                <a:solidFill>
                  <a:schemeClr val="tx1"/>
                </a:solidFill>
                <a:effectLst>
                  <a:outerShdw blurRad="38100" dist="38100" dir="2700000" algn="tl">
                    <a:srgbClr val="000000">
                      <a:alpha val="43137"/>
                    </a:srgbClr>
                  </a:outerShdw>
                </a:effectLst>
              </a:rPr>
              <a:t>Для версии </a:t>
            </a:r>
            <a:r>
              <a:rPr lang="en-US" sz="2800" dirty="0">
                <a:solidFill>
                  <a:schemeClr val="tx1"/>
                </a:solidFill>
                <a:effectLst>
                  <a:outerShdw blurRad="38100" dist="38100" dir="2700000" algn="tl">
                    <a:srgbClr val="000000">
                      <a:alpha val="43137"/>
                    </a:srgbClr>
                  </a:outerShdw>
                </a:effectLst>
              </a:rPr>
              <a:t>1.12</a:t>
            </a:r>
            <a:endParaRPr lang="en-US" sz="2800" dirty="0">
              <a:solidFill>
                <a:schemeClr val="tx1"/>
              </a:solidFill>
              <a:effectLst>
                <a:outerShdw blurRad="38100" dist="38100" dir="2700000" algn="tl">
                  <a:srgbClr val="000000">
                    <a:alpha val="43137"/>
                  </a:srgbClr>
                </a:outerShdw>
              </a:effectLst>
              <a:latin typeface="Calibri" pitchFamily="34" charset="0"/>
            </a:endParaRPr>
          </a:p>
        </p:txBody>
      </p:sp>
      <p:sp>
        <p:nvSpPr>
          <p:cNvPr id="10" name="Title 5"/>
          <p:cNvSpPr>
            <a:spLocks noGrp="1"/>
          </p:cNvSpPr>
          <p:nvPr>
            <p:ph type="title"/>
          </p:nvPr>
        </p:nvSpPr>
        <p:spPr>
          <a:xfrm>
            <a:off x="381000" y="230188"/>
            <a:ext cx="8382000" cy="664797"/>
          </a:xfrm>
        </p:spPr>
        <p:txBody>
          <a:bodyPr/>
          <a:lstStyle/>
          <a:p>
            <a:pPr defTabSz="914363" fontAlgn="auto">
              <a:spcAft>
                <a:spcPts val="0"/>
              </a:spcAft>
              <a:defRPr/>
            </a:pPr>
            <a:r>
              <a:rPr lang="ru-RU"/>
              <a:t>Поддерживаемая </a:t>
            </a:r>
            <a:r>
              <a:rPr lang="ru-RU" err="1"/>
              <a:t>перефирия</a:t>
            </a:r>
            <a:endParaRPr/>
          </a:p>
        </p:txBody>
      </p:sp>
      <p:sp>
        <p:nvSpPr>
          <p:cNvPr id="14" name="Rounded Rectangle 13"/>
          <p:cNvSpPr/>
          <p:nvPr/>
        </p:nvSpPr>
        <p:spPr bwMode="auto">
          <a:xfrm>
            <a:off x="312738" y="147002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Belt</a:t>
            </a:r>
          </a:p>
        </p:txBody>
      </p:sp>
      <p:sp>
        <p:nvSpPr>
          <p:cNvPr id="15" name="Rounded Rectangle 14"/>
          <p:cNvSpPr/>
          <p:nvPr/>
        </p:nvSpPr>
        <p:spPr bwMode="auto">
          <a:xfrm>
            <a:off x="2033588" y="147002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Check Scanner</a:t>
            </a:r>
          </a:p>
        </p:txBody>
      </p:sp>
      <p:sp>
        <p:nvSpPr>
          <p:cNvPr id="16" name="Rounded Rectangle 15"/>
          <p:cNvSpPr/>
          <p:nvPr/>
        </p:nvSpPr>
        <p:spPr bwMode="auto">
          <a:xfrm>
            <a:off x="3754438" y="147002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Image Scanner</a:t>
            </a:r>
          </a:p>
        </p:txBody>
      </p:sp>
      <p:sp>
        <p:nvSpPr>
          <p:cNvPr id="17" name="Rounded Rectangle 16"/>
          <p:cNvSpPr/>
          <p:nvPr/>
        </p:nvSpPr>
        <p:spPr bwMode="auto">
          <a:xfrm>
            <a:off x="5475288" y="147002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PIN Pad</a:t>
            </a:r>
          </a:p>
        </p:txBody>
      </p:sp>
      <p:sp>
        <p:nvSpPr>
          <p:cNvPr id="18" name="Rounded Rectangle 17"/>
          <p:cNvSpPr/>
          <p:nvPr/>
        </p:nvSpPr>
        <p:spPr bwMode="auto">
          <a:xfrm>
            <a:off x="7196138" y="1470025"/>
            <a:ext cx="1644650"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Scanner</a:t>
            </a:r>
          </a:p>
        </p:txBody>
      </p:sp>
      <p:sp>
        <p:nvSpPr>
          <p:cNvPr id="19" name="Rounded Rectangle 18"/>
          <p:cNvSpPr/>
          <p:nvPr/>
        </p:nvSpPr>
        <p:spPr bwMode="auto">
          <a:xfrm>
            <a:off x="312738" y="203041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Bill Acceptor</a:t>
            </a:r>
          </a:p>
        </p:txBody>
      </p:sp>
      <p:sp>
        <p:nvSpPr>
          <p:cNvPr id="20" name="Rounded Rectangle 19"/>
          <p:cNvSpPr/>
          <p:nvPr/>
        </p:nvSpPr>
        <p:spPr bwMode="auto">
          <a:xfrm>
            <a:off x="312738" y="2592388"/>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Bill Dispenser</a:t>
            </a:r>
          </a:p>
        </p:txBody>
      </p:sp>
      <p:sp>
        <p:nvSpPr>
          <p:cNvPr id="21" name="Rounded Rectangle 20"/>
          <p:cNvSpPr/>
          <p:nvPr/>
        </p:nvSpPr>
        <p:spPr bwMode="auto">
          <a:xfrm>
            <a:off x="312738" y="315277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Biometrics</a:t>
            </a:r>
          </a:p>
        </p:txBody>
      </p:sp>
      <p:sp>
        <p:nvSpPr>
          <p:cNvPr id="22" name="Rounded Rectangle 21"/>
          <p:cNvSpPr/>
          <p:nvPr/>
        </p:nvSpPr>
        <p:spPr bwMode="auto">
          <a:xfrm>
            <a:off x="312738" y="371316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Bump Bar</a:t>
            </a:r>
          </a:p>
        </p:txBody>
      </p:sp>
      <p:sp>
        <p:nvSpPr>
          <p:cNvPr id="23" name="Rounded Rectangle 22"/>
          <p:cNvSpPr/>
          <p:nvPr/>
        </p:nvSpPr>
        <p:spPr bwMode="auto">
          <a:xfrm>
            <a:off x="312738" y="4273550"/>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Cash Changer</a:t>
            </a:r>
          </a:p>
        </p:txBody>
      </p:sp>
      <p:sp>
        <p:nvSpPr>
          <p:cNvPr id="24" name="Rounded Rectangle 23"/>
          <p:cNvSpPr/>
          <p:nvPr/>
        </p:nvSpPr>
        <p:spPr bwMode="auto">
          <a:xfrm>
            <a:off x="312738" y="483552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Cash Drawer</a:t>
            </a:r>
          </a:p>
        </p:txBody>
      </p:sp>
      <p:sp>
        <p:nvSpPr>
          <p:cNvPr id="25" name="Rounded Rectangle 24"/>
          <p:cNvSpPr/>
          <p:nvPr/>
        </p:nvSpPr>
        <p:spPr bwMode="auto">
          <a:xfrm>
            <a:off x="312738" y="539591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CAT</a:t>
            </a:r>
          </a:p>
        </p:txBody>
      </p:sp>
      <p:sp>
        <p:nvSpPr>
          <p:cNvPr id="26" name="Rounded Rectangle 25"/>
          <p:cNvSpPr/>
          <p:nvPr/>
        </p:nvSpPr>
        <p:spPr bwMode="auto">
          <a:xfrm>
            <a:off x="2033588" y="203041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Coin Acceptor</a:t>
            </a:r>
          </a:p>
        </p:txBody>
      </p:sp>
      <p:sp>
        <p:nvSpPr>
          <p:cNvPr id="27" name="Rounded Rectangle 26"/>
          <p:cNvSpPr/>
          <p:nvPr/>
        </p:nvSpPr>
        <p:spPr bwMode="auto">
          <a:xfrm>
            <a:off x="2033588" y="2592388"/>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Coin Dispenser</a:t>
            </a:r>
          </a:p>
        </p:txBody>
      </p:sp>
      <p:sp>
        <p:nvSpPr>
          <p:cNvPr id="28" name="Rounded Rectangle 27"/>
          <p:cNvSpPr/>
          <p:nvPr/>
        </p:nvSpPr>
        <p:spPr bwMode="auto">
          <a:xfrm>
            <a:off x="2033588" y="315277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Electronic Journal</a:t>
            </a:r>
          </a:p>
        </p:txBody>
      </p:sp>
      <p:sp>
        <p:nvSpPr>
          <p:cNvPr id="29" name="Rounded Rectangle 28"/>
          <p:cNvSpPr/>
          <p:nvPr/>
        </p:nvSpPr>
        <p:spPr bwMode="auto">
          <a:xfrm>
            <a:off x="2033588" y="371316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Electronic </a:t>
            </a:r>
            <a:br>
              <a:rPr lang="en-US" dirty="0">
                <a:solidFill>
                  <a:srgbClr val="FFFFFF"/>
                </a:solidFill>
                <a:effectLst>
                  <a:outerShdw blurRad="38100" dist="38100" dir="2700000" algn="tl">
                    <a:srgbClr val="000000">
                      <a:alpha val="43137"/>
                    </a:srgbClr>
                  </a:outerShdw>
                </a:effectLst>
              </a:rPr>
            </a:br>
            <a:r>
              <a:rPr lang="en-US" dirty="0">
                <a:solidFill>
                  <a:srgbClr val="FFFFFF"/>
                </a:solidFill>
                <a:effectLst>
                  <a:outerShdw blurRad="38100" dist="38100" dir="2700000" algn="tl">
                    <a:srgbClr val="000000">
                      <a:alpha val="43137"/>
                    </a:srgbClr>
                  </a:outerShdw>
                </a:effectLst>
              </a:rPr>
              <a:t>Value RW</a:t>
            </a:r>
          </a:p>
        </p:txBody>
      </p:sp>
      <p:sp>
        <p:nvSpPr>
          <p:cNvPr id="30" name="Rounded Rectangle 29"/>
          <p:cNvSpPr/>
          <p:nvPr/>
        </p:nvSpPr>
        <p:spPr bwMode="auto">
          <a:xfrm>
            <a:off x="2033588" y="4273550"/>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Fiscal Printer</a:t>
            </a:r>
          </a:p>
        </p:txBody>
      </p:sp>
      <p:sp>
        <p:nvSpPr>
          <p:cNvPr id="31" name="Rounded Rectangle 30"/>
          <p:cNvSpPr/>
          <p:nvPr/>
        </p:nvSpPr>
        <p:spPr bwMode="auto">
          <a:xfrm>
            <a:off x="2033588" y="483552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Gate </a:t>
            </a:r>
          </a:p>
        </p:txBody>
      </p:sp>
      <p:sp>
        <p:nvSpPr>
          <p:cNvPr id="32" name="Rounded Rectangle 31"/>
          <p:cNvSpPr/>
          <p:nvPr/>
        </p:nvSpPr>
        <p:spPr bwMode="auto">
          <a:xfrm>
            <a:off x="2033588" y="539591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Hard Totals</a:t>
            </a:r>
          </a:p>
        </p:txBody>
      </p:sp>
      <p:sp>
        <p:nvSpPr>
          <p:cNvPr id="33" name="Rounded Rectangle 32"/>
          <p:cNvSpPr/>
          <p:nvPr/>
        </p:nvSpPr>
        <p:spPr bwMode="auto">
          <a:xfrm>
            <a:off x="3754438" y="203041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Item Dispenser</a:t>
            </a:r>
          </a:p>
        </p:txBody>
      </p:sp>
      <p:sp>
        <p:nvSpPr>
          <p:cNvPr id="34" name="Rounded Rectangle 33"/>
          <p:cNvSpPr/>
          <p:nvPr/>
        </p:nvSpPr>
        <p:spPr bwMode="auto">
          <a:xfrm>
            <a:off x="3754438" y="2592388"/>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err="1">
                <a:solidFill>
                  <a:srgbClr val="FFFFFF"/>
                </a:solidFill>
                <a:effectLst>
                  <a:outerShdw blurRad="38100" dist="38100" dir="2700000" algn="tl">
                    <a:srgbClr val="000000">
                      <a:alpha val="43137"/>
                    </a:srgbClr>
                  </a:outerShdw>
                </a:effectLst>
              </a:rPr>
              <a:t>Keylock</a:t>
            </a:r>
            <a:endParaRPr lang="en-US" dirty="0">
              <a:solidFill>
                <a:srgbClr val="FFFFFF"/>
              </a:solidFill>
              <a:effectLst>
                <a:outerShdw blurRad="38100" dist="38100" dir="2700000" algn="tl">
                  <a:srgbClr val="000000">
                    <a:alpha val="43137"/>
                  </a:srgbClr>
                </a:outerShdw>
              </a:effectLst>
            </a:endParaRPr>
          </a:p>
        </p:txBody>
      </p:sp>
      <p:sp>
        <p:nvSpPr>
          <p:cNvPr id="35" name="Rounded Rectangle 34"/>
          <p:cNvSpPr/>
          <p:nvPr/>
        </p:nvSpPr>
        <p:spPr bwMode="auto">
          <a:xfrm>
            <a:off x="3754438" y="315277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Lights</a:t>
            </a:r>
          </a:p>
        </p:txBody>
      </p:sp>
      <p:sp>
        <p:nvSpPr>
          <p:cNvPr id="36" name="Rounded Rectangle 35"/>
          <p:cNvSpPr/>
          <p:nvPr/>
        </p:nvSpPr>
        <p:spPr bwMode="auto">
          <a:xfrm>
            <a:off x="3754438" y="371316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Line Display</a:t>
            </a:r>
          </a:p>
        </p:txBody>
      </p:sp>
      <p:sp>
        <p:nvSpPr>
          <p:cNvPr id="37" name="Rounded Rectangle 36"/>
          <p:cNvSpPr/>
          <p:nvPr/>
        </p:nvSpPr>
        <p:spPr bwMode="auto">
          <a:xfrm>
            <a:off x="3754438" y="4273550"/>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MICR</a:t>
            </a:r>
          </a:p>
        </p:txBody>
      </p:sp>
      <p:sp>
        <p:nvSpPr>
          <p:cNvPr id="38" name="Rounded Rectangle 37"/>
          <p:cNvSpPr/>
          <p:nvPr/>
        </p:nvSpPr>
        <p:spPr bwMode="auto">
          <a:xfrm>
            <a:off x="3754438" y="483552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Motion Sensor</a:t>
            </a:r>
          </a:p>
        </p:txBody>
      </p:sp>
      <p:sp>
        <p:nvSpPr>
          <p:cNvPr id="39" name="Rounded Rectangle 38"/>
          <p:cNvSpPr/>
          <p:nvPr/>
        </p:nvSpPr>
        <p:spPr bwMode="auto">
          <a:xfrm>
            <a:off x="3754438" y="539591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MSR</a:t>
            </a:r>
          </a:p>
        </p:txBody>
      </p:sp>
      <p:sp>
        <p:nvSpPr>
          <p:cNvPr id="40" name="Rounded Rectangle 39"/>
          <p:cNvSpPr/>
          <p:nvPr/>
        </p:nvSpPr>
        <p:spPr bwMode="auto">
          <a:xfrm>
            <a:off x="5475288" y="203041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Point Card RW</a:t>
            </a:r>
          </a:p>
        </p:txBody>
      </p:sp>
      <p:sp>
        <p:nvSpPr>
          <p:cNvPr id="41" name="Rounded Rectangle 40"/>
          <p:cNvSpPr/>
          <p:nvPr/>
        </p:nvSpPr>
        <p:spPr bwMode="auto">
          <a:xfrm>
            <a:off x="5475288" y="2592388"/>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POS Keyboard</a:t>
            </a:r>
          </a:p>
        </p:txBody>
      </p:sp>
      <p:sp>
        <p:nvSpPr>
          <p:cNvPr id="42" name="Rounded Rectangle 41"/>
          <p:cNvSpPr/>
          <p:nvPr/>
        </p:nvSpPr>
        <p:spPr bwMode="auto">
          <a:xfrm>
            <a:off x="5475288" y="315277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POS Power</a:t>
            </a:r>
          </a:p>
        </p:txBody>
      </p:sp>
      <p:sp>
        <p:nvSpPr>
          <p:cNvPr id="43" name="Rounded Rectangle 42"/>
          <p:cNvSpPr/>
          <p:nvPr/>
        </p:nvSpPr>
        <p:spPr bwMode="auto">
          <a:xfrm>
            <a:off x="5475288" y="371316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POS Printer</a:t>
            </a:r>
          </a:p>
        </p:txBody>
      </p:sp>
      <p:sp>
        <p:nvSpPr>
          <p:cNvPr id="44" name="Rounded Rectangle 43"/>
          <p:cNvSpPr/>
          <p:nvPr/>
        </p:nvSpPr>
        <p:spPr bwMode="auto">
          <a:xfrm>
            <a:off x="5475288" y="4273550"/>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Remote Order Display</a:t>
            </a:r>
          </a:p>
        </p:txBody>
      </p:sp>
      <p:sp>
        <p:nvSpPr>
          <p:cNvPr id="45" name="Rounded Rectangle 44"/>
          <p:cNvSpPr/>
          <p:nvPr/>
        </p:nvSpPr>
        <p:spPr bwMode="auto">
          <a:xfrm>
            <a:off x="5475288" y="483552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RFID Scanner</a:t>
            </a:r>
          </a:p>
        </p:txBody>
      </p:sp>
      <p:sp>
        <p:nvSpPr>
          <p:cNvPr id="46" name="Rounded Rectangle 45"/>
          <p:cNvSpPr/>
          <p:nvPr/>
        </p:nvSpPr>
        <p:spPr bwMode="auto">
          <a:xfrm>
            <a:off x="5475288" y="5395913"/>
            <a:ext cx="1646237"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Scale</a:t>
            </a:r>
          </a:p>
        </p:txBody>
      </p:sp>
      <p:sp>
        <p:nvSpPr>
          <p:cNvPr id="47" name="Rounded Rectangle 46"/>
          <p:cNvSpPr/>
          <p:nvPr/>
        </p:nvSpPr>
        <p:spPr bwMode="auto">
          <a:xfrm>
            <a:off x="7196138" y="2030413"/>
            <a:ext cx="1644650"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Signature Capture</a:t>
            </a:r>
          </a:p>
        </p:txBody>
      </p:sp>
      <p:sp>
        <p:nvSpPr>
          <p:cNvPr id="48" name="Rounded Rectangle 47"/>
          <p:cNvSpPr/>
          <p:nvPr/>
        </p:nvSpPr>
        <p:spPr bwMode="auto">
          <a:xfrm>
            <a:off x="7196138" y="2592388"/>
            <a:ext cx="1644650" cy="484187"/>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Smart Card RW</a:t>
            </a:r>
          </a:p>
        </p:txBody>
      </p:sp>
      <p:sp>
        <p:nvSpPr>
          <p:cNvPr id="49" name="Rounded Rectangle 48"/>
          <p:cNvSpPr/>
          <p:nvPr/>
        </p:nvSpPr>
        <p:spPr bwMode="auto">
          <a:xfrm>
            <a:off x="7196138" y="3152775"/>
            <a:ext cx="1644650"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Tone Indicator</a:t>
            </a:r>
          </a:p>
        </p:txBody>
      </p:sp>
      <p:sp>
        <p:nvSpPr>
          <p:cNvPr id="63" name="Oval 62"/>
          <p:cNvSpPr/>
          <p:nvPr/>
        </p:nvSpPr>
        <p:spPr bwMode="auto">
          <a:xfrm>
            <a:off x="752352" y="6207882"/>
            <a:ext cx="393540" cy="393540"/>
          </a:xfrm>
          <a:prstGeom prst="ellipse">
            <a:avLst/>
          </a:prstGeom>
          <a:gradFill flip="none" rotWithShape="1">
            <a:gsLst>
              <a:gs pos="19000">
                <a:srgbClr val="9BE933"/>
              </a:gs>
              <a:gs pos="100000">
                <a:srgbClr val="FFFFFF">
                  <a:alpha val="0"/>
                </a:srgbClr>
              </a:gs>
            </a:gsLst>
            <a:path path="circle">
              <a:fillToRect l="50000" t="50000" r="50000" b="50000"/>
            </a:path>
            <a:tileRect/>
          </a:gradFill>
          <a:ln>
            <a:noFill/>
            <a:headEnd type="none" w="med" len="med"/>
            <a:tailEnd type="none" w="med" len="med"/>
          </a:ln>
          <a:effectLst>
            <a:glow rad="228600">
              <a:srgbClr val="92D050">
                <a:alpha val="40000"/>
              </a:srgbClr>
            </a:glow>
          </a:effectLst>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endParaRPr>
          </a:p>
        </p:txBody>
      </p:sp>
      <p:sp>
        <p:nvSpPr>
          <p:cNvPr id="64" name="Oval 63"/>
          <p:cNvSpPr/>
          <p:nvPr/>
        </p:nvSpPr>
        <p:spPr bwMode="auto">
          <a:xfrm>
            <a:off x="7988462" y="6207882"/>
            <a:ext cx="393540" cy="393540"/>
          </a:xfrm>
          <a:prstGeom prst="ellipse">
            <a:avLst/>
          </a:prstGeom>
          <a:gradFill flip="none" rotWithShape="1">
            <a:gsLst>
              <a:gs pos="19000">
                <a:srgbClr val="9BE933"/>
              </a:gs>
              <a:gs pos="100000">
                <a:srgbClr val="FFFFFF">
                  <a:alpha val="0"/>
                </a:srgbClr>
              </a:gs>
            </a:gsLst>
            <a:path path="circle">
              <a:fillToRect l="50000" t="50000" r="50000" b="50000"/>
            </a:path>
            <a:tileRect/>
          </a:gradFill>
          <a:ln>
            <a:noFill/>
            <a:headEnd type="none" w="med" len="med"/>
            <a:tailEnd type="none" w="med" len="med"/>
          </a:ln>
          <a:effectLst>
            <a:glow rad="228600">
              <a:srgbClr val="92D050">
                <a:alpha val="40000"/>
              </a:srgbClr>
            </a:glow>
          </a:effectLst>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endParaRPr>
          </a:p>
        </p:txBody>
      </p:sp>
      <p:sp>
        <p:nvSpPr>
          <p:cNvPr id="66" name="Oval 65"/>
          <p:cNvSpPr/>
          <p:nvPr/>
        </p:nvSpPr>
        <p:spPr bwMode="auto">
          <a:xfrm>
            <a:off x="752352" y="6207882"/>
            <a:ext cx="393540" cy="393540"/>
          </a:xfrm>
          <a:prstGeom prst="ellipse">
            <a:avLst/>
          </a:prstGeom>
          <a:gradFill flip="none" rotWithShape="1">
            <a:gsLst>
              <a:gs pos="19000">
                <a:srgbClr val="F78E25"/>
              </a:gs>
              <a:gs pos="100000">
                <a:srgbClr val="FFFFFF">
                  <a:alpha val="0"/>
                </a:srgbClr>
              </a:gs>
            </a:gsLst>
            <a:path path="circle">
              <a:fillToRect l="50000" t="50000" r="50000" b="50000"/>
            </a:path>
            <a:tileRect/>
          </a:gradFill>
          <a:ln>
            <a:noFill/>
            <a:headEnd type="none" w="med" len="med"/>
            <a:tailEnd type="none" w="med" len="med"/>
          </a:ln>
          <a:effectLst>
            <a:glow rad="228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endParaRPr>
          </a:p>
        </p:txBody>
      </p:sp>
      <p:sp>
        <p:nvSpPr>
          <p:cNvPr id="67" name="Oval 66"/>
          <p:cNvSpPr/>
          <p:nvPr/>
        </p:nvSpPr>
        <p:spPr bwMode="auto">
          <a:xfrm>
            <a:off x="7988462" y="6207882"/>
            <a:ext cx="393540" cy="393540"/>
          </a:xfrm>
          <a:prstGeom prst="ellipse">
            <a:avLst/>
          </a:prstGeom>
          <a:gradFill flip="none" rotWithShape="1">
            <a:gsLst>
              <a:gs pos="19000">
                <a:srgbClr val="F78E25"/>
              </a:gs>
              <a:gs pos="100000">
                <a:srgbClr val="FFFFFF">
                  <a:alpha val="0"/>
                </a:srgbClr>
              </a:gs>
            </a:gsLst>
            <a:path path="circle">
              <a:fillToRect l="50000" t="50000" r="50000" b="50000"/>
            </a:path>
            <a:tileRect/>
          </a:gradFill>
          <a:ln>
            <a:noFill/>
            <a:headEnd type="none" w="med" len="med"/>
            <a:tailEnd type="none" w="med" len="med"/>
          </a:ln>
          <a:effectLst>
            <a:glow rad="228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endParaRPr>
          </a:p>
        </p:txBody>
      </p:sp>
      <p:sp>
        <p:nvSpPr>
          <p:cNvPr id="68" name="Rounded Rectangle 67"/>
          <p:cNvSpPr/>
          <p:nvPr/>
        </p:nvSpPr>
        <p:spPr bwMode="auto">
          <a:xfrm>
            <a:off x="5475288" y="4835525"/>
            <a:ext cx="1646237" cy="484188"/>
          </a:xfrm>
          <a:prstGeom prst="roundRect">
            <a:avLst/>
          </a:prstGeom>
          <a:gradFill flip="none" rotWithShape="1">
            <a:gsLst>
              <a:gs pos="0">
                <a:schemeClr val="bg1">
                  <a:alpha val="65000"/>
                </a:schemeClr>
              </a:gs>
              <a:gs pos="50000">
                <a:schemeClr val="bg1">
                  <a:alpha val="26000"/>
                </a:schemeClr>
              </a:gs>
              <a:gs pos="100000">
                <a:schemeClr val="lt1">
                  <a:shade val="100000"/>
                  <a:satMod val="115000"/>
                  <a:alpha val="25000"/>
                </a:schemeClr>
              </a:gs>
            </a:gsLst>
            <a:lin ang="162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0" tIns="45718" rIns="0" bIns="45718" anchor="ctr"/>
          <a:lstStyle/>
          <a:p>
            <a:pPr algn="ctr" defTabSz="914099">
              <a:lnSpc>
                <a:spcPct val="90000"/>
              </a:lnSpc>
              <a:defRPr/>
            </a:pPr>
            <a:r>
              <a:rPr lang="en-US" dirty="0">
                <a:solidFill>
                  <a:srgbClr val="FFFFFF"/>
                </a:solidFill>
                <a:effectLst>
                  <a:outerShdw blurRad="38100" dist="38100" dir="2700000" algn="tl">
                    <a:srgbClr val="000000">
                      <a:alpha val="43137"/>
                    </a:srgbClr>
                  </a:outerShdw>
                </a:effectLst>
              </a:rPr>
              <a:t>RFID Scanner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1000"/>
                                        <p:tgtEl>
                                          <p:spTgt spid="64"/>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barn(outVertical)">
                                      <p:cBhvr>
                                        <p:cTn id="13" dur="1000"/>
                                        <p:tgtEl>
                                          <p:spTgt spid="61"/>
                                        </p:tgtEl>
                                      </p:cBhvr>
                                    </p:animEffect>
                                  </p:childTnLst>
                                </p:cTn>
                              </p:par>
                              <p:par>
                                <p:cTn id="14" presetID="1" presetClass="emph" presetSubtype="2" fill="hold" nodeType="withEffect">
                                  <p:stCondLst>
                                    <p:cond delay="0"/>
                                  </p:stCondLst>
                                  <p:childTnLst>
                                    <p:animClr clrSpc="rgb" dir="cw">
                                      <p:cBhvr>
                                        <p:cTn id="15" dur="1000" fill="hold"/>
                                        <p:tgtEl>
                                          <p:spTgt spid="24"/>
                                        </p:tgtEl>
                                        <p:attrNameLst>
                                          <p:attrName>fillcolor</p:attrName>
                                        </p:attrNameLst>
                                      </p:cBhvr>
                                      <p:to>
                                        <a:srgbClr val="92D050"/>
                                      </p:to>
                                    </p:animClr>
                                    <p:set>
                                      <p:cBhvr>
                                        <p:cTn id="16" dur="1000" fill="hold"/>
                                        <p:tgtEl>
                                          <p:spTgt spid="24"/>
                                        </p:tgtEl>
                                        <p:attrNameLst>
                                          <p:attrName>fill.type</p:attrName>
                                        </p:attrNameLst>
                                      </p:cBhvr>
                                      <p:to>
                                        <p:strVal val="solid"/>
                                      </p:to>
                                    </p:set>
                                    <p:set>
                                      <p:cBhvr>
                                        <p:cTn id="17" dur="1000" fill="hold"/>
                                        <p:tgtEl>
                                          <p:spTgt spid="24"/>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1000" fill="hold"/>
                                        <p:tgtEl>
                                          <p:spTgt spid="15"/>
                                        </p:tgtEl>
                                        <p:attrNameLst>
                                          <p:attrName>fillcolor</p:attrName>
                                        </p:attrNameLst>
                                      </p:cBhvr>
                                      <p:to>
                                        <a:srgbClr val="92D050"/>
                                      </p:to>
                                    </p:animClr>
                                    <p:set>
                                      <p:cBhvr>
                                        <p:cTn id="20" dur="1000" fill="hold"/>
                                        <p:tgtEl>
                                          <p:spTgt spid="15"/>
                                        </p:tgtEl>
                                        <p:attrNameLst>
                                          <p:attrName>fill.type</p:attrName>
                                        </p:attrNameLst>
                                      </p:cBhvr>
                                      <p:to>
                                        <p:strVal val="solid"/>
                                      </p:to>
                                    </p:set>
                                    <p:set>
                                      <p:cBhvr>
                                        <p:cTn id="21" dur="1000" fill="hold"/>
                                        <p:tgtEl>
                                          <p:spTgt spid="15"/>
                                        </p:tgtEl>
                                        <p:attrNameLst>
                                          <p:attrName>fill.on</p:attrName>
                                        </p:attrNameLst>
                                      </p:cBhvr>
                                      <p:to>
                                        <p:strVal val="true"/>
                                      </p:to>
                                    </p:set>
                                  </p:childTnLst>
                                </p:cTn>
                              </p:par>
                              <p:par>
                                <p:cTn id="22" presetID="1" presetClass="emph" presetSubtype="2" fill="hold" nodeType="withEffect">
                                  <p:stCondLst>
                                    <p:cond delay="0"/>
                                  </p:stCondLst>
                                  <p:childTnLst>
                                    <p:animClr clrSpc="rgb" dir="cw">
                                      <p:cBhvr>
                                        <p:cTn id="23" dur="1000" fill="hold"/>
                                        <p:tgtEl>
                                          <p:spTgt spid="36"/>
                                        </p:tgtEl>
                                        <p:attrNameLst>
                                          <p:attrName>fillcolor</p:attrName>
                                        </p:attrNameLst>
                                      </p:cBhvr>
                                      <p:to>
                                        <a:srgbClr val="92D050"/>
                                      </p:to>
                                    </p:animClr>
                                    <p:set>
                                      <p:cBhvr>
                                        <p:cTn id="24" dur="1000" fill="hold"/>
                                        <p:tgtEl>
                                          <p:spTgt spid="36"/>
                                        </p:tgtEl>
                                        <p:attrNameLst>
                                          <p:attrName>fill.type</p:attrName>
                                        </p:attrNameLst>
                                      </p:cBhvr>
                                      <p:to>
                                        <p:strVal val="solid"/>
                                      </p:to>
                                    </p:set>
                                    <p:set>
                                      <p:cBhvr>
                                        <p:cTn id="25" dur="1000" fill="hold"/>
                                        <p:tgtEl>
                                          <p:spTgt spid="36"/>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1000" fill="hold"/>
                                        <p:tgtEl>
                                          <p:spTgt spid="41"/>
                                        </p:tgtEl>
                                        <p:attrNameLst>
                                          <p:attrName>fillcolor</p:attrName>
                                        </p:attrNameLst>
                                      </p:cBhvr>
                                      <p:to>
                                        <a:srgbClr val="92D050"/>
                                      </p:to>
                                    </p:animClr>
                                    <p:set>
                                      <p:cBhvr>
                                        <p:cTn id="28" dur="1000" fill="hold"/>
                                        <p:tgtEl>
                                          <p:spTgt spid="41"/>
                                        </p:tgtEl>
                                        <p:attrNameLst>
                                          <p:attrName>fill.type</p:attrName>
                                        </p:attrNameLst>
                                      </p:cBhvr>
                                      <p:to>
                                        <p:strVal val="solid"/>
                                      </p:to>
                                    </p:set>
                                    <p:set>
                                      <p:cBhvr>
                                        <p:cTn id="29" dur="1000" fill="hold"/>
                                        <p:tgtEl>
                                          <p:spTgt spid="41"/>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1000" fill="hold"/>
                                        <p:tgtEl>
                                          <p:spTgt spid="43"/>
                                        </p:tgtEl>
                                        <p:attrNameLst>
                                          <p:attrName>fillcolor</p:attrName>
                                        </p:attrNameLst>
                                      </p:cBhvr>
                                      <p:to>
                                        <a:srgbClr val="92D050"/>
                                      </p:to>
                                    </p:animClr>
                                    <p:set>
                                      <p:cBhvr>
                                        <p:cTn id="32" dur="1000" fill="hold"/>
                                        <p:tgtEl>
                                          <p:spTgt spid="43"/>
                                        </p:tgtEl>
                                        <p:attrNameLst>
                                          <p:attrName>fill.type</p:attrName>
                                        </p:attrNameLst>
                                      </p:cBhvr>
                                      <p:to>
                                        <p:strVal val="solid"/>
                                      </p:to>
                                    </p:set>
                                    <p:set>
                                      <p:cBhvr>
                                        <p:cTn id="33" dur="1000" fill="hold"/>
                                        <p:tgtEl>
                                          <p:spTgt spid="43"/>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1000" fill="hold"/>
                                        <p:tgtEl>
                                          <p:spTgt spid="45"/>
                                        </p:tgtEl>
                                        <p:attrNameLst>
                                          <p:attrName>fillcolor</p:attrName>
                                        </p:attrNameLst>
                                      </p:cBhvr>
                                      <p:to>
                                        <a:srgbClr val="92D050"/>
                                      </p:to>
                                    </p:animClr>
                                    <p:set>
                                      <p:cBhvr>
                                        <p:cTn id="36" dur="1000" fill="hold"/>
                                        <p:tgtEl>
                                          <p:spTgt spid="45"/>
                                        </p:tgtEl>
                                        <p:attrNameLst>
                                          <p:attrName>fill.type</p:attrName>
                                        </p:attrNameLst>
                                      </p:cBhvr>
                                      <p:to>
                                        <p:strVal val="solid"/>
                                      </p:to>
                                    </p:set>
                                    <p:set>
                                      <p:cBhvr>
                                        <p:cTn id="37" dur="1000" fill="hold"/>
                                        <p:tgtEl>
                                          <p:spTgt spid="45"/>
                                        </p:tgtEl>
                                        <p:attrNameLst>
                                          <p:attrName>fill.on</p:attrName>
                                        </p:attrNameLst>
                                      </p:cBhvr>
                                      <p:to>
                                        <p:strVal val="true"/>
                                      </p:to>
                                    </p:set>
                                  </p:childTnLst>
                                </p:cTn>
                              </p:par>
                              <p:par>
                                <p:cTn id="38" presetID="1" presetClass="emph" presetSubtype="2" fill="hold" nodeType="withEffect">
                                  <p:stCondLst>
                                    <p:cond delay="0"/>
                                  </p:stCondLst>
                                  <p:childTnLst>
                                    <p:animClr clrSpc="rgb" dir="cw">
                                      <p:cBhvr>
                                        <p:cTn id="39" dur="1000" fill="hold"/>
                                        <p:tgtEl>
                                          <p:spTgt spid="18"/>
                                        </p:tgtEl>
                                        <p:attrNameLst>
                                          <p:attrName>fillcolor</p:attrName>
                                        </p:attrNameLst>
                                      </p:cBhvr>
                                      <p:to>
                                        <a:srgbClr val="92D050"/>
                                      </p:to>
                                    </p:animClr>
                                    <p:set>
                                      <p:cBhvr>
                                        <p:cTn id="40" dur="1000" fill="hold"/>
                                        <p:tgtEl>
                                          <p:spTgt spid="18"/>
                                        </p:tgtEl>
                                        <p:attrNameLst>
                                          <p:attrName>fill.type</p:attrName>
                                        </p:attrNameLst>
                                      </p:cBhvr>
                                      <p:to>
                                        <p:strVal val="solid"/>
                                      </p:to>
                                    </p:set>
                                    <p:set>
                                      <p:cBhvr>
                                        <p:cTn id="41" dur="1000" fill="hold"/>
                                        <p:tgtEl>
                                          <p:spTgt spid="18"/>
                                        </p:tgtEl>
                                        <p:attrNameLst>
                                          <p:attrName>fill.on</p:attrName>
                                        </p:attrNameLst>
                                      </p:cBhvr>
                                      <p:to>
                                        <p:strVal val="true"/>
                                      </p:to>
                                    </p:set>
                                  </p:childTnLst>
                                </p:cTn>
                              </p:par>
                              <p:par>
                                <p:cTn id="42" presetID="1" presetClass="emph" presetSubtype="2" fill="hold" nodeType="withEffect">
                                  <p:stCondLst>
                                    <p:cond delay="0"/>
                                  </p:stCondLst>
                                  <p:childTnLst>
                                    <p:animClr clrSpc="rgb" dir="cw">
                                      <p:cBhvr>
                                        <p:cTn id="43" dur="1000" fill="hold"/>
                                        <p:tgtEl>
                                          <p:spTgt spid="39"/>
                                        </p:tgtEl>
                                        <p:attrNameLst>
                                          <p:attrName>fillcolor</p:attrName>
                                        </p:attrNameLst>
                                      </p:cBhvr>
                                      <p:to>
                                        <a:srgbClr val="92D050"/>
                                      </p:to>
                                    </p:animClr>
                                    <p:set>
                                      <p:cBhvr>
                                        <p:cTn id="44" dur="1000" fill="hold"/>
                                        <p:tgtEl>
                                          <p:spTgt spid="39"/>
                                        </p:tgtEl>
                                        <p:attrNameLst>
                                          <p:attrName>fill.type</p:attrName>
                                        </p:attrNameLst>
                                      </p:cBhvr>
                                      <p:to>
                                        <p:strVal val="solid"/>
                                      </p:to>
                                    </p:set>
                                    <p:set>
                                      <p:cBhvr>
                                        <p:cTn id="45" dur="1000" fill="hold"/>
                                        <p:tgtEl>
                                          <p:spTgt spid="39"/>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17"/>
                                        </p:tgtEl>
                                        <p:attrNameLst>
                                          <p:attrName>fillcolor</p:attrName>
                                        </p:attrNameLst>
                                      </p:cBhvr>
                                      <p:to>
                                        <a:srgbClr val="92D050"/>
                                      </p:to>
                                    </p:animClr>
                                    <p:set>
                                      <p:cBhvr>
                                        <p:cTn id="48" dur="1000" fill="hold"/>
                                        <p:tgtEl>
                                          <p:spTgt spid="17"/>
                                        </p:tgtEl>
                                        <p:attrNameLst>
                                          <p:attrName>fill.type</p:attrName>
                                        </p:attrNameLst>
                                      </p:cBhvr>
                                      <p:to>
                                        <p:strVal val="solid"/>
                                      </p:to>
                                    </p:set>
                                    <p:set>
                                      <p:cBhvr>
                                        <p:cTn id="49" dur="1000" fill="hold"/>
                                        <p:tgtEl>
                                          <p:spTgt spid="17"/>
                                        </p:tgtEl>
                                        <p:attrNameLst>
                                          <p:attrName>fill.on</p:attrName>
                                        </p:attrNameLst>
                                      </p:cBhvr>
                                      <p:to>
                                        <p:strVal val="true"/>
                                      </p:to>
                                    </p:set>
                                  </p:childTnLst>
                                </p:cTn>
                              </p:par>
                              <p:par>
                                <p:cTn id="50" presetID="9" presetClass="emph" presetSubtype="0" grpId="0" nodeType="withEffect">
                                  <p:stCondLst>
                                    <p:cond delay="0"/>
                                  </p:stCondLst>
                                  <p:endCondLst>
                                    <p:cond evt="onNext" delay="0">
                                      <p:tgtEl>
                                        <p:sldTgt/>
                                      </p:tgtEl>
                                    </p:cond>
                                  </p:endCondLst>
                                  <p:childTnLst>
                                    <p:set>
                                      <p:cBhvr rctx="PPT">
                                        <p:cTn id="51" dur="indefinite"/>
                                        <p:tgtEl>
                                          <p:spTgt spid="14"/>
                                        </p:tgtEl>
                                        <p:attrNameLst>
                                          <p:attrName>style.opacity</p:attrName>
                                        </p:attrNameLst>
                                      </p:cBhvr>
                                      <p:to>
                                        <p:strVal val="0.5"/>
                                      </p:to>
                                    </p:set>
                                    <p:animEffect filter="image" prLst="opacity: 0.5">
                                      <p:cBhvr rctx="IE">
                                        <p:cTn id="52" dur="indefinite"/>
                                        <p:tgtEl>
                                          <p:spTgt spid="14"/>
                                        </p:tgtEl>
                                      </p:cBhvr>
                                    </p:animEffect>
                                  </p:childTnLst>
                                </p:cTn>
                              </p:par>
                              <p:par>
                                <p:cTn id="53" presetID="9" presetClass="emph" presetSubtype="0" grpId="0" nodeType="withEffect">
                                  <p:stCondLst>
                                    <p:cond delay="0"/>
                                  </p:stCondLst>
                                  <p:endCondLst>
                                    <p:cond evt="onNext" delay="0">
                                      <p:tgtEl>
                                        <p:sldTgt/>
                                      </p:tgtEl>
                                    </p:cond>
                                  </p:endCondLst>
                                  <p:childTnLst>
                                    <p:set>
                                      <p:cBhvr rctx="PPT">
                                        <p:cTn id="54" dur="indefinite"/>
                                        <p:tgtEl>
                                          <p:spTgt spid="19"/>
                                        </p:tgtEl>
                                        <p:attrNameLst>
                                          <p:attrName>style.opacity</p:attrName>
                                        </p:attrNameLst>
                                      </p:cBhvr>
                                      <p:to>
                                        <p:strVal val="0.5"/>
                                      </p:to>
                                    </p:set>
                                    <p:animEffect filter="image" prLst="opacity: 0.5">
                                      <p:cBhvr rctx="IE">
                                        <p:cTn id="55" dur="indefinite"/>
                                        <p:tgtEl>
                                          <p:spTgt spid="19"/>
                                        </p:tgtEl>
                                      </p:cBhvr>
                                    </p:animEffect>
                                  </p:childTnLst>
                                </p:cTn>
                              </p:par>
                              <p:par>
                                <p:cTn id="56" presetID="9" presetClass="emph" presetSubtype="0" grpId="0" nodeType="withEffect">
                                  <p:stCondLst>
                                    <p:cond delay="0"/>
                                  </p:stCondLst>
                                  <p:endCondLst>
                                    <p:cond evt="onNext" delay="0">
                                      <p:tgtEl>
                                        <p:sldTgt/>
                                      </p:tgtEl>
                                    </p:cond>
                                  </p:endCondLst>
                                  <p:childTnLst>
                                    <p:set>
                                      <p:cBhvr rctx="PPT">
                                        <p:cTn id="57" dur="indefinite"/>
                                        <p:tgtEl>
                                          <p:spTgt spid="20"/>
                                        </p:tgtEl>
                                        <p:attrNameLst>
                                          <p:attrName>style.opacity</p:attrName>
                                        </p:attrNameLst>
                                      </p:cBhvr>
                                      <p:to>
                                        <p:strVal val="0.5"/>
                                      </p:to>
                                    </p:set>
                                    <p:animEffect filter="image" prLst="opacity: 0.5">
                                      <p:cBhvr rctx="IE">
                                        <p:cTn id="58" dur="indefinite"/>
                                        <p:tgtEl>
                                          <p:spTgt spid="20"/>
                                        </p:tgtEl>
                                      </p:cBhvr>
                                    </p:animEffect>
                                  </p:childTnLst>
                                </p:cTn>
                              </p:par>
                              <p:par>
                                <p:cTn id="59" presetID="9" presetClass="emph" presetSubtype="0" grpId="0" nodeType="withEffect">
                                  <p:stCondLst>
                                    <p:cond delay="0"/>
                                  </p:stCondLst>
                                  <p:endCondLst>
                                    <p:cond evt="onNext" delay="0">
                                      <p:tgtEl>
                                        <p:sldTgt/>
                                      </p:tgtEl>
                                    </p:cond>
                                  </p:endCondLst>
                                  <p:childTnLst>
                                    <p:set>
                                      <p:cBhvr rctx="PPT">
                                        <p:cTn id="60" dur="indefinite"/>
                                        <p:tgtEl>
                                          <p:spTgt spid="21"/>
                                        </p:tgtEl>
                                        <p:attrNameLst>
                                          <p:attrName>style.opacity</p:attrName>
                                        </p:attrNameLst>
                                      </p:cBhvr>
                                      <p:to>
                                        <p:strVal val="0.5"/>
                                      </p:to>
                                    </p:set>
                                    <p:animEffect filter="image" prLst="opacity: 0.5">
                                      <p:cBhvr rctx="IE">
                                        <p:cTn id="61" dur="indefinite"/>
                                        <p:tgtEl>
                                          <p:spTgt spid="21"/>
                                        </p:tgtEl>
                                      </p:cBhvr>
                                    </p:animEffect>
                                  </p:childTnLst>
                                </p:cTn>
                              </p:par>
                              <p:par>
                                <p:cTn id="62" presetID="9" presetClass="emph" presetSubtype="0" grpId="0" nodeType="withEffect">
                                  <p:stCondLst>
                                    <p:cond delay="0"/>
                                  </p:stCondLst>
                                  <p:endCondLst>
                                    <p:cond evt="onNext" delay="0">
                                      <p:tgtEl>
                                        <p:sldTgt/>
                                      </p:tgtEl>
                                    </p:cond>
                                  </p:endCondLst>
                                  <p:childTnLst>
                                    <p:set>
                                      <p:cBhvr rctx="PPT">
                                        <p:cTn id="63" dur="indefinite"/>
                                        <p:tgtEl>
                                          <p:spTgt spid="22"/>
                                        </p:tgtEl>
                                        <p:attrNameLst>
                                          <p:attrName>style.opacity</p:attrName>
                                        </p:attrNameLst>
                                      </p:cBhvr>
                                      <p:to>
                                        <p:strVal val="0.5"/>
                                      </p:to>
                                    </p:set>
                                    <p:animEffect filter="image" prLst="opacity: 0.5">
                                      <p:cBhvr rctx="IE">
                                        <p:cTn id="64" dur="indefinite"/>
                                        <p:tgtEl>
                                          <p:spTgt spid="22"/>
                                        </p:tgtEl>
                                      </p:cBhvr>
                                    </p:animEffect>
                                  </p:childTnLst>
                                </p:cTn>
                              </p:par>
                              <p:par>
                                <p:cTn id="65" presetID="9" presetClass="emph" presetSubtype="0" grpId="0" nodeType="withEffect">
                                  <p:stCondLst>
                                    <p:cond delay="0"/>
                                  </p:stCondLst>
                                  <p:endCondLst>
                                    <p:cond evt="onNext" delay="0">
                                      <p:tgtEl>
                                        <p:sldTgt/>
                                      </p:tgtEl>
                                    </p:cond>
                                  </p:endCondLst>
                                  <p:childTnLst>
                                    <p:set>
                                      <p:cBhvr rctx="PPT">
                                        <p:cTn id="66" dur="indefinite"/>
                                        <p:tgtEl>
                                          <p:spTgt spid="23"/>
                                        </p:tgtEl>
                                        <p:attrNameLst>
                                          <p:attrName>style.opacity</p:attrName>
                                        </p:attrNameLst>
                                      </p:cBhvr>
                                      <p:to>
                                        <p:strVal val="0.5"/>
                                      </p:to>
                                    </p:set>
                                    <p:animEffect filter="image" prLst="opacity: 0.5">
                                      <p:cBhvr rctx="IE">
                                        <p:cTn id="67" dur="indefinite"/>
                                        <p:tgtEl>
                                          <p:spTgt spid="23"/>
                                        </p:tgtEl>
                                      </p:cBhvr>
                                    </p:animEffect>
                                  </p:childTnLst>
                                </p:cTn>
                              </p:par>
                              <p:par>
                                <p:cTn id="68" presetID="9" presetClass="emph" presetSubtype="0" grpId="0" nodeType="withEffect">
                                  <p:stCondLst>
                                    <p:cond delay="0"/>
                                  </p:stCondLst>
                                  <p:endCondLst>
                                    <p:cond evt="onNext" delay="0">
                                      <p:tgtEl>
                                        <p:sldTgt/>
                                      </p:tgtEl>
                                    </p:cond>
                                  </p:endCondLst>
                                  <p:childTnLst>
                                    <p:set>
                                      <p:cBhvr rctx="PPT">
                                        <p:cTn id="69" dur="indefinite"/>
                                        <p:tgtEl>
                                          <p:spTgt spid="25"/>
                                        </p:tgtEl>
                                        <p:attrNameLst>
                                          <p:attrName>style.opacity</p:attrName>
                                        </p:attrNameLst>
                                      </p:cBhvr>
                                      <p:to>
                                        <p:strVal val="0.5"/>
                                      </p:to>
                                    </p:set>
                                    <p:animEffect filter="image" prLst="opacity: 0.5">
                                      <p:cBhvr rctx="IE">
                                        <p:cTn id="70" dur="indefinite"/>
                                        <p:tgtEl>
                                          <p:spTgt spid="25"/>
                                        </p:tgtEl>
                                      </p:cBhvr>
                                    </p:animEffect>
                                  </p:childTnLst>
                                </p:cTn>
                              </p:par>
                              <p:par>
                                <p:cTn id="71" presetID="9" presetClass="emph" presetSubtype="0" grpId="0" nodeType="withEffect">
                                  <p:stCondLst>
                                    <p:cond delay="0"/>
                                  </p:stCondLst>
                                  <p:endCondLst>
                                    <p:cond evt="onNext" delay="0">
                                      <p:tgtEl>
                                        <p:sldTgt/>
                                      </p:tgtEl>
                                    </p:cond>
                                  </p:endCondLst>
                                  <p:childTnLst>
                                    <p:set>
                                      <p:cBhvr rctx="PPT">
                                        <p:cTn id="72" dur="indefinite"/>
                                        <p:tgtEl>
                                          <p:spTgt spid="32"/>
                                        </p:tgtEl>
                                        <p:attrNameLst>
                                          <p:attrName>style.opacity</p:attrName>
                                        </p:attrNameLst>
                                      </p:cBhvr>
                                      <p:to>
                                        <p:strVal val="0.5"/>
                                      </p:to>
                                    </p:set>
                                    <p:animEffect filter="image" prLst="opacity: 0.5">
                                      <p:cBhvr rctx="IE">
                                        <p:cTn id="73" dur="indefinite"/>
                                        <p:tgtEl>
                                          <p:spTgt spid="32"/>
                                        </p:tgtEl>
                                      </p:cBhvr>
                                    </p:animEffect>
                                  </p:childTnLst>
                                </p:cTn>
                              </p:par>
                              <p:par>
                                <p:cTn id="74" presetID="9" presetClass="emph" presetSubtype="0" grpId="0" nodeType="withEffect">
                                  <p:stCondLst>
                                    <p:cond delay="0"/>
                                  </p:stCondLst>
                                  <p:endCondLst>
                                    <p:cond evt="onNext" delay="0">
                                      <p:tgtEl>
                                        <p:sldTgt/>
                                      </p:tgtEl>
                                    </p:cond>
                                  </p:endCondLst>
                                  <p:childTnLst>
                                    <p:set>
                                      <p:cBhvr rctx="PPT">
                                        <p:cTn id="75" dur="indefinite"/>
                                        <p:tgtEl>
                                          <p:spTgt spid="31"/>
                                        </p:tgtEl>
                                        <p:attrNameLst>
                                          <p:attrName>style.opacity</p:attrName>
                                        </p:attrNameLst>
                                      </p:cBhvr>
                                      <p:to>
                                        <p:strVal val="0.5"/>
                                      </p:to>
                                    </p:set>
                                    <p:animEffect filter="image" prLst="opacity: 0.5">
                                      <p:cBhvr rctx="IE">
                                        <p:cTn id="76" dur="indefinite"/>
                                        <p:tgtEl>
                                          <p:spTgt spid="31"/>
                                        </p:tgtEl>
                                      </p:cBhvr>
                                    </p:animEffect>
                                  </p:childTnLst>
                                </p:cTn>
                              </p:par>
                              <p:par>
                                <p:cTn id="77" presetID="9" presetClass="emph" presetSubtype="0" grpId="0" nodeType="withEffect">
                                  <p:stCondLst>
                                    <p:cond delay="0"/>
                                  </p:stCondLst>
                                  <p:endCondLst>
                                    <p:cond evt="onNext" delay="0">
                                      <p:tgtEl>
                                        <p:sldTgt/>
                                      </p:tgtEl>
                                    </p:cond>
                                  </p:endCondLst>
                                  <p:childTnLst>
                                    <p:set>
                                      <p:cBhvr rctx="PPT">
                                        <p:cTn id="78" dur="indefinite"/>
                                        <p:tgtEl>
                                          <p:spTgt spid="30"/>
                                        </p:tgtEl>
                                        <p:attrNameLst>
                                          <p:attrName>style.opacity</p:attrName>
                                        </p:attrNameLst>
                                      </p:cBhvr>
                                      <p:to>
                                        <p:strVal val="0.5"/>
                                      </p:to>
                                    </p:set>
                                    <p:animEffect filter="image" prLst="opacity: 0.5">
                                      <p:cBhvr rctx="IE">
                                        <p:cTn id="79" dur="indefinite"/>
                                        <p:tgtEl>
                                          <p:spTgt spid="30"/>
                                        </p:tgtEl>
                                      </p:cBhvr>
                                    </p:animEffect>
                                  </p:childTnLst>
                                </p:cTn>
                              </p:par>
                              <p:par>
                                <p:cTn id="80" presetID="9" presetClass="emph" presetSubtype="0" grpId="0" nodeType="withEffect">
                                  <p:stCondLst>
                                    <p:cond delay="0"/>
                                  </p:stCondLst>
                                  <p:endCondLst>
                                    <p:cond evt="onNext" delay="0">
                                      <p:tgtEl>
                                        <p:sldTgt/>
                                      </p:tgtEl>
                                    </p:cond>
                                  </p:endCondLst>
                                  <p:childTnLst>
                                    <p:set>
                                      <p:cBhvr rctx="PPT">
                                        <p:cTn id="81" dur="indefinite"/>
                                        <p:tgtEl>
                                          <p:spTgt spid="29"/>
                                        </p:tgtEl>
                                        <p:attrNameLst>
                                          <p:attrName>style.opacity</p:attrName>
                                        </p:attrNameLst>
                                      </p:cBhvr>
                                      <p:to>
                                        <p:strVal val="0.5"/>
                                      </p:to>
                                    </p:set>
                                    <p:animEffect filter="image" prLst="opacity: 0.5">
                                      <p:cBhvr rctx="IE">
                                        <p:cTn id="82" dur="indefinite"/>
                                        <p:tgtEl>
                                          <p:spTgt spid="29"/>
                                        </p:tgtEl>
                                      </p:cBhvr>
                                    </p:animEffect>
                                  </p:childTnLst>
                                </p:cTn>
                              </p:par>
                              <p:par>
                                <p:cTn id="83" presetID="9" presetClass="emph" presetSubtype="0" grpId="0" nodeType="withEffect">
                                  <p:stCondLst>
                                    <p:cond delay="0"/>
                                  </p:stCondLst>
                                  <p:endCondLst>
                                    <p:cond evt="onNext" delay="0">
                                      <p:tgtEl>
                                        <p:sldTgt/>
                                      </p:tgtEl>
                                    </p:cond>
                                  </p:endCondLst>
                                  <p:childTnLst>
                                    <p:set>
                                      <p:cBhvr rctx="PPT">
                                        <p:cTn id="84" dur="indefinite"/>
                                        <p:tgtEl>
                                          <p:spTgt spid="28"/>
                                        </p:tgtEl>
                                        <p:attrNameLst>
                                          <p:attrName>style.opacity</p:attrName>
                                        </p:attrNameLst>
                                      </p:cBhvr>
                                      <p:to>
                                        <p:strVal val="0.5"/>
                                      </p:to>
                                    </p:set>
                                    <p:animEffect filter="image" prLst="opacity: 0.5">
                                      <p:cBhvr rctx="IE">
                                        <p:cTn id="85" dur="indefinite"/>
                                        <p:tgtEl>
                                          <p:spTgt spid="28"/>
                                        </p:tgtEl>
                                      </p:cBhvr>
                                    </p:animEffect>
                                  </p:childTnLst>
                                </p:cTn>
                              </p:par>
                              <p:par>
                                <p:cTn id="86" presetID="9" presetClass="emph" presetSubtype="0" grpId="0" nodeType="withEffect">
                                  <p:stCondLst>
                                    <p:cond delay="0"/>
                                  </p:stCondLst>
                                  <p:endCondLst>
                                    <p:cond evt="onNext" delay="0">
                                      <p:tgtEl>
                                        <p:sldTgt/>
                                      </p:tgtEl>
                                    </p:cond>
                                  </p:endCondLst>
                                  <p:childTnLst>
                                    <p:set>
                                      <p:cBhvr rctx="PPT">
                                        <p:cTn id="87" dur="indefinite"/>
                                        <p:tgtEl>
                                          <p:spTgt spid="27"/>
                                        </p:tgtEl>
                                        <p:attrNameLst>
                                          <p:attrName>style.opacity</p:attrName>
                                        </p:attrNameLst>
                                      </p:cBhvr>
                                      <p:to>
                                        <p:strVal val="0.5"/>
                                      </p:to>
                                    </p:set>
                                    <p:animEffect filter="image" prLst="opacity: 0.5">
                                      <p:cBhvr rctx="IE">
                                        <p:cTn id="88" dur="indefinite"/>
                                        <p:tgtEl>
                                          <p:spTgt spid="27"/>
                                        </p:tgtEl>
                                      </p:cBhvr>
                                    </p:animEffect>
                                  </p:childTnLst>
                                </p:cTn>
                              </p:par>
                              <p:par>
                                <p:cTn id="89" presetID="9" presetClass="emph" presetSubtype="0" grpId="0" nodeType="withEffect">
                                  <p:stCondLst>
                                    <p:cond delay="0"/>
                                  </p:stCondLst>
                                  <p:endCondLst>
                                    <p:cond evt="onNext" delay="0">
                                      <p:tgtEl>
                                        <p:sldTgt/>
                                      </p:tgtEl>
                                    </p:cond>
                                  </p:endCondLst>
                                  <p:childTnLst>
                                    <p:set>
                                      <p:cBhvr rctx="PPT">
                                        <p:cTn id="90" dur="indefinite"/>
                                        <p:tgtEl>
                                          <p:spTgt spid="26"/>
                                        </p:tgtEl>
                                        <p:attrNameLst>
                                          <p:attrName>style.opacity</p:attrName>
                                        </p:attrNameLst>
                                      </p:cBhvr>
                                      <p:to>
                                        <p:strVal val="0.5"/>
                                      </p:to>
                                    </p:set>
                                    <p:animEffect filter="image" prLst="opacity: 0.5">
                                      <p:cBhvr rctx="IE">
                                        <p:cTn id="91" dur="indefinite"/>
                                        <p:tgtEl>
                                          <p:spTgt spid="26"/>
                                        </p:tgtEl>
                                      </p:cBhvr>
                                    </p:animEffect>
                                  </p:childTnLst>
                                </p:cTn>
                              </p:par>
                              <p:par>
                                <p:cTn id="92" presetID="9" presetClass="emph" presetSubtype="0" grpId="0" nodeType="withEffect">
                                  <p:stCondLst>
                                    <p:cond delay="0"/>
                                  </p:stCondLst>
                                  <p:endCondLst>
                                    <p:cond evt="onNext" delay="0">
                                      <p:tgtEl>
                                        <p:sldTgt/>
                                      </p:tgtEl>
                                    </p:cond>
                                  </p:endCondLst>
                                  <p:childTnLst>
                                    <p:set>
                                      <p:cBhvr rctx="PPT">
                                        <p:cTn id="93" dur="indefinite"/>
                                        <p:tgtEl>
                                          <p:spTgt spid="16"/>
                                        </p:tgtEl>
                                        <p:attrNameLst>
                                          <p:attrName>style.opacity</p:attrName>
                                        </p:attrNameLst>
                                      </p:cBhvr>
                                      <p:to>
                                        <p:strVal val="0.5"/>
                                      </p:to>
                                    </p:set>
                                    <p:animEffect filter="image" prLst="opacity: 0.5">
                                      <p:cBhvr rctx="IE">
                                        <p:cTn id="94" dur="indefinite"/>
                                        <p:tgtEl>
                                          <p:spTgt spid="16"/>
                                        </p:tgtEl>
                                      </p:cBhvr>
                                    </p:animEffect>
                                  </p:childTnLst>
                                </p:cTn>
                              </p:par>
                              <p:par>
                                <p:cTn id="95" presetID="9" presetClass="emph" presetSubtype="0" grpId="0" nodeType="withEffect">
                                  <p:stCondLst>
                                    <p:cond delay="0"/>
                                  </p:stCondLst>
                                  <p:endCondLst>
                                    <p:cond evt="onNext" delay="0">
                                      <p:tgtEl>
                                        <p:sldTgt/>
                                      </p:tgtEl>
                                    </p:cond>
                                  </p:endCondLst>
                                  <p:childTnLst>
                                    <p:set>
                                      <p:cBhvr rctx="PPT">
                                        <p:cTn id="96" dur="indefinite"/>
                                        <p:tgtEl>
                                          <p:spTgt spid="33"/>
                                        </p:tgtEl>
                                        <p:attrNameLst>
                                          <p:attrName>style.opacity</p:attrName>
                                        </p:attrNameLst>
                                      </p:cBhvr>
                                      <p:to>
                                        <p:strVal val="0.5"/>
                                      </p:to>
                                    </p:set>
                                    <p:animEffect filter="image" prLst="opacity: 0.5">
                                      <p:cBhvr rctx="IE">
                                        <p:cTn id="97" dur="indefinite"/>
                                        <p:tgtEl>
                                          <p:spTgt spid="33"/>
                                        </p:tgtEl>
                                      </p:cBhvr>
                                    </p:animEffect>
                                  </p:childTnLst>
                                </p:cTn>
                              </p:par>
                              <p:par>
                                <p:cTn id="98" presetID="9" presetClass="emph" presetSubtype="0" grpId="0" nodeType="withEffect">
                                  <p:stCondLst>
                                    <p:cond delay="0"/>
                                  </p:stCondLst>
                                  <p:endCondLst>
                                    <p:cond evt="onNext" delay="0">
                                      <p:tgtEl>
                                        <p:sldTgt/>
                                      </p:tgtEl>
                                    </p:cond>
                                  </p:endCondLst>
                                  <p:childTnLst>
                                    <p:set>
                                      <p:cBhvr rctx="PPT">
                                        <p:cTn id="99" dur="indefinite"/>
                                        <p:tgtEl>
                                          <p:spTgt spid="34"/>
                                        </p:tgtEl>
                                        <p:attrNameLst>
                                          <p:attrName>style.opacity</p:attrName>
                                        </p:attrNameLst>
                                      </p:cBhvr>
                                      <p:to>
                                        <p:strVal val="0.5"/>
                                      </p:to>
                                    </p:set>
                                    <p:animEffect filter="image" prLst="opacity: 0.5">
                                      <p:cBhvr rctx="IE">
                                        <p:cTn id="100" dur="indefinite"/>
                                        <p:tgtEl>
                                          <p:spTgt spid="34"/>
                                        </p:tgtEl>
                                      </p:cBhvr>
                                    </p:animEffect>
                                  </p:childTnLst>
                                </p:cTn>
                              </p:par>
                              <p:par>
                                <p:cTn id="101" presetID="9" presetClass="emph" presetSubtype="0" grpId="0" nodeType="withEffect">
                                  <p:stCondLst>
                                    <p:cond delay="0"/>
                                  </p:stCondLst>
                                  <p:endCondLst>
                                    <p:cond evt="onNext" delay="0">
                                      <p:tgtEl>
                                        <p:sldTgt/>
                                      </p:tgtEl>
                                    </p:cond>
                                  </p:endCondLst>
                                  <p:childTnLst>
                                    <p:set>
                                      <p:cBhvr rctx="PPT">
                                        <p:cTn id="102" dur="indefinite"/>
                                        <p:tgtEl>
                                          <p:spTgt spid="35"/>
                                        </p:tgtEl>
                                        <p:attrNameLst>
                                          <p:attrName>style.opacity</p:attrName>
                                        </p:attrNameLst>
                                      </p:cBhvr>
                                      <p:to>
                                        <p:strVal val="0.5"/>
                                      </p:to>
                                    </p:set>
                                    <p:animEffect filter="image" prLst="opacity: 0.5">
                                      <p:cBhvr rctx="IE">
                                        <p:cTn id="103" dur="indefinite"/>
                                        <p:tgtEl>
                                          <p:spTgt spid="35"/>
                                        </p:tgtEl>
                                      </p:cBhvr>
                                    </p:animEffect>
                                  </p:childTnLst>
                                </p:cTn>
                              </p:par>
                              <p:par>
                                <p:cTn id="104" presetID="9" presetClass="emph" presetSubtype="0" grpId="0" nodeType="withEffect">
                                  <p:stCondLst>
                                    <p:cond delay="0"/>
                                  </p:stCondLst>
                                  <p:endCondLst>
                                    <p:cond evt="onNext" delay="0">
                                      <p:tgtEl>
                                        <p:sldTgt/>
                                      </p:tgtEl>
                                    </p:cond>
                                  </p:endCondLst>
                                  <p:childTnLst>
                                    <p:set>
                                      <p:cBhvr rctx="PPT">
                                        <p:cTn id="105" dur="indefinite"/>
                                        <p:tgtEl>
                                          <p:spTgt spid="37"/>
                                        </p:tgtEl>
                                        <p:attrNameLst>
                                          <p:attrName>style.opacity</p:attrName>
                                        </p:attrNameLst>
                                      </p:cBhvr>
                                      <p:to>
                                        <p:strVal val="0.5"/>
                                      </p:to>
                                    </p:set>
                                    <p:animEffect filter="image" prLst="opacity: 0.5">
                                      <p:cBhvr rctx="IE">
                                        <p:cTn id="106" dur="indefinite"/>
                                        <p:tgtEl>
                                          <p:spTgt spid="37"/>
                                        </p:tgtEl>
                                      </p:cBhvr>
                                    </p:animEffect>
                                  </p:childTnLst>
                                </p:cTn>
                              </p:par>
                              <p:par>
                                <p:cTn id="107" presetID="9" presetClass="emph" presetSubtype="0" grpId="0" nodeType="withEffect">
                                  <p:stCondLst>
                                    <p:cond delay="0"/>
                                  </p:stCondLst>
                                  <p:endCondLst>
                                    <p:cond evt="onNext" delay="0">
                                      <p:tgtEl>
                                        <p:sldTgt/>
                                      </p:tgtEl>
                                    </p:cond>
                                  </p:endCondLst>
                                  <p:childTnLst>
                                    <p:set>
                                      <p:cBhvr rctx="PPT">
                                        <p:cTn id="108" dur="indefinite"/>
                                        <p:tgtEl>
                                          <p:spTgt spid="38"/>
                                        </p:tgtEl>
                                        <p:attrNameLst>
                                          <p:attrName>style.opacity</p:attrName>
                                        </p:attrNameLst>
                                      </p:cBhvr>
                                      <p:to>
                                        <p:strVal val="0.5"/>
                                      </p:to>
                                    </p:set>
                                    <p:animEffect filter="image" prLst="opacity: 0.5">
                                      <p:cBhvr rctx="IE">
                                        <p:cTn id="109" dur="indefinite"/>
                                        <p:tgtEl>
                                          <p:spTgt spid="38"/>
                                        </p:tgtEl>
                                      </p:cBhvr>
                                    </p:animEffect>
                                  </p:childTnLst>
                                </p:cTn>
                              </p:par>
                              <p:par>
                                <p:cTn id="110" presetID="9" presetClass="emph" presetSubtype="0" grpId="0" nodeType="withEffect">
                                  <p:stCondLst>
                                    <p:cond delay="0"/>
                                  </p:stCondLst>
                                  <p:endCondLst>
                                    <p:cond evt="onNext" delay="0">
                                      <p:tgtEl>
                                        <p:sldTgt/>
                                      </p:tgtEl>
                                    </p:cond>
                                  </p:endCondLst>
                                  <p:childTnLst>
                                    <p:set>
                                      <p:cBhvr rctx="PPT">
                                        <p:cTn id="111" dur="indefinite"/>
                                        <p:tgtEl>
                                          <p:spTgt spid="46"/>
                                        </p:tgtEl>
                                        <p:attrNameLst>
                                          <p:attrName>style.opacity</p:attrName>
                                        </p:attrNameLst>
                                      </p:cBhvr>
                                      <p:to>
                                        <p:strVal val="0.5"/>
                                      </p:to>
                                    </p:set>
                                    <p:animEffect filter="image" prLst="opacity: 0.5">
                                      <p:cBhvr rctx="IE">
                                        <p:cTn id="112" dur="indefinite"/>
                                        <p:tgtEl>
                                          <p:spTgt spid="46"/>
                                        </p:tgtEl>
                                      </p:cBhvr>
                                    </p:animEffect>
                                  </p:childTnLst>
                                </p:cTn>
                              </p:par>
                              <p:par>
                                <p:cTn id="113" presetID="9" presetClass="emph" presetSubtype="0" grpId="0" nodeType="withEffect">
                                  <p:stCondLst>
                                    <p:cond delay="0"/>
                                  </p:stCondLst>
                                  <p:endCondLst>
                                    <p:cond evt="onNext" delay="0">
                                      <p:tgtEl>
                                        <p:sldTgt/>
                                      </p:tgtEl>
                                    </p:cond>
                                  </p:endCondLst>
                                  <p:childTnLst>
                                    <p:set>
                                      <p:cBhvr rctx="PPT">
                                        <p:cTn id="114" dur="indefinite"/>
                                        <p:tgtEl>
                                          <p:spTgt spid="44"/>
                                        </p:tgtEl>
                                        <p:attrNameLst>
                                          <p:attrName>style.opacity</p:attrName>
                                        </p:attrNameLst>
                                      </p:cBhvr>
                                      <p:to>
                                        <p:strVal val="0.5"/>
                                      </p:to>
                                    </p:set>
                                    <p:animEffect filter="image" prLst="opacity: 0.5">
                                      <p:cBhvr rctx="IE">
                                        <p:cTn id="115" dur="indefinite"/>
                                        <p:tgtEl>
                                          <p:spTgt spid="44"/>
                                        </p:tgtEl>
                                      </p:cBhvr>
                                    </p:animEffect>
                                  </p:childTnLst>
                                </p:cTn>
                              </p:par>
                              <p:par>
                                <p:cTn id="116" presetID="9" presetClass="emph" presetSubtype="0" grpId="0" nodeType="withEffect">
                                  <p:stCondLst>
                                    <p:cond delay="0"/>
                                  </p:stCondLst>
                                  <p:endCondLst>
                                    <p:cond evt="onNext" delay="0">
                                      <p:tgtEl>
                                        <p:sldTgt/>
                                      </p:tgtEl>
                                    </p:cond>
                                  </p:endCondLst>
                                  <p:childTnLst>
                                    <p:set>
                                      <p:cBhvr rctx="PPT">
                                        <p:cTn id="117" dur="indefinite"/>
                                        <p:tgtEl>
                                          <p:spTgt spid="42"/>
                                        </p:tgtEl>
                                        <p:attrNameLst>
                                          <p:attrName>style.opacity</p:attrName>
                                        </p:attrNameLst>
                                      </p:cBhvr>
                                      <p:to>
                                        <p:strVal val="0.5"/>
                                      </p:to>
                                    </p:set>
                                    <p:animEffect filter="image" prLst="opacity: 0.5">
                                      <p:cBhvr rctx="IE">
                                        <p:cTn id="118" dur="indefinite"/>
                                        <p:tgtEl>
                                          <p:spTgt spid="42"/>
                                        </p:tgtEl>
                                      </p:cBhvr>
                                    </p:animEffect>
                                  </p:childTnLst>
                                </p:cTn>
                              </p:par>
                              <p:par>
                                <p:cTn id="119" presetID="9" presetClass="emph" presetSubtype="0" grpId="0" nodeType="withEffect">
                                  <p:stCondLst>
                                    <p:cond delay="0"/>
                                  </p:stCondLst>
                                  <p:endCondLst>
                                    <p:cond evt="onNext" delay="0">
                                      <p:tgtEl>
                                        <p:sldTgt/>
                                      </p:tgtEl>
                                    </p:cond>
                                  </p:endCondLst>
                                  <p:childTnLst>
                                    <p:set>
                                      <p:cBhvr rctx="PPT">
                                        <p:cTn id="120" dur="indefinite"/>
                                        <p:tgtEl>
                                          <p:spTgt spid="40"/>
                                        </p:tgtEl>
                                        <p:attrNameLst>
                                          <p:attrName>style.opacity</p:attrName>
                                        </p:attrNameLst>
                                      </p:cBhvr>
                                      <p:to>
                                        <p:strVal val="0.5"/>
                                      </p:to>
                                    </p:set>
                                    <p:animEffect filter="image" prLst="opacity: 0.5">
                                      <p:cBhvr rctx="IE">
                                        <p:cTn id="121" dur="indefinite"/>
                                        <p:tgtEl>
                                          <p:spTgt spid="40"/>
                                        </p:tgtEl>
                                      </p:cBhvr>
                                    </p:animEffect>
                                  </p:childTnLst>
                                </p:cTn>
                              </p:par>
                              <p:par>
                                <p:cTn id="122" presetID="9" presetClass="emph" presetSubtype="0" grpId="0" nodeType="withEffect">
                                  <p:stCondLst>
                                    <p:cond delay="0"/>
                                  </p:stCondLst>
                                  <p:endCondLst>
                                    <p:cond evt="onNext" delay="0">
                                      <p:tgtEl>
                                        <p:sldTgt/>
                                      </p:tgtEl>
                                    </p:cond>
                                  </p:endCondLst>
                                  <p:childTnLst>
                                    <p:set>
                                      <p:cBhvr rctx="PPT">
                                        <p:cTn id="123" dur="indefinite"/>
                                        <p:tgtEl>
                                          <p:spTgt spid="47"/>
                                        </p:tgtEl>
                                        <p:attrNameLst>
                                          <p:attrName>style.opacity</p:attrName>
                                        </p:attrNameLst>
                                      </p:cBhvr>
                                      <p:to>
                                        <p:strVal val="0.5"/>
                                      </p:to>
                                    </p:set>
                                    <p:animEffect filter="image" prLst="opacity: 0.5">
                                      <p:cBhvr rctx="IE">
                                        <p:cTn id="124" dur="indefinite"/>
                                        <p:tgtEl>
                                          <p:spTgt spid="47"/>
                                        </p:tgtEl>
                                      </p:cBhvr>
                                    </p:animEffect>
                                  </p:childTnLst>
                                </p:cTn>
                              </p:par>
                              <p:par>
                                <p:cTn id="125" presetID="9" presetClass="emph" presetSubtype="0" grpId="0" nodeType="withEffect">
                                  <p:stCondLst>
                                    <p:cond delay="0"/>
                                  </p:stCondLst>
                                  <p:endCondLst>
                                    <p:cond evt="onNext" delay="0">
                                      <p:tgtEl>
                                        <p:sldTgt/>
                                      </p:tgtEl>
                                    </p:cond>
                                  </p:endCondLst>
                                  <p:childTnLst>
                                    <p:set>
                                      <p:cBhvr rctx="PPT">
                                        <p:cTn id="126" dur="indefinite"/>
                                        <p:tgtEl>
                                          <p:spTgt spid="48"/>
                                        </p:tgtEl>
                                        <p:attrNameLst>
                                          <p:attrName>style.opacity</p:attrName>
                                        </p:attrNameLst>
                                      </p:cBhvr>
                                      <p:to>
                                        <p:strVal val="0.5"/>
                                      </p:to>
                                    </p:set>
                                    <p:animEffect filter="image" prLst="opacity: 0.5">
                                      <p:cBhvr rctx="IE">
                                        <p:cTn id="127" dur="indefinite"/>
                                        <p:tgtEl>
                                          <p:spTgt spid="48"/>
                                        </p:tgtEl>
                                      </p:cBhvr>
                                    </p:animEffect>
                                  </p:childTnLst>
                                </p:cTn>
                              </p:par>
                              <p:par>
                                <p:cTn id="128" presetID="9" presetClass="emph" presetSubtype="0" grpId="0" nodeType="withEffect">
                                  <p:stCondLst>
                                    <p:cond delay="0"/>
                                  </p:stCondLst>
                                  <p:endCondLst>
                                    <p:cond evt="onNext" delay="0">
                                      <p:tgtEl>
                                        <p:sldTgt/>
                                      </p:tgtEl>
                                    </p:cond>
                                  </p:endCondLst>
                                  <p:childTnLst>
                                    <p:set>
                                      <p:cBhvr rctx="PPT">
                                        <p:cTn id="129" dur="indefinite"/>
                                        <p:tgtEl>
                                          <p:spTgt spid="49"/>
                                        </p:tgtEl>
                                        <p:attrNameLst>
                                          <p:attrName>style.opacity</p:attrName>
                                        </p:attrNameLst>
                                      </p:cBhvr>
                                      <p:to>
                                        <p:strVal val="0.5"/>
                                      </p:to>
                                    </p:set>
                                    <p:animEffect filter="image" prLst="opacity: 0.5">
                                      <p:cBhvr rctx="IE">
                                        <p:cTn id="130" dur="indefinite"/>
                                        <p:tgtEl>
                                          <p:spTgt spid="4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1000"/>
                                        <p:tgtEl>
                                          <p:spTgt spid="61"/>
                                        </p:tgtEl>
                                      </p:cBhvr>
                                    </p:animEffect>
                                    <p:set>
                                      <p:cBhvr>
                                        <p:cTn id="135" dur="1" fill="hold">
                                          <p:stCondLst>
                                            <p:cond delay="999"/>
                                          </p:stCondLst>
                                        </p:cTn>
                                        <p:tgtEl>
                                          <p:spTgt spid="61"/>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1000"/>
                                        <p:tgtEl>
                                          <p:spTgt spid="63"/>
                                        </p:tgtEl>
                                      </p:cBhvr>
                                    </p:animEffect>
                                    <p:set>
                                      <p:cBhvr>
                                        <p:cTn id="138" dur="1" fill="hold">
                                          <p:stCondLst>
                                            <p:cond delay="999"/>
                                          </p:stCondLst>
                                        </p:cTn>
                                        <p:tgtEl>
                                          <p:spTgt spid="63"/>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1000"/>
                                        <p:tgtEl>
                                          <p:spTgt spid="64"/>
                                        </p:tgtEl>
                                      </p:cBhvr>
                                    </p:animEffect>
                                    <p:set>
                                      <p:cBhvr>
                                        <p:cTn id="141" dur="1" fill="hold">
                                          <p:stCondLst>
                                            <p:cond delay="999"/>
                                          </p:stCondLst>
                                        </p:cTn>
                                        <p:tgtEl>
                                          <p:spTgt spid="64"/>
                                        </p:tgtEl>
                                        <p:attrNameLst>
                                          <p:attrName>style.visibility</p:attrName>
                                        </p:attrNameLst>
                                      </p:cBhvr>
                                      <p:to>
                                        <p:strVal val="hidden"/>
                                      </p:to>
                                    </p:set>
                                  </p:childTnLst>
                                </p:cTn>
                              </p:par>
                              <p:par>
                                <p:cTn id="142" presetID="10" presetClass="entr" presetSubtype="0" fill="hold" nodeType="with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fade">
                                      <p:cBhvr>
                                        <p:cTn id="144" dur="1000"/>
                                        <p:tgtEl>
                                          <p:spTgt spid="66"/>
                                        </p:tgtEl>
                                      </p:cBhvr>
                                    </p:animEffect>
                                  </p:childTnLst>
                                </p:cTn>
                              </p:par>
                              <p:par>
                                <p:cTn id="145" presetID="10" presetClass="entr" presetSubtype="0" fill="hold"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fade">
                                      <p:cBhvr>
                                        <p:cTn id="147" dur="1000"/>
                                        <p:tgtEl>
                                          <p:spTgt spid="67"/>
                                        </p:tgtEl>
                                      </p:cBhvr>
                                    </p:animEffect>
                                  </p:childTnLst>
                                </p:cTn>
                              </p:par>
                              <p:par>
                                <p:cTn id="148" presetID="16" presetClass="entr" presetSubtype="37" fill="hold" grpId="0" nodeType="with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barn(outVertical)">
                                      <p:cBhvr>
                                        <p:cTn id="150" dur="1000"/>
                                        <p:tgtEl>
                                          <p:spTgt spid="65"/>
                                        </p:tgtEl>
                                      </p:cBhvr>
                                    </p:animEffect>
                                  </p:childTnLst>
                                </p:cTn>
                              </p:par>
                              <p:par>
                                <p:cTn id="151" presetID="1" presetClass="emph" presetSubtype="2" fill="hold" nodeType="withEffect">
                                  <p:stCondLst>
                                    <p:cond delay="0"/>
                                  </p:stCondLst>
                                  <p:childTnLst>
                                    <p:animClr clrSpc="rgb" dir="cw">
                                      <p:cBhvr>
                                        <p:cTn id="152" dur="1000" fill="hold"/>
                                        <p:tgtEl>
                                          <p:spTgt spid="24"/>
                                        </p:tgtEl>
                                        <p:attrNameLst>
                                          <p:attrName>fillcolor</p:attrName>
                                        </p:attrNameLst>
                                      </p:cBhvr>
                                      <p:to>
                                        <a:srgbClr val="FF9900"/>
                                      </p:to>
                                    </p:animClr>
                                    <p:set>
                                      <p:cBhvr>
                                        <p:cTn id="153" dur="1000" fill="hold"/>
                                        <p:tgtEl>
                                          <p:spTgt spid="24"/>
                                        </p:tgtEl>
                                        <p:attrNameLst>
                                          <p:attrName>fill.type</p:attrName>
                                        </p:attrNameLst>
                                      </p:cBhvr>
                                      <p:to>
                                        <p:strVal val="solid"/>
                                      </p:to>
                                    </p:set>
                                    <p:set>
                                      <p:cBhvr>
                                        <p:cTn id="154" dur="1000" fill="hold"/>
                                        <p:tgtEl>
                                          <p:spTgt spid="24"/>
                                        </p:tgtEl>
                                        <p:attrNameLst>
                                          <p:attrName>fill.on</p:attrName>
                                        </p:attrNameLst>
                                      </p:cBhvr>
                                      <p:to>
                                        <p:strVal val="true"/>
                                      </p:to>
                                    </p:set>
                                  </p:childTnLst>
                                </p:cTn>
                              </p:par>
                              <p:par>
                                <p:cTn id="155" presetID="1" presetClass="emph" presetSubtype="2" fill="hold" nodeType="withEffect">
                                  <p:stCondLst>
                                    <p:cond delay="0"/>
                                  </p:stCondLst>
                                  <p:childTnLst>
                                    <p:animClr clrSpc="rgb" dir="cw">
                                      <p:cBhvr>
                                        <p:cTn id="156" dur="1000" fill="hold"/>
                                        <p:tgtEl>
                                          <p:spTgt spid="25"/>
                                        </p:tgtEl>
                                        <p:attrNameLst>
                                          <p:attrName>fillcolor</p:attrName>
                                        </p:attrNameLst>
                                      </p:cBhvr>
                                      <p:to>
                                        <a:srgbClr val="FF9900"/>
                                      </p:to>
                                    </p:animClr>
                                    <p:set>
                                      <p:cBhvr>
                                        <p:cTn id="157" dur="1000" fill="hold"/>
                                        <p:tgtEl>
                                          <p:spTgt spid="25"/>
                                        </p:tgtEl>
                                        <p:attrNameLst>
                                          <p:attrName>fill.type</p:attrName>
                                        </p:attrNameLst>
                                      </p:cBhvr>
                                      <p:to>
                                        <p:strVal val="solid"/>
                                      </p:to>
                                    </p:set>
                                    <p:set>
                                      <p:cBhvr>
                                        <p:cTn id="158" dur="1000" fill="hold"/>
                                        <p:tgtEl>
                                          <p:spTgt spid="25"/>
                                        </p:tgtEl>
                                        <p:attrNameLst>
                                          <p:attrName>fill.on</p:attrName>
                                        </p:attrNameLst>
                                      </p:cBhvr>
                                      <p:to>
                                        <p:strVal val="true"/>
                                      </p:to>
                                    </p:set>
                                  </p:childTnLst>
                                </p:cTn>
                              </p:par>
                              <p:par>
                                <p:cTn id="159" presetID="1" presetClass="emph" presetSubtype="2" fill="hold" nodeType="withEffect">
                                  <p:stCondLst>
                                    <p:cond delay="0"/>
                                  </p:stCondLst>
                                  <p:childTnLst>
                                    <p:animClr clrSpc="rgb" dir="cw">
                                      <p:cBhvr>
                                        <p:cTn id="160" dur="1000" fill="hold"/>
                                        <p:tgtEl>
                                          <p:spTgt spid="15"/>
                                        </p:tgtEl>
                                        <p:attrNameLst>
                                          <p:attrName>fillcolor</p:attrName>
                                        </p:attrNameLst>
                                      </p:cBhvr>
                                      <p:to>
                                        <a:srgbClr val="FF9900"/>
                                      </p:to>
                                    </p:animClr>
                                    <p:set>
                                      <p:cBhvr>
                                        <p:cTn id="161" dur="1000" fill="hold"/>
                                        <p:tgtEl>
                                          <p:spTgt spid="15"/>
                                        </p:tgtEl>
                                        <p:attrNameLst>
                                          <p:attrName>fill.type</p:attrName>
                                        </p:attrNameLst>
                                      </p:cBhvr>
                                      <p:to>
                                        <p:strVal val="solid"/>
                                      </p:to>
                                    </p:set>
                                    <p:set>
                                      <p:cBhvr>
                                        <p:cTn id="162" dur="1000" fill="hold"/>
                                        <p:tgtEl>
                                          <p:spTgt spid="15"/>
                                        </p:tgtEl>
                                        <p:attrNameLst>
                                          <p:attrName>fill.on</p:attrName>
                                        </p:attrNameLst>
                                      </p:cBhvr>
                                      <p:to>
                                        <p:strVal val="true"/>
                                      </p:to>
                                    </p:set>
                                  </p:childTnLst>
                                </p:cTn>
                              </p:par>
                              <p:par>
                                <p:cTn id="163" presetID="1" presetClass="emph" presetSubtype="2" fill="hold" nodeType="withEffect">
                                  <p:stCondLst>
                                    <p:cond delay="0"/>
                                  </p:stCondLst>
                                  <p:childTnLst>
                                    <p:animClr clrSpc="rgb" dir="cw">
                                      <p:cBhvr>
                                        <p:cTn id="164" dur="1000" fill="hold"/>
                                        <p:tgtEl>
                                          <p:spTgt spid="27"/>
                                        </p:tgtEl>
                                        <p:attrNameLst>
                                          <p:attrName>fillcolor</p:attrName>
                                        </p:attrNameLst>
                                      </p:cBhvr>
                                      <p:to>
                                        <a:srgbClr val="FF9900"/>
                                      </p:to>
                                    </p:animClr>
                                    <p:set>
                                      <p:cBhvr>
                                        <p:cTn id="165" dur="1000" fill="hold"/>
                                        <p:tgtEl>
                                          <p:spTgt spid="27"/>
                                        </p:tgtEl>
                                        <p:attrNameLst>
                                          <p:attrName>fill.type</p:attrName>
                                        </p:attrNameLst>
                                      </p:cBhvr>
                                      <p:to>
                                        <p:strVal val="solid"/>
                                      </p:to>
                                    </p:set>
                                    <p:set>
                                      <p:cBhvr>
                                        <p:cTn id="166" dur="1000" fill="hold"/>
                                        <p:tgtEl>
                                          <p:spTgt spid="27"/>
                                        </p:tgtEl>
                                        <p:attrNameLst>
                                          <p:attrName>fill.on</p:attrName>
                                        </p:attrNameLst>
                                      </p:cBhvr>
                                      <p:to>
                                        <p:strVal val="true"/>
                                      </p:to>
                                    </p:set>
                                  </p:childTnLst>
                                </p:cTn>
                              </p:par>
                              <p:par>
                                <p:cTn id="167" presetID="1" presetClass="emph" presetSubtype="2" fill="hold" nodeType="withEffect">
                                  <p:stCondLst>
                                    <p:cond delay="0"/>
                                  </p:stCondLst>
                                  <p:childTnLst>
                                    <p:animClr clrSpc="rgb" dir="cw">
                                      <p:cBhvr>
                                        <p:cTn id="168" dur="1000" fill="hold"/>
                                        <p:tgtEl>
                                          <p:spTgt spid="34"/>
                                        </p:tgtEl>
                                        <p:attrNameLst>
                                          <p:attrName>fillcolor</p:attrName>
                                        </p:attrNameLst>
                                      </p:cBhvr>
                                      <p:to>
                                        <a:srgbClr val="FF9900"/>
                                      </p:to>
                                    </p:animClr>
                                    <p:set>
                                      <p:cBhvr>
                                        <p:cTn id="169" dur="1000" fill="hold"/>
                                        <p:tgtEl>
                                          <p:spTgt spid="34"/>
                                        </p:tgtEl>
                                        <p:attrNameLst>
                                          <p:attrName>fill.type</p:attrName>
                                        </p:attrNameLst>
                                      </p:cBhvr>
                                      <p:to>
                                        <p:strVal val="solid"/>
                                      </p:to>
                                    </p:set>
                                    <p:set>
                                      <p:cBhvr>
                                        <p:cTn id="170" dur="1000" fill="hold"/>
                                        <p:tgtEl>
                                          <p:spTgt spid="34"/>
                                        </p:tgtEl>
                                        <p:attrNameLst>
                                          <p:attrName>fill.on</p:attrName>
                                        </p:attrNameLst>
                                      </p:cBhvr>
                                      <p:to>
                                        <p:strVal val="true"/>
                                      </p:to>
                                    </p:set>
                                  </p:childTnLst>
                                </p:cTn>
                              </p:par>
                              <p:par>
                                <p:cTn id="171" presetID="1" presetClass="emph" presetSubtype="2" fill="hold" nodeType="withEffect">
                                  <p:stCondLst>
                                    <p:cond delay="0"/>
                                  </p:stCondLst>
                                  <p:childTnLst>
                                    <p:animClr clrSpc="rgb" dir="cw">
                                      <p:cBhvr>
                                        <p:cTn id="172" dur="1000" fill="hold"/>
                                        <p:tgtEl>
                                          <p:spTgt spid="36"/>
                                        </p:tgtEl>
                                        <p:attrNameLst>
                                          <p:attrName>fillcolor</p:attrName>
                                        </p:attrNameLst>
                                      </p:cBhvr>
                                      <p:to>
                                        <a:srgbClr val="FF9900"/>
                                      </p:to>
                                    </p:animClr>
                                    <p:set>
                                      <p:cBhvr>
                                        <p:cTn id="173" dur="1000" fill="hold"/>
                                        <p:tgtEl>
                                          <p:spTgt spid="36"/>
                                        </p:tgtEl>
                                        <p:attrNameLst>
                                          <p:attrName>fill.type</p:attrName>
                                        </p:attrNameLst>
                                      </p:cBhvr>
                                      <p:to>
                                        <p:strVal val="solid"/>
                                      </p:to>
                                    </p:set>
                                    <p:set>
                                      <p:cBhvr>
                                        <p:cTn id="174" dur="1000" fill="hold"/>
                                        <p:tgtEl>
                                          <p:spTgt spid="36"/>
                                        </p:tgtEl>
                                        <p:attrNameLst>
                                          <p:attrName>fill.on</p:attrName>
                                        </p:attrNameLst>
                                      </p:cBhvr>
                                      <p:to>
                                        <p:strVal val="true"/>
                                      </p:to>
                                    </p:set>
                                  </p:childTnLst>
                                </p:cTn>
                              </p:par>
                              <p:par>
                                <p:cTn id="175" presetID="1" presetClass="emph" presetSubtype="2" fill="hold" nodeType="withEffect">
                                  <p:stCondLst>
                                    <p:cond delay="0"/>
                                  </p:stCondLst>
                                  <p:childTnLst>
                                    <p:animClr clrSpc="rgb" dir="cw">
                                      <p:cBhvr>
                                        <p:cTn id="176" dur="1000" fill="hold"/>
                                        <p:tgtEl>
                                          <p:spTgt spid="37"/>
                                        </p:tgtEl>
                                        <p:attrNameLst>
                                          <p:attrName>fillcolor</p:attrName>
                                        </p:attrNameLst>
                                      </p:cBhvr>
                                      <p:to>
                                        <a:srgbClr val="FF9900"/>
                                      </p:to>
                                    </p:animClr>
                                    <p:set>
                                      <p:cBhvr>
                                        <p:cTn id="177" dur="1000" fill="hold"/>
                                        <p:tgtEl>
                                          <p:spTgt spid="37"/>
                                        </p:tgtEl>
                                        <p:attrNameLst>
                                          <p:attrName>fill.type</p:attrName>
                                        </p:attrNameLst>
                                      </p:cBhvr>
                                      <p:to>
                                        <p:strVal val="solid"/>
                                      </p:to>
                                    </p:set>
                                    <p:set>
                                      <p:cBhvr>
                                        <p:cTn id="178" dur="1000" fill="hold"/>
                                        <p:tgtEl>
                                          <p:spTgt spid="37"/>
                                        </p:tgtEl>
                                        <p:attrNameLst>
                                          <p:attrName>fill.on</p:attrName>
                                        </p:attrNameLst>
                                      </p:cBhvr>
                                      <p:to>
                                        <p:strVal val="true"/>
                                      </p:to>
                                    </p:set>
                                  </p:childTnLst>
                                </p:cTn>
                              </p:par>
                              <p:par>
                                <p:cTn id="179" presetID="1" presetClass="emph" presetSubtype="2" fill="hold" nodeType="withEffect">
                                  <p:stCondLst>
                                    <p:cond delay="0"/>
                                  </p:stCondLst>
                                  <p:childTnLst>
                                    <p:animClr clrSpc="rgb" dir="cw">
                                      <p:cBhvr>
                                        <p:cTn id="180" dur="1000" fill="hold"/>
                                        <p:tgtEl>
                                          <p:spTgt spid="39"/>
                                        </p:tgtEl>
                                        <p:attrNameLst>
                                          <p:attrName>fillcolor</p:attrName>
                                        </p:attrNameLst>
                                      </p:cBhvr>
                                      <p:to>
                                        <a:srgbClr val="FF9900"/>
                                      </p:to>
                                    </p:animClr>
                                    <p:set>
                                      <p:cBhvr>
                                        <p:cTn id="181" dur="1000" fill="hold"/>
                                        <p:tgtEl>
                                          <p:spTgt spid="39"/>
                                        </p:tgtEl>
                                        <p:attrNameLst>
                                          <p:attrName>fill.type</p:attrName>
                                        </p:attrNameLst>
                                      </p:cBhvr>
                                      <p:to>
                                        <p:strVal val="solid"/>
                                      </p:to>
                                    </p:set>
                                    <p:set>
                                      <p:cBhvr>
                                        <p:cTn id="182" dur="1000" fill="hold"/>
                                        <p:tgtEl>
                                          <p:spTgt spid="39"/>
                                        </p:tgtEl>
                                        <p:attrNameLst>
                                          <p:attrName>fill.on</p:attrName>
                                        </p:attrNameLst>
                                      </p:cBhvr>
                                      <p:to>
                                        <p:strVal val="true"/>
                                      </p:to>
                                    </p:set>
                                  </p:childTnLst>
                                </p:cTn>
                              </p:par>
                              <p:par>
                                <p:cTn id="183" presetID="1" presetClass="emph" presetSubtype="2" fill="hold" nodeType="withEffect">
                                  <p:stCondLst>
                                    <p:cond delay="0"/>
                                  </p:stCondLst>
                                  <p:childTnLst>
                                    <p:animClr clrSpc="rgb" dir="cw">
                                      <p:cBhvr>
                                        <p:cTn id="184" dur="1000" fill="hold"/>
                                        <p:tgtEl>
                                          <p:spTgt spid="17"/>
                                        </p:tgtEl>
                                        <p:attrNameLst>
                                          <p:attrName>fillcolor</p:attrName>
                                        </p:attrNameLst>
                                      </p:cBhvr>
                                      <p:to>
                                        <a:srgbClr val="FF9900"/>
                                      </p:to>
                                    </p:animClr>
                                    <p:set>
                                      <p:cBhvr>
                                        <p:cTn id="185" dur="1000" fill="hold"/>
                                        <p:tgtEl>
                                          <p:spTgt spid="17"/>
                                        </p:tgtEl>
                                        <p:attrNameLst>
                                          <p:attrName>fill.type</p:attrName>
                                        </p:attrNameLst>
                                      </p:cBhvr>
                                      <p:to>
                                        <p:strVal val="solid"/>
                                      </p:to>
                                    </p:set>
                                    <p:set>
                                      <p:cBhvr>
                                        <p:cTn id="186" dur="1000" fill="hold"/>
                                        <p:tgtEl>
                                          <p:spTgt spid="17"/>
                                        </p:tgtEl>
                                        <p:attrNameLst>
                                          <p:attrName>fill.on</p:attrName>
                                        </p:attrNameLst>
                                      </p:cBhvr>
                                      <p:to>
                                        <p:strVal val="true"/>
                                      </p:to>
                                    </p:set>
                                  </p:childTnLst>
                                </p:cTn>
                              </p:par>
                              <p:par>
                                <p:cTn id="187" presetID="1" presetClass="emph" presetSubtype="2" fill="hold" nodeType="withEffect">
                                  <p:stCondLst>
                                    <p:cond delay="0"/>
                                  </p:stCondLst>
                                  <p:childTnLst>
                                    <p:animClr clrSpc="rgb" dir="cw">
                                      <p:cBhvr>
                                        <p:cTn id="188" dur="1000" fill="hold"/>
                                        <p:tgtEl>
                                          <p:spTgt spid="41"/>
                                        </p:tgtEl>
                                        <p:attrNameLst>
                                          <p:attrName>fillcolor</p:attrName>
                                        </p:attrNameLst>
                                      </p:cBhvr>
                                      <p:to>
                                        <a:srgbClr val="FF9900"/>
                                      </p:to>
                                    </p:animClr>
                                    <p:set>
                                      <p:cBhvr>
                                        <p:cTn id="189" dur="1000" fill="hold"/>
                                        <p:tgtEl>
                                          <p:spTgt spid="41"/>
                                        </p:tgtEl>
                                        <p:attrNameLst>
                                          <p:attrName>fill.type</p:attrName>
                                        </p:attrNameLst>
                                      </p:cBhvr>
                                      <p:to>
                                        <p:strVal val="solid"/>
                                      </p:to>
                                    </p:set>
                                    <p:set>
                                      <p:cBhvr>
                                        <p:cTn id="190" dur="1000" fill="hold"/>
                                        <p:tgtEl>
                                          <p:spTgt spid="41"/>
                                        </p:tgtEl>
                                        <p:attrNameLst>
                                          <p:attrName>fill.on</p:attrName>
                                        </p:attrNameLst>
                                      </p:cBhvr>
                                      <p:to>
                                        <p:strVal val="true"/>
                                      </p:to>
                                    </p:set>
                                  </p:childTnLst>
                                </p:cTn>
                              </p:par>
                              <p:par>
                                <p:cTn id="191" presetID="1" presetClass="emph" presetSubtype="2" fill="hold" nodeType="withEffect">
                                  <p:stCondLst>
                                    <p:cond delay="0"/>
                                  </p:stCondLst>
                                  <p:childTnLst>
                                    <p:animClr clrSpc="rgb" dir="cw">
                                      <p:cBhvr>
                                        <p:cTn id="192" dur="1000" fill="hold"/>
                                        <p:tgtEl>
                                          <p:spTgt spid="42"/>
                                        </p:tgtEl>
                                        <p:attrNameLst>
                                          <p:attrName>fillcolor</p:attrName>
                                        </p:attrNameLst>
                                      </p:cBhvr>
                                      <p:to>
                                        <a:srgbClr val="FF9900"/>
                                      </p:to>
                                    </p:animClr>
                                    <p:set>
                                      <p:cBhvr>
                                        <p:cTn id="193" dur="1000" fill="hold"/>
                                        <p:tgtEl>
                                          <p:spTgt spid="42"/>
                                        </p:tgtEl>
                                        <p:attrNameLst>
                                          <p:attrName>fill.type</p:attrName>
                                        </p:attrNameLst>
                                      </p:cBhvr>
                                      <p:to>
                                        <p:strVal val="solid"/>
                                      </p:to>
                                    </p:set>
                                    <p:set>
                                      <p:cBhvr>
                                        <p:cTn id="194" dur="1000" fill="hold"/>
                                        <p:tgtEl>
                                          <p:spTgt spid="42"/>
                                        </p:tgtEl>
                                        <p:attrNameLst>
                                          <p:attrName>fill.on</p:attrName>
                                        </p:attrNameLst>
                                      </p:cBhvr>
                                      <p:to>
                                        <p:strVal val="true"/>
                                      </p:to>
                                    </p:set>
                                  </p:childTnLst>
                                </p:cTn>
                              </p:par>
                              <p:par>
                                <p:cTn id="195" presetID="1" presetClass="emph" presetSubtype="2" fill="hold" nodeType="withEffect">
                                  <p:stCondLst>
                                    <p:cond delay="0"/>
                                  </p:stCondLst>
                                  <p:childTnLst>
                                    <p:animClr clrSpc="rgb" dir="cw">
                                      <p:cBhvr>
                                        <p:cTn id="196" dur="1000" fill="hold"/>
                                        <p:tgtEl>
                                          <p:spTgt spid="43"/>
                                        </p:tgtEl>
                                        <p:attrNameLst>
                                          <p:attrName>fillcolor</p:attrName>
                                        </p:attrNameLst>
                                      </p:cBhvr>
                                      <p:to>
                                        <a:srgbClr val="FF9900"/>
                                      </p:to>
                                    </p:animClr>
                                    <p:set>
                                      <p:cBhvr>
                                        <p:cTn id="197" dur="1000" fill="hold"/>
                                        <p:tgtEl>
                                          <p:spTgt spid="43"/>
                                        </p:tgtEl>
                                        <p:attrNameLst>
                                          <p:attrName>fill.type</p:attrName>
                                        </p:attrNameLst>
                                      </p:cBhvr>
                                      <p:to>
                                        <p:strVal val="solid"/>
                                      </p:to>
                                    </p:set>
                                    <p:set>
                                      <p:cBhvr>
                                        <p:cTn id="198" dur="1000" fill="hold"/>
                                        <p:tgtEl>
                                          <p:spTgt spid="43"/>
                                        </p:tgtEl>
                                        <p:attrNameLst>
                                          <p:attrName>fill.on</p:attrName>
                                        </p:attrNameLst>
                                      </p:cBhvr>
                                      <p:to>
                                        <p:strVal val="true"/>
                                      </p:to>
                                    </p:set>
                                  </p:childTnLst>
                                </p:cTn>
                              </p:par>
                              <p:par>
                                <p:cTn id="199" presetID="1" presetClass="emph" presetSubtype="2" fill="hold" nodeType="withEffect">
                                  <p:stCondLst>
                                    <p:cond delay="0"/>
                                  </p:stCondLst>
                                  <p:childTnLst>
                                    <p:animClr clrSpc="rgb" dir="cw">
                                      <p:cBhvr>
                                        <p:cTn id="200" dur="1000" fill="hold"/>
                                        <p:tgtEl>
                                          <p:spTgt spid="46"/>
                                        </p:tgtEl>
                                        <p:attrNameLst>
                                          <p:attrName>fillcolor</p:attrName>
                                        </p:attrNameLst>
                                      </p:cBhvr>
                                      <p:to>
                                        <a:srgbClr val="FF9900"/>
                                      </p:to>
                                    </p:animClr>
                                    <p:set>
                                      <p:cBhvr>
                                        <p:cTn id="201" dur="1000" fill="hold"/>
                                        <p:tgtEl>
                                          <p:spTgt spid="46"/>
                                        </p:tgtEl>
                                        <p:attrNameLst>
                                          <p:attrName>fill.type</p:attrName>
                                        </p:attrNameLst>
                                      </p:cBhvr>
                                      <p:to>
                                        <p:strVal val="solid"/>
                                      </p:to>
                                    </p:set>
                                    <p:set>
                                      <p:cBhvr>
                                        <p:cTn id="202" dur="1000" fill="hold"/>
                                        <p:tgtEl>
                                          <p:spTgt spid="46"/>
                                        </p:tgtEl>
                                        <p:attrNameLst>
                                          <p:attrName>fill.on</p:attrName>
                                        </p:attrNameLst>
                                      </p:cBhvr>
                                      <p:to>
                                        <p:strVal val="true"/>
                                      </p:to>
                                    </p:set>
                                  </p:childTnLst>
                                </p:cTn>
                              </p:par>
                              <p:par>
                                <p:cTn id="203" presetID="1" presetClass="emph" presetSubtype="2" fill="hold" nodeType="withEffect">
                                  <p:stCondLst>
                                    <p:cond delay="0"/>
                                  </p:stCondLst>
                                  <p:childTnLst>
                                    <p:animClr clrSpc="rgb" dir="cw">
                                      <p:cBhvr>
                                        <p:cTn id="204" dur="1000" fill="hold"/>
                                        <p:tgtEl>
                                          <p:spTgt spid="18"/>
                                        </p:tgtEl>
                                        <p:attrNameLst>
                                          <p:attrName>fillcolor</p:attrName>
                                        </p:attrNameLst>
                                      </p:cBhvr>
                                      <p:to>
                                        <a:srgbClr val="FF9900"/>
                                      </p:to>
                                    </p:animClr>
                                    <p:set>
                                      <p:cBhvr>
                                        <p:cTn id="205" dur="1000" fill="hold"/>
                                        <p:tgtEl>
                                          <p:spTgt spid="18"/>
                                        </p:tgtEl>
                                        <p:attrNameLst>
                                          <p:attrName>fill.type</p:attrName>
                                        </p:attrNameLst>
                                      </p:cBhvr>
                                      <p:to>
                                        <p:strVal val="solid"/>
                                      </p:to>
                                    </p:set>
                                    <p:set>
                                      <p:cBhvr>
                                        <p:cTn id="206" dur="1000" fill="hold"/>
                                        <p:tgtEl>
                                          <p:spTgt spid="18"/>
                                        </p:tgtEl>
                                        <p:attrNameLst>
                                          <p:attrName>fill.on</p:attrName>
                                        </p:attrNameLst>
                                      </p:cBhvr>
                                      <p:to>
                                        <p:strVal val="true"/>
                                      </p:to>
                                    </p:set>
                                  </p:childTnLst>
                                </p:cTn>
                              </p:par>
                              <p:par>
                                <p:cTn id="207" presetID="1" presetClass="emph" presetSubtype="2" fill="hold" nodeType="withEffect">
                                  <p:stCondLst>
                                    <p:cond delay="0"/>
                                  </p:stCondLst>
                                  <p:childTnLst>
                                    <p:animClr clrSpc="rgb" dir="cw">
                                      <p:cBhvr>
                                        <p:cTn id="208" dur="1000" fill="hold"/>
                                        <p:tgtEl>
                                          <p:spTgt spid="47"/>
                                        </p:tgtEl>
                                        <p:attrNameLst>
                                          <p:attrName>fillcolor</p:attrName>
                                        </p:attrNameLst>
                                      </p:cBhvr>
                                      <p:to>
                                        <a:srgbClr val="FF9900"/>
                                      </p:to>
                                    </p:animClr>
                                    <p:set>
                                      <p:cBhvr>
                                        <p:cTn id="209" dur="1000" fill="hold"/>
                                        <p:tgtEl>
                                          <p:spTgt spid="47"/>
                                        </p:tgtEl>
                                        <p:attrNameLst>
                                          <p:attrName>fill.type</p:attrName>
                                        </p:attrNameLst>
                                      </p:cBhvr>
                                      <p:to>
                                        <p:strVal val="solid"/>
                                      </p:to>
                                    </p:set>
                                    <p:set>
                                      <p:cBhvr>
                                        <p:cTn id="210" dur="1000" fill="hold"/>
                                        <p:tgtEl>
                                          <p:spTgt spid="47"/>
                                        </p:tgtEl>
                                        <p:attrNameLst>
                                          <p:attrName>fill.on</p:attrName>
                                        </p:attrNameLst>
                                      </p:cBhvr>
                                      <p:to>
                                        <p:strVal val="true"/>
                                      </p:to>
                                    </p:set>
                                  </p:childTnLst>
                                </p:cTn>
                              </p:par>
                              <p:par>
                                <p:cTn id="211" presetID="1" presetClass="emph" presetSubtype="2" fill="hold" nodeType="withEffect">
                                  <p:stCondLst>
                                    <p:cond delay="0"/>
                                  </p:stCondLst>
                                  <p:childTnLst>
                                    <p:animClr clrSpc="rgb" dir="cw">
                                      <p:cBhvr>
                                        <p:cTn id="212" dur="1000" fill="hold"/>
                                        <p:tgtEl>
                                          <p:spTgt spid="49"/>
                                        </p:tgtEl>
                                        <p:attrNameLst>
                                          <p:attrName>fillcolor</p:attrName>
                                        </p:attrNameLst>
                                      </p:cBhvr>
                                      <p:to>
                                        <a:srgbClr val="FF9900"/>
                                      </p:to>
                                    </p:animClr>
                                    <p:set>
                                      <p:cBhvr>
                                        <p:cTn id="213" dur="1000" fill="hold"/>
                                        <p:tgtEl>
                                          <p:spTgt spid="49"/>
                                        </p:tgtEl>
                                        <p:attrNameLst>
                                          <p:attrName>fill.type</p:attrName>
                                        </p:attrNameLst>
                                      </p:cBhvr>
                                      <p:to>
                                        <p:strVal val="solid"/>
                                      </p:to>
                                    </p:set>
                                    <p:set>
                                      <p:cBhvr>
                                        <p:cTn id="214" dur="1000" fill="hold"/>
                                        <p:tgtEl>
                                          <p:spTgt spid="49"/>
                                        </p:tgtEl>
                                        <p:attrNameLst>
                                          <p:attrName>fill.on</p:attrName>
                                        </p:attrNameLst>
                                      </p:cBhvr>
                                      <p:to>
                                        <p:strVal val="true"/>
                                      </p:to>
                                    </p:set>
                                  </p:childTnLst>
                                </p:cTn>
                              </p:par>
                              <p:par>
                                <p:cTn id="215" presetID="9" presetClass="emph" presetSubtype="0" grpId="1" nodeType="withEffect">
                                  <p:stCondLst>
                                    <p:cond delay="0"/>
                                  </p:stCondLst>
                                  <p:endCondLst>
                                    <p:cond evt="onNext" delay="0">
                                      <p:tgtEl>
                                        <p:sldTgt/>
                                      </p:tgtEl>
                                    </p:cond>
                                  </p:endCondLst>
                                  <p:childTnLst>
                                    <p:set>
                                      <p:cBhvr rctx="PPT">
                                        <p:cTn id="216" dur="indefinite"/>
                                        <p:tgtEl>
                                          <p:spTgt spid="14"/>
                                        </p:tgtEl>
                                        <p:attrNameLst>
                                          <p:attrName>style.opacity</p:attrName>
                                        </p:attrNameLst>
                                      </p:cBhvr>
                                      <p:to>
                                        <p:strVal val="0.5"/>
                                      </p:to>
                                    </p:set>
                                    <p:animEffect filter="image" prLst="opacity: 0.5">
                                      <p:cBhvr rctx="IE">
                                        <p:cTn id="217" dur="indefinite"/>
                                        <p:tgtEl>
                                          <p:spTgt spid="14"/>
                                        </p:tgtEl>
                                      </p:cBhvr>
                                    </p:animEffect>
                                  </p:childTnLst>
                                </p:cTn>
                              </p:par>
                              <p:par>
                                <p:cTn id="218" presetID="9" presetClass="emph" presetSubtype="0" grpId="1" nodeType="withEffect">
                                  <p:stCondLst>
                                    <p:cond delay="0"/>
                                  </p:stCondLst>
                                  <p:endCondLst>
                                    <p:cond evt="onNext" delay="0">
                                      <p:tgtEl>
                                        <p:sldTgt/>
                                      </p:tgtEl>
                                    </p:cond>
                                  </p:endCondLst>
                                  <p:childTnLst>
                                    <p:set>
                                      <p:cBhvr rctx="PPT">
                                        <p:cTn id="219" dur="indefinite"/>
                                        <p:tgtEl>
                                          <p:spTgt spid="19"/>
                                        </p:tgtEl>
                                        <p:attrNameLst>
                                          <p:attrName>style.opacity</p:attrName>
                                        </p:attrNameLst>
                                      </p:cBhvr>
                                      <p:to>
                                        <p:strVal val="0.5"/>
                                      </p:to>
                                    </p:set>
                                    <p:animEffect filter="image" prLst="opacity: 0.5">
                                      <p:cBhvr rctx="IE">
                                        <p:cTn id="220" dur="indefinite"/>
                                        <p:tgtEl>
                                          <p:spTgt spid="19"/>
                                        </p:tgtEl>
                                      </p:cBhvr>
                                    </p:animEffect>
                                  </p:childTnLst>
                                </p:cTn>
                              </p:par>
                              <p:par>
                                <p:cTn id="221" presetID="9" presetClass="emph" presetSubtype="0" grpId="1" nodeType="withEffect">
                                  <p:stCondLst>
                                    <p:cond delay="0"/>
                                  </p:stCondLst>
                                  <p:endCondLst>
                                    <p:cond evt="onNext" delay="0">
                                      <p:tgtEl>
                                        <p:sldTgt/>
                                      </p:tgtEl>
                                    </p:cond>
                                  </p:endCondLst>
                                  <p:childTnLst>
                                    <p:set>
                                      <p:cBhvr rctx="PPT">
                                        <p:cTn id="222" dur="indefinite"/>
                                        <p:tgtEl>
                                          <p:spTgt spid="20"/>
                                        </p:tgtEl>
                                        <p:attrNameLst>
                                          <p:attrName>style.opacity</p:attrName>
                                        </p:attrNameLst>
                                      </p:cBhvr>
                                      <p:to>
                                        <p:strVal val="0.5"/>
                                      </p:to>
                                    </p:set>
                                    <p:animEffect filter="image" prLst="opacity: 0.5">
                                      <p:cBhvr rctx="IE">
                                        <p:cTn id="223" dur="indefinite"/>
                                        <p:tgtEl>
                                          <p:spTgt spid="20"/>
                                        </p:tgtEl>
                                      </p:cBhvr>
                                    </p:animEffect>
                                  </p:childTnLst>
                                </p:cTn>
                              </p:par>
                              <p:par>
                                <p:cTn id="224" presetID="9" presetClass="emph" presetSubtype="0" grpId="1" nodeType="withEffect">
                                  <p:stCondLst>
                                    <p:cond delay="0"/>
                                  </p:stCondLst>
                                  <p:endCondLst>
                                    <p:cond evt="onNext" delay="0">
                                      <p:tgtEl>
                                        <p:sldTgt/>
                                      </p:tgtEl>
                                    </p:cond>
                                  </p:endCondLst>
                                  <p:childTnLst>
                                    <p:set>
                                      <p:cBhvr rctx="PPT">
                                        <p:cTn id="225" dur="indefinite"/>
                                        <p:tgtEl>
                                          <p:spTgt spid="21"/>
                                        </p:tgtEl>
                                        <p:attrNameLst>
                                          <p:attrName>style.opacity</p:attrName>
                                        </p:attrNameLst>
                                      </p:cBhvr>
                                      <p:to>
                                        <p:strVal val="0.5"/>
                                      </p:to>
                                    </p:set>
                                    <p:animEffect filter="image" prLst="opacity: 0.5">
                                      <p:cBhvr rctx="IE">
                                        <p:cTn id="226" dur="indefinite"/>
                                        <p:tgtEl>
                                          <p:spTgt spid="21"/>
                                        </p:tgtEl>
                                      </p:cBhvr>
                                    </p:animEffect>
                                  </p:childTnLst>
                                </p:cTn>
                              </p:par>
                              <p:par>
                                <p:cTn id="227" presetID="9" presetClass="emph" presetSubtype="0" grpId="1" nodeType="withEffect">
                                  <p:stCondLst>
                                    <p:cond delay="0"/>
                                  </p:stCondLst>
                                  <p:endCondLst>
                                    <p:cond evt="onNext" delay="0">
                                      <p:tgtEl>
                                        <p:sldTgt/>
                                      </p:tgtEl>
                                    </p:cond>
                                  </p:endCondLst>
                                  <p:childTnLst>
                                    <p:set>
                                      <p:cBhvr rctx="PPT">
                                        <p:cTn id="228" dur="indefinite"/>
                                        <p:tgtEl>
                                          <p:spTgt spid="22"/>
                                        </p:tgtEl>
                                        <p:attrNameLst>
                                          <p:attrName>style.opacity</p:attrName>
                                        </p:attrNameLst>
                                      </p:cBhvr>
                                      <p:to>
                                        <p:strVal val="0.5"/>
                                      </p:to>
                                    </p:set>
                                    <p:animEffect filter="image" prLst="opacity: 0.5">
                                      <p:cBhvr rctx="IE">
                                        <p:cTn id="229" dur="indefinite"/>
                                        <p:tgtEl>
                                          <p:spTgt spid="22"/>
                                        </p:tgtEl>
                                      </p:cBhvr>
                                    </p:animEffect>
                                  </p:childTnLst>
                                </p:cTn>
                              </p:par>
                              <p:par>
                                <p:cTn id="230" presetID="9" presetClass="emph" presetSubtype="0" grpId="1" nodeType="withEffect">
                                  <p:stCondLst>
                                    <p:cond delay="0"/>
                                  </p:stCondLst>
                                  <p:endCondLst>
                                    <p:cond evt="onNext" delay="0">
                                      <p:tgtEl>
                                        <p:sldTgt/>
                                      </p:tgtEl>
                                    </p:cond>
                                  </p:endCondLst>
                                  <p:childTnLst>
                                    <p:set>
                                      <p:cBhvr rctx="PPT">
                                        <p:cTn id="231" dur="indefinite"/>
                                        <p:tgtEl>
                                          <p:spTgt spid="23"/>
                                        </p:tgtEl>
                                        <p:attrNameLst>
                                          <p:attrName>style.opacity</p:attrName>
                                        </p:attrNameLst>
                                      </p:cBhvr>
                                      <p:to>
                                        <p:strVal val="0.5"/>
                                      </p:to>
                                    </p:set>
                                    <p:animEffect filter="image" prLst="opacity: 0.5">
                                      <p:cBhvr rctx="IE">
                                        <p:cTn id="232" dur="indefinite"/>
                                        <p:tgtEl>
                                          <p:spTgt spid="23"/>
                                        </p:tgtEl>
                                      </p:cBhvr>
                                    </p:animEffect>
                                  </p:childTnLst>
                                </p:cTn>
                              </p:par>
                              <p:par>
                                <p:cTn id="233" presetID="9" presetClass="emph" presetSubtype="0" grpId="1" nodeType="withEffect">
                                  <p:stCondLst>
                                    <p:cond delay="0"/>
                                  </p:stCondLst>
                                  <p:endCondLst>
                                    <p:cond evt="onNext" delay="0">
                                      <p:tgtEl>
                                        <p:sldTgt/>
                                      </p:tgtEl>
                                    </p:cond>
                                  </p:endCondLst>
                                  <p:childTnLst>
                                    <p:set>
                                      <p:cBhvr rctx="PPT">
                                        <p:cTn id="234" dur="indefinite"/>
                                        <p:tgtEl>
                                          <p:spTgt spid="26"/>
                                        </p:tgtEl>
                                        <p:attrNameLst>
                                          <p:attrName>style.opacity</p:attrName>
                                        </p:attrNameLst>
                                      </p:cBhvr>
                                      <p:to>
                                        <p:strVal val="0.5"/>
                                      </p:to>
                                    </p:set>
                                    <p:animEffect filter="image" prLst="opacity: 0.5">
                                      <p:cBhvr rctx="IE">
                                        <p:cTn id="235" dur="indefinite"/>
                                        <p:tgtEl>
                                          <p:spTgt spid="26"/>
                                        </p:tgtEl>
                                      </p:cBhvr>
                                    </p:animEffect>
                                  </p:childTnLst>
                                </p:cTn>
                              </p:par>
                              <p:par>
                                <p:cTn id="236" presetID="9" presetClass="emph" presetSubtype="0" grpId="1" nodeType="withEffect">
                                  <p:stCondLst>
                                    <p:cond delay="0"/>
                                  </p:stCondLst>
                                  <p:endCondLst>
                                    <p:cond evt="onNext" delay="0">
                                      <p:tgtEl>
                                        <p:sldTgt/>
                                      </p:tgtEl>
                                    </p:cond>
                                  </p:endCondLst>
                                  <p:childTnLst>
                                    <p:set>
                                      <p:cBhvr rctx="PPT">
                                        <p:cTn id="237" dur="indefinite"/>
                                        <p:tgtEl>
                                          <p:spTgt spid="28"/>
                                        </p:tgtEl>
                                        <p:attrNameLst>
                                          <p:attrName>style.opacity</p:attrName>
                                        </p:attrNameLst>
                                      </p:cBhvr>
                                      <p:to>
                                        <p:strVal val="0.5"/>
                                      </p:to>
                                    </p:set>
                                    <p:animEffect filter="image" prLst="opacity: 0.5">
                                      <p:cBhvr rctx="IE">
                                        <p:cTn id="238" dur="indefinite"/>
                                        <p:tgtEl>
                                          <p:spTgt spid="28"/>
                                        </p:tgtEl>
                                      </p:cBhvr>
                                    </p:animEffect>
                                  </p:childTnLst>
                                </p:cTn>
                              </p:par>
                              <p:par>
                                <p:cTn id="239" presetID="9" presetClass="emph" presetSubtype="0" grpId="1" nodeType="withEffect">
                                  <p:stCondLst>
                                    <p:cond delay="0"/>
                                  </p:stCondLst>
                                  <p:endCondLst>
                                    <p:cond evt="onNext" delay="0">
                                      <p:tgtEl>
                                        <p:sldTgt/>
                                      </p:tgtEl>
                                    </p:cond>
                                  </p:endCondLst>
                                  <p:childTnLst>
                                    <p:set>
                                      <p:cBhvr rctx="PPT">
                                        <p:cTn id="240" dur="indefinite"/>
                                        <p:tgtEl>
                                          <p:spTgt spid="29"/>
                                        </p:tgtEl>
                                        <p:attrNameLst>
                                          <p:attrName>style.opacity</p:attrName>
                                        </p:attrNameLst>
                                      </p:cBhvr>
                                      <p:to>
                                        <p:strVal val="0.5"/>
                                      </p:to>
                                    </p:set>
                                    <p:animEffect filter="image" prLst="opacity: 0.5">
                                      <p:cBhvr rctx="IE">
                                        <p:cTn id="241" dur="indefinite"/>
                                        <p:tgtEl>
                                          <p:spTgt spid="29"/>
                                        </p:tgtEl>
                                      </p:cBhvr>
                                    </p:animEffect>
                                  </p:childTnLst>
                                </p:cTn>
                              </p:par>
                              <p:par>
                                <p:cTn id="242" presetID="9" presetClass="emph" presetSubtype="0" grpId="1" nodeType="withEffect">
                                  <p:stCondLst>
                                    <p:cond delay="0"/>
                                  </p:stCondLst>
                                  <p:endCondLst>
                                    <p:cond evt="onNext" delay="0">
                                      <p:tgtEl>
                                        <p:sldTgt/>
                                      </p:tgtEl>
                                    </p:cond>
                                  </p:endCondLst>
                                  <p:childTnLst>
                                    <p:set>
                                      <p:cBhvr rctx="PPT">
                                        <p:cTn id="243" dur="indefinite"/>
                                        <p:tgtEl>
                                          <p:spTgt spid="30"/>
                                        </p:tgtEl>
                                        <p:attrNameLst>
                                          <p:attrName>style.opacity</p:attrName>
                                        </p:attrNameLst>
                                      </p:cBhvr>
                                      <p:to>
                                        <p:strVal val="0.5"/>
                                      </p:to>
                                    </p:set>
                                    <p:animEffect filter="image" prLst="opacity: 0.5">
                                      <p:cBhvr rctx="IE">
                                        <p:cTn id="244" dur="indefinite"/>
                                        <p:tgtEl>
                                          <p:spTgt spid="30"/>
                                        </p:tgtEl>
                                      </p:cBhvr>
                                    </p:animEffect>
                                  </p:childTnLst>
                                </p:cTn>
                              </p:par>
                              <p:par>
                                <p:cTn id="245" presetID="9" presetClass="emph" presetSubtype="0" grpId="1" nodeType="withEffect">
                                  <p:stCondLst>
                                    <p:cond delay="0"/>
                                  </p:stCondLst>
                                  <p:endCondLst>
                                    <p:cond evt="onNext" delay="0">
                                      <p:tgtEl>
                                        <p:sldTgt/>
                                      </p:tgtEl>
                                    </p:cond>
                                  </p:endCondLst>
                                  <p:childTnLst>
                                    <p:set>
                                      <p:cBhvr rctx="PPT">
                                        <p:cTn id="246" dur="indefinite"/>
                                        <p:tgtEl>
                                          <p:spTgt spid="31"/>
                                        </p:tgtEl>
                                        <p:attrNameLst>
                                          <p:attrName>style.opacity</p:attrName>
                                        </p:attrNameLst>
                                      </p:cBhvr>
                                      <p:to>
                                        <p:strVal val="0.5"/>
                                      </p:to>
                                    </p:set>
                                    <p:animEffect filter="image" prLst="opacity: 0.5">
                                      <p:cBhvr rctx="IE">
                                        <p:cTn id="247" dur="indefinite"/>
                                        <p:tgtEl>
                                          <p:spTgt spid="31"/>
                                        </p:tgtEl>
                                      </p:cBhvr>
                                    </p:animEffect>
                                  </p:childTnLst>
                                </p:cTn>
                              </p:par>
                              <p:par>
                                <p:cTn id="248" presetID="9" presetClass="emph" presetSubtype="0" grpId="1" nodeType="withEffect">
                                  <p:stCondLst>
                                    <p:cond delay="0"/>
                                  </p:stCondLst>
                                  <p:endCondLst>
                                    <p:cond evt="onNext" delay="0">
                                      <p:tgtEl>
                                        <p:sldTgt/>
                                      </p:tgtEl>
                                    </p:cond>
                                  </p:endCondLst>
                                  <p:childTnLst>
                                    <p:set>
                                      <p:cBhvr rctx="PPT">
                                        <p:cTn id="249" dur="indefinite"/>
                                        <p:tgtEl>
                                          <p:spTgt spid="32"/>
                                        </p:tgtEl>
                                        <p:attrNameLst>
                                          <p:attrName>style.opacity</p:attrName>
                                        </p:attrNameLst>
                                      </p:cBhvr>
                                      <p:to>
                                        <p:strVal val="0.5"/>
                                      </p:to>
                                    </p:set>
                                    <p:animEffect filter="image" prLst="opacity: 0.5">
                                      <p:cBhvr rctx="IE">
                                        <p:cTn id="250" dur="indefinite"/>
                                        <p:tgtEl>
                                          <p:spTgt spid="32"/>
                                        </p:tgtEl>
                                      </p:cBhvr>
                                    </p:animEffect>
                                  </p:childTnLst>
                                </p:cTn>
                              </p:par>
                              <p:par>
                                <p:cTn id="251" presetID="9" presetClass="emph" presetSubtype="0" grpId="1" nodeType="withEffect">
                                  <p:stCondLst>
                                    <p:cond delay="0"/>
                                  </p:stCondLst>
                                  <p:endCondLst>
                                    <p:cond evt="onNext" delay="0">
                                      <p:tgtEl>
                                        <p:sldTgt/>
                                      </p:tgtEl>
                                    </p:cond>
                                  </p:endCondLst>
                                  <p:childTnLst>
                                    <p:set>
                                      <p:cBhvr rctx="PPT">
                                        <p:cTn id="252" dur="indefinite"/>
                                        <p:tgtEl>
                                          <p:spTgt spid="16"/>
                                        </p:tgtEl>
                                        <p:attrNameLst>
                                          <p:attrName>style.opacity</p:attrName>
                                        </p:attrNameLst>
                                      </p:cBhvr>
                                      <p:to>
                                        <p:strVal val="0.5"/>
                                      </p:to>
                                    </p:set>
                                    <p:animEffect filter="image" prLst="opacity: 0.5">
                                      <p:cBhvr rctx="IE">
                                        <p:cTn id="253" dur="indefinite"/>
                                        <p:tgtEl>
                                          <p:spTgt spid="16"/>
                                        </p:tgtEl>
                                      </p:cBhvr>
                                    </p:animEffect>
                                  </p:childTnLst>
                                </p:cTn>
                              </p:par>
                              <p:par>
                                <p:cTn id="254" presetID="9" presetClass="emph" presetSubtype="0" grpId="1" nodeType="withEffect">
                                  <p:stCondLst>
                                    <p:cond delay="0"/>
                                  </p:stCondLst>
                                  <p:endCondLst>
                                    <p:cond evt="onNext" delay="0">
                                      <p:tgtEl>
                                        <p:sldTgt/>
                                      </p:tgtEl>
                                    </p:cond>
                                  </p:endCondLst>
                                  <p:childTnLst>
                                    <p:set>
                                      <p:cBhvr rctx="PPT">
                                        <p:cTn id="255" dur="indefinite"/>
                                        <p:tgtEl>
                                          <p:spTgt spid="33"/>
                                        </p:tgtEl>
                                        <p:attrNameLst>
                                          <p:attrName>style.opacity</p:attrName>
                                        </p:attrNameLst>
                                      </p:cBhvr>
                                      <p:to>
                                        <p:strVal val="0.5"/>
                                      </p:to>
                                    </p:set>
                                    <p:animEffect filter="image" prLst="opacity: 0.5">
                                      <p:cBhvr rctx="IE">
                                        <p:cTn id="256" dur="indefinite"/>
                                        <p:tgtEl>
                                          <p:spTgt spid="33"/>
                                        </p:tgtEl>
                                      </p:cBhvr>
                                    </p:animEffect>
                                  </p:childTnLst>
                                </p:cTn>
                              </p:par>
                              <p:par>
                                <p:cTn id="257" presetID="9" presetClass="emph" presetSubtype="0" grpId="1" nodeType="withEffect">
                                  <p:stCondLst>
                                    <p:cond delay="0"/>
                                  </p:stCondLst>
                                  <p:endCondLst>
                                    <p:cond evt="onNext" delay="0">
                                      <p:tgtEl>
                                        <p:sldTgt/>
                                      </p:tgtEl>
                                    </p:cond>
                                  </p:endCondLst>
                                  <p:childTnLst>
                                    <p:set>
                                      <p:cBhvr rctx="PPT">
                                        <p:cTn id="258" dur="indefinite"/>
                                        <p:tgtEl>
                                          <p:spTgt spid="35"/>
                                        </p:tgtEl>
                                        <p:attrNameLst>
                                          <p:attrName>style.opacity</p:attrName>
                                        </p:attrNameLst>
                                      </p:cBhvr>
                                      <p:to>
                                        <p:strVal val="0.5"/>
                                      </p:to>
                                    </p:set>
                                    <p:animEffect filter="image" prLst="opacity: 0.5">
                                      <p:cBhvr rctx="IE">
                                        <p:cTn id="259" dur="indefinite"/>
                                        <p:tgtEl>
                                          <p:spTgt spid="35"/>
                                        </p:tgtEl>
                                      </p:cBhvr>
                                    </p:animEffect>
                                  </p:childTnLst>
                                </p:cTn>
                              </p:par>
                              <p:par>
                                <p:cTn id="260" presetID="9" presetClass="emph" presetSubtype="0" grpId="1" nodeType="withEffect">
                                  <p:stCondLst>
                                    <p:cond delay="0"/>
                                  </p:stCondLst>
                                  <p:endCondLst>
                                    <p:cond evt="onNext" delay="0">
                                      <p:tgtEl>
                                        <p:sldTgt/>
                                      </p:tgtEl>
                                    </p:cond>
                                  </p:endCondLst>
                                  <p:childTnLst>
                                    <p:set>
                                      <p:cBhvr rctx="PPT">
                                        <p:cTn id="261" dur="indefinite"/>
                                        <p:tgtEl>
                                          <p:spTgt spid="38"/>
                                        </p:tgtEl>
                                        <p:attrNameLst>
                                          <p:attrName>style.opacity</p:attrName>
                                        </p:attrNameLst>
                                      </p:cBhvr>
                                      <p:to>
                                        <p:strVal val="0.5"/>
                                      </p:to>
                                    </p:set>
                                    <p:animEffect filter="image" prLst="opacity: 0.5">
                                      <p:cBhvr rctx="IE">
                                        <p:cTn id="262" dur="indefinite"/>
                                        <p:tgtEl>
                                          <p:spTgt spid="38"/>
                                        </p:tgtEl>
                                      </p:cBhvr>
                                    </p:animEffect>
                                  </p:childTnLst>
                                </p:cTn>
                              </p:par>
                              <p:par>
                                <p:cTn id="263" presetID="9" presetClass="emph" presetSubtype="0" grpId="1" nodeType="withEffect">
                                  <p:stCondLst>
                                    <p:cond delay="0"/>
                                  </p:stCondLst>
                                  <p:endCondLst>
                                    <p:cond evt="onNext" delay="0">
                                      <p:tgtEl>
                                        <p:sldTgt/>
                                      </p:tgtEl>
                                    </p:cond>
                                  </p:endCondLst>
                                  <p:childTnLst>
                                    <p:set>
                                      <p:cBhvr rctx="PPT">
                                        <p:cTn id="264" dur="indefinite"/>
                                        <p:tgtEl>
                                          <p:spTgt spid="40"/>
                                        </p:tgtEl>
                                        <p:attrNameLst>
                                          <p:attrName>style.opacity</p:attrName>
                                        </p:attrNameLst>
                                      </p:cBhvr>
                                      <p:to>
                                        <p:strVal val="0.5"/>
                                      </p:to>
                                    </p:set>
                                    <p:animEffect filter="image" prLst="opacity: 0.5">
                                      <p:cBhvr rctx="IE">
                                        <p:cTn id="265" dur="indefinite"/>
                                        <p:tgtEl>
                                          <p:spTgt spid="40"/>
                                        </p:tgtEl>
                                      </p:cBhvr>
                                    </p:animEffect>
                                  </p:childTnLst>
                                </p:cTn>
                              </p:par>
                              <p:par>
                                <p:cTn id="266" presetID="9" presetClass="emph" presetSubtype="0" grpId="1" nodeType="withEffect">
                                  <p:stCondLst>
                                    <p:cond delay="0"/>
                                  </p:stCondLst>
                                  <p:endCondLst>
                                    <p:cond evt="onNext" delay="0">
                                      <p:tgtEl>
                                        <p:sldTgt/>
                                      </p:tgtEl>
                                    </p:cond>
                                  </p:endCondLst>
                                  <p:childTnLst>
                                    <p:set>
                                      <p:cBhvr rctx="PPT">
                                        <p:cTn id="267" dur="indefinite"/>
                                        <p:tgtEl>
                                          <p:spTgt spid="44"/>
                                        </p:tgtEl>
                                        <p:attrNameLst>
                                          <p:attrName>style.opacity</p:attrName>
                                        </p:attrNameLst>
                                      </p:cBhvr>
                                      <p:to>
                                        <p:strVal val="0.5"/>
                                      </p:to>
                                    </p:set>
                                    <p:animEffect filter="image" prLst="opacity: 0.5">
                                      <p:cBhvr rctx="IE">
                                        <p:cTn id="268" dur="indefinite"/>
                                        <p:tgtEl>
                                          <p:spTgt spid="44"/>
                                        </p:tgtEl>
                                      </p:cBhvr>
                                    </p:animEffect>
                                  </p:childTnLst>
                                </p:cTn>
                              </p:par>
                              <p:par>
                                <p:cTn id="269" presetID="9" presetClass="emph" presetSubtype="0" grpId="0" nodeType="withEffect">
                                  <p:stCondLst>
                                    <p:cond delay="0"/>
                                  </p:stCondLst>
                                  <p:endCondLst>
                                    <p:cond evt="onNext" delay="0">
                                      <p:tgtEl>
                                        <p:sldTgt/>
                                      </p:tgtEl>
                                    </p:cond>
                                  </p:endCondLst>
                                  <p:childTnLst>
                                    <p:set>
                                      <p:cBhvr rctx="PPT">
                                        <p:cTn id="270" dur="indefinite"/>
                                        <p:tgtEl>
                                          <p:spTgt spid="45"/>
                                        </p:tgtEl>
                                        <p:attrNameLst>
                                          <p:attrName>style.opacity</p:attrName>
                                        </p:attrNameLst>
                                      </p:cBhvr>
                                      <p:to>
                                        <p:strVal val="0.5"/>
                                      </p:to>
                                    </p:set>
                                    <p:animEffect filter="image" prLst="opacity: 0.5">
                                      <p:cBhvr rctx="IE">
                                        <p:cTn id="271" dur="indefinite"/>
                                        <p:tgtEl>
                                          <p:spTgt spid="45"/>
                                        </p:tgtEl>
                                      </p:cBhvr>
                                    </p:animEffect>
                                  </p:childTnLst>
                                </p:cTn>
                              </p:par>
                              <p:par>
                                <p:cTn id="272" presetID="9" presetClass="emph" presetSubtype="0" grpId="1" nodeType="withEffect">
                                  <p:stCondLst>
                                    <p:cond delay="0"/>
                                  </p:stCondLst>
                                  <p:endCondLst>
                                    <p:cond evt="onNext" delay="0">
                                      <p:tgtEl>
                                        <p:sldTgt/>
                                      </p:tgtEl>
                                    </p:cond>
                                  </p:endCondLst>
                                  <p:childTnLst>
                                    <p:set>
                                      <p:cBhvr rctx="PPT">
                                        <p:cTn id="273" dur="indefinite"/>
                                        <p:tgtEl>
                                          <p:spTgt spid="48"/>
                                        </p:tgtEl>
                                        <p:attrNameLst>
                                          <p:attrName>style.opacity</p:attrName>
                                        </p:attrNameLst>
                                      </p:cBhvr>
                                      <p:to>
                                        <p:strVal val="0.5"/>
                                      </p:to>
                                    </p:set>
                                    <p:animEffect filter="image" prLst="opacity: 0.5">
                                      <p:cBhvr rctx="IE">
                                        <p:cTn id="274" dur="indefinite"/>
                                        <p:tgtEl>
                                          <p:spTgt spid="48"/>
                                        </p:tgtEl>
                                      </p:cBhvr>
                                    </p:animEffect>
                                  </p:childTnLst>
                                </p:cTn>
                              </p:par>
                              <p:par>
                                <p:cTn id="275" presetID="1" presetClass="exit" presetSubtype="0" fill="hold" grpId="1" nodeType="withEffect">
                                  <p:stCondLst>
                                    <p:cond delay="0"/>
                                  </p:stCondLst>
                                  <p:childTnLst>
                                    <p:set>
                                      <p:cBhvr>
                                        <p:cTn id="276" dur="1" fill="hold">
                                          <p:stCondLst>
                                            <p:cond delay="0"/>
                                          </p:stCondLst>
                                        </p:cTn>
                                        <p:tgtEl>
                                          <p:spTgt spid="45"/>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68"/>
                                        </p:tgtEl>
                                        <p:attrNameLst>
                                          <p:attrName>style.visibility</p:attrName>
                                        </p:attrNameLst>
                                      </p:cBhvr>
                                      <p:to>
                                        <p:strVal val="visible"/>
                                      </p:to>
                                    </p:set>
                                  </p:childTnLst>
                                </p:cTn>
                              </p:par>
                              <p:par>
                                <p:cTn id="279" presetID="9" presetClass="emph" presetSubtype="0" grpId="1" nodeType="withEffect">
                                  <p:stCondLst>
                                    <p:cond delay="0"/>
                                  </p:stCondLst>
                                  <p:endCondLst>
                                    <p:cond evt="onNext" delay="0">
                                      <p:tgtEl>
                                        <p:sldTgt/>
                                      </p:tgtEl>
                                    </p:cond>
                                  </p:endCondLst>
                                  <p:childTnLst>
                                    <p:set>
                                      <p:cBhvr rctx="PPT">
                                        <p:cTn id="280" dur="indefinite"/>
                                        <p:tgtEl>
                                          <p:spTgt spid="68"/>
                                        </p:tgtEl>
                                        <p:attrNameLst>
                                          <p:attrName>style.opacity</p:attrName>
                                        </p:attrNameLst>
                                      </p:cBhvr>
                                      <p:to>
                                        <p:strVal val="0.5"/>
                                      </p:to>
                                    </p:set>
                                    <p:animEffect filter="image" prLst="opacity: 0.5">
                                      <p:cBhvr rctx="IE">
                                        <p:cTn id="281" dur="indefinite"/>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5" grpId="0" animBg="1"/>
      <p:bldP spid="14" grpId="0" animBg="1"/>
      <p:bldP spid="14" grpId="1" animBg="1"/>
      <p:bldP spid="16" grpId="0" animBg="1"/>
      <p:bldP spid="16"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5" grpId="0" animBg="1"/>
      <p:bldP spid="26" grpId="0" animBg="1"/>
      <p:bldP spid="26" grpId="1" animBg="1"/>
      <p:bldP spid="27" grpId="0"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5" grpId="0" animBg="1"/>
      <p:bldP spid="35" grpId="1" animBg="1"/>
      <p:bldP spid="37" grpId="0" animBg="1"/>
      <p:bldP spid="38" grpId="0" animBg="1"/>
      <p:bldP spid="38" grpId="1" animBg="1"/>
      <p:bldP spid="40" grpId="0" animBg="1"/>
      <p:bldP spid="40" grpId="1" animBg="1"/>
      <p:bldP spid="42" grpId="0" animBg="1"/>
      <p:bldP spid="44" grpId="0" animBg="1"/>
      <p:bldP spid="44" grpId="1" animBg="1"/>
      <p:bldP spid="45" grpId="0" animBg="1"/>
      <p:bldP spid="45" grpId="1" animBg="1"/>
      <p:bldP spid="46" grpId="0" animBg="1"/>
      <p:bldP spid="47" grpId="0" animBg="1"/>
      <p:bldP spid="48" grpId="0" animBg="1"/>
      <p:bldP spid="48" grpId="1" animBg="1"/>
      <p:bldP spid="49" grpId="0" animBg="1"/>
      <p:bldP spid="68" grpId="0" animBg="1"/>
      <p:bldP spid="6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30188"/>
            <a:ext cx="8382000" cy="664797"/>
          </a:xfrm>
        </p:spPr>
        <p:txBody>
          <a:bodyPr/>
          <a:lstStyle/>
          <a:p>
            <a:pPr defTabSz="914363" fontAlgn="auto">
              <a:spcAft>
                <a:spcPts val="0"/>
              </a:spcAft>
              <a:defRPr/>
            </a:pPr>
            <a:r>
              <a:t>POS for .NET vs. UPOS</a:t>
            </a:r>
          </a:p>
        </p:txBody>
      </p:sp>
      <p:sp>
        <p:nvSpPr>
          <p:cNvPr id="9219" name="Rectangle 3"/>
          <p:cNvSpPr>
            <a:spLocks noGrp="1" noChangeArrowheads="1"/>
          </p:cNvSpPr>
          <p:nvPr>
            <p:ph idx="1"/>
          </p:nvPr>
        </p:nvSpPr>
        <p:spPr>
          <a:xfrm>
            <a:off x="382588" y="1414463"/>
            <a:ext cx="8380412" cy="4943475"/>
          </a:xfrm>
        </p:spPr>
        <p:txBody>
          <a:bodyPr rtlCol="0">
            <a:normAutofit fontScale="92500" lnSpcReduction="10000"/>
          </a:bodyPr>
          <a:lstStyle/>
          <a:p>
            <a:pPr defTabSz="914363" fontAlgn="auto">
              <a:spcAft>
                <a:spcPts val="0"/>
              </a:spcAft>
              <a:defRPr/>
            </a:pPr>
            <a:r>
              <a:rPr lang="en-US" dirty="0" err="1" smtClean="0"/>
              <a:t>PosExplorer</a:t>
            </a:r>
            <a:r>
              <a:rPr lang="en-US" dirty="0" smtClean="0"/>
              <a:t> </a:t>
            </a:r>
            <a:r>
              <a:rPr lang="ru-RU" dirty="0" smtClean="0"/>
              <a:t>вместо</a:t>
            </a:r>
            <a:r>
              <a:rPr lang="en-US" dirty="0" smtClean="0"/>
              <a:t> </a:t>
            </a:r>
            <a:r>
              <a:rPr lang="ru-RU" dirty="0" smtClean="0"/>
              <a:t>объектов управления</a:t>
            </a:r>
            <a:endParaRPr lang="en-US" dirty="0" smtClean="0"/>
          </a:p>
          <a:p>
            <a:pPr lvl="1" defTabSz="914363" fontAlgn="auto">
              <a:spcAft>
                <a:spcPts val="0"/>
              </a:spcAft>
              <a:defRPr/>
            </a:pPr>
            <a:r>
              <a:rPr lang="ru-RU" dirty="0" smtClean="0"/>
              <a:t>Убирает несогласованность</a:t>
            </a:r>
            <a:r>
              <a:rPr lang="en-US" dirty="0" smtClean="0"/>
              <a:t> </a:t>
            </a:r>
            <a:r>
              <a:rPr lang="ru-RU" dirty="0" smtClean="0"/>
              <a:t>ОУ/СО</a:t>
            </a:r>
            <a:endParaRPr lang="en-US" dirty="0" smtClean="0"/>
          </a:p>
          <a:p>
            <a:pPr lvl="1" defTabSz="914363" fontAlgn="auto">
              <a:spcAft>
                <a:spcPts val="0"/>
              </a:spcAft>
              <a:defRPr/>
            </a:pPr>
            <a:r>
              <a:rPr lang="en-US" dirty="0" smtClean="0"/>
              <a:t>PnP – </a:t>
            </a:r>
            <a:r>
              <a:rPr lang="ru-RU" dirty="0" smtClean="0"/>
              <a:t>события </a:t>
            </a:r>
            <a:r>
              <a:rPr lang="en-US" dirty="0" err="1" smtClean="0"/>
              <a:t>DeviceAdded</a:t>
            </a:r>
            <a:r>
              <a:rPr lang="en-US" dirty="0" smtClean="0"/>
              <a:t>/Removed</a:t>
            </a:r>
          </a:p>
          <a:p>
            <a:pPr lvl="1" defTabSz="914363" fontAlgn="auto">
              <a:spcAft>
                <a:spcPts val="0"/>
              </a:spcAft>
              <a:defRPr/>
            </a:pPr>
            <a:r>
              <a:rPr lang="ru-RU" dirty="0" smtClean="0"/>
              <a:t>Обнаружение и создание экземпляра устройства</a:t>
            </a:r>
            <a:endParaRPr lang="en-US" dirty="0" smtClean="0"/>
          </a:p>
          <a:p>
            <a:pPr lvl="1" defTabSz="914363" fontAlgn="auto">
              <a:spcAft>
                <a:spcPts val="0"/>
              </a:spcAft>
              <a:defRPr/>
            </a:pPr>
            <a:r>
              <a:rPr lang="ru-RU" dirty="0" smtClean="0"/>
              <a:t>Интегрирован с управлением</a:t>
            </a:r>
            <a:endParaRPr lang="en-US" dirty="0" smtClean="0"/>
          </a:p>
          <a:p>
            <a:pPr lvl="2" defTabSz="914363" fontAlgn="auto">
              <a:spcAft>
                <a:spcPts val="0"/>
              </a:spcAft>
              <a:defRPr/>
            </a:pPr>
            <a:r>
              <a:rPr lang="ru-RU" sz="1800" dirty="0" smtClean="0"/>
              <a:t>Логические имена устройств</a:t>
            </a:r>
            <a:r>
              <a:rPr lang="en-US" sz="1800" dirty="0" smtClean="0"/>
              <a:t>, </a:t>
            </a:r>
            <a:r>
              <a:rPr lang="ru-RU" sz="1800" dirty="0" smtClean="0"/>
              <a:t>устройства по умолчанию</a:t>
            </a:r>
            <a:r>
              <a:rPr lang="en-US" sz="1800" dirty="0" smtClean="0"/>
              <a:t>, enable/disable devices</a:t>
            </a:r>
          </a:p>
          <a:p>
            <a:pPr defTabSz="914363" fontAlgn="auto">
              <a:spcAft>
                <a:spcPts val="0"/>
              </a:spcAft>
              <a:defRPr/>
            </a:pPr>
            <a:r>
              <a:rPr lang="ru-RU" dirty="0" smtClean="0"/>
              <a:t>Небольшой отклонения от</a:t>
            </a:r>
            <a:r>
              <a:rPr lang="en-US" dirty="0" smtClean="0"/>
              <a:t> UPOS </a:t>
            </a:r>
            <a:r>
              <a:rPr lang="ru-RU" dirty="0" smtClean="0"/>
              <a:t>для соответствия стандартам</a:t>
            </a:r>
            <a:r>
              <a:rPr lang="en-US" dirty="0" smtClean="0"/>
              <a:t> .NET</a:t>
            </a:r>
          </a:p>
          <a:p>
            <a:pPr lvl="1" defTabSz="914363" fontAlgn="auto">
              <a:spcAft>
                <a:spcPts val="0"/>
              </a:spcAft>
              <a:defRPr/>
            </a:pPr>
            <a:r>
              <a:rPr lang="ru-RU" dirty="0" smtClean="0"/>
              <a:t>Перечисления вместо констант</a:t>
            </a:r>
            <a:endParaRPr lang="en-US" dirty="0" smtClean="0"/>
          </a:p>
          <a:p>
            <a:pPr lvl="1" defTabSz="914363" fontAlgn="auto">
              <a:spcAft>
                <a:spcPts val="0"/>
              </a:spcAft>
              <a:defRPr/>
            </a:pPr>
            <a:r>
              <a:rPr lang="ru-RU" dirty="0" smtClean="0"/>
              <a:t>Типизированные массивы вместо строк с разделителями</a:t>
            </a:r>
          </a:p>
          <a:p>
            <a:pPr lvl="1" defTabSz="914363" fontAlgn="auto">
              <a:spcAft>
                <a:spcPts val="0"/>
              </a:spcAft>
              <a:defRPr/>
            </a:pPr>
            <a:r>
              <a:rPr lang="ru-RU" dirty="0" smtClean="0"/>
              <a:t>Нет</a:t>
            </a:r>
            <a:r>
              <a:rPr lang="en-US" dirty="0" smtClean="0"/>
              <a:t> in/out </a:t>
            </a:r>
            <a:r>
              <a:rPr lang="ru-RU" dirty="0" smtClean="0"/>
              <a:t>параметров</a:t>
            </a:r>
            <a:endParaRPr lang="en-US"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40"/>
          <p:cNvGrpSpPr>
            <a:grpSpLocks/>
          </p:cNvGrpSpPr>
          <p:nvPr/>
        </p:nvGrpSpPr>
        <p:grpSpPr bwMode="auto">
          <a:xfrm>
            <a:off x="269875" y="1041400"/>
            <a:ext cx="3133725" cy="4768850"/>
            <a:chOff x="270174" y="1041722"/>
            <a:chExt cx="3132781" cy="4768769"/>
          </a:xfrm>
        </p:grpSpPr>
        <p:sp>
          <p:nvSpPr>
            <p:cNvPr id="35" name="Rounded Rectangle 34"/>
            <p:cNvSpPr/>
            <p:nvPr/>
          </p:nvSpPr>
          <p:spPr bwMode="auto">
            <a:xfrm>
              <a:off x="270174" y="1041722"/>
              <a:ext cx="3132781" cy="4768769"/>
            </a:xfrm>
            <a:prstGeom prst="roundRect">
              <a:avLst>
                <a:gd name="adj" fmla="val 14450"/>
              </a:avLst>
            </a:prstGeom>
            <a:gradFill flip="none" rotWithShape="1">
              <a:gsLst>
                <a:gs pos="0">
                  <a:srgbClr val="FFFFFF"/>
                </a:gs>
                <a:gs pos="18000">
                  <a:srgbClr val="FFFFFF">
                    <a:alpha val="0"/>
                  </a:srgbClr>
                </a:gs>
                <a:gs pos="54000">
                  <a:srgbClr val="000000">
                    <a:alpha val="56863"/>
                  </a:srgbClr>
                </a:gs>
                <a:gs pos="87000">
                  <a:srgbClr val="000000">
                    <a:alpha val="21000"/>
                  </a:srgbClr>
                </a:gs>
                <a:gs pos="100000">
                  <a:srgbClr val="FFFFFF">
                    <a:alpha val="31000"/>
                  </a:srgbClr>
                </a:gs>
              </a:gsLst>
              <a:lin ang="16200000" scaled="1"/>
              <a:tileRect/>
            </a:gradFill>
            <a:ln cmpd="sng">
              <a:solidFill>
                <a:srgbClr val="FFFFFF">
                  <a:alpha val="20000"/>
                </a:srgbClr>
              </a:solidFill>
              <a:prstDash val="solid"/>
              <a:headEnd type="none" w="med" len="med"/>
              <a:tailEnd type="none" w="med" len="med"/>
            </a:ln>
          </p:spPr>
          <p:style>
            <a:lnRef idx="2">
              <a:schemeClr val="dk1"/>
            </a:lnRef>
            <a:fillRef idx="1">
              <a:schemeClr val="lt1"/>
            </a:fillRef>
            <a:effectRef idx="0">
              <a:schemeClr val="dk1"/>
            </a:effectRef>
            <a:fontRef idx="minor">
              <a:schemeClr val="dk1"/>
            </a:fontRef>
          </p:style>
          <p:txBody>
            <a:bodyPr lIns="146278" tIns="487595" rIns="146278" bIns="73139"/>
            <a:lstStyle/>
            <a:p>
              <a:pPr algn="ctr" defTabSz="1097280">
                <a:lnSpc>
                  <a:spcPct val="80000"/>
                </a:lnSpc>
                <a:defRPr/>
              </a:pPr>
              <a:endParaRPr lang="en-US" sz="8000" i="1" spc="-200" dirty="0">
                <a:ln w="18415" cmpd="sng">
                  <a:noFill/>
                  <a:prstDash val="solid"/>
                </a:ln>
                <a:solidFill>
                  <a:srgbClr val="000000"/>
                </a:solidFill>
                <a:effectLst>
                  <a:glow rad="101600">
                    <a:srgbClr val="CCECFF"/>
                  </a:glow>
                </a:effectLst>
              </a:endParaRPr>
            </a:p>
          </p:txBody>
        </p:sp>
        <p:sp>
          <p:nvSpPr>
            <p:cNvPr id="36" name="Round Same Side Corner Rectangle 35"/>
            <p:cNvSpPr/>
            <p:nvPr/>
          </p:nvSpPr>
          <p:spPr bwMode="auto">
            <a:xfrm>
              <a:off x="366983" y="1194119"/>
              <a:ext cx="2939164" cy="1476350"/>
            </a:xfrm>
            <a:prstGeom prst="round2SameRect">
              <a:avLst>
                <a:gd name="adj1" fmla="val 28037"/>
                <a:gd name="adj2" fmla="val 0"/>
              </a:avLst>
            </a:prstGeom>
            <a:gradFill flip="none" rotWithShape="1">
              <a:gsLst>
                <a:gs pos="0">
                  <a:srgbClr val="FFFFFF">
                    <a:alpha val="70000"/>
                  </a:srgbClr>
                </a:gs>
                <a:gs pos="16000">
                  <a:srgbClr val="FFFFFF">
                    <a:alpha val="25000"/>
                  </a:srgbClr>
                </a:gs>
                <a:gs pos="29000">
                  <a:srgbClr val="000000">
                    <a:alpha val="2000"/>
                  </a:srgbClr>
                </a:gs>
              </a:gsLst>
              <a:lin ang="5400000" scaled="1"/>
              <a:tileRect/>
            </a:gradFill>
            <a:ln>
              <a:noFill/>
              <a:headEnd type="none" w="med" len="med"/>
              <a:tailEnd type="none" w="med" len="med"/>
            </a:ln>
            <a:effectLst>
              <a:outerShdw blurRad="177800" algn="ctr" rotWithShape="0">
                <a:srgbClr val="FFFFFF"/>
              </a:outerShdw>
            </a:effectLst>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rgbClr val="FFFFFF"/>
                </a:solidFill>
              </a:endParaRPr>
            </a:p>
          </p:txBody>
        </p:sp>
      </p:grpSp>
      <p:grpSp>
        <p:nvGrpSpPr>
          <p:cNvPr id="3" name="Group 41"/>
          <p:cNvGrpSpPr>
            <a:grpSpLocks/>
          </p:cNvGrpSpPr>
          <p:nvPr/>
        </p:nvGrpSpPr>
        <p:grpSpPr bwMode="auto">
          <a:xfrm>
            <a:off x="3646488" y="1041400"/>
            <a:ext cx="5265737" cy="4768850"/>
            <a:chOff x="3646027" y="1041722"/>
            <a:chExt cx="5266481" cy="4768769"/>
          </a:xfrm>
        </p:grpSpPr>
        <p:sp>
          <p:nvSpPr>
            <p:cNvPr id="39" name="Rounded Rectangle 38"/>
            <p:cNvSpPr/>
            <p:nvPr/>
          </p:nvSpPr>
          <p:spPr bwMode="auto">
            <a:xfrm>
              <a:off x="3646027" y="1041722"/>
              <a:ext cx="5266481" cy="4768769"/>
            </a:xfrm>
            <a:prstGeom prst="roundRect">
              <a:avLst>
                <a:gd name="adj" fmla="val 8900"/>
              </a:avLst>
            </a:prstGeom>
            <a:gradFill flip="none" rotWithShape="1">
              <a:gsLst>
                <a:gs pos="0">
                  <a:srgbClr val="FFFFFF"/>
                </a:gs>
                <a:gs pos="18000">
                  <a:srgbClr val="FFFFFF">
                    <a:alpha val="0"/>
                  </a:srgbClr>
                </a:gs>
                <a:gs pos="54000">
                  <a:srgbClr val="000000">
                    <a:alpha val="56863"/>
                  </a:srgbClr>
                </a:gs>
                <a:gs pos="87000">
                  <a:srgbClr val="000000">
                    <a:alpha val="21000"/>
                  </a:srgbClr>
                </a:gs>
                <a:gs pos="100000">
                  <a:srgbClr val="FFFFFF">
                    <a:alpha val="31000"/>
                  </a:srgbClr>
                </a:gs>
              </a:gsLst>
              <a:lin ang="16200000" scaled="1"/>
              <a:tileRect/>
            </a:gradFill>
            <a:ln cmpd="sng">
              <a:solidFill>
                <a:srgbClr val="FFFFFF">
                  <a:alpha val="20000"/>
                </a:srgbClr>
              </a:solidFill>
              <a:prstDash val="solid"/>
              <a:headEnd type="none" w="med" len="med"/>
              <a:tailEnd type="none" w="med" len="med"/>
            </a:ln>
          </p:spPr>
          <p:style>
            <a:lnRef idx="2">
              <a:schemeClr val="dk1"/>
            </a:lnRef>
            <a:fillRef idx="1">
              <a:schemeClr val="lt1"/>
            </a:fillRef>
            <a:effectRef idx="0">
              <a:schemeClr val="dk1"/>
            </a:effectRef>
            <a:fontRef idx="minor">
              <a:schemeClr val="dk1"/>
            </a:fontRef>
          </p:style>
          <p:txBody>
            <a:bodyPr lIns="146278" tIns="487595" rIns="146278" bIns="73139"/>
            <a:lstStyle/>
            <a:p>
              <a:pPr algn="ctr" defTabSz="1097280">
                <a:lnSpc>
                  <a:spcPct val="80000"/>
                </a:lnSpc>
                <a:defRPr/>
              </a:pPr>
              <a:endParaRPr lang="en-US" sz="8000" i="1" spc="-200" dirty="0">
                <a:ln w="18415" cmpd="sng">
                  <a:noFill/>
                  <a:prstDash val="solid"/>
                </a:ln>
                <a:solidFill>
                  <a:srgbClr val="000000"/>
                </a:solidFill>
                <a:effectLst>
                  <a:glow rad="101600">
                    <a:srgbClr val="CCECFF"/>
                  </a:glow>
                </a:effectLst>
              </a:endParaRPr>
            </a:p>
          </p:txBody>
        </p:sp>
        <p:sp>
          <p:nvSpPr>
            <p:cNvPr id="40" name="Round Same Side Corner Rectangle 39"/>
            <p:cNvSpPr/>
            <p:nvPr/>
          </p:nvSpPr>
          <p:spPr bwMode="auto">
            <a:xfrm>
              <a:off x="3809562" y="1194119"/>
              <a:ext cx="4939411" cy="1476350"/>
            </a:xfrm>
            <a:prstGeom prst="round2SameRect">
              <a:avLst>
                <a:gd name="adj1" fmla="val 25683"/>
                <a:gd name="adj2" fmla="val 0"/>
              </a:avLst>
            </a:prstGeom>
            <a:gradFill flip="none" rotWithShape="1">
              <a:gsLst>
                <a:gs pos="0">
                  <a:srgbClr val="FFFFFF">
                    <a:alpha val="70000"/>
                  </a:srgbClr>
                </a:gs>
                <a:gs pos="16000">
                  <a:srgbClr val="FFFFFF">
                    <a:alpha val="25000"/>
                  </a:srgbClr>
                </a:gs>
                <a:gs pos="29000">
                  <a:srgbClr val="000000">
                    <a:alpha val="2000"/>
                  </a:srgbClr>
                </a:gs>
              </a:gsLst>
              <a:lin ang="5400000" scaled="1"/>
              <a:tileRect/>
            </a:gradFill>
            <a:ln>
              <a:noFill/>
              <a:headEnd type="none" w="med" len="med"/>
              <a:tailEnd type="none" w="med" len="med"/>
            </a:ln>
            <a:effectLst>
              <a:outerShdw blurRad="177800" algn="ctr" rotWithShape="0">
                <a:srgbClr val="FFFFFF"/>
              </a:outerShdw>
            </a:effectLst>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rgbClr val="FFFFFF"/>
                </a:solidFill>
              </a:endParaRPr>
            </a:p>
          </p:txBody>
        </p:sp>
      </p:grpSp>
      <p:sp>
        <p:nvSpPr>
          <p:cNvPr id="49155" name="AutoShape 5"/>
          <p:cNvSpPr>
            <a:spLocks noChangeArrowheads="1"/>
          </p:cNvSpPr>
          <p:nvPr/>
        </p:nvSpPr>
        <p:spPr bwMode="auto">
          <a:xfrm>
            <a:off x="482600" y="2673350"/>
            <a:ext cx="2698750" cy="1903413"/>
          </a:xfrm>
          <a:prstGeom prst="roundRect">
            <a:avLst>
              <a:gd name="adj" fmla="val 4801"/>
            </a:avLst>
          </a:prstGeom>
          <a:solidFill>
            <a:srgbClr val="92D050">
              <a:alpha val="30196"/>
            </a:srgbClr>
          </a:solidFill>
          <a:ln w="12700" algn="ctr">
            <a:noFill/>
            <a:round/>
            <a:headEnd/>
            <a:tailEnd/>
          </a:ln>
        </p:spPr>
        <p:txBody>
          <a:bodyPr wrap="none" anchor="b" anchorCtr="1"/>
          <a:lstStyle/>
          <a:p>
            <a:endParaRPr lang="ru-RU">
              <a:latin typeface="Segoe"/>
            </a:endParaRPr>
          </a:p>
        </p:txBody>
      </p:sp>
      <p:sp>
        <p:nvSpPr>
          <p:cNvPr id="49156" name="Text Box 11"/>
          <p:cNvSpPr txBox="1">
            <a:spLocks noChangeArrowheads="1"/>
          </p:cNvSpPr>
          <p:nvPr/>
        </p:nvSpPr>
        <p:spPr bwMode="auto">
          <a:xfrm>
            <a:off x="2071688" y="2727325"/>
            <a:ext cx="1030287" cy="368300"/>
          </a:xfrm>
          <a:prstGeom prst="rect">
            <a:avLst/>
          </a:prstGeom>
          <a:noFill/>
          <a:ln w="12700" algn="ctr">
            <a:noFill/>
            <a:miter lim="800000"/>
            <a:headEnd/>
            <a:tailEnd/>
          </a:ln>
        </p:spPr>
        <p:txBody>
          <a:bodyPr>
            <a:spAutoFit/>
          </a:bodyPr>
          <a:lstStyle/>
          <a:p>
            <a:pPr algn="ctr">
              <a:spcBef>
                <a:spcPct val="50000"/>
              </a:spcBef>
            </a:pPr>
            <a:r>
              <a:rPr lang="en-US">
                <a:latin typeface="Segoe"/>
              </a:rPr>
              <a:t>ActiveX</a:t>
            </a:r>
          </a:p>
        </p:txBody>
      </p:sp>
      <p:sp>
        <p:nvSpPr>
          <p:cNvPr id="49157" name="Text Box 12"/>
          <p:cNvSpPr txBox="1">
            <a:spLocks noChangeArrowheads="1"/>
          </p:cNvSpPr>
          <p:nvPr/>
        </p:nvSpPr>
        <p:spPr bwMode="auto">
          <a:xfrm>
            <a:off x="631825" y="5967413"/>
            <a:ext cx="2408238" cy="523875"/>
          </a:xfrm>
          <a:prstGeom prst="rect">
            <a:avLst/>
          </a:prstGeom>
          <a:noFill/>
          <a:ln w="12700" algn="ctr">
            <a:noFill/>
            <a:miter lim="800000"/>
            <a:headEnd/>
            <a:tailEnd/>
          </a:ln>
        </p:spPr>
        <p:txBody>
          <a:bodyPr>
            <a:spAutoFit/>
          </a:bodyPr>
          <a:lstStyle/>
          <a:p>
            <a:pPr algn="ctr">
              <a:spcBef>
                <a:spcPct val="50000"/>
              </a:spcBef>
            </a:pPr>
            <a:r>
              <a:rPr lang="en-US" sz="2800">
                <a:latin typeface="Segoe"/>
              </a:rPr>
              <a:t>OPOS</a:t>
            </a:r>
          </a:p>
        </p:txBody>
      </p:sp>
      <p:sp>
        <p:nvSpPr>
          <p:cNvPr id="108566" name="Text Box 22"/>
          <p:cNvSpPr txBox="1">
            <a:spLocks noChangeArrowheads="1"/>
          </p:cNvSpPr>
          <p:nvPr/>
        </p:nvSpPr>
        <p:spPr bwMode="auto">
          <a:xfrm>
            <a:off x="5075238" y="5967413"/>
            <a:ext cx="2408237" cy="523875"/>
          </a:xfrm>
          <a:prstGeom prst="rect">
            <a:avLst/>
          </a:prstGeom>
          <a:noFill/>
          <a:ln w="12700" algn="ctr">
            <a:noFill/>
            <a:miter lim="800000"/>
            <a:headEnd/>
            <a:tailEnd/>
          </a:ln>
        </p:spPr>
        <p:txBody>
          <a:bodyPr>
            <a:spAutoFit/>
          </a:bodyPr>
          <a:lstStyle/>
          <a:p>
            <a:pPr algn="ctr">
              <a:spcBef>
                <a:spcPct val="50000"/>
              </a:spcBef>
            </a:pPr>
            <a:r>
              <a:rPr lang="en-US" sz="2800">
                <a:latin typeface="Segoe"/>
              </a:rPr>
              <a:t>POS for .NET</a:t>
            </a:r>
          </a:p>
        </p:txBody>
      </p:sp>
      <p:sp>
        <p:nvSpPr>
          <p:cNvPr id="33" name="Rectangle 2"/>
          <p:cNvSpPr>
            <a:spLocks noGrp="1" noChangeArrowheads="1"/>
          </p:cNvSpPr>
          <p:nvPr>
            <p:ph type="title"/>
          </p:nvPr>
        </p:nvSpPr>
        <p:spPr>
          <a:xfrm>
            <a:off x="381000" y="230188"/>
            <a:ext cx="8382000" cy="664797"/>
          </a:xfrm>
        </p:spPr>
        <p:txBody>
          <a:bodyPr/>
          <a:lstStyle/>
          <a:p>
            <a:pPr defTabSz="914363" fontAlgn="auto">
              <a:spcAft>
                <a:spcPts val="0"/>
              </a:spcAft>
              <a:defRPr/>
            </a:pPr>
            <a:r>
              <a:t>POS for .NET  vs. OPOS</a:t>
            </a:r>
          </a:p>
        </p:txBody>
      </p:sp>
      <p:sp>
        <p:nvSpPr>
          <p:cNvPr id="43" name="Rounded Rectangle 42"/>
          <p:cNvSpPr/>
          <p:nvPr/>
        </p:nvSpPr>
        <p:spPr bwMode="auto">
          <a:xfrm>
            <a:off x="491466" y="1689904"/>
            <a:ext cx="2690197" cy="578734"/>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363" fontAlgn="auto">
              <a:spcAft>
                <a:spcPts val="0"/>
              </a:spcAft>
              <a:defRPr/>
            </a:pPr>
            <a:r>
              <a:rPr lang="ru-RU" sz="2400" dirty="0"/>
              <a:t>Приложение</a:t>
            </a:r>
            <a:endParaRPr lang="en-US" sz="2400" dirty="0"/>
          </a:p>
        </p:txBody>
      </p:sp>
      <p:sp>
        <p:nvSpPr>
          <p:cNvPr id="44" name="Rounded Rectangle 43"/>
          <p:cNvSpPr/>
          <p:nvPr/>
        </p:nvSpPr>
        <p:spPr bwMode="auto">
          <a:xfrm>
            <a:off x="562702" y="2999772"/>
            <a:ext cx="2539173" cy="57873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ru-RU" sz="2000" dirty="0">
                <a:solidFill>
                  <a:srgbClr val="FFFFFF"/>
                </a:solidFill>
                <a:latin typeface="Calibri" pitchFamily="34" charset="0"/>
              </a:rPr>
              <a:t>Объект управления</a:t>
            </a:r>
            <a:endParaRPr lang="en-US" sz="2000" dirty="0">
              <a:solidFill>
                <a:srgbClr val="FFFFFF"/>
              </a:solidFill>
              <a:latin typeface="Calibri" pitchFamily="34" charset="0"/>
            </a:endParaRPr>
          </a:p>
        </p:txBody>
      </p:sp>
      <p:sp>
        <p:nvSpPr>
          <p:cNvPr id="45" name="Rounded Rectangle 44"/>
          <p:cNvSpPr/>
          <p:nvPr/>
        </p:nvSpPr>
        <p:spPr bwMode="auto">
          <a:xfrm>
            <a:off x="562702" y="3661457"/>
            <a:ext cx="2539173" cy="57873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ru-RU" sz="2000" dirty="0">
                <a:solidFill>
                  <a:srgbClr val="FFFFFF"/>
                </a:solidFill>
                <a:latin typeface="Calibri" pitchFamily="34" charset="0"/>
              </a:rPr>
              <a:t>Сервисный объект</a:t>
            </a:r>
            <a:endParaRPr lang="en-US" sz="2000" dirty="0">
              <a:solidFill>
                <a:srgbClr val="FFFFFF"/>
              </a:solidFill>
              <a:latin typeface="Calibri" pitchFamily="34" charset="0"/>
            </a:endParaRPr>
          </a:p>
        </p:txBody>
      </p:sp>
      <p:sp>
        <p:nvSpPr>
          <p:cNvPr id="49169" name="Rectangle 45"/>
          <p:cNvSpPr>
            <a:spLocks noChangeArrowheads="1"/>
          </p:cNvSpPr>
          <p:nvPr/>
        </p:nvSpPr>
        <p:spPr bwMode="auto">
          <a:xfrm>
            <a:off x="1162050" y="4227513"/>
            <a:ext cx="1727200" cy="369887"/>
          </a:xfrm>
          <a:prstGeom prst="rect">
            <a:avLst/>
          </a:prstGeom>
          <a:noFill/>
          <a:ln w="9525">
            <a:noFill/>
            <a:miter lim="800000"/>
            <a:headEnd/>
            <a:tailEnd/>
          </a:ln>
        </p:spPr>
        <p:txBody>
          <a:bodyPr wrap="none">
            <a:spAutoFit/>
          </a:bodyPr>
          <a:lstStyle/>
          <a:p>
            <a:pPr algn="ctr"/>
            <a:r>
              <a:rPr lang="en-US">
                <a:latin typeface="Segoe"/>
              </a:rPr>
              <a:t>OPOS </a:t>
            </a:r>
            <a:r>
              <a:rPr lang="ru-RU">
                <a:latin typeface="Segoe"/>
              </a:rPr>
              <a:t>драйвер</a:t>
            </a:r>
            <a:endParaRPr lang="en-US">
              <a:latin typeface="Segoe"/>
            </a:endParaRPr>
          </a:p>
        </p:txBody>
      </p:sp>
      <p:sp>
        <p:nvSpPr>
          <p:cNvPr id="47" name="Rounded Rectangle 46"/>
          <p:cNvSpPr/>
          <p:nvPr/>
        </p:nvSpPr>
        <p:spPr bwMode="auto">
          <a:xfrm>
            <a:off x="491466" y="5036918"/>
            <a:ext cx="2690197" cy="578734"/>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Aft>
                <a:spcPts val="0"/>
              </a:spcAft>
              <a:defRPr/>
            </a:pPr>
            <a:r>
              <a:rPr lang="en-US" sz="2400" dirty="0">
                <a:solidFill>
                  <a:srgbClr val="FFFFFF"/>
                </a:solidFill>
                <a:latin typeface="Calibri" pitchFamily="34" charset="0"/>
              </a:rPr>
              <a:t>POS </a:t>
            </a:r>
            <a:r>
              <a:rPr lang="ru-RU" sz="2400" dirty="0">
                <a:solidFill>
                  <a:srgbClr val="FFFFFF"/>
                </a:solidFill>
                <a:latin typeface="Calibri" pitchFamily="34" charset="0"/>
              </a:rPr>
              <a:t>устройство</a:t>
            </a:r>
            <a:endParaRPr lang="en-US" sz="2400" dirty="0">
              <a:solidFill>
                <a:srgbClr val="FFFFFF"/>
              </a:solidFill>
              <a:latin typeface="Calibri" pitchFamily="34" charset="0"/>
            </a:endParaRPr>
          </a:p>
        </p:txBody>
      </p:sp>
      <p:sp>
        <p:nvSpPr>
          <p:cNvPr id="48" name="Down Arrow 47"/>
          <p:cNvSpPr/>
          <p:nvPr/>
        </p:nvSpPr>
        <p:spPr bwMode="auto">
          <a:xfrm>
            <a:off x="1493838" y="4572000"/>
            <a:ext cx="612775" cy="579438"/>
          </a:xfrm>
          <a:prstGeom prst="downArrow">
            <a:avLst/>
          </a:prstGeom>
          <a:gradFill flip="none" rotWithShape="1">
            <a:gsLst>
              <a:gs pos="0">
                <a:schemeClr val="tx1">
                  <a:shade val="30000"/>
                  <a:satMod val="115000"/>
                  <a:alpha val="0"/>
                </a:schemeClr>
              </a:gs>
              <a:gs pos="50000">
                <a:schemeClr val="tx1">
                  <a:shade val="67500"/>
                  <a:satMod val="115000"/>
                  <a:alpha val="41000"/>
                </a:schemeClr>
              </a:gs>
              <a:gs pos="100000">
                <a:schemeClr val="tx1">
                  <a:shade val="100000"/>
                  <a:satMod val="115000"/>
                </a:scheme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latin typeface="Calibri" pitchFamily="34" charset="0"/>
            </a:endParaRPr>
          </a:p>
        </p:txBody>
      </p:sp>
      <p:sp>
        <p:nvSpPr>
          <p:cNvPr id="49" name="Down Arrow 48"/>
          <p:cNvSpPr/>
          <p:nvPr/>
        </p:nvSpPr>
        <p:spPr bwMode="auto">
          <a:xfrm flipV="1">
            <a:off x="1493838" y="2270125"/>
            <a:ext cx="612775" cy="579438"/>
          </a:xfrm>
          <a:prstGeom prst="downArrow">
            <a:avLst/>
          </a:prstGeom>
          <a:gradFill flip="none" rotWithShape="1">
            <a:gsLst>
              <a:gs pos="0">
                <a:schemeClr val="tx1">
                  <a:shade val="30000"/>
                  <a:satMod val="115000"/>
                  <a:alpha val="0"/>
                </a:schemeClr>
              </a:gs>
              <a:gs pos="50000">
                <a:schemeClr val="tx1">
                  <a:shade val="67500"/>
                  <a:satMod val="115000"/>
                  <a:alpha val="41000"/>
                </a:schemeClr>
              </a:gs>
              <a:gs pos="100000">
                <a:schemeClr val="tx1">
                  <a:shade val="100000"/>
                  <a:satMod val="115000"/>
                </a:scheme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latin typeface="Calibri" pitchFamily="34" charset="0"/>
            </a:endParaRPr>
          </a:p>
        </p:txBody>
      </p:sp>
      <p:sp>
        <p:nvSpPr>
          <p:cNvPr id="51" name="Rounded Rectangle 50"/>
          <p:cNvSpPr/>
          <p:nvPr/>
        </p:nvSpPr>
        <p:spPr bwMode="auto">
          <a:xfrm>
            <a:off x="6514160" y="1622385"/>
            <a:ext cx="2226655" cy="578734"/>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363" fontAlgn="auto">
              <a:spcAft>
                <a:spcPts val="0"/>
              </a:spcAft>
              <a:defRPr/>
            </a:pPr>
            <a:r>
              <a:rPr lang="en-US" sz="2400" dirty="0" err="1"/>
              <a:t>PosExplorer</a:t>
            </a:r>
            <a:endParaRPr lang="en-US" sz="2400" dirty="0"/>
          </a:p>
        </p:txBody>
      </p:sp>
      <p:sp>
        <p:nvSpPr>
          <p:cNvPr id="55" name="Rounded Rectangle 54"/>
          <p:cNvSpPr/>
          <p:nvPr/>
        </p:nvSpPr>
        <p:spPr bwMode="auto">
          <a:xfrm>
            <a:off x="3826904" y="3049446"/>
            <a:ext cx="1791844" cy="113914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lnSpc>
                <a:spcPct val="90000"/>
              </a:lnSpc>
              <a:defRPr/>
            </a:pPr>
            <a:r>
              <a:rPr lang="en-US" sz="2400" dirty="0">
                <a:solidFill>
                  <a:srgbClr val="FFFFFF"/>
                </a:solidFill>
                <a:latin typeface="Calibri" pitchFamily="34" charset="0"/>
              </a:rPr>
              <a:t>.NET </a:t>
            </a:r>
            <a:r>
              <a:rPr lang="ru-RU" sz="2400" dirty="0">
                <a:solidFill>
                  <a:srgbClr val="FFFFFF"/>
                </a:solidFill>
                <a:latin typeface="Calibri" pitchFamily="34" charset="0"/>
              </a:rPr>
              <a:t>сервисный объект</a:t>
            </a:r>
            <a:endParaRPr lang="en-US" sz="2400" dirty="0">
              <a:solidFill>
                <a:srgbClr val="FFFFFF"/>
              </a:solidFill>
              <a:latin typeface="Calibri" pitchFamily="34" charset="0"/>
            </a:endParaRPr>
          </a:p>
        </p:txBody>
      </p:sp>
      <p:sp>
        <p:nvSpPr>
          <p:cNvPr id="57" name="Rounded Rectangle 56"/>
          <p:cNvSpPr/>
          <p:nvPr/>
        </p:nvSpPr>
        <p:spPr bwMode="auto">
          <a:xfrm>
            <a:off x="3826903" y="5036918"/>
            <a:ext cx="2690197" cy="578734"/>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Aft>
                <a:spcPts val="0"/>
              </a:spcAft>
              <a:defRPr/>
            </a:pPr>
            <a:r>
              <a:rPr lang="en-US" sz="2400" dirty="0">
                <a:solidFill>
                  <a:srgbClr val="FFFFFF"/>
                </a:solidFill>
                <a:latin typeface="Calibri" pitchFamily="34" charset="0"/>
              </a:rPr>
              <a:t>POS </a:t>
            </a:r>
            <a:r>
              <a:rPr lang="ru-RU" sz="2400" dirty="0">
                <a:solidFill>
                  <a:srgbClr val="FFFFFF"/>
                </a:solidFill>
                <a:latin typeface="Calibri" pitchFamily="34" charset="0"/>
              </a:rPr>
              <a:t>устройство</a:t>
            </a:r>
            <a:endParaRPr lang="en-US" sz="2400" dirty="0">
              <a:solidFill>
                <a:srgbClr val="FFFFFF"/>
              </a:solidFill>
              <a:latin typeface="Calibri" pitchFamily="34" charset="0"/>
            </a:endParaRPr>
          </a:p>
        </p:txBody>
      </p:sp>
      <p:sp>
        <p:nvSpPr>
          <p:cNvPr id="58" name="Down Arrow 57"/>
          <p:cNvSpPr/>
          <p:nvPr/>
        </p:nvSpPr>
        <p:spPr bwMode="auto">
          <a:xfrm>
            <a:off x="4416425" y="4305300"/>
            <a:ext cx="612775" cy="717550"/>
          </a:xfrm>
          <a:prstGeom prst="downArrow">
            <a:avLst/>
          </a:prstGeom>
          <a:gradFill flip="none" rotWithShape="1">
            <a:gsLst>
              <a:gs pos="0">
                <a:schemeClr val="tx1">
                  <a:shade val="30000"/>
                  <a:satMod val="115000"/>
                  <a:alpha val="0"/>
                </a:schemeClr>
              </a:gs>
              <a:gs pos="50000">
                <a:schemeClr val="tx1">
                  <a:shade val="67500"/>
                  <a:satMod val="115000"/>
                  <a:alpha val="41000"/>
                </a:schemeClr>
              </a:gs>
              <a:gs pos="100000">
                <a:schemeClr val="tx1">
                  <a:shade val="100000"/>
                  <a:satMod val="115000"/>
                </a:scheme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latin typeface="Calibri" pitchFamily="34" charset="0"/>
            </a:endParaRPr>
          </a:p>
        </p:txBody>
      </p:sp>
      <p:sp>
        <p:nvSpPr>
          <p:cNvPr id="59" name="Down Arrow 58"/>
          <p:cNvSpPr/>
          <p:nvPr/>
        </p:nvSpPr>
        <p:spPr bwMode="auto">
          <a:xfrm flipV="1">
            <a:off x="4416425" y="2225675"/>
            <a:ext cx="612775" cy="717550"/>
          </a:xfrm>
          <a:prstGeom prst="downArrow">
            <a:avLst/>
          </a:prstGeom>
          <a:gradFill flip="none" rotWithShape="1">
            <a:gsLst>
              <a:gs pos="0">
                <a:schemeClr val="tx1">
                  <a:shade val="30000"/>
                  <a:satMod val="115000"/>
                  <a:alpha val="0"/>
                </a:schemeClr>
              </a:gs>
              <a:gs pos="50000">
                <a:schemeClr val="tx1">
                  <a:shade val="67500"/>
                  <a:satMod val="115000"/>
                  <a:alpha val="41000"/>
                </a:schemeClr>
              </a:gs>
              <a:gs pos="100000">
                <a:schemeClr val="tx1">
                  <a:shade val="100000"/>
                  <a:satMod val="115000"/>
                </a:scheme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latin typeface="Calibri" pitchFamily="34" charset="0"/>
            </a:endParaRPr>
          </a:p>
        </p:txBody>
      </p:sp>
      <p:sp>
        <p:nvSpPr>
          <p:cNvPr id="29" name="AutoShape 5"/>
          <p:cNvSpPr>
            <a:spLocks noChangeArrowheads="1"/>
          </p:cNvSpPr>
          <p:nvPr/>
        </p:nvSpPr>
        <p:spPr bwMode="auto">
          <a:xfrm>
            <a:off x="5916613" y="2957513"/>
            <a:ext cx="2698750" cy="1903412"/>
          </a:xfrm>
          <a:prstGeom prst="roundRect">
            <a:avLst>
              <a:gd name="adj" fmla="val 4801"/>
            </a:avLst>
          </a:prstGeom>
          <a:solidFill>
            <a:srgbClr val="92D050">
              <a:alpha val="30196"/>
            </a:srgbClr>
          </a:solidFill>
          <a:ln w="12700" algn="ctr">
            <a:noFill/>
            <a:round/>
            <a:headEnd/>
            <a:tailEnd/>
          </a:ln>
        </p:spPr>
        <p:txBody>
          <a:bodyPr wrap="none" anchor="b" anchorCtr="1"/>
          <a:lstStyle/>
          <a:p>
            <a:endParaRPr lang="ru-RU">
              <a:latin typeface="Segoe"/>
            </a:endParaRPr>
          </a:p>
        </p:txBody>
      </p:sp>
      <p:sp>
        <p:nvSpPr>
          <p:cNvPr id="30" name="Text Box 11"/>
          <p:cNvSpPr txBox="1">
            <a:spLocks noChangeArrowheads="1"/>
          </p:cNvSpPr>
          <p:nvPr/>
        </p:nvSpPr>
        <p:spPr bwMode="auto">
          <a:xfrm>
            <a:off x="7429500" y="3011488"/>
            <a:ext cx="1106488" cy="369887"/>
          </a:xfrm>
          <a:prstGeom prst="rect">
            <a:avLst/>
          </a:prstGeom>
          <a:noFill/>
          <a:ln w="12700" algn="ctr">
            <a:noFill/>
            <a:miter lim="800000"/>
            <a:headEnd/>
            <a:tailEnd/>
          </a:ln>
        </p:spPr>
        <p:txBody>
          <a:bodyPr>
            <a:spAutoFit/>
          </a:bodyPr>
          <a:lstStyle/>
          <a:p>
            <a:pPr algn="ctr">
              <a:spcBef>
                <a:spcPct val="50000"/>
              </a:spcBef>
            </a:pPr>
            <a:r>
              <a:rPr lang="en-US">
                <a:latin typeface="Segoe"/>
              </a:rPr>
              <a:t>ActiveX</a:t>
            </a:r>
          </a:p>
        </p:txBody>
      </p:sp>
      <p:sp>
        <p:nvSpPr>
          <p:cNvPr id="31" name="Rounded Rectangle 30"/>
          <p:cNvSpPr/>
          <p:nvPr/>
        </p:nvSpPr>
        <p:spPr bwMode="auto">
          <a:xfrm>
            <a:off x="5996967" y="3284522"/>
            <a:ext cx="2539173" cy="57873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ru-RU" sz="2000" dirty="0">
                <a:solidFill>
                  <a:srgbClr val="FFFFFF"/>
                </a:solidFill>
                <a:latin typeface="Calibri" pitchFamily="34" charset="0"/>
              </a:rPr>
              <a:t>Объект управления</a:t>
            </a:r>
            <a:endParaRPr lang="en-US" sz="2000" dirty="0">
              <a:solidFill>
                <a:srgbClr val="FFFFFF"/>
              </a:solidFill>
              <a:latin typeface="Calibri" pitchFamily="34" charset="0"/>
            </a:endParaRPr>
          </a:p>
        </p:txBody>
      </p:sp>
      <p:sp>
        <p:nvSpPr>
          <p:cNvPr id="32" name="Rounded Rectangle 31"/>
          <p:cNvSpPr/>
          <p:nvPr/>
        </p:nvSpPr>
        <p:spPr bwMode="auto">
          <a:xfrm>
            <a:off x="5996967" y="3946207"/>
            <a:ext cx="2539173" cy="57873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ru-RU" sz="2000" dirty="0">
                <a:solidFill>
                  <a:srgbClr val="FFFFFF"/>
                </a:solidFill>
                <a:latin typeface="Calibri" pitchFamily="34" charset="0"/>
              </a:rPr>
              <a:t>Сервисный объект</a:t>
            </a:r>
            <a:endParaRPr lang="en-US" sz="2000" dirty="0">
              <a:solidFill>
                <a:srgbClr val="FFFFFF"/>
              </a:solidFill>
              <a:latin typeface="Calibri" pitchFamily="34" charset="0"/>
            </a:endParaRPr>
          </a:p>
        </p:txBody>
      </p:sp>
      <p:sp>
        <p:nvSpPr>
          <p:cNvPr id="34" name="Rectangle 33"/>
          <p:cNvSpPr>
            <a:spLocks noChangeArrowheads="1"/>
          </p:cNvSpPr>
          <p:nvPr/>
        </p:nvSpPr>
        <p:spPr bwMode="auto">
          <a:xfrm>
            <a:off x="6596063" y="4513263"/>
            <a:ext cx="1727200" cy="368300"/>
          </a:xfrm>
          <a:prstGeom prst="rect">
            <a:avLst/>
          </a:prstGeom>
          <a:noFill/>
          <a:ln w="9525">
            <a:noFill/>
            <a:miter lim="800000"/>
            <a:headEnd/>
            <a:tailEnd/>
          </a:ln>
        </p:spPr>
        <p:txBody>
          <a:bodyPr wrap="none">
            <a:spAutoFit/>
          </a:bodyPr>
          <a:lstStyle/>
          <a:p>
            <a:pPr algn="ctr"/>
            <a:r>
              <a:rPr lang="en-US">
                <a:latin typeface="Segoe"/>
              </a:rPr>
              <a:t>OPOS </a:t>
            </a:r>
            <a:r>
              <a:rPr lang="ru-RU">
                <a:latin typeface="Segoe"/>
              </a:rPr>
              <a:t>драйвер</a:t>
            </a:r>
            <a:endParaRPr lang="en-US">
              <a:latin typeface="Segoe"/>
            </a:endParaRPr>
          </a:p>
        </p:txBody>
      </p:sp>
      <p:sp>
        <p:nvSpPr>
          <p:cNvPr id="62" name="Freeform 24"/>
          <p:cNvSpPr>
            <a:spLocks/>
          </p:cNvSpPr>
          <p:nvPr/>
        </p:nvSpPr>
        <p:spPr bwMode="auto">
          <a:xfrm rot="16200000" flipH="1">
            <a:off x="5183225" y="2427990"/>
            <a:ext cx="1604974" cy="757991"/>
          </a:xfrm>
          <a:custGeom>
            <a:avLst/>
            <a:gdLst/>
            <a:ahLst/>
            <a:cxnLst>
              <a:cxn ang="0">
                <a:pos x="194" y="859"/>
              </a:cxn>
              <a:cxn ang="0">
                <a:pos x="848" y="143"/>
              </a:cxn>
              <a:cxn ang="0">
                <a:pos x="1497" y="856"/>
              </a:cxn>
              <a:cxn ang="0">
                <a:pos x="1394" y="834"/>
              </a:cxn>
              <a:cxn ang="0">
                <a:pos x="1593" y="1156"/>
              </a:cxn>
              <a:cxn ang="0">
                <a:pos x="1794" y="835"/>
              </a:cxn>
              <a:cxn ang="0">
                <a:pos x="1691" y="857"/>
              </a:cxn>
              <a:cxn ang="0">
                <a:pos x="847" y="3"/>
              </a:cxn>
              <a:cxn ang="0">
                <a:pos x="0" y="859"/>
              </a:cxn>
              <a:cxn ang="0">
                <a:pos x="194" y="859"/>
              </a:cxn>
            </a:cxnLst>
            <a:rect l="0" t="0" r="r" b="b"/>
            <a:pathLst>
              <a:path w="1794" h="1156">
                <a:moveTo>
                  <a:pt x="194" y="859"/>
                </a:moveTo>
                <a:cubicBezTo>
                  <a:pt x="194" y="859"/>
                  <a:pt x="213" y="143"/>
                  <a:pt x="848" y="143"/>
                </a:cubicBezTo>
                <a:cubicBezTo>
                  <a:pt x="1446" y="143"/>
                  <a:pt x="1497" y="856"/>
                  <a:pt x="1497" y="856"/>
                </a:cubicBezTo>
                <a:cubicBezTo>
                  <a:pt x="1394" y="834"/>
                  <a:pt x="1394" y="834"/>
                  <a:pt x="1394" y="834"/>
                </a:cubicBezTo>
                <a:cubicBezTo>
                  <a:pt x="1593" y="1156"/>
                  <a:pt x="1593" y="1156"/>
                  <a:pt x="1593" y="1156"/>
                </a:cubicBezTo>
                <a:cubicBezTo>
                  <a:pt x="1794" y="835"/>
                  <a:pt x="1794" y="835"/>
                  <a:pt x="1794" y="835"/>
                </a:cubicBezTo>
                <a:cubicBezTo>
                  <a:pt x="1691" y="857"/>
                  <a:pt x="1691" y="857"/>
                  <a:pt x="1691" y="857"/>
                </a:cubicBezTo>
                <a:cubicBezTo>
                  <a:pt x="1691" y="857"/>
                  <a:pt x="1598" y="7"/>
                  <a:pt x="847" y="3"/>
                </a:cubicBezTo>
                <a:cubicBezTo>
                  <a:pt x="98" y="0"/>
                  <a:pt x="0" y="859"/>
                  <a:pt x="0" y="859"/>
                </a:cubicBezTo>
                <a:lnTo>
                  <a:pt x="194" y="859"/>
                </a:lnTo>
                <a:close/>
              </a:path>
            </a:pathLst>
          </a:custGeom>
          <a:solidFill>
            <a:schemeClr val="tx1"/>
          </a:solidFill>
          <a:ln w="9525">
            <a:noFill/>
            <a:round/>
            <a:headEnd/>
            <a:tailEnd/>
          </a:ln>
          <a:effectLst>
            <a:glow rad="139700">
              <a:schemeClr val="accent5">
                <a:satMod val="175000"/>
                <a:alpha val="40000"/>
              </a:schemeClr>
            </a:glow>
          </a:effectLst>
        </p:spPr>
        <p:txBody>
          <a:bodyPr/>
          <a:lstStyle/>
          <a:p>
            <a:pPr defTabSz="914363" fontAlgn="auto">
              <a:spcBef>
                <a:spcPts val="0"/>
              </a:spcBef>
              <a:spcAft>
                <a:spcPts val="0"/>
              </a:spcAft>
              <a:defRPr/>
            </a:pPr>
            <a:endParaRPr lang="en-US">
              <a:latin typeface="+mn-lt"/>
            </a:endParaRPr>
          </a:p>
        </p:txBody>
      </p:sp>
      <p:sp>
        <p:nvSpPr>
          <p:cNvPr id="60" name="Rounded Rectangle 59"/>
          <p:cNvSpPr/>
          <p:nvPr/>
        </p:nvSpPr>
        <p:spPr bwMode="auto">
          <a:xfrm>
            <a:off x="5606716" y="2358038"/>
            <a:ext cx="1238491" cy="474562"/>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sz="2000" dirty="0">
                <a:solidFill>
                  <a:srgbClr val="FFFFFF"/>
                </a:solidFill>
                <a:latin typeface="Calibri" pitchFamily="34" charset="0"/>
              </a:rPr>
              <a:t>InterOp</a:t>
            </a:r>
          </a:p>
        </p:txBody>
      </p:sp>
      <p:sp>
        <p:nvSpPr>
          <p:cNvPr id="50" name="Rounded Rectangle 49"/>
          <p:cNvSpPr/>
          <p:nvPr/>
        </p:nvSpPr>
        <p:spPr bwMode="auto">
          <a:xfrm>
            <a:off x="3826903" y="1622385"/>
            <a:ext cx="2542032" cy="578734"/>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363" fontAlgn="auto">
              <a:spcAft>
                <a:spcPts val="0"/>
              </a:spcAft>
              <a:defRPr/>
            </a:pPr>
            <a:r>
              <a:rPr lang="ru-RU" sz="2400" dirty="0"/>
              <a:t>Приложение</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8566"/>
                                        </p:tgtEl>
                                        <p:attrNameLst>
                                          <p:attrName>style.visibility</p:attrName>
                                        </p:attrNameLst>
                                      </p:cBhvr>
                                      <p:to>
                                        <p:strVal val="visible"/>
                                      </p:to>
                                    </p:set>
                                    <p:animEffect transition="in" filter="fade">
                                      <p:cBhvr>
                                        <p:cTn id="10" dur="1000"/>
                                        <p:tgtEl>
                                          <p:spTgt spid="108566"/>
                                        </p:tgtEl>
                                      </p:cBhvr>
                                    </p:animEffect>
                                  </p:childTnLst>
                                </p:cTn>
                              </p:par>
                              <p:par>
                                <p:cTn id="11" presetID="10"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100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1000"/>
                                        <p:tgtEl>
                                          <p:spTgt spid="55"/>
                                        </p:tgtEl>
                                      </p:cBhvr>
                                    </p:animEffect>
                                  </p:childTnLst>
                                </p:cTn>
                              </p:par>
                              <p:par>
                                <p:cTn id="17" presetID="10"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1000"/>
                                        <p:tgtEl>
                                          <p:spTgt spid="59"/>
                                        </p:tgtEl>
                                      </p:cBhvr>
                                    </p:animEffect>
                                  </p:childTnLst>
                                </p:cTn>
                              </p:par>
                              <p:par>
                                <p:cTn id="26" presetID="10"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10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up)">
                                      <p:cBhvr>
                                        <p:cTn id="33" dur="500"/>
                                        <p:tgtEl>
                                          <p:spTgt spid="62"/>
                                        </p:tgtEl>
                                      </p:cBhvr>
                                    </p:animEffect>
                                  </p:childTnLst>
                                </p:cTn>
                              </p:par>
                              <p:par>
                                <p:cTn id="34" presetID="10"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10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10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6" grpId="0"/>
      <p:bldP spid="58" grpId="0" animBg="1"/>
      <p:bldP spid="59" grpId="0" animBg="1"/>
      <p:bldP spid="29" grpId="0" animBg="1"/>
      <p:bldP spid="30"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2" descr="C:\Documents and Settings\Pennie\My Documents\ACERDATA (D)\Pennie's documents\MS Image\Photo_backgrounds\MBS - Retail Mgmt\La_Femme033_RT8.png"/>
          <p:cNvPicPr>
            <a:picLocks noChangeAspect="1" noChangeArrowheads="1"/>
          </p:cNvPicPr>
          <p:nvPr/>
        </p:nvPicPr>
        <p:blipFill>
          <a:blip r:embed="rId3"/>
          <a:srcRect r="11243"/>
          <a:stretch>
            <a:fillRect/>
          </a:stretch>
        </p:blipFill>
        <p:spPr bwMode="auto">
          <a:xfrm>
            <a:off x="2963863" y="1976438"/>
            <a:ext cx="6180137" cy="4916487"/>
          </a:xfrm>
          <a:prstGeom prst="rect">
            <a:avLst/>
          </a:prstGeom>
          <a:noFill/>
          <a:ln w="9525">
            <a:noFill/>
            <a:miter lim="800000"/>
            <a:headEnd/>
            <a:tailEnd/>
          </a:ln>
        </p:spPr>
      </p:pic>
      <p:sp>
        <p:nvSpPr>
          <p:cNvPr id="2" name="Title 1"/>
          <p:cNvSpPr>
            <a:spLocks noGrp="1"/>
          </p:cNvSpPr>
          <p:nvPr>
            <p:ph type="title"/>
          </p:nvPr>
        </p:nvSpPr>
        <p:spPr>
          <a:xfrm>
            <a:off x="381000" y="230188"/>
            <a:ext cx="8382000" cy="664797"/>
          </a:xfrm>
        </p:spPr>
        <p:txBody>
          <a:bodyPr/>
          <a:lstStyle/>
          <a:p>
            <a:pPr defTabSz="914363" fontAlgn="auto">
              <a:spcAft>
                <a:spcPts val="0"/>
              </a:spcAft>
              <a:defRPr/>
            </a:pPr>
            <a:r>
              <a:rPr lang="ru-RU"/>
              <a:t>Что включено в</a:t>
            </a:r>
            <a:r>
              <a:t> POS for .NET?</a:t>
            </a:r>
            <a:endParaRPr/>
          </a:p>
        </p:txBody>
      </p:sp>
      <p:sp>
        <p:nvSpPr>
          <p:cNvPr id="3" name="Content Placeholder 2"/>
          <p:cNvSpPr>
            <a:spLocks noGrp="1"/>
          </p:cNvSpPr>
          <p:nvPr>
            <p:ph idx="1"/>
          </p:nvPr>
        </p:nvSpPr>
        <p:spPr>
          <a:xfrm>
            <a:off x="382588" y="1282700"/>
            <a:ext cx="8380412" cy="5218113"/>
          </a:xfrm>
        </p:spPr>
        <p:txBody>
          <a:bodyPr rtlCol="0">
            <a:normAutofit lnSpcReduction="10000"/>
          </a:bodyPr>
          <a:lstStyle/>
          <a:p>
            <a:pPr defTabSz="914363" fontAlgn="auto">
              <a:spcAft>
                <a:spcPts val="0"/>
              </a:spcAft>
              <a:defRPr/>
            </a:pPr>
            <a:r>
              <a:rPr lang="en-US" sz="2800" dirty="0" smtClean="0"/>
              <a:t>SDK </a:t>
            </a:r>
            <a:r>
              <a:rPr lang="ru-RU" sz="2800" dirty="0" smtClean="0"/>
              <a:t>для разработки</a:t>
            </a:r>
            <a:r>
              <a:rPr lang="en-US" sz="2800" dirty="0" smtClean="0"/>
              <a:t> POS </a:t>
            </a:r>
            <a:r>
              <a:rPr lang="ru-RU" sz="2800" dirty="0" smtClean="0"/>
              <a:t>приложений</a:t>
            </a:r>
            <a:r>
              <a:rPr lang="en-US" sz="2800" dirty="0" smtClean="0"/>
              <a:t> </a:t>
            </a:r>
          </a:p>
          <a:p>
            <a:pPr defTabSz="914363" fontAlgn="auto">
              <a:spcAft>
                <a:spcPts val="0"/>
              </a:spcAft>
              <a:defRPr/>
            </a:pPr>
            <a:r>
              <a:rPr lang="en-US" sz="2800" dirty="0" smtClean="0"/>
              <a:t>SDK Framework </a:t>
            </a:r>
            <a:r>
              <a:rPr lang="ru-RU" sz="2800" dirty="0" smtClean="0"/>
              <a:t>для разработки сервисных объектов</a:t>
            </a:r>
            <a:r>
              <a:rPr lang="en-US" sz="2800" dirty="0" smtClean="0"/>
              <a:t> </a:t>
            </a:r>
          </a:p>
          <a:p>
            <a:pPr defTabSz="914363" fontAlgn="auto">
              <a:spcAft>
                <a:spcPts val="0"/>
              </a:spcAft>
              <a:defRPr/>
            </a:pPr>
            <a:r>
              <a:rPr lang="ru-RU" sz="2800" dirty="0" smtClean="0"/>
              <a:t>Пример приложения</a:t>
            </a:r>
            <a:endParaRPr lang="en-US" sz="2800" dirty="0" smtClean="0"/>
          </a:p>
          <a:p>
            <a:pPr defTabSz="914363" fontAlgn="auto">
              <a:spcAft>
                <a:spcPts val="0"/>
              </a:spcAft>
              <a:defRPr/>
            </a:pPr>
            <a:r>
              <a:rPr lang="ru-RU" sz="2800" dirty="0" smtClean="0"/>
              <a:t>Примеры сервисных объектов</a:t>
            </a:r>
            <a:endParaRPr lang="en-US" sz="2800" dirty="0" smtClean="0"/>
          </a:p>
          <a:p>
            <a:pPr defTabSz="914363" fontAlgn="auto">
              <a:spcAft>
                <a:spcPts val="0"/>
              </a:spcAft>
              <a:defRPr/>
            </a:pPr>
            <a:r>
              <a:rPr lang="ru-RU" sz="2800" dirty="0" smtClean="0"/>
              <a:t>Виртуальные сервисные объекты</a:t>
            </a:r>
            <a:endParaRPr lang="en-US" sz="2800" dirty="0" smtClean="0"/>
          </a:p>
          <a:p>
            <a:pPr defTabSz="914363" fontAlgn="auto">
              <a:spcAft>
                <a:spcPts val="0"/>
              </a:spcAft>
              <a:defRPr/>
            </a:pPr>
            <a:r>
              <a:rPr lang="ru-RU" sz="2800" dirty="0" smtClean="0"/>
              <a:t>Расширения</a:t>
            </a:r>
            <a:r>
              <a:rPr lang="en-US" sz="2800" dirty="0" smtClean="0"/>
              <a:t> UPOS:</a:t>
            </a:r>
          </a:p>
          <a:p>
            <a:pPr lvl="1" defTabSz="914363" fontAlgn="auto">
              <a:spcAft>
                <a:spcPts val="0"/>
              </a:spcAft>
              <a:defRPr/>
            </a:pPr>
            <a:r>
              <a:rPr lang="ru-RU" sz="2400" dirty="0" smtClean="0"/>
              <a:t>Поддержка </a:t>
            </a:r>
            <a:r>
              <a:rPr lang="en-US" sz="2400" dirty="0" smtClean="0"/>
              <a:t>Plug and Play</a:t>
            </a:r>
            <a:endParaRPr lang="ru-RU" sz="2400" dirty="0" smtClean="0"/>
          </a:p>
          <a:p>
            <a:pPr lvl="1" defTabSz="914363" fontAlgn="auto">
              <a:spcAft>
                <a:spcPts val="0"/>
              </a:spcAft>
              <a:defRPr/>
            </a:pPr>
            <a:r>
              <a:rPr lang="en-US" sz="2400" dirty="0" smtClean="0"/>
              <a:t>API </a:t>
            </a:r>
            <a:r>
              <a:rPr lang="ru-RU" sz="2400" dirty="0" smtClean="0"/>
              <a:t>для перечисления</a:t>
            </a:r>
            <a:r>
              <a:rPr lang="en-US" sz="2400" dirty="0" smtClean="0"/>
              <a:t> POS </a:t>
            </a:r>
            <a:r>
              <a:rPr lang="ru-RU" sz="2400" dirty="0" smtClean="0"/>
              <a:t>устройств</a:t>
            </a:r>
            <a:endParaRPr lang="en-US" sz="2400" dirty="0" smtClean="0"/>
          </a:p>
          <a:p>
            <a:pPr lvl="1" defTabSz="914363" fontAlgn="auto">
              <a:spcAft>
                <a:spcPts val="0"/>
              </a:spcAft>
              <a:defRPr/>
            </a:pPr>
            <a:r>
              <a:rPr lang="ru-RU" sz="2400" dirty="0" smtClean="0"/>
              <a:t>Базовые классы для создания сервисных объектов</a:t>
            </a:r>
            <a:endParaRPr lang="en-US" sz="2400" dirty="0" smtClean="0"/>
          </a:p>
          <a:p>
            <a:pPr lvl="1" defTabSz="914363" fontAlgn="auto">
              <a:spcAft>
                <a:spcPts val="0"/>
              </a:spcAft>
              <a:defRPr/>
            </a:pPr>
            <a:r>
              <a:rPr lang="ru-RU" sz="2400" dirty="0" smtClean="0"/>
              <a:t>Управление устройствами</a:t>
            </a:r>
            <a:endParaRPr lang="en-US" sz="2400" dirty="0" smtClean="0"/>
          </a:p>
          <a:p>
            <a:pPr lvl="1" defTabSz="914363" fontAlgn="auto">
              <a:spcAft>
                <a:spcPts val="0"/>
              </a:spcAft>
              <a:defRPr/>
            </a:pPr>
            <a:r>
              <a:rPr lang="ru-RU" sz="2400" dirty="0" smtClean="0"/>
              <a:t>Поддержка унаследованных</a:t>
            </a:r>
            <a:r>
              <a:rPr lang="en-US" sz="2400" dirty="0" smtClean="0"/>
              <a:t> OPOS </a:t>
            </a:r>
            <a:r>
              <a:rPr lang="ru-RU" sz="2400" dirty="0" smtClean="0"/>
              <a:t>устройств</a:t>
            </a:r>
            <a:endParaRPr lang="en-US" sz="2400" dirty="0" smtClean="0"/>
          </a:p>
          <a:p>
            <a:pPr lvl="1" defTabSz="914363" fontAlgn="auto">
              <a:spcAft>
                <a:spcPts val="0"/>
              </a:spcAft>
              <a:defRPr/>
            </a:pPr>
            <a:r>
              <a:rPr lang="ru-RU" sz="2400" dirty="0" smtClean="0"/>
              <a:t>И будет еще больше</a:t>
            </a:r>
            <a:r>
              <a:rPr lang="en-US" sz="2400" dirty="0" smtClean="0"/>
              <a:t>…</a:t>
            </a:r>
            <a:endParaRPr lang="en-US" sz="3200"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Поддерживаемые платформы</a:t>
            </a:r>
            <a:endParaRPr/>
          </a:p>
        </p:txBody>
      </p:sp>
      <p:sp>
        <p:nvSpPr>
          <p:cNvPr id="9219" name="Rectangle 3"/>
          <p:cNvSpPr>
            <a:spLocks noGrp="1" noChangeArrowheads="1"/>
          </p:cNvSpPr>
          <p:nvPr>
            <p:ph idx="1"/>
          </p:nvPr>
        </p:nvSpPr>
        <p:spPr>
          <a:xfrm>
            <a:off x="382588" y="1414463"/>
            <a:ext cx="8380412" cy="4511675"/>
          </a:xfrm>
        </p:spPr>
        <p:txBody>
          <a:bodyPr/>
          <a:lstStyle/>
          <a:p>
            <a:r>
              <a:rPr lang="en-US" smtClean="0"/>
              <a:t>Windows Embedded POSReady</a:t>
            </a:r>
          </a:p>
          <a:p>
            <a:pPr lvl="1"/>
            <a:r>
              <a:rPr lang="en-US" smtClean="0"/>
              <a:t>POS for .NET </a:t>
            </a:r>
            <a:r>
              <a:rPr lang="ru-RU" smtClean="0"/>
              <a:t>предустановлен</a:t>
            </a:r>
            <a:endParaRPr lang="en-US" smtClean="0"/>
          </a:p>
          <a:p>
            <a:r>
              <a:rPr lang="en-US" smtClean="0"/>
              <a:t>Windows XP Professional</a:t>
            </a:r>
          </a:p>
          <a:p>
            <a:r>
              <a:rPr lang="en-US" smtClean="0"/>
              <a:t>Windows Vista</a:t>
            </a:r>
            <a:r>
              <a:rPr lang="en-US" baseline="30000" smtClean="0"/>
              <a:t>®</a:t>
            </a:r>
            <a:r>
              <a:rPr lang="en-US" smtClean="0"/>
              <a:t> Business</a:t>
            </a:r>
          </a:p>
          <a:p>
            <a:r>
              <a:rPr lang="en-US" smtClean="0"/>
              <a:t>Windows Vista</a:t>
            </a:r>
            <a:r>
              <a:rPr lang="en-US" baseline="30000" smtClean="0"/>
              <a:t>®</a:t>
            </a:r>
            <a:r>
              <a:rPr lang="en-US" smtClean="0"/>
              <a:t> Ultimate</a:t>
            </a:r>
          </a:p>
          <a:p>
            <a:endParaRPr lang="en-US" smtClean="0"/>
          </a:p>
          <a:p>
            <a:pPr>
              <a:buClr>
                <a:srgbClr val="FFFF00"/>
              </a:buClr>
              <a:buFont typeface="Wingdings" pitchFamily="2" charset="2"/>
              <a:buChar char=""/>
            </a:pPr>
            <a:r>
              <a:rPr lang="ru-RU" i="1" smtClean="0"/>
              <a:t>Обратите внимание, что</a:t>
            </a:r>
            <a:r>
              <a:rPr lang="en-US" i="1" smtClean="0"/>
              <a:t> XP Embedded / Windows Embedded Standard </a:t>
            </a:r>
            <a:r>
              <a:rPr lang="ru-RU" i="1" smtClean="0"/>
              <a:t>не поддерживаются</a:t>
            </a:r>
            <a:r>
              <a:rPr lang="en-US" i="1"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2588" y="228600"/>
            <a:ext cx="8380412" cy="664797"/>
          </a:xfrm>
        </p:spPr>
        <p:txBody>
          <a:bodyPr/>
          <a:lstStyle/>
          <a:p>
            <a:pPr defTabSz="914363" fontAlgn="auto">
              <a:spcAft>
                <a:spcPts val="0"/>
              </a:spcAft>
              <a:defRPr/>
            </a:pPr>
            <a:r>
              <a:rPr lang="ru-RU"/>
              <a:t>Написание</a:t>
            </a:r>
            <a:r>
              <a:t> POS </a:t>
            </a:r>
            <a:r>
              <a:rPr lang="ru-RU"/>
              <a:t>приложения</a:t>
            </a:r>
            <a:endParaRPr/>
          </a:p>
        </p:txBody>
      </p:sp>
      <p:sp>
        <p:nvSpPr>
          <p:cNvPr id="55298" name="Rectangle 3"/>
          <p:cNvSpPr>
            <a:spLocks noGrp="1" noChangeArrowheads="1"/>
          </p:cNvSpPr>
          <p:nvPr>
            <p:ph idx="1"/>
          </p:nvPr>
        </p:nvSpPr>
        <p:spPr>
          <a:xfrm>
            <a:off x="382588" y="1414463"/>
            <a:ext cx="8380412" cy="4826000"/>
          </a:xfrm>
        </p:spPr>
        <p:txBody>
          <a:bodyPr/>
          <a:lstStyle/>
          <a:p>
            <a:pPr>
              <a:lnSpc>
                <a:spcPct val="100000"/>
              </a:lnSpc>
            </a:pPr>
            <a:r>
              <a:rPr lang="ru-RU" smtClean="0"/>
              <a:t>Добавить ссылку на пространство имен</a:t>
            </a:r>
            <a:r>
              <a:rPr lang="en-US" smtClean="0"/>
              <a:t> PointOfService</a:t>
            </a:r>
          </a:p>
          <a:p>
            <a:pPr>
              <a:lnSpc>
                <a:spcPct val="100000"/>
              </a:lnSpc>
            </a:pPr>
            <a:r>
              <a:rPr lang="ru-RU" smtClean="0"/>
              <a:t>Создать экземпляр</a:t>
            </a:r>
            <a:r>
              <a:rPr lang="en-US" smtClean="0"/>
              <a:t> POSExplorer</a:t>
            </a:r>
            <a:endParaRPr lang="ru-RU" smtClean="0"/>
          </a:p>
          <a:p>
            <a:pPr>
              <a:lnSpc>
                <a:spcPct val="100000"/>
              </a:lnSpc>
            </a:pPr>
            <a:r>
              <a:rPr lang="ru-RU" smtClean="0"/>
              <a:t>Используя</a:t>
            </a:r>
            <a:r>
              <a:rPr lang="en-US" smtClean="0"/>
              <a:t> POSExplorer </a:t>
            </a:r>
            <a:r>
              <a:rPr lang="ru-RU" smtClean="0"/>
              <a:t>определить доступные устройства</a:t>
            </a:r>
            <a:r>
              <a:rPr lang="en-US" smtClean="0"/>
              <a:t> (DeviceInfo)</a:t>
            </a:r>
          </a:p>
          <a:p>
            <a:pPr>
              <a:lnSpc>
                <a:spcPct val="100000"/>
              </a:lnSpc>
            </a:pPr>
            <a:r>
              <a:rPr lang="ru-RU" smtClean="0"/>
              <a:t>Создать экземпляры</a:t>
            </a:r>
            <a:r>
              <a:rPr lang="en-US" smtClean="0"/>
              <a:t> POS </a:t>
            </a:r>
            <a:r>
              <a:rPr lang="ru-RU" smtClean="0"/>
              <a:t>устройств,</a:t>
            </a:r>
            <a:r>
              <a:rPr lang="en-US" smtClean="0"/>
              <a:t> </a:t>
            </a:r>
            <a:r>
              <a:rPr lang="ru-RU" smtClean="0"/>
              <a:t>используя</a:t>
            </a:r>
            <a:r>
              <a:rPr lang="en-US" smtClean="0"/>
              <a:t> POSExplorer </a:t>
            </a:r>
            <a:r>
              <a:rPr lang="ru-RU" smtClean="0"/>
              <a:t>и</a:t>
            </a:r>
            <a:r>
              <a:rPr lang="en-US" smtClean="0"/>
              <a:t> DeviceInfo</a:t>
            </a:r>
          </a:p>
          <a:p>
            <a:pPr>
              <a:lnSpc>
                <a:spcPct val="100000"/>
              </a:lnSpc>
            </a:pPr>
            <a:r>
              <a:rPr lang="ru-RU" smtClean="0"/>
              <a:t>Выполнять необходимые действия с</a:t>
            </a:r>
            <a:r>
              <a:rPr lang="en-US" smtClean="0"/>
              <a:t> POS </a:t>
            </a:r>
            <a:r>
              <a:rPr lang="ru-RU" smtClean="0"/>
              <a:t>устройствами и реагировать на события</a:t>
            </a:r>
            <a:endParaRPr lang="en-US"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lang="ru-RU" dirty="0" smtClean="0"/>
              <a:t>Введение в разработку с использованием </a:t>
            </a:r>
            <a:r>
              <a:rPr smtClean="0"/>
              <a:t/>
            </a:r>
            <a:br>
              <a:rPr smtClean="0"/>
            </a:br>
            <a:r>
              <a:rPr lang="ru-RU" dirty="0" smtClean="0"/>
              <a:t>POS </a:t>
            </a:r>
            <a:r>
              <a:rPr lang="ru-RU" dirty="0" err="1" smtClean="0"/>
              <a:t>f</a:t>
            </a:r>
            <a:r>
              <a:rPr smtClean="0"/>
              <a:t>or</a:t>
            </a:r>
            <a:r>
              <a:rPr lang="ru-RU" dirty="0" smtClean="0"/>
              <a:t> .</a:t>
            </a:r>
            <a:r>
              <a:rPr smtClean="0"/>
              <a:t>NET</a:t>
            </a:r>
            <a:endParaRPr dirty="0"/>
          </a:p>
        </p:txBody>
      </p:sp>
      <p:sp>
        <p:nvSpPr>
          <p:cNvPr id="3" name="Subtitle 2"/>
          <p:cNvSpPr>
            <a:spLocks noGrp="1"/>
          </p:cNvSpPr>
          <p:nvPr>
            <p:ph type="subTitle" idx="1"/>
          </p:nvPr>
        </p:nvSpPr>
        <p:spPr>
          <a:xfrm>
            <a:off x="730250" y="4344988"/>
            <a:ext cx="7681913" cy="461962"/>
          </a:xfrm>
        </p:spPr>
        <p:txBody>
          <a:bodyPr rtlCol="0"/>
          <a:lstStyle/>
          <a:p>
            <a:pPr defTabSz="914363" fontAlgn="auto">
              <a:spcAft>
                <a:spcPts val="0"/>
              </a:spcAft>
              <a:defRPr/>
            </a:pPr>
            <a:r>
              <a:rPr lang="ru-RU" dirty="0" smtClean="0"/>
              <a:t>Станислав Павлов</a:t>
            </a:r>
            <a:endParaRPr lang="en-US" dirty="0" smtClean="0"/>
          </a:p>
          <a:p>
            <a:pPr defTabSz="914363" fontAlgn="auto">
              <a:spcAft>
                <a:spcPts val="0"/>
              </a:spcAft>
              <a:defRPr/>
            </a:pPr>
            <a:r>
              <a:rPr lang="ru-RU" dirty="0" smtClean="0"/>
              <a:t>Технический директор</a:t>
            </a:r>
            <a:endParaRPr lang="en-US" dirty="0" smtClean="0"/>
          </a:p>
          <a:p>
            <a:pPr defTabSz="914363" fontAlgn="auto">
              <a:spcAft>
                <a:spcPts val="0"/>
              </a:spcAft>
              <a:defRPr/>
            </a:pPr>
            <a:r>
              <a:rPr lang="ru-RU" dirty="0" smtClean="0"/>
              <a:t>Кварта Технологии</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685800" y="1724628"/>
            <a:ext cx="4572000" cy="2847372"/>
          </a:xfrm>
          <a:prstGeom prst="roundRect">
            <a:avLst>
              <a:gd name="adj" fmla="val 12370"/>
            </a:avLst>
          </a:prstGeom>
          <a:gradFill flip="none" rotWithShape="1">
            <a:gsLst>
              <a:gs pos="4000">
                <a:srgbClr val="FFFFFF">
                  <a:alpha val="49000"/>
                </a:srgbClr>
              </a:gs>
              <a:gs pos="18000">
                <a:srgbClr val="FFFFFF">
                  <a:alpha val="38000"/>
                </a:srgbClr>
              </a:gs>
              <a:gs pos="48000">
                <a:srgbClr val="000000">
                  <a:alpha val="24000"/>
                </a:srgbClr>
              </a:gs>
              <a:gs pos="75000">
                <a:srgbClr val="000000">
                  <a:alpha val="16000"/>
                </a:srgbClr>
              </a:gs>
              <a:gs pos="91000">
                <a:srgbClr val="FFFFFF">
                  <a:alpha val="0"/>
                </a:srgbClr>
              </a:gs>
              <a:gs pos="100000">
                <a:srgbClr val="FFFFFF">
                  <a:alpha val="18000"/>
                </a:srgbClr>
              </a:gs>
            </a:gsLst>
            <a:lin ang="13500000" scaled="1"/>
            <a:tileRect/>
          </a:gradFill>
          <a:ln w="3175">
            <a:solidFill>
              <a:schemeClr val="tx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0" bIns="73139"/>
          <a:lstStyle/>
          <a:p>
            <a:pPr algn="ctr" defTabSz="914099">
              <a:defRPr/>
            </a:pPr>
            <a:r>
              <a:rPr lang="ru-RU" sz="2400" b="1" dirty="0">
                <a:solidFill>
                  <a:srgbClr val="FFFFFF"/>
                </a:solidFill>
                <a:effectLst>
                  <a:outerShdw blurRad="38100" dist="38100" dir="2700000" algn="tl">
                    <a:srgbClr val="000000">
                      <a:alpha val="43137"/>
                    </a:srgbClr>
                  </a:outerShdw>
                </a:effectLst>
              </a:rPr>
              <a:t>Приложение</a:t>
            </a:r>
            <a:endParaRPr lang="en-US" sz="2400" b="1" dirty="0">
              <a:solidFill>
                <a:srgbClr val="FFFFFF"/>
              </a:solidFill>
              <a:effectLst>
                <a:outerShdw blurRad="38100" dist="38100" dir="2700000" algn="tl">
                  <a:srgbClr val="000000">
                    <a:alpha val="43137"/>
                  </a:srgbClr>
                </a:outerShdw>
              </a:effectLst>
            </a:endParaRPr>
          </a:p>
        </p:txBody>
      </p:sp>
      <p:sp>
        <p:nvSpPr>
          <p:cNvPr id="16" name="Rounded Rectangle 15"/>
          <p:cNvSpPr/>
          <p:nvPr/>
        </p:nvSpPr>
        <p:spPr>
          <a:xfrm>
            <a:off x="1295400" y="5410200"/>
            <a:ext cx="3962400" cy="914400"/>
          </a:xfrm>
          <a:prstGeom prst="roundRect">
            <a:avLst>
              <a:gd name="adj" fmla="val 22787"/>
            </a:avLst>
          </a:pr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anchor="b"/>
          <a:lstStyle/>
          <a:p>
            <a:pPr algn="ctr" defTabSz="914363" fontAlgn="auto">
              <a:spcBef>
                <a:spcPts val="0"/>
              </a:spcBef>
              <a:spcAft>
                <a:spcPts val="0"/>
              </a:spcAft>
              <a:defRPr/>
            </a:pPr>
            <a:r>
              <a:rPr lang="ru-RU" b="1" dirty="0">
                <a:solidFill>
                  <a:schemeClr val="tx1"/>
                </a:solidFill>
                <a:effectLst>
                  <a:outerShdw blurRad="38100" dist="38100" dir="2700000" algn="tl">
                    <a:srgbClr val="000000">
                      <a:alpha val="43137"/>
                    </a:srgbClr>
                  </a:outerShdw>
                </a:effectLst>
              </a:rPr>
              <a:t>Сервисный объект</a:t>
            </a:r>
            <a:endParaRPr lang="en-US" b="1" dirty="0">
              <a:solidFill>
                <a:schemeClr val="tx1"/>
              </a:solidFill>
              <a:effectLst>
                <a:outerShdw blurRad="38100" dist="38100" dir="2700000" algn="tl">
                  <a:srgbClr val="000000">
                    <a:alpha val="43137"/>
                  </a:srgbClr>
                </a:outerShdw>
              </a:effectLst>
            </a:endParaRPr>
          </a:p>
        </p:txBody>
      </p:sp>
      <p:sp>
        <p:nvSpPr>
          <p:cNvPr id="51" name="Title 1"/>
          <p:cNvSpPr>
            <a:spLocks noGrp="1"/>
          </p:cNvSpPr>
          <p:nvPr>
            <p:ph type="title"/>
          </p:nvPr>
        </p:nvSpPr>
        <p:spPr>
          <a:xfrm>
            <a:off x="387054" y="228600"/>
            <a:ext cx="8756946" cy="1107996"/>
          </a:xfrm>
        </p:spPr>
        <p:txBody>
          <a:bodyPr/>
          <a:lstStyle/>
          <a:p>
            <a:pPr defTabSz="914363" fontAlgn="auto">
              <a:spcAft>
                <a:spcPts val="0"/>
              </a:spcAft>
              <a:defRPr/>
            </a:pPr>
            <a:r>
              <a:rPr lang="ru-RU"/>
              <a:t>Управление событиями</a:t>
            </a:r>
            <a:r>
              <a:rPr/>
              <a:t/>
            </a:r>
            <a:br>
              <a:rPr/>
            </a:br>
            <a:r>
              <a:rPr lang="ru-RU" sz="3200" kern="0">
                <a:solidFill>
                  <a:schemeClr val="accent5"/>
                </a:solidFill>
              </a:rPr>
              <a:t>Типичное</a:t>
            </a:r>
            <a:r>
              <a:rPr sz="3200" kern="0">
                <a:solidFill>
                  <a:schemeClr val="accent5"/>
                </a:solidFill>
              </a:rPr>
              <a:t> POS for .NET </a:t>
            </a:r>
            <a:r>
              <a:rPr lang="ru-RU" sz="3200" kern="0">
                <a:solidFill>
                  <a:schemeClr val="accent5"/>
                </a:solidFill>
              </a:rPr>
              <a:t>приложение</a:t>
            </a:r>
            <a:endParaRPr>
              <a:solidFill>
                <a:schemeClr val="accent5"/>
              </a:solidFill>
            </a:endParaRPr>
          </a:p>
        </p:txBody>
      </p:sp>
      <p:sp>
        <p:nvSpPr>
          <p:cNvPr id="5" name="Rectangle 4"/>
          <p:cNvSpPr/>
          <p:nvPr/>
        </p:nvSpPr>
        <p:spPr>
          <a:xfrm>
            <a:off x="1219200" y="32004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en-US" sz="1200" dirty="0">
                <a:solidFill>
                  <a:srgbClr val="FFFFFF"/>
                </a:solidFill>
                <a:effectLst>
                  <a:outerShdw blurRad="38100" dist="38100" dir="2700000" algn="tl">
                    <a:srgbClr val="000000">
                      <a:alpha val="43137"/>
                    </a:srgbClr>
                  </a:outerShdw>
                </a:effectLst>
                <a:latin typeface="Calibri" pitchFamily="34" charset="0"/>
              </a:rPr>
              <a:t>Output Complete Event</a:t>
            </a:r>
          </a:p>
        </p:txBody>
      </p:sp>
      <p:sp>
        <p:nvSpPr>
          <p:cNvPr id="7" name="Rectangle 6"/>
          <p:cNvSpPr/>
          <p:nvPr/>
        </p:nvSpPr>
        <p:spPr>
          <a:xfrm>
            <a:off x="1219200" y="27432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en-US" sz="1200" dirty="0">
                <a:solidFill>
                  <a:srgbClr val="FFFFFF"/>
                </a:solidFill>
                <a:effectLst>
                  <a:outerShdw blurRad="38100" dist="38100" dir="2700000" algn="tl">
                    <a:srgbClr val="000000">
                      <a:alpha val="43137"/>
                    </a:srgbClr>
                  </a:outerShdw>
                </a:effectLst>
                <a:latin typeface="Calibri" pitchFamily="34" charset="0"/>
              </a:rPr>
              <a:t>Error Event</a:t>
            </a:r>
          </a:p>
        </p:txBody>
      </p:sp>
      <p:sp>
        <p:nvSpPr>
          <p:cNvPr id="8" name="Rectangle 7"/>
          <p:cNvSpPr/>
          <p:nvPr/>
        </p:nvSpPr>
        <p:spPr>
          <a:xfrm>
            <a:off x="1219200" y="22860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ru-RU" sz="1200" dirty="0" err="1">
                <a:solidFill>
                  <a:srgbClr val="FFFFFF"/>
                </a:solidFill>
                <a:effectLst>
                  <a:outerShdw blurRad="38100" dist="38100" dir="2700000" algn="tl">
                    <a:srgbClr val="000000">
                      <a:alpha val="43137"/>
                    </a:srgbClr>
                  </a:outerShdw>
                </a:effectLst>
                <a:latin typeface="Calibri" pitchFamily="34" charset="0"/>
              </a:rPr>
              <a:t>Событе</a:t>
            </a:r>
            <a:r>
              <a:rPr lang="ru-RU" sz="1200" dirty="0">
                <a:solidFill>
                  <a:srgbClr val="FFFFFF"/>
                </a:solidFill>
                <a:effectLst>
                  <a:outerShdw blurRad="38100" dist="38100" dir="2700000" algn="tl">
                    <a:srgbClr val="000000">
                      <a:alpha val="43137"/>
                    </a:srgbClr>
                  </a:outerShdw>
                </a:effectLst>
                <a:latin typeface="Calibri" pitchFamily="34" charset="0"/>
              </a:rPr>
              <a:t> </a:t>
            </a:r>
            <a:r>
              <a:rPr lang="en-US" sz="1200" dirty="0">
                <a:solidFill>
                  <a:srgbClr val="FFFFFF"/>
                </a:solidFill>
                <a:effectLst>
                  <a:outerShdw blurRad="38100" dist="38100" dir="2700000" algn="tl">
                    <a:srgbClr val="000000">
                      <a:alpha val="43137"/>
                    </a:srgbClr>
                  </a:outerShdw>
                </a:effectLst>
                <a:latin typeface="Calibri" pitchFamily="34" charset="0"/>
              </a:rPr>
              <a:t>Data Event</a:t>
            </a:r>
          </a:p>
        </p:txBody>
      </p:sp>
      <p:sp>
        <p:nvSpPr>
          <p:cNvPr id="9" name="Rectangle 8"/>
          <p:cNvSpPr/>
          <p:nvPr/>
        </p:nvSpPr>
        <p:spPr>
          <a:xfrm>
            <a:off x="1219200" y="36576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en-US" sz="1200" dirty="0">
                <a:solidFill>
                  <a:srgbClr val="FFFFFF"/>
                </a:solidFill>
                <a:effectLst>
                  <a:outerShdw blurRad="38100" dist="38100" dir="2700000" algn="tl">
                    <a:srgbClr val="000000">
                      <a:alpha val="43137"/>
                    </a:srgbClr>
                  </a:outerShdw>
                </a:effectLst>
                <a:latin typeface="Calibri" pitchFamily="34" charset="0"/>
              </a:rPr>
              <a:t>Status Update Event</a:t>
            </a:r>
          </a:p>
        </p:txBody>
      </p:sp>
      <p:sp>
        <p:nvSpPr>
          <p:cNvPr id="10" name="Rectangle 9"/>
          <p:cNvSpPr/>
          <p:nvPr/>
        </p:nvSpPr>
        <p:spPr>
          <a:xfrm>
            <a:off x="1219200" y="41148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en-US" sz="1200" dirty="0">
                <a:solidFill>
                  <a:srgbClr val="FFFFFF"/>
                </a:solidFill>
                <a:effectLst>
                  <a:outerShdw blurRad="38100" dist="38100" dir="2700000" algn="tl">
                    <a:srgbClr val="000000">
                      <a:alpha val="43137"/>
                    </a:srgbClr>
                  </a:outerShdw>
                </a:effectLst>
                <a:latin typeface="Calibri" pitchFamily="34" charset="0"/>
              </a:rPr>
              <a:t>Direct IO Event</a:t>
            </a:r>
          </a:p>
        </p:txBody>
      </p:sp>
      <p:sp>
        <p:nvSpPr>
          <p:cNvPr id="11" name="Rectangle 10"/>
          <p:cNvSpPr/>
          <p:nvPr/>
        </p:nvSpPr>
        <p:spPr>
          <a:xfrm>
            <a:off x="3200400" y="28194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en-US" sz="1200" dirty="0" err="1">
                <a:solidFill>
                  <a:srgbClr val="FFFFFF"/>
                </a:solidFill>
                <a:effectLst>
                  <a:outerShdw blurRad="38100" dist="38100" dir="2700000" algn="tl">
                    <a:srgbClr val="000000">
                      <a:alpha val="43137"/>
                    </a:srgbClr>
                  </a:outerShdw>
                </a:effectLst>
                <a:latin typeface="Calibri" pitchFamily="34" charset="0"/>
              </a:rPr>
              <a:t>DeviceRemoved</a:t>
            </a:r>
            <a:r>
              <a:rPr lang="en-US" sz="1200" dirty="0">
                <a:solidFill>
                  <a:srgbClr val="FFFFFF"/>
                </a:solidFill>
                <a:effectLst>
                  <a:outerShdw blurRad="38100" dist="38100" dir="2700000" algn="tl">
                    <a:srgbClr val="000000">
                      <a:alpha val="43137"/>
                    </a:srgbClr>
                  </a:outerShdw>
                </a:effectLst>
                <a:latin typeface="Calibri" pitchFamily="34" charset="0"/>
              </a:rPr>
              <a:t> Event</a:t>
            </a:r>
          </a:p>
        </p:txBody>
      </p:sp>
      <p:sp>
        <p:nvSpPr>
          <p:cNvPr id="12" name="Rectangle 11"/>
          <p:cNvSpPr/>
          <p:nvPr/>
        </p:nvSpPr>
        <p:spPr>
          <a:xfrm>
            <a:off x="3200400" y="23622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en-US" sz="1200" dirty="0" err="1">
                <a:solidFill>
                  <a:srgbClr val="FFFFFF"/>
                </a:solidFill>
                <a:effectLst>
                  <a:outerShdw blurRad="38100" dist="38100" dir="2700000" algn="tl">
                    <a:srgbClr val="000000">
                      <a:alpha val="43137"/>
                    </a:srgbClr>
                  </a:outerShdw>
                </a:effectLst>
                <a:latin typeface="Calibri" pitchFamily="34" charset="0"/>
              </a:rPr>
              <a:t>DeviceAdded</a:t>
            </a:r>
            <a:r>
              <a:rPr lang="en-US" sz="1200" dirty="0">
                <a:solidFill>
                  <a:srgbClr val="FFFFFF"/>
                </a:solidFill>
                <a:effectLst>
                  <a:outerShdw blurRad="38100" dist="38100" dir="2700000" algn="tl">
                    <a:srgbClr val="000000">
                      <a:alpha val="43137"/>
                    </a:srgbClr>
                  </a:outerShdw>
                </a:effectLst>
                <a:latin typeface="Calibri" pitchFamily="34" charset="0"/>
              </a:rPr>
              <a:t> Event</a:t>
            </a:r>
          </a:p>
        </p:txBody>
      </p:sp>
      <p:sp>
        <p:nvSpPr>
          <p:cNvPr id="13" name="Rectangle 12"/>
          <p:cNvSpPr/>
          <p:nvPr/>
        </p:nvSpPr>
        <p:spPr>
          <a:xfrm>
            <a:off x="1600200" y="5638800"/>
            <a:ext cx="1600200" cy="228600"/>
          </a:xfrm>
          <a:prstGeom prst="rect">
            <a:avLst/>
          </a:prstGeom>
          <a:ln>
            <a:headEnd type="none" w="med" len="med"/>
            <a:tailEnd type="none" w="med" len="med"/>
          </a:ln>
          <a:effectLst>
            <a:outerShdw blurRad="40000" dist="23000" dir="5400000" rotWithShape="0">
              <a:srgbClr val="000000">
                <a:alpha val="35000"/>
              </a:srgbClr>
            </a:outerShdw>
          </a:effectLst>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1096963">
              <a:defRPr/>
            </a:pPr>
            <a:r>
              <a:rPr lang="ru-RU" sz="1200" dirty="0">
                <a:solidFill>
                  <a:srgbClr val="FFFFFF"/>
                </a:solidFill>
                <a:effectLst>
                  <a:outerShdw blurRad="38100" dist="38100" dir="2700000" algn="tl">
                    <a:srgbClr val="000000">
                      <a:alpha val="43137"/>
                    </a:srgbClr>
                  </a:outerShdw>
                </a:effectLst>
              </a:rPr>
              <a:t>Методы</a:t>
            </a:r>
            <a:endParaRPr lang="en-US" sz="1200" dirty="0">
              <a:solidFill>
                <a:srgbClr val="FFFFFF"/>
              </a:solidFill>
              <a:effectLst>
                <a:outerShdw blurRad="38100" dist="38100" dir="2700000" algn="tl">
                  <a:srgbClr val="000000">
                    <a:alpha val="43137"/>
                  </a:srgbClr>
                </a:outerShdw>
              </a:effectLst>
            </a:endParaRPr>
          </a:p>
        </p:txBody>
      </p:sp>
      <p:sp>
        <p:nvSpPr>
          <p:cNvPr id="14" name="Rectangle 13"/>
          <p:cNvSpPr/>
          <p:nvPr/>
        </p:nvSpPr>
        <p:spPr>
          <a:xfrm>
            <a:off x="3352800" y="5638800"/>
            <a:ext cx="1600200" cy="228600"/>
          </a:xfrm>
          <a:prstGeom prst="rect">
            <a:avLst/>
          </a:prstGeom>
          <a:ln>
            <a:headEnd type="none" w="med" len="med"/>
            <a:tailEnd type="none" w="med" len="med"/>
          </a:ln>
          <a:effectLst>
            <a:outerShdw blurRad="40000" dist="23000" dir="5400000" rotWithShape="0">
              <a:srgbClr val="000000">
                <a:alpha val="35000"/>
              </a:srgbClr>
            </a:outerShdw>
          </a:effectLst>
        </p:spPr>
        <p:style>
          <a:lnRef idx="0">
            <a:schemeClr val="accent1"/>
          </a:lnRef>
          <a:fillRef idx="3">
            <a:schemeClr val="accent1"/>
          </a:fillRef>
          <a:effectRef idx="3">
            <a:schemeClr val="accent1"/>
          </a:effectRef>
          <a:fontRef idx="minor">
            <a:schemeClr val="lt1"/>
          </a:fontRef>
        </p:style>
        <p:txBody>
          <a:bodyPr lIns="0" tIns="0" rIns="0" bIns="0" anchor="ctr"/>
          <a:lstStyle/>
          <a:p>
            <a:pPr algn="ctr" defTabSz="1096963">
              <a:defRPr/>
            </a:pPr>
            <a:r>
              <a:rPr lang="ru-RU" sz="1200" dirty="0">
                <a:solidFill>
                  <a:srgbClr val="FFFFFF"/>
                </a:solidFill>
                <a:effectLst>
                  <a:outerShdw blurRad="38100" dist="38100" dir="2700000" algn="tl">
                    <a:srgbClr val="000000">
                      <a:alpha val="43137"/>
                    </a:srgbClr>
                  </a:outerShdw>
                </a:effectLst>
              </a:rPr>
              <a:t>Свойства</a:t>
            </a:r>
            <a:endParaRPr lang="en-US" sz="1200" dirty="0">
              <a:solidFill>
                <a:srgbClr val="FFFFFF"/>
              </a:solidFill>
              <a:effectLst>
                <a:outerShdw blurRad="38100" dist="38100" dir="2700000" algn="tl">
                  <a:srgbClr val="000000">
                    <a:alpha val="43137"/>
                  </a:srgbClr>
                </a:outerShdw>
              </a:effectLst>
            </a:endParaRPr>
          </a:p>
        </p:txBody>
      </p:sp>
      <p:sp>
        <p:nvSpPr>
          <p:cNvPr id="17" name="Rounded Rectangle 16"/>
          <p:cNvSpPr/>
          <p:nvPr/>
        </p:nvSpPr>
        <p:spPr>
          <a:xfrm>
            <a:off x="6096000" y="3276600"/>
            <a:ext cx="2286000" cy="1905000"/>
          </a:xfrm>
          <a:prstGeom prst="roundRect">
            <a:avLst>
              <a:gd name="adj" fmla="val 14075"/>
            </a:avLst>
          </a:pr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a:lstStyle/>
          <a:p>
            <a:pPr algn="ctr" defTabSz="914363" fontAlgn="auto">
              <a:spcBef>
                <a:spcPts val="0"/>
              </a:spcBef>
              <a:spcAft>
                <a:spcPts val="0"/>
              </a:spcAft>
              <a:defRPr/>
            </a:pPr>
            <a:r>
              <a:rPr lang="en-US" b="1" dirty="0" err="1">
                <a:solidFill>
                  <a:schemeClr val="tx1"/>
                </a:solidFill>
                <a:effectLst>
                  <a:outerShdw blurRad="38100" dist="38100" dir="2700000" algn="tl">
                    <a:srgbClr val="000000">
                      <a:alpha val="43137"/>
                    </a:srgbClr>
                  </a:outerShdw>
                </a:effectLst>
              </a:rPr>
              <a:t>PosExplorer</a:t>
            </a:r>
            <a:endParaRPr lang="en-US" b="1" dirty="0">
              <a:solidFill>
                <a:schemeClr val="tx1"/>
              </a:solidFill>
              <a:effectLst>
                <a:outerShdw blurRad="38100" dist="38100" dir="2700000" algn="tl">
                  <a:srgbClr val="000000">
                    <a:alpha val="43137"/>
                  </a:srgbClr>
                </a:outerShdw>
              </a:effectLst>
            </a:endParaRPr>
          </a:p>
        </p:txBody>
      </p:sp>
      <p:sp>
        <p:nvSpPr>
          <p:cNvPr id="18" name="Rectangle 17"/>
          <p:cNvSpPr/>
          <p:nvPr/>
        </p:nvSpPr>
        <p:spPr>
          <a:xfrm>
            <a:off x="6324600" y="46482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en-US" sz="1200" dirty="0" err="1">
                <a:solidFill>
                  <a:srgbClr val="FFFFFF"/>
                </a:solidFill>
                <a:effectLst>
                  <a:outerShdw blurRad="38100" dist="38100" dir="2700000" algn="tl">
                    <a:srgbClr val="000000">
                      <a:alpha val="43137"/>
                    </a:srgbClr>
                  </a:outerShdw>
                </a:effectLst>
                <a:latin typeface="Calibri" pitchFamily="34" charset="0"/>
              </a:rPr>
              <a:t>CreateInstance</a:t>
            </a:r>
            <a:endParaRPr lang="en-US" sz="1200" dirty="0">
              <a:solidFill>
                <a:srgbClr val="FFFFFF"/>
              </a:solidFill>
              <a:effectLst>
                <a:outerShdw blurRad="38100" dist="38100" dir="2700000" algn="tl">
                  <a:srgbClr val="000000">
                    <a:alpha val="43137"/>
                  </a:srgbClr>
                </a:outerShdw>
              </a:effectLst>
              <a:latin typeface="Calibri" pitchFamily="34" charset="0"/>
            </a:endParaRPr>
          </a:p>
        </p:txBody>
      </p:sp>
      <p:sp>
        <p:nvSpPr>
          <p:cNvPr id="19" name="Rectangle 18"/>
          <p:cNvSpPr/>
          <p:nvPr/>
        </p:nvSpPr>
        <p:spPr>
          <a:xfrm>
            <a:off x="6324600" y="41910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en-US" sz="1200" dirty="0" err="1">
                <a:solidFill>
                  <a:srgbClr val="FFFFFF"/>
                </a:solidFill>
                <a:effectLst>
                  <a:outerShdw blurRad="38100" dist="38100" dir="2700000" algn="tl">
                    <a:srgbClr val="000000">
                      <a:alpha val="43137"/>
                    </a:srgbClr>
                  </a:outerShdw>
                </a:effectLst>
                <a:latin typeface="Calibri" pitchFamily="34" charset="0"/>
              </a:rPr>
              <a:t>GetDevices</a:t>
            </a:r>
            <a:endParaRPr lang="en-US" sz="1200" dirty="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a:xfrm>
            <a:off x="6324600" y="3733800"/>
            <a:ext cx="1828800" cy="3048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a:defRPr/>
            </a:pPr>
            <a:r>
              <a:rPr lang="en-US" sz="1200" dirty="0" err="1">
                <a:solidFill>
                  <a:srgbClr val="FFFFFF"/>
                </a:solidFill>
                <a:effectLst>
                  <a:outerShdw blurRad="38100" dist="38100" dir="2700000" algn="tl">
                    <a:srgbClr val="000000">
                      <a:alpha val="43137"/>
                    </a:srgbClr>
                  </a:outerShdw>
                </a:effectLst>
                <a:latin typeface="Calibri" pitchFamily="34" charset="0"/>
              </a:rPr>
              <a:t>GetDevice</a:t>
            </a:r>
            <a:endParaRPr lang="en-US" sz="1200" dirty="0">
              <a:solidFill>
                <a:srgbClr val="FFFFFF"/>
              </a:solidFill>
              <a:effectLst>
                <a:outerShdw blurRad="38100" dist="38100" dir="2700000" algn="tl">
                  <a:srgbClr val="000000">
                    <a:alpha val="43137"/>
                  </a:srgbClr>
                </a:outerShdw>
              </a:effectLst>
              <a:latin typeface="Calibri" pitchFamily="34" charset="0"/>
            </a:endParaRPr>
          </a:p>
        </p:txBody>
      </p:sp>
      <p:sp>
        <p:nvSpPr>
          <p:cNvPr id="21" name="Rounded Rectangle 20"/>
          <p:cNvSpPr/>
          <p:nvPr/>
        </p:nvSpPr>
        <p:spPr>
          <a:xfrm>
            <a:off x="6248400" y="5499100"/>
            <a:ext cx="1981200" cy="736600"/>
          </a:xfrm>
          <a:prstGeom prst="roundRect">
            <a:avLst>
              <a:gd name="adj" fmla="val 28283"/>
            </a:avLst>
          </a:pr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defTabSz="914363" fontAlgn="auto">
              <a:spcBef>
                <a:spcPts val="0"/>
              </a:spcBef>
              <a:spcAft>
                <a:spcPts val="0"/>
              </a:spcAft>
              <a:defRPr/>
            </a:pPr>
            <a:r>
              <a:rPr lang="en-US" b="1" dirty="0">
                <a:solidFill>
                  <a:schemeClr val="tx1"/>
                </a:solidFill>
                <a:effectLst>
                  <a:outerShdw blurRad="38100" dist="38100" dir="2700000" algn="tl">
                    <a:srgbClr val="000000">
                      <a:alpha val="43137"/>
                    </a:srgbClr>
                  </a:outerShdw>
                </a:effectLst>
              </a:rPr>
              <a:t>Plug-N-Play </a:t>
            </a:r>
          </a:p>
          <a:p>
            <a:pPr algn="ctr" defTabSz="914363" fontAlgn="auto">
              <a:spcBef>
                <a:spcPts val="0"/>
              </a:spcBef>
              <a:spcAft>
                <a:spcPts val="0"/>
              </a:spcAft>
              <a:defRPr/>
            </a:pPr>
            <a:r>
              <a:rPr lang="ru-RU" sz="1600" b="1" dirty="0">
                <a:solidFill>
                  <a:schemeClr val="tx1"/>
                </a:solidFill>
                <a:effectLst>
                  <a:outerShdw blurRad="38100" dist="38100" dir="2700000" algn="tl">
                    <a:srgbClr val="000000">
                      <a:alpha val="43137"/>
                    </a:srgbClr>
                  </a:outerShdw>
                </a:effectLst>
              </a:rPr>
              <a:t>подсистема ОС</a:t>
            </a:r>
            <a:endParaRPr lang="en-US" sz="1600" b="1" dirty="0">
              <a:solidFill>
                <a:schemeClr val="tx1"/>
              </a:solidFill>
              <a:effectLst>
                <a:outerShdw blurRad="38100" dist="38100" dir="2700000" algn="tl">
                  <a:srgbClr val="000000">
                    <a:alpha val="43137"/>
                  </a:srgbClr>
                </a:outerShdw>
              </a:effectLst>
            </a:endParaRPr>
          </a:p>
        </p:txBody>
      </p:sp>
      <p:cxnSp>
        <p:nvCxnSpPr>
          <p:cNvPr id="31" name="Straight Arrow Connector 30"/>
          <p:cNvCxnSpPr>
            <a:endCxn id="0" idx="1"/>
          </p:cNvCxnSpPr>
          <p:nvPr/>
        </p:nvCxnSpPr>
        <p:spPr>
          <a:xfrm>
            <a:off x="838200" y="2438400"/>
            <a:ext cx="3810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38200" y="2895600"/>
            <a:ext cx="3810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38200" y="3352800"/>
            <a:ext cx="3810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38200" y="3810000"/>
            <a:ext cx="3810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38200" y="4267200"/>
            <a:ext cx="3810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874712" y="4152900"/>
            <a:ext cx="3427412" cy="1588"/>
          </a:xfrm>
          <a:prstGeom prst="line">
            <a:avLst/>
          </a:prstGeom>
          <a:ln w="50800">
            <a:solidFill>
              <a:srgbClr val="FF8601"/>
            </a:solidFill>
          </a:ln>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6" idx="1"/>
          </p:cNvCxnSpPr>
          <p:nvPr/>
        </p:nvCxnSpPr>
        <p:spPr>
          <a:xfrm>
            <a:off x="838200" y="5867400"/>
            <a:ext cx="457200" cy="1588"/>
          </a:xfrm>
          <a:prstGeom prst="line">
            <a:avLst/>
          </a:prstGeom>
          <a:ln w="50800">
            <a:solidFill>
              <a:srgbClr val="FF8601"/>
            </a:solidFill>
          </a:ln>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1828801" y="5105400"/>
            <a:ext cx="1066800" cy="3175"/>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3582194" y="5106194"/>
            <a:ext cx="10668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0" idx="1"/>
          </p:cNvCxnSpPr>
          <p:nvPr/>
        </p:nvCxnSpPr>
        <p:spPr>
          <a:xfrm>
            <a:off x="5715000" y="3886200"/>
            <a:ext cx="6096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0" idx="1"/>
          </p:cNvCxnSpPr>
          <p:nvPr/>
        </p:nvCxnSpPr>
        <p:spPr>
          <a:xfrm>
            <a:off x="5715000" y="4343400"/>
            <a:ext cx="6096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0" idx="1"/>
          </p:cNvCxnSpPr>
          <p:nvPr/>
        </p:nvCxnSpPr>
        <p:spPr>
          <a:xfrm>
            <a:off x="5715000" y="4800600"/>
            <a:ext cx="6096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4952207" y="4037806"/>
            <a:ext cx="1524000" cy="1587"/>
          </a:xfrm>
          <a:prstGeom prst="line">
            <a:avLst/>
          </a:prstGeom>
          <a:ln w="50800">
            <a:solidFill>
              <a:srgbClr val="FF8601"/>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257800" y="3276600"/>
            <a:ext cx="457200" cy="1588"/>
          </a:xfrm>
          <a:prstGeom prst="line">
            <a:avLst/>
          </a:prstGeom>
          <a:ln w="50800">
            <a:solidFill>
              <a:srgbClr val="FF8601"/>
            </a:solidFill>
          </a:ln>
          <a:effectLst/>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flipV="1">
            <a:off x="5029200" y="2514600"/>
            <a:ext cx="22098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flipV="1">
            <a:off x="5029200" y="2971800"/>
            <a:ext cx="2209800" cy="1588"/>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17" idx="0"/>
          </p:cNvCxnSpPr>
          <p:nvPr/>
        </p:nvCxnSpPr>
        <p:spPr>
          <a:xfrm rot="5400000">
            <a:off x="6858794" y="2894806"/>
            <a:ext cx="762000" cy="1588"/>
          </a:xfrm>
          <a:prstGeom prst="line">
            <a:avLst/>
          </a:prstGeom>
          <a:ln w="50800">
            <a:solidFill>
              <a:srgbClr val="FF8601"/>
            </a:solidFill>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1" idx="0"/>
            <a:endCxn id="17" idx="2"/>
          </p:cNvCxnSpPr>
          <p:nvPr/>
        </p:nvCxnSpPr>
        <p:spPr>
          <a:xfrm rot="5400000" flipH="1" flipV="1">
            <a:off x="7081045" y="5339556"/>
            <a:ext cx="315912" cy="3175"/>
          </a:xfrm>
          <a:prstGeom prst="straightConnector1">
            <a:avLst/>
          </a:prstGeom>
          <a:ln w="50800">
            <a:solidFill>
              <a:srgbClr val="FF860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1" name="Text Box 12"/>
          <p:cNvSpPr txBox="1">
            <a:spLocks noChangeArrowheads="1"/>
          </p:cNvSpPr>
          <p:nvPr/>
        </p:nvSpPr>
        <p:spPr bwMode="auto">
          <a:xfrm>
            <a:off x="381000" y="4894417"/>
            <a:ext cx="914400" cy="363384"/>
          </a:xfrm>
          <a:prstGeom prst="rect">
            <a:avLst/>
          </a:prstGeom>
          <a:solidFill>
            <a:schemeClr val="bg1">
              <a:alpha val="80000"/>
            </a:schemeClr>
          </a:solidFill>
          <a:ln w="12700" algn="ctr">
            <a:noFill/>
            <a:miter lim="800000"/>
            <a:headEnd/>
            <a:tailEnd/>
          </a:ln>
          <a:effectLst>
            <a:softEdge rad="127000"/>
          </a:effectLst>
        </p:spPr>
        <p:txBody>
          <a:bodyPr lIns="91436" tIns="45718" rIns="91436" bIns="45718" anchor="ctr"/>
          <a:lstStyle/>
          <a:p>
            <a:pPr algn="ctr" defTabSz="914363" fontAlgn="auto">
              <a:spcBef>
                <a:spcPct val="50000"/>
              </a:spcBef>
              <a:spcAft>
                <a:spcPts val="0"/>
              </a:spcAft>
              <a:defRPr/>
            </a:pPr>
            <a:r>
              <a:rPr lang="ru-RU" sz="1000" dirty="0">
                <a:effectLst>
                  <a:outerShdw blurRad="38100" dist="38100" dir="2700000" algn="tl">
                    <a:srgbClr val="000000">
                      <a:alpha val="43137"/>
                    </a:srgbClr>
                  </a:outerShdw>
                </a:effectLst>
                <a:latin typeface="+mn-lt"/>
              </a:rPr>
              <a:t>Установка события</a:t>
            </a:r>
            <a:endParaRPr lang="en-US" sz="1000" dirty="0">
              <a:effectLst>
                <a:outerShdw blurRad="38100" dist="38100" dir="2700000" algn="tl">
                  <a:srgbClr val="000000">
                    <a:alpha val="43137"/>
                  </a:srgbClr>
                </a:outerShdw>
              </a:effectLst>
              <a:latin typeface="+mn-lt"/>
            </a:endParaRPr>
          </a:p>
        </p:txBody>
      </p:sp>
      <p:sp>
        <p:nvSpPr>
          <p:cNvPr id="62" name="Text Box 12"/>
          <p:cNvSpPr txBox="1">
            <a:spLocks noChangeArrowheads="1"/>
          </p:cNvSpPr>
          <p:nvPr/>
        </p:nvSpPr>
        <p:spPr bwMode="auto">
          <a:xfrm>
            <a:off x="1752600" y="4894417"/>
            <a:ext cx="1219200" cy="363384"/>
          </a:xfrm>
          <a:prstGeom prst="rect">
            <a:avLst/>
          </a:prstGeom>
          <a:solidFill>
            <a:schemeClr val="bg1">
              <a:alpha val="80000"/>
            </a:schemeClr>
          </a:solidFill>
          <a:ln w="12700" algn="ctr">
            <a:noFill/>
            <a:miter lim="800000"/>
            <a:headEnd/>
            <a:tailEnd/>
          </a:ln>
          <a:effectLst>
            <a:softEdge rad="127000"/>
          </a:effectLst>
        </p:spPr>
        <p:txBody>
          <a:bodyPr lIns="91436" tIns="45718" rIns="91436" bIns="45718" anchor="ctr"/>
          <a:lstStyle/>
          <a:p>
            <a:pPr algn="ctr" defTabSz="914363" fontAlgn="auto">
              <a:spcBef>
                <a:spcPct val="50000"/>
              </a:spcBef>
              <a:spcAft>
                <a:spcPts val="0"/>
              </a:spcAft>
              <a:defRPr/>
            </a:pPr>
            <a:r>
              <a:rPr lang="ru-RU" sz="1000" dirty="0">
                <a:effectLst>
                  <a:outerShdw blurRad="38100" dist="38100" dir="2700000" algn="tl">
                    <a:srgbClr val="000000">
                      <a:alpha val="43137"/>
                    </a:srgbClr>
                  </a:outerShdw>
                </a:effectLst>
                <a:latin typeface="+mn-lt"/>
              </a:rPr>
              <a:t>Вызов методов</a:t>
            </a:r>
            <a:endParaRPr lang="en-US" sz="1000" dirty="0">
              <a:effectLst>
                <a:outerShdw blurRad="38100" dist="38100" dir="2700000" algn="tl">
                  <a:srgbClr val="000000">
                    <a:alpha val="43137"/>
                  </a:srgbClr>
                </a:outerShdw>
              </a:effectLst>
              <a:latin typeface="+mn-lt"/>
            </a:endParaRPr>
          </a:p>
        </p:txBody>
      </p:sp>
      <p:sp>
        <p:nvSpPr>
          <p:cNvPr id="63" name="Text Box 12"/>
          <p:cNvSpPr txBox="1">
            <a:spLocks noChangeArrowheads="1"/>
          </p:cNvSpPr>
          <p:nvPr/>
        </p:nvSpPr>
        <p:spPr bwMode="auto">
          <a:xfrm>
            <a:off x="3352800" y="4894417"/>
            <a:ext cx="1524000" cy="363384"/>
          </a:xfrm>
          <a:prstGeom prst="rect">
            <a:avLst/>
          </a:prstGeom>
          <a:solidFill>
            <a:schemeClr val="bg1">
              <a:alpha val="80000"/>
            </a:schemeClr>
          </a:solidFill>
          <a:ln w="12700" algn="ctr">
            <a:noFill/>
            <a:miter lim="800000"/>
            <a:headEnd/>
            <a:tailEnd/>
          </a:ln>
          <a:effectLst>
            <a:softEdge rad="127000"/>
          </a:effectLst>
        </p:spPr>
        <p:txBody>
          <a:bodyPr lIns="91436" tIns="45718" rIns="91436" bIns="45718" anchor="ctr"/>
          <a:lstStyle/>
          <a:p>
            <a:pPr algn="ctr" defTabSz="914363" fontAlgn="auto">
              <a:spcBef>
                <a:spcPct val="50000"/>
              </a:spcBef>
              <a:spcAft>
                <a:spcPts val="0"/>
              </a:spcAft>
              <a:defRPr/>
            </a:pPr>
            <a:r>
              <a:rPr lang="ru-RU" sz="1000" dirty="0">
                <a:effectLst>
                  <a:outerShdw blurRad="38100" dist="38100" dir="2700000" algn="tl">
                    <a:srgbClr val="000000">
                      <a:alpha val="43137"/>
                    </a:srgbClr>
                  </a:outerShdw>
                </a:effectLst>
                <a:latin typeface="+mn-lt"/>
              </a:rPr>
              <a:t>Чтение</a:t>
            </a:r>
            <a:r>
              <a:rPr lang="en-US" sz="1000" dirty="0">
                <a:effectLst>
                  <a:outerShdw blurRad="38100" dist="38100" dir="2700000" algn="tl">
                    <a:srgbClr val="000000">
                      <a:alpha val="43137"/>
                    </a:srgbClr>
                  </a:outerShdw>
                </a:effectLst>
                <a:latin typeface="+mn-lt"/>
              </a:rPr>
              <a:t>/</a:t>
            </a:r>
            <a:r>
              <a:rPr lang="ru-RU" sz="1000" dirty="0">
                <a:effectLst>
                  <a:outerShdw blurRad="38100" dist="38100" dir="2700000" algn="tl">
                    <a:srgbClr val="000000">
                      <a:alpha val="43137"/>
                    </a:srgbClr>
                  </a:outerShdw>
                </a:effectLst>
                <a:latin typeface="+mn-lt"/>
              </a:rPr>
              <a:t>Установка</a:t>
            </a:r>
            <a:r>
              <a:rPr lang="en-US" sz="1000" dirty="0">
                <a:effectLst>
                  <a:outerShdw blurRad="38100" dist="38100" dir="2700000" algn="tl">
                    <a:srgbClr val="000000">
                      <a:alpha val="43137"/>
                    </a:srgbClr>
                  </a:outerShdw>
                </a:effectLst>
                <a:latin typeface="+mn-lt"/>
              </a:rPr>
              <a:t> </a:t>
            </a:r>
            <a:r>
              <a:rPr lang="ru-RU" sz="1000" dirty="0">
                <a:effectLst>
                  <a:outerShdw blurRad="38100" dist="38100" dir="2700000" algn="tl">
                    <a:srgbClr val="000000">
                      <a:alpha val="43137"/>
                    </a:srgbClr>
                  </a:outerShdw>
                </a:effectLst>
                <a:latin typeface="+mn-lt"/>
              </a:rPr>
              <a:t>свойств</a:t>
            </a:r>
            <a:endParaRPr lang="en-US" sz="1000" dirty="0">
              <a:effectLst>
                <a:outerShdw blurRad="38100" dist="38100" dir="2700000" algn="tl">
                  <a:srgbClr val="000000">
                    <a:alpha val="43137"/>
                  </a:srgbClr>
                </a:outerShdw>
              </a:effectLst>
              <a:latin typeface="+mn-lt"/>
            </a:endParaRPr>
          </a:p>
        </p:txBody>
      </p:sp>
      <p:sp>
        <p:nvSpPr>
          <p:cNvPr id="64" name="Text Box 12"/>
          <p:cNvSpPr txBox="1">
            <a:spLocks noChangeArrowheads="1"/>
          </p:cNvSpPr>
          <p:nvPr/>
        </p:nvSpPr>
        <p:spPr bwMode="auto">
          <a:xfrm>
            <a:off x="5334000" y="3257602"/>
            <a:ext cx="762000" cy="590502"/>
          </a:xfrm>
          <a:prstGeom prst="rect">
            <a:avLst/>
          </a:prstGeom>
          <a:solidFill>
            <a:schemeClr val="bg1">
              <a:alpha val="80000"/>
            </a:schemeClr>
          </a:solidFill>
          <a:ln w="12700" algn="ctr">
            <a:noFill/>
            <a:miter lim="800000"/>
            <a:headEnd/>
            <a:tailEnd/>
          </a:ln>
          <a:effectLst>
            <a:softEdge rad="127000"/>
          </a:effectLst>
        </p:spPr>
        <p:txBody>
          <a:bodyPr lIns="91436" tIns="45718" rIns="91436" bIns="45718" anchor="ctr"/>
          <a:lstStyle/>
          <a:p>
            <a:pPr algn="ctr" defTabSz="914363" fontAlgn="auto">
              <a:spcBef>
                <a:spcPct val="50000"/>
              </a:spcBef>
              <a:spcAft>
                <a:spcPts val="0"/>
              </a:spcAft>
              <a:defRPr/>
            </a:pPr>
            <a:r>
              <a:rPr lang="ru-RU" sz="1000" dirty="0">
                <a:effectLst>
                  <a:outerShdw blurRad="38100" dist="38100" dir="2700000" algn="tl">
                    <a:srgbClr val="000000">
                      <a:alpha val="43137"/>
                    </a:srgbClr>
                  </a:outerShdw>
                </a:effectLst>
                <a:latin typeface="+mn-lt"/>
              </a:rPr>
              <a:t>Вызов методов</a:t>
            </a:r>
            <a:endParaRPr lang="en-US" sz="1000" dirty="0">
              <a:effectLst>
                <a:outerShdw blurRad="38100" dist="38100" dir="2700000" algn="tl">
                  <a:srgbClr val="000000">
                    <a:alpha val="43137"/>
                  </a:srgbClr>
                </a:outerShdw>
              </a:effectLst>
              <a:latin typeface="+mn-lt"/>
            </a:endParaRPr>
          </a:p>
        </p:txBody>
      </p:sp>
      <p:sp>
        <p:nvSpPr>
          <p:cNvPr id="65" name="Text Box 12"/>
          <p:cNvSpPr txBox="1">
            <a:spLocks noChangeArrowheads="1"/>
          </p:cNvSpPr>
          <p:nvPr/>
        </p:nvSpPr>
        <p:spPr bwMode="auto">
          <a:xfrm>
            <a:off x="6096000" y="2289678"/>
            <a:ext cx="1066800" cy="449844"/>
          </a:xfrm>
          <a:prstGeom prst="rect">
            <a:avLst/>
          </a:prstGeom>
          <a:solidFill>
            <a:schemeClr val="bg1">
              <a:alpha val="80000"/>
            </a:schemeClr>
          </a:solidFill>
          <a:ln w="12700" algn="ctr">
            <a:noFill/>
            <a:miter lim="800000"/>
            <a:headEnd/>
            <a:tailEnd/>
          </a:ln>
          <a:effectLst>
            <a:softEdge rad="127000"/>
          </a:effectLst>
        </p:spPr>
        <p:txBody>
          <a:bodyPr lIns="91436" tIns="45718" rIns="91436" bIns="45718" anchor="ctr"/>
          <a:lstStyle/>
          <a:p>
            <a:pPr algn="ctr" defTabSz="914363" fontAlgn="auto">
              <a:spcBef>
                <a:spcPct val="50000"/>
              </a:spcBef>
              <a:spcAft>
                <a:spcPts val="0"/>
              </a:spcAft>
              <a:defRPr/>
            </a:pPr>
            <a:r>
              <a:rPr lang="ru-RU" sz="1000" dirty="0">
                <a:effectLst>
                  <a:outerShdw blurRad="38100" dist="38100" dir="2700000" algn="tl">
                    <a:srgbClr val="000000">
                      <a:alpha val="43137"/>
                    </a:srgbClr>
                  </a:outerShdw>
                </a:effectLst>
                <a:latin typeface="+mn-lt"/>
              </a:rPr>
              <a:t>Установка события</a:t>
            </a:r>
            <a:endParaRPr lang="en-US" sz="1000" dirty="0">
              <a:effectLst>
                <a:outerShdw blurRad="38100" dist="38100" dir="2700000" algn="tl">
                  <a:srgbClr val="000000">
                    <a:alpha val="43137"/>
                  </a:srgbClr>
                </a:outerShdw>
              </a:effectLst>
              <a:latin typeface="+mn-lt"/>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2" descr="Office men computer flat panel display"/>
          <p:cNvPicPr>
            <a:picLocks noChangeAspect="1" noChangeArrowheads="1"/>
          </p:cNvPicPr>
          <p:nvPr/>
        </p:nvPicPr>
        <p:blipFill>
          <a:blip r:embed="rId3"/>
          <a:srcRect/>
          <a:stretch>
            <a:fillRect/>
          </a:stretch>
        </p:blipFill>
        <p:spPr bwMode="auto">
          <a:xfrm>
            <a:off x="4011613" y="2017713"/>
            <a:ext cx="5132387" cy="4840287"/>
          </a:xfrm>
          <a:prstGeom prst="rect">
            <a:avLst/>
          </a:prstGeom>
          <a:noFill/>
          <a:ln w="9525">
            <a:noFill/>
            <a:miter lim="800000"/>
            <a:headEnd/>
            <a:tailEnd/>
          </a:ln>
        </p:spPr>
      </p:pic>
      <p:sp>
        <p:nvSpPr>
          <p:cNvPr id="2" name="Title 1"/>
          <p:cNvSpPr>
            <a:spLocks noGrp="1"/>
          </p:cNvSpPr>
          <p:nvPr>
            <p:ph type="title"/>
          </p:nvPr>
        </p:nvSpPr>
        <p:spPr>
          <a:xfrm>
            <a:off x="387054" y="228600"/>
            <a:ext cx="8375946" cy="1163395"/>
          </a:xfrm>
        </p:spPr>
        <p:txBody>
          <a:bodyPr/>
          <a:lstStyle/>
          <a:p>
            <a:pPr defTabSz="914363" fontAlgn="auto">
              <a:spcAft>
                <a:spcPts val="0"/>
              </a:spcAft>
              <a:defRPr/>
            </a:pPr>
            <a:r>
              <a:t>POS Explorer</a:t>
            </a:r>
            <a:br/>
            <a:r>
              <a:rPr lang="ru-RU" sz="3600">
                <a:solidFill>
                  <a:schemeClr val="accent5"/>
                </a:solidFill>
              </a:rPr>
              <a:t>Порядок поиска</a:t>
            </a:r>
            <a:endParaRPr>
              <a:solidFill>
                <a:schemeClr val="accent5"/>
              </a:solidFill>
            </a:endParaRPr>
          </a:p>
        </p:txBody>
      </p:sp>
      <p:sp>
        <p:nvSpPr>
          <p:cNvPr id="3" name="Text Placeholder 2"/>
          <p:cNvSpPr>
            <a:spLocks noGrp="1"/>
          </p:cNvSpPr>
          <p:nvPr>
            <p:ph idx="1"/>
          </p:nvPr>
        </p:nvSpPr>
        <p:spPr>
          <a:xfrm>
            <a:off x="381000" y="1773238"/>
            <a:ext cx="8382000" cy="4702175"/>
          </a:xfrm>
        </p:spPr>
        <p:txBody>
          <a:bodyPr rtlCol="0">
            <a:normAutofit fontScale="92500" lnSpcReduction="10000"/>
          </a:bodyPr>
          <a:lstStyle/>
          <a:p>
            <a:pPr defTabSz="914363" fontAlgn="auto">
              <a:lnSpc>
                <a:spcPct val="100000"/>
              </a:lnSpc>
              <a:spcAft>
                <a:spcPts val="0"/>
              </a:spcAft>
              <a:defRPr/>
            </a:pPr>
            <a:r>
              <a:rPr lang="en-US" dirty="0" smtClean="0"/>
              <a:t>DLL</a:t>
            </a:r>
            <a:r>
              <a:rPr lang="ru-RU" dirty="0" smtClean="0"/>
              <a:t> сервисных объектов</a:t>
            </a:r>
            <a:r>
              <a:rPr lang="en-US" dirty="0" smtClean="0"/>
              <a:t> </a:t>
            </a:r>
            <a:r>
              <a:rPr lang="ru-RU" dirty="0" smtClean="0"/>
              <a:t>с путями, указанными в следующем ключе реестра</a:t>
            </a:r>
            <a:r>
              <a:rPr lang="en-US" dirty="0" smtClean="0"/>
              <a:t>:</a:t>
            </a:r>
          </a:p>
          <a:p>
            <a:pPr lvl="1" defTabSz="914363" fontAlgn="auto">
              <a:lnSpc>
                <a:spcPct val="100000"/>
              </a:lnSpc>
              <a:spcAft>
                <a:spcPts val="0"/>
              </a:spcAft>
              <a:defRPr/>
            </a:pPr>
            <a:r>
              <a:rPr lang="en-US" sz="2400" dirty="0" smtClean="0"/>
              <a:t>HKLM\SOFTWARE\POSfor.NET\</a:t>
            </a:r>
            <a:r>
              <a:rPr lang="en-US" sz="2400" dirty="0" err="1" smtClean="0"/>
              <a:t>ControlAssemblies</a:t>
            </a:r>
            <a:endParaRPr lang="en-US" sz="2400" dirty="0" smtClean="0"/>
          </a:p>
          <a:p>
            <a:pPr defTabSz="914363" fontAlgn="auto">
              <a:lnSpc>
                <a:spcPct val="100000"/>
              </a:lnSpc>
              <a:spcAft>
                <a:spcPts val="0"/>
              </a:spcAft>
              <a:defRPr/>
            </a:pPr>
            <a:r>
              <a:rPr lang="ru-RU" dirty="0" smtClean="0"/>
              <a:t>Конфигурационные </a:t>
            </a:r>
            <a:r>
              <a:rPr lang="en-US" dirty="0" smtClean="0"/>
              <a:t>XML </a:t>
            </a:r>
            <a:r>
              <a:rPr lang="ru-RU" dirty="0" smtClean="0"/>
              <a:t>файлы сервисных объектов указанные в следующем ключе реестра</a:t>
            </a:r>
            <a:r>
              <a:rPr lang="en-US" dirty="0" smtClean="0"/>
              <a:t>:</a:t>
            </a:r>
          </a:p>
          <a:p>
            <a:pPr lvl="1" defTabSz="914363" fontAlgn="auto">
              <a:lnSpc>
                <a:spcPct val="100000"/>
              </a:lnSpc>
              <a:spcAft>
                <a:spcPts val="0"/>
              </a:spcAft>
              <a:defRPr/>
            </a:pPr>
            <a:r>
              <a:rPr lang="en-US" dirty="0" smtClean="0"/>
              <a:t>HKLM\SOFTWARE\POSfor.NET\</a:t>
            </a:r>
            <a:r>
              <a:rPr lang="en-US" dirty="0" err="1" smtClean="0"/>
              <a:t>ControlConfigs</a:t>
            </a:r>
            <a:endParaRPr lang="en-US" dirty="0" smtClean="0"/>
          </a:p>
          <a:p>
            <a:pPr defTabSz="914363" fontAlgn="auto">
              <a:lnSpc>
                <a:spcPct val="100000"/>
              </a:lnSpc>
              <a:spcAft>
                <a:spcPts val="0"/>
              </a:spcAft>
              <a:defRPr/>
            </a:pPr>
            <a:r>
              <a:rPr lang="ru-RU" dirty="0" smtClean="0"/>
              <a:t>Унаследованные</a:t>
            </a:r>
            <a:r>
              <a:rPr lang="en-US" dirty="0" smtClean="0"/>
              <a:t> OPOS </a:t>
            </a:r>
            <a:r>
              <a:rPr lang="ru-RU" dirty="0" smtClean="0"/>
              <a:t>драйвера</a:t>
            </a:r>
            <a:r>
              <a:rPr lang="en-US" dirty="0" smtClean="0"/>
              <a:t> </a:t>
            </a:r>
            <a:r>
              <a:rPr lang="ru-RU" dirty="0" smtClean="0"/>
              <a:t>в </a:t>
            </a:r>
            <a:r>
              <a:rPr lang="ru-RU" dirty="0" err="1" smtClean="0"/>
              <a:t>поключах</a:t>
            </a:r>
            <a:r>
              <a:rPr lang="ru-RU" dirty="0" smtClean="0"/>
              <a:t> следующего ключа реестра</a:t>
            </a:r>
            <a:r>
              <a:rPr lang="en-US" dirty="0" smtClean="0"/>
              <a:t>:</a:t>
            </a:r>
          </a:p>
          <a:p>
            <a:pPr lvl="1" defTabSz="914363" fontAlgn="auto">
              <a:lnSpc>
                <a:spcPct val="100000"/>
              </a:lnSpc>
              <a:spcAft>
                <a:spcPts val="0"/>
              </a:spcAft>
              <a:defRPr/>
            </a:pPr>
            <a:r>
              <a:rPr lang="en-US" dirty="0" smtClean="0"/>
              <a:t>HKLM\SOFTWARE\</a:t>
            </a:r>
            <a:r>
              <a:rPr lang="en-US" dirty="0" err="1" smtClean="0"/>
              <a:t>OLEforRetail</a:t>
            </a:r>
            <a:r>
              <a:rPr lang="en-US" dirty="0" smtClean="0"/>
              <a:t>\</a:t>
            </a:r>
            <a:r>
              <a:rPr lang="en-US" dirty="0" err="1" smtClean="0"/>
              <a:t>ServiceOPOS</a:t>
            </a:r>
            <a:endParaRPr lang="en-US" dirty="0"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lang="ru-RU" dirty="0" smtClean="0"/>
              <a:t>Простое</a:t>
            </a:r>
            <a:r>
              <a:rPr dirty="0" smtClean="0"/>
              <a:t> POS </a:t>
            </a:r>
            <a:r>
              <a:rPr lang="ru-RU" dirty="0" smtClean="0"/>
              <a:t>приложение</a:t>
            </a:r>
            <a:endParaRPr dirty="0"/>
          </a:p>
        </p:txBody>
      </p:sp>
      <p:pic>
        <p:nvPicPr>
          <p:cNvPr id="61442" name="Picture 3" descr="E:\Clip_Installer\DVD_ART\Artwork_Imagery\HARDWARE_IMAGERY\Illustration - Misc Hardware\Windows Vista Illustration Icons\Application.png"/>
          <p:cNvPicPr>
            <a:picLocks noChangeAspect="1" noChangeArrowheads="1"/>
          </p:cNvPicPr>
          <p:nvPr/>
        </p:nvPicPr>
        <p:blipFill>
          <a:blip r:embed="rId3"/>
          <a:srcRect/>
          <a:stretch>
            <a:fillRect/>
          </a:stretch>
        </p:blipFill>
        <p:spPr bwMode="auto">
          <a:xfrm>
            <a:off x="3176588" y="4189413"/>
            <a:ext cx="2119312" cy="2119312"/>
          </a:xfrm>
          <a:prstGeom prst="rect">
            <a:avLst/>
          </a:prstGeom>
          <a:noFill/>
          <a:ln w="9525">
            <a:noFill/>
            <a:miter lim="800000"/>
            <a:headEnd/>
            <a:tailEnd/>
          </a:ln>
        </p:spPr>
      </p:pic>
      <p:pic>
        <p:nvPicPr>
          <p:cNvPr id="61443" name="Picture 2" descr="D:\Arbeit\Events\2008\TechEdEMEA2008\WEPOS\prospe_mini_usb_mn.gif"/>
          <p:cNvPicPr>
            <a:picLocks noChangeAspect="1" noChangeArrowheads="1"/>
          </p:cNvPicPr>
          <p:nvPr/>
        </p:nvPicPr>
        <p:blipFill>
          <a:blip r:embed="rId4"/>
          <a:srcRect/>
          <a:stretch>
            <a:fillRect/>
          </a:stretch>
        </p:blipFill>
        <p:spPr bwMode="auto">
          <a:xfrm>
            <a:off x="849313" y="4465638"/>
            <a:ext cx="1416050" cy="1417637"/>
          </a:xfrm>
          <a:prstGeom prst="rect">
            <a:avLst/>
          </a:prstGeom>
          <a:noFill/>
          <a:ln w="9525">
            <a:noFill/>
            <a:miter lim="800000"/>
            <a:headEnd/>
            <a:tailEnd/>
          </a:ln>
        </p:spPr>
      </p:pic>
      <p:pic>
        <p:nvPicPr>
          <p:cNvPr id="61444" name="Picture 3" descr="D:\Arbeit\Events\2008\TechEdEMEA2008\WEPOS\Symbol_LS1203.gif"/>
          <p:cNvPicPr>
            <a:picLocks noChangeAspect="1" noChangeArrowheads="1"/>
          </p:cNvPicPr>
          <p:nvPr/>
        </p:nvPicPr>
        <p:blipFill>
          <a:blip r:embed="rId5"/>
          <a:srcRect/>
          <a:stretch>
            <a:fillRect/>
          </a:stretch>
        </p:blipFill>
        <p:spPr bwMode="auto">
          <a:xfrm>
            <a:off x="5781675" y="2060575"/>
            <a:ext cx="2652713" cy="1989138"/>
          </a:xfrm>
          <a:prstGeom prst="rect">
            <a:avLst/>
          </a:prstGeom>
          <a:noFill/>
          <a:ln w="9525">
            <a:noFill/>
            <a:miter lim="800000"/>
            <a:headEnd/>
            <a:tailEnd/>
          </a:ln>
        </p:spPr>
      </p:pic>
      <p:pic>
        <p:nvPicPr>
          <p:cNvPr id="61445" name="Picture 4" descr="D:\Arbeit\Events\2008\TechEdEMEA2008\WEPOS\symbol_ls_2208big.gif"/>
          <p:cNvPicPr>
            <a:picLocks noChangeAspect="1" noChangeArrowheads="1"/>
          </p:cNvPicPr>
          <p:nvPr/>
        </p:nvPicPr>
        <p:blipFill>
          <a:blip r:embed="rId6"/>
          <a:srcRect/>
          <a:stretch>
            <a:fillRect/>
          </a:stretch>
        </p:blipFill>
        <p:spPr bwMode="auto">
          <a:xfrm>
            <a:off x="6386513" y="4244975"/>
            <a:ext cx="1200150" cy="2065338"/>
          </a:xfrm>
          <a:prstGeom prst="rect">
            <a:avLst/>
          </a:prstGeom>
          <a:noFill/>
          <a:ln w="9525">
            <a:noFill/>
            <a:miter lim="800000"/>
            <a:headEnd/>
            <a:tailEnd/>
          </a:ln>
        </p:spPr>
      </p:pic>
      <p:sp>
        <p:nvSpPr>
          <p:cNvPr id="10" name="Left-Right Arrow 9"/>
          <p:cNvSpPr/>
          <p:nvPr/>
        </p:nvSpPr>
        <p:spPr bwMode="auto">
          <a:xfrm>
            <a:off x="4954137" y="5172502"/>
            <a:ext cx="1692323" cy="532263"/>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de-DE" sz="2000" dirty="0">
              <a:solidFill>
                <a:srgbClr val="FFFFFF"/>
              </a:solidFill>
              <a:effectLst>
                <a:outerShdw blurRad="38100" dist="38100" dir="2700000" algn="tl">
                  <a:srgbClr val="000000">
                    <a:alpha val="43137"/>
                  </a:srgbClr>
                </a:outerShdw>
              </a:effectLst>
              <a:latin typeface="Calibri" pitchFamily="34" charset="0"/>
            </a:endParaRPr>
          </a:p>
        </p:txBody>
      </p:sp>
      <p:sp>
        <p:nvSpPr>
          <p:cNvPr id="11" name="Left-Right Arrow 10"/>
          <p:cNvSpPr/>
          <p:nvPr/>
        </p:nvSpPr>
        <p:spPr bwMode="auto">
          <a:xfrm rot="19550936">
            <a:off x="4708477" y="3998793"/>
            <a:ext cx="1692323" cy="532263"/>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de-DE" sz="2000" dirty="0">
              <a:solidFill>
                <a:srgbClr val="FFFFFF"/>
              </a:solidFill>
              <a:effectLst>
                <a:outerShdw blurRad="38100" dist="38100" dir="2700000" algn="tl">
                  <a:srgbClr val="000000">
                    <a:alpha val="43137"/>
                  </a:srgbClr>
                </a:outerShdw>
              </a:effectLst>
              <a:latin typeface="Calibri" pitchFamily="34" charset="0"/>
            </a:endParaRPr>
          </a:p>
        </p:txBody>
      </p:sp>
      <p:sp>
        <p:nvSpPr>
          <p:cNvPr id="12" name="Left-Right Arrow 11"/>
          <p:cNvSpPr/>
          <p:nvPr/>
        </p:nvSpPr>
        <p:spPr bwMode="auto">
          <a:xfrm>
            <a:off x="1842447" y="5022376"/>
            <a:ext cx="1692323" cy="532263"/>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de-DE" sz="2000" dirty="0">
              <a:solidFill>
                <a:srgbClr val="FFFFFF"/>
              </a:solidFill>
              <a:effectLst>
                <a:outerShdw blurRad="38100" dist="38100" dir="2700000" algn="tl">
                  <a:srgbClr val="000000">
                    <a:alpha val="43137"/>
                  </a:srgbClr>
                </a:outerShdw>
              </a:effectLst>
              <a:latin typeface="Calibri" pitchFamily="34" charset="0"/>
            </a:endParaRPr>
          </a:p>
        </p:txBody>
      </p:sp>
      <p:sp>
        <p:nvSpPr>
          <p:cNvPr id="4" name="Text Placeholder 3"/>
          <p:cNvSpPr>
            <a:spLocks noGrp="1"/>
          </p:cNvSpPr>
          <p:nvPr>
            <p:ph type="body" sz="quarter" idx="10"/>
          </p:nvPr>
        </p:nvSpPr>
        <p:spPr/>
        <p:txBody>
          <a:bodyPr rtlCol="0"/>
          <a:lstStyle/>
          <a:p>
            <a:pPr>
              <a:defRPr/>
            </a:pPr>
            <a:r>
              <a:rPr lang="ru-RU" sz="8800"/>
              <a:t>Демонстрация</a:t>
            </a:r>
            <a:endParaRPr sz="880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Советы</a:t>
            </a:r>
            <a:endParaRPr/>
          </a:p>
        </p:txBody>
      </p:sp>
      <p:sp>
        <p:nvSpPr>
          <p:cNvPr id="17413" name="Rectangle 5"/>
          <p:cNvSpPr>
            <a:spLocks noGrp="1" noChangeArrowheads="1"/>
          </p:cNvSpPr>
          <p:nvPr>
            <p:ph idx="1"/>
          </p:nvPr>
        </p:nvSpPr>
        <p:spPr>
          <a:xfrm>
            <a:off x="382588" y="1414463"/>
            <a:ext cx="8380412" cy="4800600"/>
          </a:xfrm>
        </p:spPr>
        <p:txBody>
          <a:bodyPr rtlCol="0">
            <a:normAutofit fontScale="85000" lnSpcReduction="20000"/>
          </a:bodyPr>
          <a:lstStyle/>
          <a:p>
            <a:pPr defTabSz="914363" fontAlgn="auto">
              <a:lnSpc>
                <a:spcPct val="100000"/>
              </a:lnSpc>
              <a:spcAft>
                <a:spcPts val="0"/>
              </a:spcAft>
              <a:defRPr/>
            </a:pPr>
            <a:r>
              <a:rPr lang="ru-RU" dirty="0" smtClean="0"/>
              <a:t>Используйте</a:t>
            </a:r>
            <a:r>
              <a:rPr lang="en-US" dirty="0" smtClean="0"/>
              <a:t> </a:t>
            </a:r>
            <a:r>
              <a:rPr lang="en-US" dirty="0" err="1" smtClean="0"/>
              <a:t>SynchronizingObject</a:t>
            </a:r>
            <a:r>
              <a:rPr lang="en-US" dirty="0" smtClean="0"/>
              <a:t> </a:t>
            </a:r>
            <a:r>
              <a:rPr lang="ru-RU" dirty="0" smtClean="0"/>
              <a:t>для </a:t>
            </a:r>
            <a:r>
              <a:rPr lang="ru-RU" dirty="0" err="1" smtClean="0"/>
              <a:t>маршалинга</a:t>
            </a:r>
            <a:r>
              <a:rPr lang="ru-RU" dirty="0" smtClean="0"/>
              <a:t> событий</a:t>
            </a:r>
            <a:endParaRPr lang="en-US" dirty="0" smtClean="0"/>
          </a:p>
          <a:p>
            <a:pPr defTabSz="914363" fontAlgn="auto">
              <a:lnSpc>
                <a:spcPct val="100000"/>
              </a:lnSpc>
              <a:spcAft>
                <a:spcPts val="0"/>
              </a:spcAft>
              <a:defRPr/>
            </a:pPr>
            <a:r>
              <a:rPr lang="en-US" dirty="0" smtClean="0"/>
              <a:t>OPOS </a:t>
            </a:r>
            <a:endParaRPr lang="ru-RU" dirty="0" smtClean="0"/>
          </a:p>
          <a:p>
            <a:pPr lvl="1" defTabSz="914363" fontAlgn="auto">
              <a:lnSpc>
                <a:spcPct val="100000"/>
              </a:lnSpc>
              <a:spcAft>
                <a:spcPts val="0"/>
              </a:spcAft>
              <a:defRPr/>
            </a:pPr>
            <a:r>
              <a:rPr lang="ru-RU" dirty="0" smtClean="0"/>
              <a:t>Хорошо работают основные управляющие объекты от </a:t>
            </a:r>
            <a:r>
              <a:rPr lang="ru-RU" dirty="0" err="1" smtClean="0"/>
              <a:t>Куртиса</a:t>
            </a:r>
            <a:r>
              <a:rPr lang="ru-RU" dirty="0" smtClean="0"/>
              <a:t> Монро (</a:t>
            </a:r>
            <a:r>
              <a:rPr lang="en-US" dirty="0" smtClean="0"/>
              <a:t>Curtiss Monroe</a:t>
            </a:r>
            <a:r>
              <a:rPr lang="ru-RU" dirty="0" smtClean="0"/>
              <a:t> - </a:t>
            </a:r>
            <a:r>
              <a:rPr lang="en-US" dirty="0" smtClean="0">
                <a:hlinkClick r:id="rId3"/>
              </a:rPr>
              <a:t>http://monroecs.com/oposccos.htm</a:t>
            </a:r>
            <a:r>
              <a:rPr lang="ru-RU" dirty="0" smtClean="0"/>
              <a:t> ), остальные менее надежны</a:t>
            </a:r>
          </a:p>
          <a:p>
            <a:pPr defTabSz="914363" fontAlgn="auto">
              <a:lnSpc>
                <a:spcPct val="100000"/>
              </a:lnSpc>
              <a:spcAft>
                <a:spcPts val="0"/>
              </a:spcAft>
              <a:defRPr/>
            </a:pPr>
            <a:r>
              <a:rPr lang="ru-RU" dirty="0" err="1" smtClean="0"/>
              <a:t>Журналирование</a:t>
            </a:r>
            <a:r>
              <a:rPr lang="ru-RU" dirty="0" smtClean="0"/>
              <a:t> включается через</a:t>
            </a:r>
            <a:r>
              <a:rPr lang="en-US" dirty="0" smtClean="0"/>
              <a:t> HKLM/Software/POSfor.NET/Logging</a:t>
            </a:r>
          </a:p>
          <a:p>
            <a:pPr defTabSz="914363" fontAlgn="auto">
              <a:lnSpc>
                <a:spcPct val="100000"/>
              </a:lnSpc>
              <a:spcAft>
                <a:spcPts val="0"/>
              </a:spcAft>
              <a:defRPr/>
            </a:pPr>
            <a:r>
              <a:rPr lang="ru-RU" dirty="0" smtClean="0"/>
              <a:t>Ошибки пишутся в</a:t>
            </a:r>
            <a:r>
              <a:rPr lang="en-US" dirty="0" smtClean="0"/>
              <a:t> Application Event Log</a:t>
            </a:r>
          </a:p>
          <a:p>
            <a:pPr defTabSz="914363" fontAlgn="auto">
              <a:lnSpc>
                <a:spcPct val="100000"/>
              </a:lnSpc>
              <a:spcAft>
                <a:spcPts val="0"/>
              </a:spcAft>
              <a:defRPr/>
            </a:pPr>
            <a:r>
              <a:rPr lang="ru-RU" dirty="0" smtClean="0"/>
              <a:t>Используйте логические имена устройств</a:t>
            </a:r>
            <a:endParaRPr lang="en-US" dirty="0" smtClean="0"/>
          </a:p>
          <a:p>
            <a:pPr defTabSz="914363" fontAlgn="auto">
              <a:lnSpc>
                <a:spcPct val="100000"/>
              </a:lnSpc>
              <a:spcAft>
                <a:spcPts val="0"/>
              </a:spcAft>
              <a:defRPr/>
            </a:pPr>
            <a:r>
              <a:rPr lang="en-US" dirty="0" smtClean="0"/>
              <a:t>SDK </a:t>
            </a:r>
            <a:r>
              <a:rPr lang="ru-RU" dirty="0" smtClean="0"/>
              <a:t>поставляется с эмуляторами устройств – используйте их для тестирования</a:t>
            </a:r>
            <a:endParaRPr lang="en-US" dirty="0" smtClean="0"/>
          </a:p>
        </p:txBody>
      </p:sp>
      <p:pic>
        <p:nvPicPr>
          <p:cNvPr id="63491" name="Picture 2" descr="C:\Documents and Settings\Pennie\My Documents\ACERDATA (D)\Pennie's documents\MS Image\Photo_backgrounds\Misc\transparent lightbulb blue.png"/>
          <p:cNvPicPr>
            <a:picLocks noChangeAspect="1" noChangeArrowheads="1"/>
          </p:cNvPicPr>
          <p:nvPr/>
        </p:nvPicPr>
        <p:blipFill>
          <a:blip r:embed="rId4"/>
          <a:srcRect/>
          <a:stretch>
            <a:fillRect/>
          </a:stretch>
        </p:blipFill>
        <p:spPr bwMode="auto">
          <a:xfrm>
            <a:off x="6913563" y="3848100"/>
            <a:ext cx="2076450" cy="30099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9" name="Rectangle 15"/>
          <p:cNvSpPr>
            <a:spLocks noChangeArrowheads="1"/>
          </p:cNvSpPr>
          <p:nvPr/>
        </p:nvSpPr>
        <p:spPr bwMode="auto">
          <a:xfrm>
            <a:off x="6019800" y="1524000"/>
            <a:ext cx="1066800" cy="3810000"/>
          </a:xfrm>
          <a:prstGeom prst="rect">
            <a:avLst/>
          </a:prstGeom>
          <a:gradFill rotWithShape="1">
            <a:gsLst>
              <a:gs pos="0">
                <a:schemeClr val="bg1">
                  <a:alpha val="33000"/>
                </a:schemeClr>
              </a:gs>
              <a:gs pos="50000">
                <a:schemeClr val="bg1">
                  <a:gamma/>
                  <a:tint val="25490"/>
                  <a:invGamma/>
                  <a:alpha val="5000"/>
                </a:schemeClr>
              </a:gs>
              <a:gs pos="100000">
                <a:schemeClr val="bg1">
                  <a:alpha val="33000"/>
                </a:schemeClr>
              </a:gs>
            </a:gsLst>
            <a:lin ang="0" scaled="1"/>
          </a:gradFill>
          <a:ln w="12700" algn="ctr">
            <a:noFill/>
            <a:miter lim="800000"/>
            <a:headEnd/>
            <a:tailEnd/>
          </a:ln>
          <a:effectLst/>
        </p:spPr>
        <p:txBody>
          <a:bodyPr wrap="none" anchor="ctr"/>
          <a:lstStyle/>
          <a:p>
            <a:pPr defTabSz="914363" fontAlgn="auto">
              <a:spcBef>
                <a:spcPts val="0"/>
              </a:spcBef>
              <a:spcAft>
                <a:spcPts val="0"/>
              </a:spcAft>
              <a:defRPr/>
            </a:pPr>
            <a:endParaRPr lang="en-US">
              <a:effectLst>
                <a:outerShdw blurRad="38100" dist="38100" dir="2700000" algn="tl">
                  <a:srgbClr val="000000">
                    <a:alpha val="43137"/>
                  </a:srgbClr>
                </a:outerShdw>
              </a:effectLst>
              <a:latin typeface="+mn-lt"/>
            </a:endParaRPr>
          </a:p>
        </p:txBody>
      </p:sp>
      <p:sp>
        <p:nvSpPr>
          <p:cNvPr id="98306" name="Rectangle 2"/>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Разработка сервисного объекта</a:t>
            </a:r>
            <a:endParaRPr/>
          </a:p>
        </p:txBody>
      </p:sp>
      <p:sp>
        <p:nvSpPr>
          <p:cNvPr id="98307" name="Rectangle 3"/>
          <p:cNvSpPr>
            <a:spLocks noGrp="1" noChangeArrowheads="1"/>
          </p:cNvSpPr>
          <p:nvPr>
            <p:ph idx="1"/>
          </p:nvPr>
        </p:nvSpPr>
        <p:spPr>
          <a:xfrm>
            <a:off x="382588" y="1304925"/>
            <a:ext cx="4570412" cy="4838700"/>
          </a:xfrm>
        </p:spPr>
        <p:txBody>
          <a:bodyPr rtlCol="0">
            <a:normAutofit fontScale="92500" lnSpcReduction="20000"/>
          </a:bodyPr>
          <a:lstStyle/>
          <a:p>
            <a:pPr defTabSz="914363" fontAlgn="auto">
              <a:lnSpc>
                <a:spcPct val="100000"/>
              </a:lnSpc>
              <a:spcAft>
                <a:spcPts val="0"/>
              </a:spcAft>
              <a:defRPr/>
            </a:pPr>
            <a:r>
              <a:rPr lang="ru-RU" dirty="0" smtClean="0"/>
              <a:t>Обычно пишутся производителем устройств и поставляются вместе с ним</a:t>
            </a:r>
          </a:p>
          <a:p>
            <a:pPr defTabSz="914363" fontAlgn="auto">
              <a:lnSpc>
                <a:spcPct val="100000"/>
              </a:lnSpc>
              <a:spcAft>
                <a:spcPts val="0"/>
              </a:spcAft>
              <a:defRPr/>
            </a:pPr>
            <a:r>
              <a:rPr lang="ru-RU" dirty="0" smtClean="0"/>
              <a:t>Могут устанавливаться через </a:t>
            </a:r>
            <a:r>
              <a:rPr lang="en-US" dirty="0" smtClean="0"/>
              <a:t>INF </a:t>
            </a:r>
            <a:r>
              <a:rPr lang="ru-RU" dirty="0" smtClean="0"/>
              <a:t>или отдельную программу установки</a:t>
            </a:r>
          </a:p>
          <a:p>
            <a:pPr defTabSz="914363" fontAlgn="auto">
              <a:lnSpc>
                <a:spcPct val="100000"/>
              </a:lnSpc>
              <a:spcAft>
                <a:spcPts val="0"/>
              </a:spcAft>
              <a:defRPr/>
            </a:pPr>
            <a:r>
              <a:rPr lang="ru-RU" dirty="0" smtClean="0"/>
              <a:t>Унаследованы от интерфейса, базового или основного класса</a:t>
            </a:r>
            <a:endParaRPr lang="en-US" dirty="0" smtClean="0"/>
          </a:p>
        </p:txBody>
      </p:sp>
      <p:sp>
        <p:nvSpPr>
          <p:cNvPr id="98308" name="Rectangle 4"/>
          <p:cNvSpPr>
            <a:spLocks noChangeArrowheads="1"/>
          </p:cNvSpPr>
          <p:nvPr/>
        </p:nvSpPr>
        <p:spPr bwMode="auto">
          <a:xfrm>
            <a:off x="5410199" y="2583084"/>
            <a:ext cx="2923573"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ru-RU" sz="2000" dirty="0">
                <a:solidFill>
                  <a:srgbClr val="FFFFFF"/>
                </a:solidFill>
                <a:effectLst>
                  <a:outerShdw blurRad="38100" dist="38100" dir="2700000" algn="tl">
                    <a:srgbClr val="000000">
                      <a:alpha val="43137"/>
                    </a:srgbClr>
                  </a:outerShdw>
                </a:effectLst>
                <a:latin typeface="Calibri" pitchFamily="34" charset="0"/>
              </a:rPr>
              <a:t>Сервисный объект сканера</a:t>
            </a: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98309" name="Rectangle 5"/>
          <p:cNvSpPr>
            <a:spLocks noChangeArrowheads="1"/>
          </p:cNvSpPr>
          <p:nvPr/>
        </p:nvSpPr>
        <p:spPr bwMode="gray">
          <a:xfrm>
            <a:off x="5410199" y="1408253"/>
            <a:ext cx="2923573" cy="6096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ru-RU" sz="2000" dirty="0">
                <a:solidFill>
                  <a:srgbClr val="FFFFFF"/>
                </a:solidFill>
                <a:effectLst>
                  <a:outerShdw blurRad="38100" dist="38100" dir="2700000" algn="tl">
                    <a:srgbClr val="000000">
                      <a:alpha val="43137"/>
                    </a:srgbClr>
                  </a:outerShdw>
                </a:effectLst>
                <a:latin typeface="Calibri" pitchFamily="34" charset="0"/>
              </a:rPr>
              <a:t>Сканер</a:t>
            </a: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98310" name="Rectangle 6"/>
          <p:cNvSpPr>
            <a:spLocks noChangeArrowheads="1"/>
          </p:cNvSpPr>
          <p:nvPr/>
        </p:nvSpPr>
        <p:spPr bwMode="gray">
          <a:xfrm>
            <a:off x="5410199" y="3757915"/>
            <a:ext cx="2936957" cy="609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r>
              <a:rPr lang="ru-RU" sz="2000" dirty="0">
                <a:solidFill>
                  <a:srgbClr val="FFFFFF"/>
                </a:solidFill>
                <a:effectLst>
                  <a:outerShdw blurRad="38100" dist="38100" dir="2700000" algn="tl">
                    <a:srgbClr val="000000">
                      <a:alpha val="43137"/>
                    </a:srgbClr>
                  </a:outerShdw>
                </a:effectLst>
                <a:latin typeface="Calibri" pitchFamily="34" charset="0"/>
              </a:rPr>
              <a:t>Драйвер устройства</a:t>
            </a: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98314" name="Rectangle 10"/>
          <p:cNvSpPr>
            <a:spLocks noChangeArrowheads="1"/>
          </p:cNvSpPr>
          <p:nvPr/>
        </p:nvSpPr>
        <p:spPr bwMode="gray">
          <a:xfrm>
            <a:off x="5410199" y="4932745"/>
            <a:ext cx="2923573" cy="6096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ru-RU" sz="2000" dirty="0">
                <a:solidFill>
                  <a:srgbClr val="FFFFFF"/>
                </a:solidFill>
                <a:effectLst>
                  <a:outerShdw blurRad="38100" dist="38100" dir="2700000" algn="tl">
                    <a:srgbClr val="000000">
                      <a:alpha val="43137"/>
                    </a:srgbClr>
                  </a:outerShdw>
                </a:effectLst>
                <a:latin typeface="Calibri" pitchFamily="34" charset="0"/>
              </a:rPr>
              <a:t>Устройство</a:t>
            </a: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14" name="Down Arrow 13"/>
          <p:cNvSpPr/>
          <p:nvPr/>
        </p:nvSpPr>
        <p:spPr bwMode="auto">
          <a:xfrm flipV="1">
            <a:off x="6581775" y="2017713"/>
            <a:ext cx="579438" cy="563562"/>
          </a:xfrm>
          <a:prstGeom prst="downArrow">
            <a:avLst/>
          </a:prstGeom>
          <a:gradFill flip="none" rotWithShape="1">
            <a:gsLst>
              <a:gs pos="0">
                <a:schemeClr val="tx1">
                  <a:shade val="30000"/>
                  <a:satMod val="115000"/>
                  <a:alpha val="0"/>
                </a:schemeClr>
              </a:gs>
              <a:gs pos="50000">
                <a:schemeClr val="tx1">
                  <a:shade val="67500"/>
                  <a:satMod val="115000"/>
                  <a:alpha val="41000"/>
                </a:schemeClr>
              </a:gs>
              <a:gs pos="100000">
                <a:schemeClr val="tx1">
                  <a:shade val="100000"/>
                  <a:satMod val="115000"/>
                </a:scheme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Calibri" pitchFamily="34" charset="0"/>
            </a:endParaRPr>
          </a:p>
        </p:txBody>
      </p:sp>
      <p:sp>
        <p:nvSpPr>
          <p:cNvPr id="15" name="Down Arrow 14"/>
          <p:cNvSpPr/>
          <p:nvPr/>
        </p:nvSpPr>
        <p:spPr bwMode="auto">
          <a:xfrm>
            <a:off x="6581775" y="3176588"/>
            <a:ext cx="579438" cy="563562"/>
          </a:xfrm>
          <a:prstGeom prst="downArrow">
            <a:avLst/>
          </a:prstGeom>
          <a:gradFill flip="none" rotWithShape="1">
            <a:gsLst>
              <a:gs pos="0">
                <a:schemeClr val="tx1">
                  <a:shade val="30000"/>
                  <a:satMod val="115000"/>
                  <a:alpha val="0"/>
                </a:schemeClr>
              </a:gs>
              <a:gs pos="50000">
                <a:schemeClr val="tx1">
                  <a:shade val="67500"/>
                  <a:satMod val="115000"/>
                  <a:alpha val="41000"/>
                </a:schemeClr>
              </a:gs>
              <a:gs pos="100000">
                <a:schemeClr val="tx1">
                  <a:shade val="100000"/>
                  <a:satMod val="115000"/>
                </a:scheme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Calibri" pitchFamily="34" charset="0"/>
            </a:endParaRPr>
          </a:p>
        </p:txBody>
      </p:sp>
      <p:sp>
        <p:nvSpPr>
          <p:cNvPr id="16" name="Down Arrow 15"/>
          <p:cNvSpPr/>
          <p:nvPr/>
        </p:nvSpPr>
        <p:spPr bwMode="auto">
          <a:xfrm>
            <a:off x="6581775" y="4359275"/>
            <a:ext cx="579438" cy="563563"/>
          </a:xfrm>
          <a:prstGeom prst="downArrow">
            <a:avLst/>
          </a:prstGeom>
          <a:gradFill flip="none" rotWithShape="1">
            <a:gsLst>
              <a:gs pos="0">
                <a:schemeClr val="tx1">
                  <a:shade val="30000"/>
                  <a:satMod val="115000"/>
                  <a:alpha val="0"/>
                </a:schemeClr>
              </a:gs>
              <a:gs pos="50000">
                <a:schemeClr val="tx1">
                  <a:shade val="67500"/>
                  <a:satMod val="115000"/>
                  <a:alpha val="41000"/>
                </a:schemeClr>
              </a:gs>
              <a:gs pos="100000">
                <a:schemeClr val="tx1">
                  <a:shade val="100000"/>
                  <a:satMod val="115000"/>
                </a:scheme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Разработка</a:t>
            </a:r>
            <a:r>
              <a:rPr lang="ru-RU"/>
              <a:t> </a:t>
            </a:r>
            <a:r>
              <a:rPr lang="ru-RU"/>
              <a:t>сервисного объекта</a:t>
            </a:r>
            <a:endParaRPr/>
          </a:p>
        </p:txBody>
      </p:sp>
      <p:sp>
        <p:nvSpPr>
          <p:cNvPr id="14343" name="Rectangle 7"/>
          <p:cNvSpPr>
            <a:spLocks noGrp="1" noChangeArrowheads="1"/>
          </p:cNvSpPr>
          <p:nvPr>
            <p:ph idx="1"/>
          </p:nvPr>
        </p:nvSpPr>
        <p:spPr>
          <a:xfrm>
            <a:off x="381000" y="1412875"/>
            <a:ext cx="8382000" cy="4800600"/>
          </a:xfrm>
        </p:spPr>
        <p:txBody>
          <a:bodyPr rtlCol="0">
            <a:normAutofit fontScale="85000" lnSpcReduction="10000"/>
          </a:bodyPr>
          <a:lstStyle/>
          <a:p>
            <a:pPr defTabSz="914363" fontAlgn="auto">
              <a:lnSpc>
                <a:spcPct val="100000"/>
              </a:lnSpc>
              <a:spcAft>
                <a:spcPts val="0"/>
              </a:spcAft>
              <a:defRPr/>
            </a:pPr>
            <a:r>
              <a:rPr lang="ru-RU" dirty="0" smtClean="0"/>
              <a:t>Основные классы </a:t>
            </a:r>
            <a:r>
              <a:rPr lang="en-US" dirty="0" smtClean="0"/>
              <a:t> </a:t>
            </a:r>
            <a:r>
              <a:rPr lang="ru-RU" dirty="0" smtClean="0"/>
              <a:t>и интерфейсы</a:t>
            </a:r>
            <a:r>
              <a:rPr lang="en-US" dirty="0" smtClean="0"/>
              <a:t> </a:t>
            </a:r>
          </a:p>
          <a:p>
            <a:pPr lvl="1" defTabSz="914363" fontAlgn="auto">
              <a:lnSpc>
                <a:spcPct val="100000"/>
              </a:lnSpc>
              <a:spcAft>
                <a:spcPts val="0"/>
              </a:spcAft>
              <a:defRPr/>
            </a:pPr>
            <a:r>
              <a:rPr lang="ru-RU" dirty="0" smtClean="0"/>
              <a:t>Абстрактные классы для каждого из 36 определенных в </a:t>
            </a:r>
            <a:r>
              <a:rPr lang="en-US" dirty="0" smtClean="0"/>
              <a:t>UPOS </a:t>
            </a:r>
            <a:r>
              <a:rPr lang="ru-RU" dirty="0" smtClean="0"/>
              <a:t>категорий устройств </a:t>
            </a:r>
            <a:r>
              <a:rPr lang="en-US" dirty="0" smtClean="0"/>
              <a:t>(Cash Drawer, Scanner, RFID, </a:t>
            </a:r>
            <a:r>
              <a:rPr lang="ru-RU" dirty="0" smtClean="0"/>
              <a:t>и т. д.</a:t>
            </a:r>
            <a:r>
              <a:rPr lang="en-US" dirty="0" smtClean="0"/>
              <a:t>)</a:t>
            </a:r>
          </a:p>
          <a:p>
            <a:pPr lvl="1" defTabSz="914363" fontAlgn="auto">
              <a:lnSpc>
                <a:spcPct val="100000"/>
              </a:lnSpc>
              <a:spcAft>
                <a:spcPts val="0"/>
              </a:spcAft>
              <a:defRPr/>
            </a:pPr>
            <a:r>
              <a:rPr lang="ru-RU" dirty="0" smtClean="0"/>
              <a:t>Реализованы как классы, а не интерфейсы, так что они могут быть переписаны в соответствии с требованиями </a:t>
            </a:r>
            <a:r>
              <a:rPr lang="en-US" dirty="0" smtClean="0"/>
              <a:t>UPOS </a:t>
            </a:r>
            <a:r>
              <a:rPr lang="ru-RU" dirty="0" smtClean="0"/>
              <a:t>не нарушая работу существующих приложений</a:t>
            </a:r>
          </a:p>
          <a:p>
            <a:pPr lvl="1" defTabSz="914363" fontAlgn="auto">
              <a:lnSpc>
                <a:spcPct val="100000"/>
              </a:lnSpc>
              <a:spcAft>
                <a:spcPts val="0"/>
              </a:spcAft>
              <a:defRPr/>
            </a:pPr>
            <a:r>
              <a:rPr lang="ru-RU" dirty="0" smtClean="0"/>
              <a:t>Полностью реализована общая </a:t>
            </a:r>
            <a:r>
              <a:rPr lang="en-US" dirty="0" smtClean="0"/>
              <a:t>UPOS </a:t>
            </a:r>
            <a:r>
              <a:rPr lang="ru-RU" dirty="0" smtClean="0"/>
              <a:t>функциональность</a:t>
            </a:r>
            <a:endParaRPr lang="en-US" dirty="0" smtClean="0"/>
          </a:p>
          <a:p>
            <a:pPr lvl="1" defTabSz="914363" fontAlgn="auto">
              <a:lnSpc>
                <a:spcPct val="100000"/>
              </a:lnSpc>
              <a:spcAft>
                <a:spcPts val="0"/>
              </a:spcAft>
              <a:defRPr/>
            </a:pPr>
            <a:r>
              <a:rPr lang="ru-RU" dirty="0" smtClean="0"/>
              <a:t>Интегрированная поддержка статистики устройств</a:t>
            </a:r>
          </a:p>
          <a:p>
            <a:pPr lvl="1" defTabSz="914363" fontAlgn="auto">
              <a:lnSpc>
                <a:spcPct val="100000"/>
              </a:lnSpc>
              <a:spcAft>
                <a:spcPts val="0"/>
              </a:spcAft>
              <a:defRPr/>
            </a:pPr>
            <a:r>
              <a:rPr lang="ru-RU" dirty="0" smtClean="0"/>
              <a:t>Класс </a:t>
            </a:r>
            <a:r>
              <a:rPr lang="en-US" dirty="0" err="1" smtClean="0"/>
              <a:t>CommonProperties</a:t>
            </a:r>
            <a:r>
              <a:rPr lang="en-US" dirty="0" smtClean="0"/>
              <a:t> </a:t>
            </a:r>
            <a:r>
              <a:rPr lang="ru-RU" dirty="0" smtClean="0"/>
              <a:t>позволяет получить полный доступ ко внутренним свойствам</a:t>
            </a:r>
            <a:endParaRPr lang="en-US" dirty="0" smtClean="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Базовые</a:t>
            </a:r>
            <a:r>
              <a:t> </a:t>
            </a:r>
            <a:r>
              <a:rPr lang="ru-RU"/>
              <a:t>классы</a:t>
            </a:r>
            <a:endParaRPr/>
          </a:p>
        </p:txBody>
      </p:sp>
      <p:sp>
        <p:nvSpPr>
          <p:cNvPr id="69634" name="Rectangle 5"/>
          <p:cNvSpPr>
            <a:spLocks noGrp="1" noChangeArrowheads="1"/>
          </p:cNvSpPr>
          <p:nvPr>
            <p:ph idx="1"/>
          </p:nvPr>
        </p:nvSpPr>
        <p:spPr>
          <a:xfrm>
            <a:off x="382588" y="1414463"/>
            <a:ext cx="8380412" cy="5086350"/>
          </a:xfrm>
        </p:spPr>
        <p:txBody>
          <a:bodyPr/>
          <a:lstStyle/>
          <a:p>
            <a:pPr>
              <a:lnSpc>
                <a:spcPct val="100000"/>
              </a:lnSpc>
            </a:pPr>
            <a:r>
              <a:rPr lang="ru-RU" sz="2800" smtClean="0"/>
              <a:t>Простейший и наибыстрейший способ разработки .</a:t>
            </a:r>
            <a:r>
              <a:rPr lang="en-US" sz="2800" smtClean="0"/>
              <a:t>NET </a:t>
            </a:r>
            <a:r>
              <a:rPr lang="ru-RU" sz="2800" smtClean="0"/>
              <a:t>сервисных объектов</a:t>
            </a:r>
          </a:p>
          <a:p>
            <a:pPr>
              <a:lnSpc>
                <a:spcPct val="100000"/>
              </a:lnSpc>
            </a:pPr>
            <a:r>
              <a:rPr lang="ru-RU" sz="2800" smtClean="0"/>
              <a:t>Унаследованы от основных классов</a:t>
            </a:r>
          </a:p>
          <a:p>
            <a:pPr>
              <a:lnSpc>
                <a:spcPct val="100000"/>
              </a:lnSpc>
            </a:pPr>
            <a:r>
              <a:rPr lang="ru-RU" sz="2800" smtClean="0"/>
              <a:t>Реализуют специфическую функциональность устройства</a:t>
            </a:r>
          </a:p>
          <a:p>
            <a:pPr>
              <a:lnSpc>
                <a:spcPct val="100000"/>
              </a:lnSpc>
            </a:pPr>
            <a:r>
              <a:rPr lang="ru-RU" sz="2800" smtClean="0"/>
              <a:t>Свойства</a:t>
            </a:r>
            <a:r>
              <a:rPr lang="en-US" sz="2800" smtClean="0"/>
              <a:t>&lt;DeviceClass&gt;</a:t>
            </a:r>
            <a:r>
              <a:rPr lang="ru-RU" sz="2800" smtClean="0"/>
              <a:t> позволяет получить полный доступ ко внутренним свойствам</a:t>
            </a:r>
            <a:endParaRPr lang="en-US" sz="2800" smtClean="0"/>
          </a:p>
          <a:p>
            <a:pPr>
              <a:lnSpc>
                <a:spcPct val="100000"/>
              </a:lnSpc>
            </a:pPr>
            <a:r>
              <a:rPr lang="ru-RU" sz="2800" smtClean="0"/>
              <a:t>Доступны для</a:t>
            </a:r>
            <a:r>
              <a:rPr lang="en-US" sz="2800" smtClean="0"/>
              <a:t>: Cash Drawer, Check Scanner, Line Display, MSR, PIN Pad, POS Keyboard, POS Printer, Scanner, RFID Scanner</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Атрибуты сервисного объекта</a:t>
            </a:r>
            <a:endParaRPr/>
          </a:p>
        </p:txBody>
      </p:sp>
      <p:sp>
        <p:nvSpPr>
          <p:cNvPr id="71682" name="Rectangle 9"/>
          <p:cNvSpPr>
            <a:spLocks noGrp="1" noChangeArrowheads="1"/>
          </p:cNvSpPr>
          <p:nvPr>
            <p:ph idx="1"/>
          </p:nvPr>
        </p:nvSpPr>
        <p:spPr>
          <a:xfrm>
            <a:off x="382588" y="1414463"/>
            <a:ext cx="8380412" cy="4911725"/>
          </a:xfrm>
        </p:spPr>
        <p:txBody>
          <a:bodyPr/>
          <a:lstStyle/>
          <a:p>
            <a:r>
              <a:rPr lang="en-US" smtClean="0"/>
              <a:t>*PosAssembly – </a:t>
            </a:r>
            <a:r>
              <a:rPr lang="ru-RU" smtClean="0"/>
              <a:t>сборка содержащая</a:t>
            </a:r>
            <a:r>
              <a:rPr lang="en-US" smtClean="0"/>
              <a:t> </a:t>
            </a:r>
            <a:r>
              <a:rPr lang="ru-RU" smtClean="0"/>
              <a:t>СО</a:t>
            </a:r>
            <a:endParaRPr lang="en-US" smtClean="0"/>
          </a:p>
          <a:p>
            <a:pPr lvl="1"/>
            <a:endParaRPr lang="en-US" smtClean="0"/>
          </a:p>
          <a:p>
            <a:endParaRPr lang="en-US" sz="2400" smtClean="0"/>
          </a:p>
          <a:p>
            <a:r>
              <a:rPr lang="en-US" smtClean="0"/>
              <a:t>*ServiceObject – </a:t>
            </a:r>
            <a:r>
              <a:rPr lang="ru-RU" smtClean="0"/>
              <a:t>класс реализующий</a:t>
            </a:r>
            <a:r>
              <a:rPr lang="en-US" smtClean="0"/>
              <a:t> </a:t>
            </a:r>
            <a:r>
              <a:rPr lang="ru-RU" smtClean="0"/>
              <a:t>СО</a:t>
            </a:r>
            <a:endParaRPr lang="en-US" smtClean="0"/>
          </a:p>
          <a:p>
            <a:endParaRPr lang="en-US" smtClean="0"/>
          </a:p>
          <a:p>
            <a:endParaRPr lang="en-US" sz="2400" smtClean="0"/>
          </a:p>
          <a:p>
            <a:r>
              <a:rPr lang="en-US" sz="2200" smtClean="0"/>
              <a:t>HardwareID – </a:t>
            </a:r>
            <a:r>
              <a:rPr lang="ru-RU" sz="2200" smtClean="0"/>
              <a:t>отображение</a:t>
            </a:r>
            <a:r>
              <a:rPr lang="en-US" sz="2200" smtClean="0"/>
              <a:t> </a:t>
            </a:r>
            <a:r>
              <a:rPr lang="ru-RU" sz="2200" smtClean="0"/>
              <a:t>СО</a:t>
            </a:r>
            <a:r>
              <a:rPr lang="en-US" sz="2200" smtClean="0"/>
              <a:t> </a:t>
            </a:r>
            <a:r>
              <a:rPr lang="ru-RU" sz="2200" smtClean="0"/>
              <a:t>на аппаратное устройство</a:t>
            </a:r>
            <a:endParaRPr lang="en-US" sz="2200" smtClean="0"/>
          </a:p>
          <a:p>
            <a:pPr lvl="1"/>
            <a:r>
              <a:rPr lang="ru-RU" sz="2000" smtClean="0"/>
              <a:t>Можно также использовать конфигурационный </a:t>
            </a:r>
            <a:r>
              <a:rPr lang="en-US" sz="2000" smtClean="0"/>
              <a:t>XML </a:t>
            </a:r>
            <a:r>
              <a:rPr lang="ru-RU" sz="2000" smtClean="0"/>
              <a:t>файл</a:t>
            </a:r>
            <a:endParaRPr lang="en-US" sz="2000" smtClean="0"/>
          </a:p>
          <a:p>
            <a:pPr lvl="1"/>
            <a:endParaRPr lang="en-US" smtClean="0"/>
          </a:p>
          <a:p>
            <a:pPr lvl="1"/>
            <a:endParaRPr lang="en-US" sz="3600" smtClean="0"/>
          </a:p>
          <a:p>
            <a:pPr>
              <a:buFont typeface="Wingdings 2" pitchFamily="18" charset="2"/>
              <a:buNone/>
            </a:pPr>
            <a:r>
              <a:rPr lang="en-US" sz="2000" smtClean="0"/>
              <a:t>* </a:t>
            </a:r>
            <a:r>
              <a:rPr lang="ru-RU" sz="2000" smtClean="0"/>
              <a:t>Необходимые атрибуты</a:t>
            </a:r>
            <a:endParaRPr lang="en-US" sz="2000" smtClean="0"/>
          </a:p>
        </p:txBody>
      </p:sp>
      <p:sp>
        <p:nvSpPr>
          <p:cNvPr id="71683" name="Rectangle 5"/>
          <p:cNvSpPr>
            <a:spLocks noChangeArrowheads="1"/>
          </p:cNvSpPr>
          <p:nvPr/>
        </p:nvSpPr>
        <p:spPr bwMode="blackWhite">
          <a:xfrm>
            <a:off x="1066800" y="1890713"/>
            <a:ext cx="7496175" cy="700087"/>
          </a:xfrm>
          <a:prstGeom prst="rect">
            <a:avLst/>
          </a:prstGeom>
          <a:solidFill>
            <a:schemeClr val="bg1">
              <a:alpha val="79999"/>
            </a:schemeClr>
          </a:solidFill>
          <a:ln w="12700" algn="ctr">
            <a:solidFill>
              <a:schemeClr val="accent1"/>
            </a:solidFill>
            <a:miter lim="800000"/>
            <a:headEnd/>
            <a:tailEnd/>
          </a:ln>
        </p:spPr>
        <p:txBody>
          <a:bodyPr wrap="none" lIns="182880" tIns="0" rIns="182880" bIns="0" anchor="ctr"/>
          <a:lstStyle/>
          <a:p>
            <a:r>
              <a:rPr lang="en-US" noProof="1">
                <a:latin typeface="Courier New" pitchFamily="49" charset="0"/>
              </a:rPr>
              <a:t>[assembly:PosAssembly("Manufacturer Name")]</a:t>
            </a:r>
            <a:endParaRPr lang="en-US">
              <a:latin typeface="Courier New" pitchFamily="49" charset="0"/>
            </a:endParaRPr>
          </a:p>
        </p:txBody>
      </p:sp>
      <p:sp>
        <p:nvSpPr>
          <p:cNvPr id="71684" name="Rectangle 6"/>
          <p:cNvSpPr>
            <a:spLocks noChangeArrowheads="1"/>
          </p:cNvSpPr>
          <p:nvPr/>
        </p:nvSpPr>
        <p:spPr bwMode="blackWhite">
          <a:xfrm>
            <a:off x="1038225" y="5105400"/>
            <a:ext cx="7496175" cy="700088"/>
          </a:xfrm>
          <a:prstGeom prst="rect">
            <a:avLst/>
          </a:prstGeom>
          <a:solidFill>
            <a:schemeClr val="bg1">
              <a:alpha val="79999"/>
            </a:schemeClr>
          </a:solidFill>
          <a:ln w="12700" algn="ctr">
            <a:solidFill>
              <a:schemeClr val="accent1"/>
            </a:solidFill>
            <a:miter lim="800000"/>
            <a:headEnd/>
            <a:tailEnd/>
          </a:ln>
        </p:spPr>
        <p:txBody>
          <a:bodyPr wrap="none" lIns="182880" tIns="0" rIns="182880" bIns="0" anchor="ctr"/>
          <a:lstStyle/>
          <a:p>
            <a:r>
              <a:rPr lang="en-US" noProof="1">
                <a:latin typeface="Segoe"/>
              </a:rPr>
              <a:t>[HardwareId(@"HID\Vid_05e0&amp;Pid_1300&amp;Rev_0201")]</a:t>
            </a:r>
            <a:endParaRPr lang="en-US">
              <a:latin typeface="Courier New" pitchFamily="49" charset="0"/>
            </a:endParaRPr>
          </a:p>
        </p:txBody>
      </p:sp>
      <p:sp>
        <p:nvSpPr>
          <p:cNvPr id="71685" name="Rectangle 7"/>
          <p:cNvSpPr>
            <a:spLocks noChangeArrowheads="1"/>
          </p:cNvSpPr>
          <p:nvPr/>
        </p:nvSpPr>
        <p:spPr bwMode="blackWhite">
          <a:xfrm>
            <a:off x="1066800" y="3276600"/>
            <a:ext cx="7496175" cy="700088"/>
          </a:xfrm>
          <a:prstGeom prst="rect">
            <a:avLst/>
          </a:prstGeom>
          <a:solidFill>
            <a:schemeClr val="bg1">
              <a:alpha val="79999"/>
            </a:schemeClr>
          </a:solidFill>
          <a:ln w="12700" algn="ctr">
            <a:solidFill>
              <a:schemeClr val="accent1"/>
            </a:solidFill>
            <a:miter lim="800000"/>
            <a:headEnd/>
            <a:tailEnd/>
          </a:ln>
        </p:spPr>
        <p:txBody>
          <a:bodyPr wrap="none" lIns="182880" tIns="0" rIns="182880" bIns="0" anchor="ctr"/>
          <a:lstStyle/>
          <a:p>
            <a:r>
              <a:rPr lang="ru-RU" noProof="1">
                <a:latin typeface="Courier New" pitchFamily="49" charset="0"/>
              </a:rPr>
              <a:t>[</a:t>
            </a:r>
            <a:r>
              <a:rPr lang="en-US" noProof="1">
                <a:latin typeface="Segoe"/>
              </a:rPr>
              <a:t>ServiceObject("Scanner", "MyScanner", "Description", 1, 12)]</a:t>
            </a:r>
            <a:endParaRPr lang="en-US">
              <a:latin typeface="Courier New" pitchFamily="49"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Curved Connector 18"/>
          <p:cNvCxnSpPr/>
          <p:nvPr/>
        </p:nvCxnSpPr>
        <p:spPr>
          <a:xfrm flipV="1">
            <a:off x="3179763" y="4216400"/>
            <a:ext cx="2101850" cy="519113"/>
          </a:xfrm>
          <a:prstGeom prst="curvedConnector3">
            <a:avLst>
              <a:gd name="adj1" fmla="val 46753"/>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2033516" y="4435522"/>
            <a:ext cx="491320" cy="177421"/>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fontAlgn="auto">
              <a:spcBef>
                <a:spcPts val="0"/>
              </a:spcBef>
              <a:spcAft>
                <a:spcPts val="0"/>
              </a:spcAft>
              <a:defRPr/>
            </a:pPr>
            <a:endParaRPr lang="de-DE" sz="2000" dirty="0">
              <a:solidFill>
                <a:srgbClr val="FFFFFF"/>
              </a:solidFill>
              <a:effectLst>
                <a:outerShdw blurRad="38100" dist="38100" dir="2700000" algn="tl">
                  <a:srgbClr val="000000">
                    <a:alpha val="43137"/>
                  </a:srgbClr>
                </a:outerShdw>
              </a:effectLst>
              <a:latin typeface="Calibri" pitchFamily="34" charset="0"/>
            </a:endParaRPr>
          </a:p>
        </p:txBody>
      </p:sp>
      <p:sp>
        <p:nvSpPr>
          <p:cNvPr id="17" name="Rectangle 16"/>
          <p:cNvSpPr/>
          <p:nvPr/>
        </p:nvSpPr>
        <p:spPr bwMode="auto">
          <a:xfrm>
            <a:off x="2033516" y="4817660"/>
            <a:ext cx="491320" cy="177421"/>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fontAlgn="auto">
              <a:spcBef>
                <a:spcPts val="0"/>
              </a:spcBef>
              <a:spcAft>
                <a:spcPts val="0"/>
              </a:spcAft>
              <a:defRPr/>
            </a:pPr>
            <a:endParaRPr lang="de-DE" sz="2000" dirty="0">
              <a:solidFill>
                <a:srgbClr val="FFFFFF"/>
              </a:solidFill>
              <a:effectLst>
                <a:outerShdw blurRad="38100" dist="38100" dir="2700000" algn="tl">
                  <a:srgbClr val="000000">
                    <a:alpha val="43137"/>
                  </a:srgbClr>
                </a:outerShdw>
              </a:effectLst>
              <a:latin typeface="Calibri" pitchFamily="34" charset="0"/>
            </a:endParaRPr>
          </a:p>
        </p:txBody>
      </p:sp>
      <p:sp>
        <p:nvSpPr>
          <p:cNvPr id="2" name="Title 1"/>
          <p:cNvSpPr>
            <a:spLocks noGrp="1"/>
          </p:cNvSpPr>
          <p:nvPr>
            <p:ph type="ctrTitle"/>
          </p:nvPr>
        </p:nvSpPr>
        <p:spPr/>
        <p:txBody>
          <a:bodyPr/>
          <a:lstStyle/>
          <a:p>
            <a:pPr defTabSz="914363" fontAlgn="auto">
              <a:spcAft>
                <a:spcPts val="0"/>
              </a:spcAft>
              <a:defRPr/>
            </a:pPr>
            <a:r>
              <a:rPr lang="ru-RU" dirty="0" smtClean="0"/>
              <a:t>Сервисный объект</a:t>
            </a:r>
            <a:endParaRPr dirty="0"/>
          </a:p>
        </p:txBody>
      </p:sp>
      <p:sp>
        <p:nvSpPr>
          <p:cNvPr id="4" name="Text Placeholder 3"/>
          <p:cNvSpPr>
            <a:spLocks noGrp="1"/>
          </p:cNvSpPr>
          <p:nvPr>
            <p:ph type="body" sz="quarter" idx="10"/>
          </p:nvPr>
        </p:nvSpPr>
        <p:spPr/>
        <p:txBody>
          <a:bodyPr rtlCol="0"/>
          <a:lstStyle/>
          <a:p>
            <a:pPr>
              <a:defRPr/>
            </a:pPr>
            <a:r>
              <a:rPr lang="ru-RU" sz="9600"/>
              <a:t>Демонстрация</a:t>
            </a:r>
            <a:endParaRPr sz="9600"/>
          </a:p>
        </p:txBody>
      </p:sp>
      <p:grpSp>
        <p:nvGrpSpPr>
          <p:cNvPr id="73738" name="Group 13"/>
          <p:cNvGrpSpPr>
            <a:grpSpLocks/>
          </p:cNvGrpSpPr>
          <p:nvPr/>
        </p:nvGrpSpPr>
        <p:grpSpPr bwMode="auto">
          <a:xfrm>
            <a:off x="4894263" y="3330575"/>
            <a:ext cx="3157537" cy="2879725"/>
            <a:chOff x="2452049" y="3739487"/>
            <a:chExt cx="3157181" cy="2879678"/>
          </a:xfrm>
        </p:grpSpPr>
        <p:sp>
          <p:nvSpPr>
            <p:cNvPr id="13" name="Oval 12"/>
            <p:cNvSpPr/>
            <p:nvPr/>
          </p:nvSpPr>
          <p:spPr bwMode="auto">
            <a:xfrm>
              <a:off x="2729552" y="3739487"/>
              <a:ext cx="2879678" cy="2879678"/>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fontAlgn="auto">
                <a:spcBef>
                  <a:spcPts val="0"/>
                </a:spcBef>
                <a:spcAft>
                  <a:spcPts val="0"/>
                </a:spcAft>
                <a:defRPr/>
              </a:pPr>
              <a:endParaRPr lang="de-DE" sz="2000" dirty="0">
                <a:solidFill>
                  <a:srgbClr val="FFFFFF"/>
                </a:solidFill>
                <a:effectLst>
                  <a:outerShdw blurRad="38100" dist="38100" dir="2700000" algn="tl">
                    <a:srgbClr val="000000">
                      <a:alpha val="43137"/>
                    </a:srgbClr>
                  </a:outerShdw>
                </a:effectLst>
                <a:latin typeface="Calibri" pitchFamily="34" charset="0"/>
              </a:endParaRPr>
            </a:p>
          </p:txBody>
        </p:sp>
        <p:pic>
          <p:nvPicPr>
            <p:cNvPr id="73745" name="Picture 3" descr="D:\Arbeit\Events\2008\TechEdEMEA2008\WEPOS\Symbol_LS1203.gif"/>
            <p:cNvPicPr>
              <a:picLocks noChangeAspect="1" noChangeArrowheads="1"/>
            </p:cNvPicPr>
            <p:nvPr/>
          </p:nvPicPr>
          <p:blipFill>
            <a:blip r:embed="rId3"/>
            <a:srcRect/>
            <a:stretch>
              <a:fillRect/>
            </a:stretch>
          </p:blipFill>
          <p:spPr bwMode="auto">
            <a:xfrm>
              <a:off x="2452049" y="4012441"/>
              <a:ext cx="2652215" cy="1989161"/>
            </a:xfrm>
            <a:prstGeom prst="rect">
              <a:avLst/>
            </a:prstGeom>
            <a:noFill/>
            <a:ln w="9525">
              <a:noFill/>
              <a:miter lim="800000"/>
              <a:headEnd/>
              <a:tailEnd/>
            </a:ln>
          </p:spPr>
        </p:pic>
        <p:pic>
          <p:nvPicPr>
            <p:cNvPr id="73746" name="Picture 4" descr="D:\Arbeit\Events\2008\TechEdEMEA2008\WEPOS\symbol_ls_2208big.gif"/>
            <p:cNvPicPr>
              <a:picLocks noChangeAspect="1" noChangeArrowheads="1"/>
            </p:cNvPicPr>
            <p:nvPr/>
          </p:nvPicPr>
          <p:blipFill>
            <a:blip r:embed="rId4"/>
            <a:srcRect/>
            <a:stretch>
              <a:fillRect/>
            </a:stretch>
          </p:blipFill>
          <p:spPr bwMode="auto">
            <a:xfrm rot="3218882">
              <a:off x="3834198" y="4493135"/>
              <a:ext cx="1200761" cy="2066072"/>
            </a:xfrm>
            <a:prstGeom prst="rect">
              <a:avLst/>
            </a:prstGeom>
            <a:noFill/>
            <a:ln w="9525">
              <a:noFill/>
              <a:miter lim="800000"/>
              <a:headEnd/>
              <a:tailEnd/>
            </a:ln>
          </p:spPr>
        </p:pic>
      </p:grpSp>
      <p:sp>
        <p:nvSpPr>
          <p:cNvPr id="15" name="Chord 14"/>
          <p:cNvSpPr/>
          <p:nvPr/>
        </p:nvSpPr>
        <p:spPr bwMode="auto">
          <a:xfrm rot="12197924">
            <a:off x="2197289" y="4230805"/>
            <a:ext cx="1009934" cy="968991"/>
          </a:xfrm>
          <a:prstGeom prst="chor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de-DE" sz="2000" dirty="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381000" y="230188"/>
            <a:ext cx="8382000" cy="664797"/>
          </a:xfrm>
        </p:spPr>
        <p:txBody>
          <a:bodyPr/>
          <a:lstStyle/>
          <a:p>
            <a:pPr defTabSz="914363" fontAlgn="auto">
              <a:spcAft>
                <a:spcPts val="0"/>
              </a:spcAft>
              <a:defRPr/>
            </a:pPr>
            <a:r>
              <a:rPr lang="ru-RU"/>
              <a:t>Управление устройствами</a:t>
            </a:r>
            <a:endParaRPr/>
          </a:p>
        </p:txBody>
      </p:sp>
      <p:sp>
        <p:nvSpPr>
          <p:cNvPr id="22533" name="Rectangle 5"/>
          <p:cNvSpPr>
            <a:spLocks noGrp="1" noChangeArrowheads="1"/>
          </p:cNvSpPr>
          <p:nvPr>
            <p:ph idx="1"/>
          </p:nvPr>
        </p:nvSpPr>
        <p:spPr>
          <a:xfrm>
            <a:off x="382588" y="1414463"/>
            <a:ext cx="8380412" cy="5014912"/>
          </a:xfrm>
        </p:spPr>
        <p:txBody>
          <a:bodyPr rtlCol="0">
            <a:normAutofit lnSpcReduction="10000"/>
          </a:bodyPr>
          <a:lstStyle/>
          <a:p>
            <a:pPr defTabSz="914363" fontAlgn="auto">
              <a:spcAft>
                <a:spcPts val="0"/>
              </a:spcAft>
              <a:defRPr/>
            </a:pPr>
            <a:r>
              <a:rPr lang="en-US" dirty="0" smtClean="0"/>
              <a:t>WMI </a:t>
            </a:r>
            <a:r>
              <a:rPr lang="ru-RU" dirty="0" smtClean="0"/>
              <a:t>классы</a:t>
            </a:r>
            <a:r>
              <a:rPr lang="en-US" dirty="0" smtClean="0"/>
              <a:t> (root\</a:t>
            </a:r>
            <a:r>
              <a:rPr lang="en-US" dirty="0" err="1" smtClean="0"/>
              <a:t>MicrosoftPointOfService</a:t>
            </a:r>
            <a:r>
              <a:rPr lang="en-US" dirty="0" smtClean="0"/>
              <a:t>)</a:t>
            </a:r>
          </a:p>
          <a:p>
            <a:pPr lvl="1" defTabSz="914363" fontAlgn="auto">
              <a:spcAft>
                <a:spcPts val="0"/>
              </a:spcAft>
              <a:defRPr/>
            </a:pPr>
            <a:r>
              <a:rPr lang="en-US" dirty="0" err="1" smtClean="0"/>
              <a:t>ServiceObject</a:t>
            </a:r>
            <a:r>
              <a:rPr lang="en-US" dirty="0" smtClean="0"/>
              <a:t> – </a:t>
            </a:r>
            <a:r>
              <a:rPr lang="ru-RU" dirty="0" smtClean="0"/>
              <a:t>информация об установленных</a:t>
            </a:r>
            <a:r>
              <a:rPr lang="en-US" dirty="0" smtClean="0"/>
              <a:t> </a:t>
            </a:r>
            <a:r>
              <a:rPr lang="ru-RU" dirty="0" smtClean="0"/>
              <a:t>СО</a:t>
            </a:r>
            <a:endParaRPr lang="en-US" dirty="0" smtClean="0"/>
          </a:p>
          <a:p>
            <a:pPr lvl="1" defTabSz="914363" fontAlgn="auto">
              <a:spcAft>
                <a:spcPts val="0"/>
              </a:spcAft>
              <a:defRPr/>
            </a:pPr>
            <a:r>
              <a:rPr lang="en-US" dirty="0" err="1" smtClean="0"/>
              <a:t>POSDevice</a:t>
            </a:r>
            <a:r>
              <a:rPr lang="en-US" dirty="0" smtClean="0"/>
              <a:t> – </a:t>
            </a:r>
            <a:r>
              <a:rPr lang="ru-RU" dirty="0" smtClean="0"/>
              <a:t>информация об установленных устройствах</a:t>
            </a:r>
            <a:endParaRPr lang="en-US" dirty="0" smtClean="0"/>
          </a:p>
          <a:p>
            <a:pPr lvl="1" defTabSz="914363" fontAlgn="auto">
              <a:spcAft>
                <a:spcPts val="0"/>
              </a:spcAft>
              <a:defRPr/>
            </a:pPr>
            <a:r>
              <a:rPr lang="en-US" dirty="0" err="1" smtClean="0"/>
              <a:t>LogicalDevice</a:t>
            </a:r>
            <a:r>
              <a:rPr lang="en-US" dirty="0" smtClean="0"/>
              <a:t> – </a:t>
            </a:r>
            <a:r>
              <a:rPr lang="ru-RU" dirty="0" smtClean="0"/>
              <a:t>псевдонимы для</a:t>
            </a:r>
            <a:r>
              <a:rPr lang="en-US" dirty="0" smtClean="0"/>
              <a:t> </a:t>
            </a:r>
            <a:r>
              <a:rPr lang="en-US" dirty="0" err="1" smtClean="0"/>
              <a:t>POSDevice</a:t>
            </a:r>
            <a:endParaRPr lang="en-US" dirty="0" smtClean="0"/>
          </a:p>
          <a:p>
            <a:pPr lvl="1" defTabSz="914363" fontAlgn="auto">
              <a:spcAft>
                <a:spcPts val="0"/>
              </a:spcAft>
              <a:defRPr/>
            </a:pPr>
            <a:r>
              <a:rPr lang="en-US" dirty="0" err="1" smtClean="0"/>
              <a:t>DeviceProperty</a:t>
            </a:r>
            <a:r>
              <a:rPr lang="en-US" dirty="0" smtClean="0"/>
              <a:t> – </a:t>
            </a:r>
            <a:r>
              <a:rPr lang="ru-RU" dirty="0" smtClean="0"/>
              <a:t>имена</a:t>
            </a:r>
            <a:r>
              <a:rPr lang="en-US" dirty="0" smtClean="0"/>
              <a:t>/</a:t>
            </a:r>
            <a:r>
              <a:rPr lang="ru-RU" dirty="0" smtClean="0"/>
              <a:t>значения</a:t>
            </a:r>
            <a:r>
              <a:rPr lang="en-US" dirty="0" smtClean="0"/>
              <a:t> </a:t>
            </a:r>
            <a:r>
              <a:rPr lang="ru-RU" dirty="0" smtClean="0"/>
              <a:t>установленные для</a:t>
            </a:r>
            <a:r>
              <a:rPr lang="en-US" dirty="0" smtClean="0"/>
              <a:t> </a:t>
            </a:r>
            <a:r>
              <a:rPr lang="en-US" dirty="0" err="1" smtClean="0"/>
              <a:t>POSDevice</a:t>
            </a:r>
            <a:endParaRPr lang="en-US" dirty="0" smtClean="0"/>
          </a:p>
          <a:p>
            <a:pPr defTabSz="914363" fontAlgn="auto">
              <a:spcAft>
                <a:spcPts val="0"/>
              </a:spcAft>
              <a:defRPr/>
            </a:pPr>
            <a:r>
              <a:rPr lang="ru-RU" dirty="0" smtClean="0"/>
              <a:t>Утилита командной строки </a:t>
            </a:r>
            <a:r>
              <a:rPr lang="en-US" dirty="0" smtClean="0"/>
              <a:t>Posdm.exe</a:t>
            </a:r>
          </a:p>
          <a:p>
            <a:pPr lvl="1" defTabSz="914363" fontAlgn="auto">
              <a:spcAft>
                <a:spcPts val="0"/>
              </a:spcAft>
              <a:defRPr/>
            </a:pPr>
            <a:r>
              <a:rPr lang="ru-RU" dirty="0" smtClean="0"/>
              <a:t>Доступ</a:t>
            </a:r>
            <a:r>
              <a:rPr lang="en-US" dirty="0" smtClean="0"/>
              <a:t> </a:t>
            </a:r>
            <a:r>
              <a:rPr lang="ru-RU" dirty="0" smtClean="0"/>
              <a:t>к </a:t>
            </a:r>
            <a:r>
              <a:rPr lang="en-US" dirty="0" smtClean="0"/>
              <a:t>WMI</a:t>
            </a:r>
          </a:p>
          <a:p>
            <a:pPr defTabSz="914363" fontAlgn="auto">
              <a:spcAft>
                <a:spcPts val="0"/>
              </a:spcAft>
              <a:defRPr/>
            </a:pPr>
            <a:r>
              <a:rPr lang="ru-RU" dirty="0" smtClean="0"/>
              <a:t>Все утилиты поддерживают удаленный доступ</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329595"/>
          </a:xfrm>
        </p:spPr>
        <p:txBody>
          <a:bodyPr/>
          <a:lstStyle/>
          <a:p>
            <a:pPr defTabSz="914363" fontAlgn="auto">
              <a:spcAft>
                <a:spcPts val="0"/>
              </a:spcAft>
              <a:defRPr/>
            </a:pPr>
            <a:r>
              <a:rPr lang="ru-RU"/>
              <a:t>Содержание</a:t>
            </a:r>
            <a:r>
              <a:t/>
            </a:r>
            <a:br/>
            <a:endParaRPr>
              <a:solidFill>
                <a:schemeClr val="tx2"/>
              </a:solidFill>
            </a:endParaRPr>
          </a:p>
        </p:txBody>
      </p:sp>
      <p:sp>
        <p:nvSpPr>
          <p:cNvPr id="22530" name="Text Placeholder 2"/>
          <p:cNvSpPr>
            <a:spLocks noGrp="1"/>
          </p:cNvSpPr>
          <p:nvPr>
            <p:ph idx="1"/>
          </p:nvPr>
        </p:nvSpPr>
        <p:spPr>
          <a:xfrm>
            <a:off x="381000" y="1412875"/>
            <a:ext cx="8382000" cy="3200400"/>
          </a:xfrm>
        </p:spPr>
        <p:txBody>
          <a:bodyPr/>
          <a:lstStyle/>
          <a:p>
            <a:pPr>
              <a:lnSpc>
                <a:spcPct val="100000"/>
              </a:lnSpc>
              <a:spcBef>
                <a:spcPct val="0"/>
              </a:spcBef>
              <a:spcAft>
                <a:spcPts val="1800"/>
              </a:spcAft>
            </a:pPr>
            <a:r>
              <a:rPr lang="en-US" smtClean="0"/>
              <a:t>Windows Embedded POSReady</a:t>
            </a:r>
            <a:endParaRPr lang="ru-RU" smtClean="0"/>
          </a:p>
          <a:p>
            <a:pPr>
              <a:lnSpc>
                <a:spcPct val="100000"/>
              </a:lnSpc>
              <a:spcBef>
                <a:spcPct val="0"/>
              </a:spcBef>
              <a:spcAft>
                <a:spcPts val="1800"/>
              </a:spcAft>
            </a:pPr>
            <a:r>
              <a:rPr lang="en-US" smtClean="0"/>
              <a:t>POS for .NET</a:t>
            </a:r>
          </a:p>
          <a:p>
            <a:pPr lvl="1">
              <a:lnSpc>
                <a:spcPct val="100000"/>
              </a:lnSpc>
              <a:spcBef>
                <a:spcPct val="0"/>
              </a:spcBef>
              <a:spcAft>
                <a:spcPts val="1800"/>
              </a:spcAft>
            </a:pPr>
            <a:r>
              <a:rPr lang="ru-RU" smtClean="0"/>
              <a:t>Технический обзор</a:t>
            </a:r>
            <a:endParaRPr lang="en-US" smtClean="0"/>
          </a:p>
          <a:p>
            <a:pPr lvl="1">
              <a:lnSpc>
                <a:spcPct val="100000"/>
              </a:lnSpc>
              <a:spcBef>
                <a:spcPct val="0"/>
              </a:spcBef>
              <a:spcAft>
                <a:spcPts val="1800"/>
              </a:spcAft>
            </a:pPr>
            <a:r>
              <a:rPr lang="ru-RU" smtClean="0"/>
              <a:t>Разработка приложений</a:t>
            </a:r>
            <a:endParaRPr lang="en-US" smtClean="0"/>
          </a:p>
          <a:p>
            <a:pPr lvl="1">
              <a:lnSpc>
                <a:spcPct val="100000"/>
              </a:lnSpc>
              <a:spcBef>
                <a:spcPct val="0"/>
              </a:spcBef>
              <a:spcAft>
                <a:spcPts val="1800"/>
              </a:spcAft>
            </a:pPr>
            <a:r>
              <a:rPr lang="ru-RU" smtClean="0"/>
              <a:t>Сервисные объекты</a:t>
            </a:r>
            <a:endParaRPr lang="en-US"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664797"/>
          </a:xfrm>
        </p:spPr>
        <p:txBody>
          <a:bodyPr/>
          <a:lstStyle/>
          <a:p>
            <a:pPr defTabSz="914363" fontAlgn="auto">
              <a:spcAft>
                <a:spcPts val="0"/>
              </a:spcAft>
              <a:defRPr/>
            </a:pPr>
            <a:r>
              <a:rPr lang="ru-RU"/>
              <a:t>Заключение</a:t>
            </a:r>
            <a:endParaRPr lang="de-DE"/>
          </a:p>
        </p:txBody>
      </p:sp>
      <p:sp>
        <p:nvSpPr>
          <p:cNvPr id="6" name="Content Placeholder 5"/>
          <p:cNvSpPr>
            <a:spLocks noGrp="1"/>
          </p:cNvSpPr>
          <p:nvPr>
            <p:ph idx="1"/>
          </p:nvPr>
        </p:nvSpPr>
        <p:spPr>
          <a:xfrm>
            <a:off x="381000" y="1412875"/>
            <a:ext cx="8382000" cy="5016500"/>
          </a:xfrm>
        </p:spPr>
        <p:txBody>
          <a:bodyPr rtlCol="0">
            <a:normAutofit fontScale="92500"/>
          </a:bodyPr>
          <a:lstStyle/>
          <a:p>
            <a:pPr defTabSz="914363" fontAlgn="auto">
              <a:lnSpc>
                <a:spcPct val="100000"/>
              </a:lnSpc>
              <a:spcAft>
                <a:spcPts val="0"/>
              </a:spcAft>
              <a:defRPr/>
            </a:pPr>
            <a:r>
              <a:rPr lang="en-US" dirty="0" err="1" smtClean="0"/>
              <a:t>POSReady</a:t>
            </a:r>
            <a:r>
              <a:rPr lang="en-US" dirty="0" smtClean="0"/>
              <a:t> </a:t>
            </a:r>
            <a:r>
              <a:rPr lang="ru-RU" dirty="0" smtClean="0"/>
              <a:t>встраиваемая ОС от </a:t>
            </a:r>
            <a:r>
              <a:rPr lang="en-US" dirty="0" smtClean="0"/>
              <a:t>Microsoft </a:t>
            </a:r>
            <a:r>
              <a:rPr lang="ru-RU" dirty="0" smtClean="0"/>
              <a:t>для рынка </a:t>
            </a:r>
            <a:r>
              <a:rPr lang="ru-RU" dirty="0" err="1" smtClean="0"/>
              <a:t>ритейла</a:t>
            </a:r>
            <a:endParaRPr lang="en-US" dirty="0" smtClean="0"/>
          </a:p>
          <a:p>
            <a:pPr defTabSz="914363" fontAlgn="auto">
              <a:lnSpc>
                <a:spcPct val="100000"/>
              </a:lnSpc>
              <a:spcAft>
                <a:spcPts val="0"/>
              </a:spcAft>
              <a:defRPr/>
            </a:pPr>
            <a:r>
              <a:rPr lang="en-US" dirty="0" smtClean="0"/>
              <a:t>POS for .NET </a:t>
            </a:r>
            <a:r>
              <a:rPr lang="ru-RU" dirty="0" smtClean="0"/>
              <a:t> - это </a:t>
            </a:r>
            <a:r>
              <a:rPr lang="en-US" dirty="0" smtClean="0"/>
              <a:t>.NET </a:t>
            </a:r>
            <a:r>
              <a:rPr lang="ru-RU" dirty="0" smtClean="0"/>
              <a:t>реализация стандарта</a:t>
            </a:r>
            <a:r>
              <a:rPr lang="en-US" dirty="0" smtClean="0"/>
              <a:t> UPOS</a:t>
            </a:r>
          </a:p>
          <a:p>
            <a:pPr lvl="1" defTabSz="914363" fontAlgn="auto">
              <a:lnSpc>
                <a:spcPct val="100000"/>
              </a:lnSpc>
              <a:spcAft>
                <a:spcPts val="0"/>
              </a:spcAft>
              <a:defRPr/>
            </a:pPr>
            <a:r>
              <a:rPr lang="ru-RU" dirty="0" smtClean="0"/>
              <a:t>Написание приложений</a:t>
            </a:r>
            <a:r>
              <a:rPr lang="en-US" dirty="0" smtClean="0"/>
              <a:t> </a:t>
            </a:r>
            <a:r>
              <a:rPr lang="ru-RU" dirty="0" smtClean="0"/>
              <a:t>на </a:t>
            </a:r>
            <a:r>
              <a:rPr lang="en-US" dirty="0" smtClean="0"/>
              <a:t>Visual C# </a:t>
            </a:r>
            <a:r>
              <a:rPr lang="ru-RU" dirty="0" smtClean="0"/>
              <a:t>или</a:t>
            </a:r>
            <a:r>
              <a:rPr lang="en-US" dirty="0" smtClean="0"/>
              <a:t> Visual Basic .NET</a:t>
            </a:r>
          </a:p>
          <a:p>
            <a:pPr defTabSz="914363" fontAlgn="auto">
              <a:lnSpc>
                <a:spcPct val="100000"/>
              </a:lnSpc>
              <a:spcAft>
                <a:spcPts val="0"/>
              </a:spcAft>
              <a:defRPr/>
            </a:pPr>
            <a:r>
              <a:rPr lang="ru-RU" dirty="0" smtClean="0"/>
              <a:t>Архитектура приложений с поддержкой нескольких вариантов однотипных устройств</a:t>
            </a:r>
          </a:p>
          <a:p>
            <a:pPr defTabSz="914363" fontAlgn="auto">
              <a:lnSpc>
                <a:spcPct val="100000"/>
              </a:lnSpc>
              <a:spcAft>
                <a:spcPts val="0"/>
              </a:spcAft>
              <a:defRPr/>
            </a:pPr>
            <a:r>
              <a:rPr lang="ru-RU" dirty="0" smtClean="0"/>
              <a:t>Сервисные объекты – центральная часть </a:t>
            </a:r>
            <a:r>
              <a:rPr lang="en-US" dirty="0" smtClean="0"/>
              <a:t>POS for .NET</a:t>
            </a:r>
          </a:p>
          <a:p>
            <a:pPr defTabSz="914363" fontAlgn="auto">
              <a:lnSpc>
                <a:spcPct val="100000"/>
              </a:lnSpc>
              <a:spcAft>
                <a:spcPts val="0"/>
              </a:spcAft>
              <a:defRPr/>
            </a:pPr>
            <a:endParaRPr lang="de-DE"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2" descr="Microsoft logo and tagline"/>
          <p:cNvPicPr>
            <a:picLocks noChangeAspect="1" noChangeArrowheads="1"/>
          </p:cNvPicPr>
          <p:nvPr/>
        </p:nvPicPr>
        <p:blipFill>
          <a:blip r:embed="rId3"/>
          <a:srcRect/>
          <a:stretch>
            <a:fillRect/>
          </a:stretch>
        </p:blipFill>
        <p:spPr bwMode="black">
          <a:xfrm>
            <a:off x="1601788" y="2787650"/>
            <a:ext cx="5940425" cy="1282700"/>
          </a:xfrm>
          <a:prstGeom prst="rect">
            <a:avLst/>
          </a:prstGeom>
          <a:noFill/>
          <a:ln w="9525">
            <a:noFill/>
            <a:miter lim="800000"/>
            <a:headEnd/>
            <a:tailEnd/>
          </a:ln>
        </p:spPr>
      </p:pic>
      <p:sp>
        <p:nvSpPr>
          <p:cNvPr id="79874" name="Text Box 3"/>
          <p:cNvSpPr txBox="1">
            <a:spLocks noChangeArrowheads="1"/>
          </p:cNvSpPr>
          <p:nvPr/>
        </p:nvSpPr>
        <p:spPr bwMode="blackWhite">
          <a:xfrm>
            <a:off x="381000" y="5791200"/>
            <a:ext cx="8382000" cy="523875"/>
          </a:xfrm>
          <a:prstGeom prst="rect">
            <a:avLst/>
          </a:prstGeom>
          <a:noFill/>
          <a:ln w="12700">
            <a:noFill/>
            <a:miter lim="800000"/>
            <a:headEnd type="none" w="sm" len="sm"/>
            <a:tailEnd type="none" w="sm" len="sm"/>
          </a:ln>
        </p:spPr>
        <p:txBody>
          <a:bodyPr lIns="91425" tIns="45713" rIns="91425" bIns="45713">
            <a:spAutoFit/>
          </a:bodyPr>
          <a:lstStyle/>
          <a:p>
            <a:pPr algn="ctr" eaLnBrk="0" hangingPunct="0"/>
            <a:r>
              <a:rPr lang="en-US" sz="700">
                <a:latin typeface="Segoe"/>
                <a:cs typeface="Arial" charset="0"/>
              </a:rPr>
              <a:t>© 2007 Microsoft Corporation. All rights reserved. Microsoft, Windows, Windows Vista and other product names are or may be registered trademarks and/or trademarks in the U.S. and/or other countries.</a:t>
            </a:r>
          </a:p>
          <a:p>
            <a:pPr algn="ctr" eaLnBrk="0" hangingPunct="0"/>
            <a:r>
              <a:rPr lang="en-US" sz="700">
                <a:latin typeface="Segoe"/>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a:latin typeface="Segoe"/>
                <a:cs typeface="Arial" charset="0"/>
              </a:rPr>
            </a:br>
            <a:r>
              <a:rPr lang="en-US" sz="700">
                <a:latin typeface="Segoe"/>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1922" name="Picture 2" descr="C:\Users\rzdebski\MS\Events\2008-09 TechDays\Logo_.jpg"/>
          <p:cNvPicPr>
            <a:picLocks noChangeAspect="1" noChangeArrowheads="1"/>
          </p:cNvPicPr>
          <p:nvPr/>
        </p:nvPicPr>
        <p:blipFill>
          <a:blip r:embed="rId2"/>
          <a:srcRect/>
          <a:stretch>
            <a:fillRect/>
          </a:stretch>
        </p:blipFill>
        <p:spPr bwMode="auto">
          <a:xfrm>
            <a:off x="50800" y="714375"/>
            <a:ext cx="9093200" cy="54292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992188" y="3681413"/>
            <a:ext cx="7223125" cy="461962"/>
          </a:xfrm>
        </p:spPr>
        <p:txBody>
          <a:bodyPr rtlCol="0"/>
          <a:lstStyle/>
          <a:p>
            <a:pPr defTabSz="914363" fontAlgn="auto">
              <a:spcAft>
                <a:spcPts val="0"/>
              </a:spcAft>
              <a:defRPr/>
            </a:pPr>
            <a:r>
              <a:rPr lang="en-US" sz="4000" dirty="0" smtClean="0"/>
              <a:t>Windows Embedded </a:t>
            </a:r>
            <a:r>
              <a:rPr lang="en-US" sz="4000" dirty="0" err="1" smtClean="0"/>
              <a:t>POSReady</a:t>
            </a:r>
            <a:r>
              <a:rPr lang="ru-RU" sz="4000" dirty="0" smtClean="0"/>
              <a:t> </a:t>
            </a:r>
            <a:endParaRPr lang="en-US" sz="4000" dirty="0" smtClean="0"/>
          </a:p>
        </p:txBody>
      </p:sp>
      <p:sp>
        <p:nvSpPr>
          <p:cNvPr id="4" name="Text Placeholder 3"/>
          <p:cNvSpPr>
            <a:spLocks noGrp="1"/>
          </p:cNvSpPr>
          <p:nvPr>
            <p:ph type="body" sz="quarter" idx="10"/>
          </p:nvPr>
        </p:nvSpPr>
        <p:spPr>
          <a:xfrm>
            <a:off x="928662" y="2071678"/>
            <a:ext cx="7690114" cy="1384994"/>
          </a:xfrm>
        </p:spPr>
        <p:txBody>
          <a:bodyPr rtlCol="0"/>
          <a:lstStyle/>
          <a:p>
            <a:pPr>
              <a:defRPr/>
            </a:pPr>
            <a:r>
              <a:rPr lang="ru-RU"/>
              <a:t>Обзор</a:t>
            </a:r>
            <a:endParaRPr lang="nl-NL"/>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81000" y="230188"/>
            <a:ext cx="8382000" cy="664797"/>
          </a:xfrm>
        </p:spPr>
        <p:txBody>
          <a:bodyPr/>
          <a:lstStyle/>
          <a:p>
            <a:pPr defTabSz="914363" fontAlgn="auto">
              <a:spcAft>
                <a:spcPts val="0"/>
              </a:spcAft>
              <a:defRPr/>
            </a:pPr>
            <a:r>
              <a:rPr lang="ru-RU"/>
              <a:t>Операционные системы</a:t>
            </a:r>
            <a:endParaRPr/>
          </a:p>
        </p:txBody>
      </p:sp>
      <p:grpSp>
        <p:nvGrpSpPr>
          <p:cNvPr id="26626" name="Group 2"/>
          <p:cNvGrpSpPr>
            <a:grpSpLocks/>
          </p:cNvGrpSpPr>
          <p:nvPr/>
        </p:nvGrpSpPr>
        <p:grpSpPr bwMode="auto">
          <a:xfrm>
            <a:off x="0" y="2090738"/>
            <a:ext cx="8997950" cy="928687"/>
            <a:chOff x="240" y="1088"/>
            <a:chExt cx="5435" cy="585"/>
          </a:xfrm>
        </p:grpSpPr>
        <p:sp>
          <p:nvSpPr>
            <p:cNvPr id="45" name="AutoShape 3"/>
            <p:cNvSpPr>
              <a:spLocks noChangeArrowheads="1"/>
            </p:cNvSpPr>
            <p:nvPr/>
          </p:nvSpPr>
          <p:spPr bwMode="auto">
            <a:xfrm>
              <a:off x="240" y="1088"/>
              <a:ext cx="5435" cy="585"/>
            </a:xfrm>
            <a:prstGeom prst="roundRect">
              <a:avLst>
                <a:gd name="adj" fmla="val 25130"/>
              </a:avLst>
            </a:prstGeom>
            <a:gradFill rotWithShape="0">
              <a:gsLst>
                <a:gs pos="0">
                  <a:srgbClr val="FFFFFF">
                    <a:alpha val="29999"/>
                  </a:srgbClr>
                </a:gs>
                <a:gs pos="100000">
                  <a:schemeClr val="bg2">
                    <a:lumMod val="60000"/>
                    <a:lumOff val="40000"/>
                  </a:schemeClr>
                </a:gs>
              </a:gsLst>
              <a:lin ang="0" scaled="1"/>
            </a:gradFill>
            <a:ln w="9525" algn="ctr">
              <a:solidFill>
                <a:schemeClr val="bg1"/>
              </a:solidFill>
              <a:round/>
              <a:headEnd/>
              <a:tailEnd/>
            </a:ln>
          </p:spPr>
          <p:txBody>
            <a:bodyPr wrap="none" anchor="ctr"/>
            <a:lstStyle/>
            <a:p>
              <a:pPr algn="ctr" defTabSz="914363" fontAlgn="auto">
                <a:spcBef>
                  <a:spcPts val="0"/>
                </a:spcBef>
                <a:spcAft>
                  <a:spcPts val="0"/>
                </a:spcAft>
                <a:defRPr/>
              </a:pPr>
              <a:endParaRPr lang="en-US">
                <a:solidFill>
                  <a:schemeClr val="tx2"/>
                </a:solidFill>
                <a:latin typeface="+mn-lt"/>
                <a:ea typeface="ＭＳ Ｐゴシック" pitchFamily="34" charset="-128"/>
              </a:endParaRPr>
            </a:p>
          </p:txBody>
        </p:sp>
        <p:sp>
          <p:nvSpPr>
            <p:cNvPr id="26664" name="Rectangle 4"/>
            <p:cNvSpPr>
              <a:spLocks noChangeArrowheads="1"/>
            </p:cNvSpPr>
            <p:nvPr/>
          </p:nvSpPr>
          <p:spPr bwMode="auto">
            <a:xfrm>
              <a:off x="240" y="1138"/>
              <a:ext cx="992" cy="337"/>
            </a:xfrm>
            <a:prstGeom prst="rect">
              <a:avLst/>
            </a:prstGeom>
            <a:noFill/>
            <a:ln w="12700" algn="ctr">
              <a:noFill/>
              <a:miter lim="800000"/>
              <a:headEnd/>
              <a:tailEnd/>
            </a:ln>
          </p:spPr>
          <p:txBody>
            <a:bodyPr>
              <a:spAutoFit/>
            </a:bodyPr>
            <a:lstStyle/>
            <a:p>
              <a:pPr>
                <a:lnSpc>
                  <a:spcPct val="90000"/>
                </a:lnSpc>
                <a:spcBef>
                  <a:spcPct val="30000"/>
                </a:spcBef>
              </a:pPr>
              <a:r>
                <a:rPr lang="ru-RU" sz="1600">
                  <a:latin typeface="Segoe"/>
                </a:rPr>
                <a:t>Сценарии использования</a:t>
              </a:r>
              <a:endParaRPr lang="en-US" sz="1600">
                <a:latin typeface="Segoe"/>
              </a:endParaRPr>
            </a:p>
          </p:txBody>
        </p:sp>
      </p:grpSp>
      <p:grpSp>
        <p:nvGrpSpPr>
          <p:cNvPr id="26627" name="Group 29"/>
          <p:cNvGrpSpPr>
            <a:grpSpLocks/>
          </p:cNvGrpSpPr>
          <p:nvPr/>
        </p:nvGrpSpPr>
        <p:grpSpPr bwMode="auto">
          <a:xfrm>
            <a:off x="5191125" y="1187450"/>
            <a:ext cx="1847850" cy="5054600"/>
            <a:chOff x="3277" y="551"/>
            <a:chExt cx="1164" cy="3184"/>
          </a:xfrm>
        </p:grpSpPr>
        <p:grpSp>
          <p:nvGrpSpPr>
            <p:cNvPr id="26658" name="Group 30"/>
            <p:cNvGrpSpPr>
              <a:grpSpLocks/>
            </p:cNvGrpSpPr>
            <p:nvPr/>
          </p:nvGrpSpPr>
          <p:grpSpPr bwMode="auto">
            <a:xfrm>
              <a:off x="3277" y="551"/>
              <a:ext cx="1164" cy="3184"/>
              <a:chOff x="3277" y="519"/>
              <a:chExt cx="1164" cy="3184"/>
            </a:xfrm>
          </p:grpSpPr>
          <p:sp>
            <p:nvSpPr>
              <p:cNvPr id="26660" name="AutoShape 31"/>
              <p:cNvSpPr>
                <a:spLocks noChangeArrowheads="1"/>
              </p:cNvSpPr>
              <p:nvPr/>
            </p:nvSpPr>
            <p:spPr bwMode="auto">
              <a:xfrm>
                <a:off x="3294" y="519"/>
                <a:ext cx="1100" cy="3184"/>
              </a:xfrm>
              <a:prstGeom prst="roundRect">
                <a:avLst>
                  <a:gd name="adj" fmla="val 10426"/>
                </a:avLst>
              </a:prstGeom>
              <a:gradFill rotWithShape="0">
                <a:gsLst>
                  <a:gs pos="0">
                    <a:schemeClr val="bg1">
                      <a:alpha val="45000"/>
                    </a:schemeClr>
                  </a:gs>
                  <a:gs pos="100000">
                    <a:schemeClr val="bg1">
                      <a:alpha val="59000"/>
                    </a:schemeClr>
                  </a:gs>
                </a:gsLst>
                <a:lin ang="0" scaled="1"/>
              </a:gradFill>
              <a:ln w="9525" algn="ctr">
                <a:solidFill>
                  <a:schemeClr val="accent2"/>
                </a:solidFill>
                <a:round/>
                <a:headEnd/>
                <a:tailEnd/>
              </a:ln>
            </p:spPr>
            <p:txBody>
              <a:bodyPr wrap="none"/>
              <a:lstStyle/>
              <a:p>
                <a:pPr algn="ctr">
                  <a:lnSpc>
                    <a:spcPct val="90000"/>
                  </a:lnSpc>
                  <a:spcBef>
                    <a:spcPct val="30000"/>
                  </a:spcBef>
                  <a:buClr>
                    <a:schemeClr val="tx2"/>
                  </a:buClr>
                  <a:buSzPct val="70000"/>
                  <a:buFont typeface="Wingdings" pitchFamily="2" charset="2"/>
                  <a:buNone/>
                </a:pPr>
                <a:endParaRPr lang="ru-RU" b="1">
                  <a:solidFill>
                    <a:schemeClr val="tx2"/>
                  </a:solidFill>
                  <a:latin typeface="Segoe"/>
                </a:endParaRPr>
              </a:p>
            </p:txBody>
          </p:sp>
          <p:sp>
            <p:nvSpPr>
              <p:cNvPr id="26661" name="Rectangle 32"/>
              <p:cNvSpPr>
                <a:spLocks noChangeArrowheads="1"/>
              </p:cNvSpPr>
              <p:nvPr/>
            </p:nvSpPr>
            <p:spPr bwMode="auto">
              <a:xfrm>
                <a:off x="3277" y="1090"/>
                <a:ext cx="1164" cy="425"/>
              </a:xfrm>
              <a:prstGeom prst="rect">
                <a:avLst/>
              </a:prstGeom>
              <a:noFill/>
              <a:ln w="12700" algn="ctr">
                <a:noFill/>
                <a:miter lim="800000"/>
                <a:headEnd/>
                <a:tailEnd/>
              </a:ln>
            </p:spPr>
            <p:txBody>
              <a:bodyPr>
                <a:spAutoFit/>
              </a:bodyPr>
              <a:lstStyle/>
              <a:p>
                <a:pPr algn="ctr">
                  <a:lnSpc>
                    <a:spcPct val="90000"/>
                  </a:lnSpc>
                  <a:spcBef>
                    <a:spcPct val="30000"/>
                  </a:spcBef>
                  <a:buClr>
                    <a:schemeClr val="tx2"/>
                  </a:buClr>
                  <a:buSzPct val="70000"/>
                  <a:buFont typeface="Wingdings" pitchFamily="2" charset="2"/>
                  <a:buNone/>
                </a:pPr>
                <a:r>
                  <a:rPr lang="ru-RU" sz="1400" b="1">
                    <a:solidFill>
                      <a:srgbClr val="FF0000"/>
                    </a:solidFill>
                    <a:latin typeface="Segoe"/>
                  </a:rPr>
                  <a:t>Лучший выбор для </a:t>
                </a:r>
                <a:br>
                  <a:rPr lang="ru-RU" sz="1400" b="1">
                    <a:solidFill>
                      <a:srgbClr val="FF0000"/>
                    </a:solidFill>
                    <a:latin typeface="Segoe"/>
                  </a:rPr>
                </a:br>
                <a:r>
                  <a:rPr lang="en-US" sz="1400" b="1">
                    <a:solidFill>
                      <a:srgbClr val="FF0000"/>
                    </a:solidFill>
                    <a:latin typeface="Segoe"/>
                  </a:rPr>
                  <a:t>POS-</a:t>
                </a:r>
                <a:r>
                  <a:rPr lang="ru-RU" sz="1400" b="1">
                    <a:solidFill>
                      <a:srgbClr val="FF0000"/>
                    </a:solidFill>
                    <a:latin typeface="Segoe"/>
                  </a:rPr>
                  <a:t>устройств</a:t>
                </a:r>
                <a:endParaRPr lang="en-US" sz="1400" b="1">
                  <a:solidFill>
                    <a:srgbClr val="FF0000"/>
                  </a:solidFill>
                  <a:latin typeface="Segoe"/>
                </a:endParaRPr>
              </a:p>
            </p:txBody>
          </p:sp>
          <p:pic>
            <p:nvPicPr>
              <p:cNvPr id="26662" name="Picture 33"/>
              <p:cNvPicPr>
                <a:picLocks noChangeAspect="1" noChangeArrowheads="1"/>
              </p:cNvPicPr>
              <p:nvPr/>
            </p:nvPicPr>
            <p:blipFill>
              <a:blip r:embed="rId3"/>
              <a:srcRect/>
              <a:stretch>
                <a:fillRect/>
              </a:stretch>
            </p:blipFill>
            <p:spPr bwMode="auto">
              <a:xfrm>
                <a:off x="3324" y="541"/>
                <a:ext cx="1038" cy="544"/>
              </a:xfrm>
              <a:prstGeom prst="rect">
                <a:avLst/>
              </a:prstGeom>
              <a:noFill/>
              <a:ln w="12700" algn="ctr">
                <a:noFill/>
                <a:miter lim="800000"/>
                <a:headEnd/>
                <a:tailEnd/>
              </a:ln>
            </p:spPr>
          </p:pic>
        </p:grpSp>
        <p:pic>
          <p:nvPicPr>
            <p:cNvPr id="26659" name="Picture 36" descr="TeamPoS2000-graydisplay-HiRes"/>
            <p:cNvPicPr>
              <a:picLocks noChangeAspect="1" noChangeArrowheads="1"/>
            </p:cNvPicPr>
            <p:nvPr/>
          </p:nvPicPr>
          <p:blipFill>
            <a:blip r:embed="rId4"/>
            <a:srcRect/>
            <a:stretch>
              <a:fillRect/>
            </a:stretch>
          </p:blipFill>
          <p:spPr bwMode="auto">
            <a:xfrm>
              <a:off x="3510" y="1845"/>
              <a:ext cx="664" cy="710"/>
            </a:xfrm>
            <a:prstGeom prst="rect">
              <a:avLst/>
            </a:prstGeom>
            <a:noFill/>
            <a:ln w="9525">
              <a:noFill/>
              <a:miter lim="800000"/>
              <a:headEnd/>
              <a:tailEnd/>
            </a:ln>
          </p:spPr>
        </p:pic>
      </p:grpSp>
      <p:grpSp>
        <p:nvGrpSpPr>
          <p:cNvPr id="26628" name="Group 21"/>
          <p:cNvGrpSpPr>
            <a:grpSpLocks/>
          </p:cNvGrpSpPr>
          <p:nvPr/>
        </p:nvGrpSpPr>
        <p:grpSpPr bwMode="auto">
          <a:xfrm>
            <a:off x="1520825" y="1187450"/>
            <a:ext cx="1839913" cy="5054600"/>
            <a:chOff x="965" y="551"/>
            <a:chExt cx="1159" cy="3184"/>
          </a:xfrm>
        </p:grpSpPr>
        <p:grpSp>
          <p:nvGrpSpPr>
            <p:cNvPr id="26651" name="Group 22"/>
            <p:cNvGrpSpPr>
              <a:grpSpLocks/>
            </p:cNvGrpSpPr>
            <p:nvPr/>
          </p:nvGrpSpPr>
          <p:grpSpPr bwMode="auto">
            <a:xfrm>
              <a:off x="965" y="551"/>
              <a:ext cx="1159" cy="3184"/>
              <a:chOff x="965" y="519"/>
              <a:chExt cx="1159" cy="3184"/>
            </a:xfrm>
          </p:grpSpPr>
          <p:sp>
            <p:nvSpPr>
              <p:cNvPr id="26654" name="AutoShape 23"/>
              <p:cNvSpPr>
                <a:spLocks noChangeArrowheads="1"/>
              </p:cNvSpPr>
              <p:nvPr/>
            </p:nvSpPr>
            <p:spPr bwMode="auto">
              <a:xfrm>
                <a:off x="982" y="519"/>
                <a:ext cx="1100" cy="3184"/>
              </a:xfrm>
              <a:prstGeom prst="roundRect">
                <a:avLst>
                  <a:gd name="adj" fmla="val 10426"/>
                </a:avLst>
              </a:prstGeom>
              <a:gradFill rotWithShape="0">
                <a:gsLst>
                  <a:gs pos="0">
                    <a:schemeClr val="bg1">
                      <a:alpha val="45000"/>
                    </a:schemeClr>
                  </a:gs>
                  <a:gs pos="100000">
                    <a:schemeClr val="bg1">
                      <a:alpha val="59000"/>
                    </a:schemeClr>
                  </a:gs>
                </a:gsLst>
                <a:lin ang="0" scaled="1"/>
              </a:gradFill>
              <a:ln w="9525" algn="ctr">
                <a:solidFill>
                  <a:schemeClr val="accent2"/>
                </a:solidFill>
                <a:round/>
                <a:headEnd/>
                <a:tailEnd/>
              </a:ln>
            </p:spPr>
            <p:txBody>
              <a:bodyPr wrap="none"/>
              <a:lstStyle/>
              <a:p>
                <a:pPr algn="ctr">
                  <a:lnSpc>
                    <a:spcPct val="90000"/>
                  </a:lnSpc>
                  <a:spcBef>
                    <a:spcPct val="30000"/>
                  </a:spcBef>
                  <a:buClr>
                    <a:schemeClr val="tx2"/>
                  </a:buClr>
                  <a:buSzPct val="70000"/>
                  <a:buFont typeface="Wingdings" pitchFamily="2" charset="2"/>
                  <a:buNone/>
                </a:pPr>
                <a:endParaRPr lang="ru-RU" b="1">
                  <a:solidFill>
                    <a:schemeClr val="tx2"/>
                  </a:solidFill>
                  <a:latin typeface="Segoe"/>
                </a:endParaRPr>
              </a:p>
            </p:txBody>
          </p:sp>
          <p:sp>
            <p:nvSpPr>
              <p:cNvPr id="26655" name="Rectangle 24"/>
              <p:cNvSpPr>
                <a:spLocks noChangeArrowheads="1"/>
              </p:cNvSpPr>
              <p:nvPr/>
            </p:nvSpPr>
            <p:spPr bwMode="auto">
              <a:xfrm>
                <a:off x="965" y="1090"/>
                <a:ext cx="1159" cy="372"/>
              </a:xfrm>
              <a:prstGeom prst="rect">
                <a:avLst/>
              </a:prstGeom>
              <a:noFill/>
              <a:ln w="12700" algn="ctr">
                <a:noFill/>
                <a:miter lim="800000"/>
                <a:headEnd/>
                <a:tailEnd/>
              </a:ln>
            </p:spPr>
            <p:txBody>
              <a:bodyPr>
                <a:spAutoFit/>
              </a:bodyPr>
              <a:lstStyle/>
              <a:p>
                <a:pPr>
                  <a:lnSpc>
                    <a:spcPct val="90000"/>
                  </a:lnSpc>
                  <a:spcBef>
                    <a:spcPct val="30000"/>
                  </a:spcBef>
                  <a:buClr>
                    <a:schemeClr val="tx2"/>
                  </a:buClr>
                  <a:buSzPct val="70000"/>
                  <a:buFont typeface="Wingdings" pitchFamily="2" charset="2"/>
                  <a:buNone/>
                </a:pPr>
                <a:r>
                  <a:rPr lang="ru-RU" sz="1200">
                    <a:latin typeface="Segoe"/>
                  </a:rPr>
                  <a:t>Встраиваемая ОС для небольших мобильных </a:t>
                </a:r>
                <a:r>
                  <a:rPr lang="en-US" sz="1200">
                    <a:latin typeface="Segoe"/>
                  </a:rPr>
                  <a:t>POS</a:t>
                </a:r>
                <a:r>
                  <a:rPr lang="ru-RU" sz="1200">
                    <a:latin typeface="Segoe"/>
                  </a:rPr>
                  <a:t>-терминалов</a:t>
                </a:r>
                <a:endParaRPr lang="en-US" sz="1200">
                  <a:latin typeface="Segoe"/>
                </a:endParaRPr>
              </a:p>
            </p:txBody>
          </p:sp>
          <p:pic>
            <p:nvPicPr>
              <p:cNvPr id="26656" name="Picture 25"/>
              <p:cNvPicPr>
                <a:picLocks noChangeAspect="1" noChangeArrowheads="1"/>
              </p:cNvPicPr>
              <p:nvPr/>
            </p:nvPicPr>
            <p:blipFill>
              <a:blip r:embed="rId3"/>
              <a:srcRect/>
              <a:stretch>
                <a:fillRect/>
              </a:stretch>
            </p:blipFill>
            <p:spPr bwMode="auto">
              <a:xfrm>
                <a:off x="1014" y="541"/>
                <a:ext cx="1038" cy="544"/>
              </a:xfrm>
              <a:prstGeom prst="rect">
                <a:avLst/>
              </a:prstGeom>
              <a:noFill/>
              <a:ln w="12700" algn="ctr">
                <a:noFill/>
                <a:miter lim="800000"/>
                <a:headEnd/>
                <a:tailEnd/>
              </a:ln>
            </p:spPr>
          </p:pic>
          <p:pic>
            <p:nvPicPr>
              <p:cNvPr id="26657" name="Picture 26" descr="WinCE_v_c_ai"/>
              <p:cNvPicPr>
                <a:picLocks noChangeAspect="1" noChangeArrowheads="1"/>
              </p:cNvPicPr>
              <p:nvPr/>
            </p:nvPicPr>
            <p:blipFill>
              <a:blip r:embed="rId5"/>
              <a:srcRect/>
              <a:stretch>
                <a:fillRect/>
              </a:stretch>
            </p:blipFill>
            <p:spPr bwMode="auto">
              <a:xfrm>
                <a:off x="1157" y="579"/>
                <a:ext cx="744" cy="469"/>
              </a:xfrm>
              <a:prstGeom prst="rect">
                <a:avLst/>
              </a:prstGeom>
              <a:noFill/>
              <a:ln w="9525">
                <a:noFill/>
                <a:miter lim="800000"/>
                <a:headEnd/>
                <a:tailEnd/>
              </a:ln>
            </p:spPr>
          </p:pic>
        </p:grpSp>
        <p:pic>
          <p:nvPicPr>
            <p:cNvPr id="26652" name="Picture 27" descr="Dolphin 9550 low res"/>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flipH="1">
              <a:off x="1341" y="1757"/>
              <a:ext cx="454" cy="808"/>
            </a:xfrm>
            <a:prstGeom prst="rect">
              <a:avLst/>
            </a:prstGeom>
            <a:noFill/>
            <a:ln w="9525">
              <a:noFill/>
              <a:miter lim="800000"/>
              <a:headEnd/>
              <a:tailEnd/>
            </a:ln>
          </p:spPr>
        </p:pic>
        <p:pic>
          <p:nvPicPr>
            <p:cNvPr id="26653" name="Picture 28" descr="MK2000wMSRLt"/>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199" y="2880"/>
              <a:ext cx="736" cy="675"/>
            </a:xfrm>
            <a:prstGeom prst="rect">
              <a:avLst/>
            </a:prstGeom>
            <a:noFill/>
            <a:ln w="9525">
              <a:noFill/>
              <a:miter lim="800000"/>
              <a:headEnd/>
              <a:tailEnd/>
            </a:ln>
          </p:spPr>
        </p:pic>
      </p:grpSp>
      <p:grpSp>
        <p:nvGrpSpPr>
          <p:cNvPr id="26629" name="Group 37"/>
          <p:cNvGrpSpPr>
            <a:grpSpLocks/>
          </p:cNvGrpSpPr>
          <p:nvPr/>
        </p:nvGrpSpPr>
        <p:grpSpPr bwMode="auto">
          <a:xfrm>
            <a:off x="3362325" y="1187450"/>
            <a:ext cx="1847850" cy="5054600"/>
            <a:chOff x="2125" y="551"/>
            <a:chExt cx="1164" cy="3184"/>
          </a:xfrm>
        </p:grpSpPr>
        <p:sp>
          <p:nvSpPr>
            <p:cNvPr id="26646" name="AutoShape 38"/>
            <p:cNvSpPr>
              <a:spLocks noChangeArrowheads="1"/>
            </p:cNvSpPr>
            <p:nvPr/>
          </p:nvSpPr>
          <p:spPr bwMode="auto">
            <a:xfrm>
              <a:off x="2133" y="551"/>
              <a:ext cx="1100" cy="3184"/>
            </a:xfrm>
            <a:prstGeom prst="roundRect">
              <a:avLst>
                <a:gd name="adj" fmla="val 10426"/>
              </a:avLst>
            </a:prstGeom>
            <a:gradFill rotWithShape="0">
              <a:gsLst>
                <a:gs pos="0">
                  <a:schemeClr val="bg1">
                    <a:alpha val="45000"/>
                  </a:schemeClr>
                </a:gs>
                <a:gs pos="100000">
                  <a:schemeClr val="bg1">
                    <a:alpha val="59000"/>
                  </a:schemeClr>
                </a:gs>
              </a:gsLst>
              <a:lin ang="0" scaled="1"/>
            </a:gradFill>
            <a:ln w="9525" algn="ctr">
              <a:solidFill>
                <a:schemeClr val="accent2"/>
              </a:solidFill>
              <a:round/>
              <a:headEnd/>
              <a:tailEnd/>
            </a:ln>
          </p:spPr>
          <p:txBody>
            <a:bodyPr wrap="none"/>
            <a:lstStyle/>
            <a:p>
              <a:pPr algn="ctr">
                <a:lnSpc>
                  <a:spcPct val="90000"/>
                </a:lnSpc>
                <a:spcBef>
                  <a:spcPct val="30000"/>
                </a:spcBef>
                <a:buClr>
                  <a:schemeClr val="tx2"/>
                </a:buClr>
                <a:buSzPct val="70000"/>
                <a:buFont typeface="Wingdings" pitchFamily="2" charset="2"/>
                <a:buNone/>
              </a:pPr>
              <a:endParaRPr lang="ru-RU" b="1">
                <a:solidFill>
                  <a:schemeClr val="tx2"/>
                </a:solidFill>
                <a:latin typeface="Segoe"/>
              </a:endParaRPr>
            </a:p>
          </p:txBody>
        </p:sp>
        <p:sp>
          <p:nvSpPr>
            <p:cNvPr id="26647" name="Rectangle 39"/>
            <p:cNvSpPr>
              <a:spLocks noChangeArrowheads="1"/>
            </p:cNvSpPr>
            <p:nvPr/>
          </p:nvSpPr>
          <p:spPr bwMode="auto">
            <a:xfrm>
              <a:off x="2125" y="1122"/>
              <a:ext cx="1164" cy="477"/>
            </a:xfrm>
            <a:prstGeom prst="rect">
              <a:avLst/>
            </a:prstGeom>
            <a:noFill/>
            <a:ln w="12700" algn="ctr">
              <a:noFill/>
              <a:miter lim="800000"/>
              <a:headEnd/>
              <a:tailEnd/>
            </a:ln>
          </p:spPr>
          <p:txBody>
            <a:bodyPr>
              <a:spAutoFit/>
            </a:bodyPr>
            <a:lstStyle/>
            <a:p>
              <a:pPr>
                <a:lnSpc>
                  <a:spcPct val="90000"/>
                </a:lnSpc>
                <a:spcBef>
                  <a:spcPct val="30000"/>
                </a:spcBef>
                <a:buClr>
                  <a:schemeClr val="tx2"/>
                </a:buClr>
                <a:buSzPct val="70000"/>
                <a:buFont typeface="Wingdings" pitchFamily="2" charset="2"/>
                <a:buNone/>
              </a:pPr>
              <a:r>
                <a:rPr lang="ru-RU" sz="1200">
                  <a:latin typeface="Segoe"/>
                </a:rPr>
                <a:t>Встраиваемая ОС предлагающая полную конфигурируемость содержимого образа</a:t>
              </a:r>
              <a:endParaRPr lang="en-US" sz="1200">
                <a:latin typeface="Segoe"/>
              </a:endParaRPr>
            </a:p>
          </p:txBody>
        </p:sp>
        <p:pic>
          <p:nvPicPr>
            <p:cNvPr id="26648" name="Picture 40"/>
            <p:cNvPicPr>
              <a:picLocks noChangeAspect="1" noChangeArrowheads="1"/>
            </p:cNvPicPr>
            <p:nvPr/>
          </p:nvPicPr>
          <p:blipFill>
            <a:blip r:embed="rId3"/>
            <a:srcRect/>
            <a:stretch>
              <a:fillRect/>
            </a:stretch>
          </p:blipFill>
          <p:spPr bwMode="auto">
            <a:xfrm>
              <a:off x="2172" y="573"/>
              <a:ext cx="1038" cy="544"/>
            </a:xfrm>
            <a:prstGeom prst="rect">
              <a:avLst/>
            </a:prstGeom>
            <a:noFill/>
            <a:ln w="12700" algn="ctr">
              <a:noFill/>
              <a:miter lim="800000"/>
              <a:headEnd/>
              <a:tailEnd/>
            </a:ln>
          </p:spPr>
        </p:pic>
        <p:pic>
          <p:nvPicPr>
            <p:cNvPr id="26649" name="Picture 42" descr="png4"/>
            <p:cNvPicPr>
              <a:picLocks noChangeAspect="1" noChangeArrowheads="1"/>
            </p:cNvPicPr>
            <p:nvPr/>
          </p:nvPicPr>
          <p:blipFill>
            <a:blip r:embed="rId8"/>
            <a:srcRect/>
            <a:stretch>
              <a:fillRect/>
            </a:stretch>
          </p:blipFill>
          <p:spPr bwMode="auto">
            <a:xfrm>
              <a:off x="2250" y="1614"/>
              <a:ext cx="758" cy="1094"/>
            </a:xfrm>
            <a:prstGeom prst="rect">
              <a:avLst/>
            </a:prstGeom>
            <a:noFill/>
            <a:ln w="9525">
              <a:noFill/>
              <a:miter lim="800000"/>
              <a:headEnd/>
              <a:tailEnd/>
            </a:ln>
          </p:spPr>
        </p:pic>
        <p:pic>
          <p:nvPicPr>
            <p:cNvPr id="26650" name="Picture 43" descr="png2"/>
            <p:cNvPicPr>
              <a:picLocks noChangeAspect="1" noChangeArrowheads="1"/>
            </p:cNvPicPr>
            <p:nvPr/>
          </p:nvPicPr>
          <p:blipFill>
            <a:blip r:embed="rId9"/>
            <a:srcRect l="18701" t="14688" r="15845" b="17747"/>
            <a:stretch>
              <a:fillRect/>
            </a:stretch>
          </p:blipFill>
          <p:spPr bwMode="auto">
            <a:xfrm>
              <a:off x="2295" y="2790"/>
              <a:ext cx="783" cy="858"/>
            </a:xfrm>
            <a:prstGeom prst="rect">
              <a:avLst/>
            </a:prstGeom>
            <a:noFill/>
            <a:ln w="9525">
              <a:noFill/>
              <a:miter lim="800000"/>
              <a:headEnd/>
              <a:tailEnd/>
            </a:ln>
          </p:spPr>
        </p:pic>
      </p:grpSp>
      <p:grpSp>
        <p:nvGrpSpPr>
          <p:cNvPr id="26630" name="Group 48"/>
          <p:cNvGrpSpPr>
            <a:grpSpLocks/>
          </p:cNvGrpSpPr>
          <p:nvPr/>
        </p:nvGrpSpPr>
        <p:grpSpPr bwMode="auto">
          <a:xfrm>
            <a:off x="7086600" y="1187450"/>
            <a:ext cx="1854200" cy="5054600"/>
            <a:chOff x="7065963" y="874713"/>
            <a:chExt cx="1854200" cy="5054600"/>
          </a:xfrm>
        </p:grpSpPr>
        <p:grpSp>
          <p:nvGrpSpPr>
            <p:cNvPr id="26634" name="Group 5"/>
            <p:cNvGrpSpPr>
              <a:grpSpLocks/>
            </p:cNvGrpSpPr>
            <p:nvPr/>
          </p:nvGrpSpPr>
          <p:grpSpPr bwMode="auto">
            <a:xfrm>
              <a:off x="7065963" y="874713"/>
              <a:ext cx="1854200" cy="5054600"/>
              <a:chOff x="4451" y="551"/>
              <a:chExt cx="1168" cy="3184"/>
            </a:xfrm>
          </p:grpSpPr>
          <p:grpSp>
            <p:nvGrpSpPr>
              <p:cNvPr id="26636" name="Group 6"/>
              <p:cNvGrpSpPr>
                <a:grpSpLocks/>
              </p:cNvGrpSpPr>
              <p:nvPr/>
            </p:nvGrpSpPr>
            <p:grpSpPr bwMode="auto">
              <a:xfrm>
                <a:off x="4451" y="551"/>
                <a:ext cx="1100" cy="3184"/>
                <a:chOff x="4451" y="519"/>
                <a:chExt cx="1100" cy="3184"/>
              </a:xfrm>
            </p:grpSpPr>
            <p:sp>
              <p:nvSpPr>
                <p:cNvPr id="26643" name="AutoShape 7"/>
                <p:cNvSpPr>
                  <a:spLocks noChangeArrowheads="1"/>
                </p:cNvSpPr>
                <p:nvPr/>
              </p:nvSpPr>
              <p:spPr bwMode="auto">
                <a:xfrm>
                  <a:off x="4451" y="519"/>
                  <a:ext cx="1100" cy="3184"/>
                </a:xfrm>
                <a:prstGeom prst="roundRect">
                  <a:avLst>
                    <a:gd name="adj" fmla="val 10426"/>
                  </a:avLst>
                </a:prstGeom>
                <a:gradFill rotWithShape="0">
                  <a:gsLst>
                    <a:gs pos="0">
                      <a:schemeClr val="bg1">
                        <a:alpha val="45000"/>
                      </a:schemeClr>
                    </a:gs>
                    <a:gs pos="100000">
                      <a:schemeClr val="bg1">
                        <a:alpha val="59000"/>
                      </a:schemeClr>
                    </a:gs>
                  </a:gsLst>
                  <a:lin ang="0" scaled="1"/>
                </a:gradFill>
                <a:ln w="9525" algn="ctr">
                  <a:solidFill>
                    <a:schemeClr val="accent2"/>
                  </a:solidFill>
                  <a:round/>
                  <a:headEnd/>
                  <a:tailEnd/>
                </a:ln>
              </p:spPr>
              <p:txBody>
                <a:bodyPr wrap="none"/>
                <a:lstStyle/>
                <a:p>
                  <a:pPr algn="ctr">
                    <a:lnSpc>
                      <a:spcPct val="90000"/>
                    </a:lnSpc>
                    <a:spcBef>
                      <a:spcPct val="30000"/>
                    </a:spcBef>
                    <a:buClr>
                      <a:schemeClr val="tx2"/>
                    </a:buClr>
                    <a:buSzPct val="70000"/>
                    <a:buFont typeface="Wingdings" pitchFamily="2" charset="2"/>
                    <a:buNone/>
                  </a:pPr>
                  <a:endParaRPr lang="ru-RU" b="1">
                    <a:solidFill>
                      <a:schemeClr val="tx2"/>
                    </a:solidFill>
                    <a:latin typeface="Segoe"/>
                  </a:endParaRPr>
                </a:p>
              </p:txBody>
            </p:sp>
            <p:pic>
              <p:nvPicPr>
                <p:cNvPr id="26644" name="Picture 9"/>
                <p:cNvPicPr>
                  <a:picLocks noChangeAspect="1" noChangeArrowheads="1"/>
                </p:cNvPicPr>
                <p:nvPr/>
              </p:nvPicPr>
              <p:blipFill>
                <a:blip r:embed="rId3"/>
                <a:srcRect/>
                <a:stretch>
                  <a:fillRect/>
                </a:stretch>
              </p:blipFill>
              <p:spPr bwMode="auto">
                <a:xfrm>
                  <a:off x="4482" y="541"/>
                  <a:ext cx="1038" cy="544"/>
                </a:xfrm>
                <a:prstGeom prst="rect">
                  <a:avLst/>
                </a:prstGeom>
                <a:noFill/>
                <a:ln w="12700" algn="ctr">
                  <a:noFill/>
                  <a:miter lim="800000"/>
                  <a:headEnd/>
                  <a:tailEnd/>
                </a:ln>
              </p:spPr>
            </p:pic>
            <p:pic>
              <p:nvPicPr>
                <p:cNvPr id="26645" name="Picture 10" descr="wxp_v_c_ai"/>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658" y="620"/>
                  <a:ext cx="676" cy="498"/>
                </a:xfrm>
                <a:prstGeom prst="rect">
                  <a:avLst/>
                </a:prstGeom>
                <a:noFill/>
                <a:ln w="9525">
                  <a:noFill/>
                  <a:miter lim="800000"/>
                  <a:headEnd/>
                  <a:tailEnd/>
                </a:ln>
              </p:spPr>
            </p:pic>
          </p:grpSp>
          <p:grpSp>
            <p:nvGrpSpPr>
              <p:cNvPr id="26637" name="Group 13"/>
              <p:cNvGrpSpPr>
                <a:grpSpLocks/>
              </p:cNvGrpSpPr>
              <p:nvPr/>
            </p:nvGrpSpPr>
            <p:grpSpPr bwMode="auto">
              <a:xfrm>
                <a:off x="4455" y="573"/>
                <a:ext cx="1164" cy="820"/>
                <a:chOff x="4455" y="541"/>
                <a:chExt cx="1164" cy="820"/>
              </a:xfrm>
            </p:grpSpPr>
            <p:sp>
              <p:nvSpPr>
                <p:cNvPr id="26640" name="Rectangle 15"/>
                <p:cNvSpPr>
                  <a:spLocks noChangeArrowheads="1"/>
                </p:cNvSpPr>
                <p:nvPr/>
              </p:nvSpPr>
              <p:spPr bwMode="auto">
                <a:xfrm>
                  <a:off x="4455" y="1093"/>
                  <a:ext cx="1164" cy="268"/>
                </a:xfrm>
                <a:prstGeom prst="rect">
                  <a:avLst/>
                </a:prstGeom>
                <a:noFill/>
                <a:ln w="12700" algn="ctr">
                  <a:noFill/>
                  <a:miter lim="800000"/>
                  <a:headEnd/>
                  <a:tailEnd/>
                </a:ln>
              </p:spPr>
              <p:txBody>
                <a:bodyPr>
                  <a:spAutoFit/>
                </a:bodyPr>
                <a:lstStyle/>
                <a:p>
                  <a:pPr>
                    <a:lnSpc>
                      <a:spcPct val="90000"/>
                    </a:lnSpc>
                    <a:spcBef>
                      <a:spcPct val="30000"/>
                    </a:spcBef>
                    <a:buClr>
                      <a:schemeClr val="tx2"/>
                    </a:buClr>
                    <a:buSzPct val="70000"/>
                    <a:buFont typeface="Wingdings" pitchFamily="2" charset="2"/>
                    <a:buNone/>
                  </a:pPr>
                  <a:r>
                    <a:rPr lang="ru-RU" sz="1200">
                      <a:latin typeface="Segoe"/>
                    </a:rPr>
                    <a:t>ПК и устройства общего назначения</a:t>
                  </a:r>
                  <a:endParaRPr lang="en-US" sz="1200">
                    <a:latin typeface="Segoe"/>
                  </a:endParaRPr>
                </a:p>
              </p:txBody>
            </p:sp>
            <p:pic>
              <p:nvPicPr>
                <p:cNvPr id="26641" name="Picture 16"/>
                <p:cNvPicPr>
                  <a:picLocks noChangeAspect="1" noChangeArrowheads="1"/>
                </p:cNvPicPr>
                <p:nvPr/>
              </p:nvPicPr>
              <p:blipFill>
                <a:blip r:embed="rId3"/>
                <a:srcRect/>
                <a:stretch>
                  <a:fillRect/>
                </a:stretch>
              </p:blipFill>
              <p:spPr bwMode="auto">
                <a:xfrm>
                  <a:off x="4482" y="541"/>
                  <a:ext cx="1038" cy="544"/>
                </a:xfrm>
                <a:prstGeom prst="rect">
                  <a:avLst/>
                </a:prstGeom>
                <a:noFill/>
                <a:ln w="12700" algn="ctr">
                  <a:noFill/>
                  <a:miter lim="800000"/>
                  <a:headEnd/>
                  <a:tailEnd/>
                </a:ln>
              </p:spPr>
            </p:pic>
            <p:pic>
              <p:nvPicPr>
                <p:cNvPr id="26642" name="Picture 17" descr="wxp_v_c_ai"/>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4795" y="618"/>
                  <a:ext cx="462" cy="340"/>
                </a:xfrm>
                <a:prstGeom prst="rect">
                  <a:avLst/>
                </a:prstGeom>
                <a:noFill/>
                <a:ln w="9525">
                  <a:noFill/>
                  <a:miter lim="800000"/>
                  <a:headEnd/>
                  <a:tailEnd/>
                </a:ln>
              </p:spPr>
            </p:pic>
          </p:grpSp>
          <p:pic>
            <p:nvPicPr>
              <p:cNvPr id="26638" name="Picture 18" descr="HP Compaq d530 Ultra slim with bliss"/>
              <p:cNvPicPr>
                <a:picLocks noChangeAspect="1" noChangeArrowheads="1"/>
              </p:cNvPicPr>
              <p:nvPr/>
            </p:nvPicPr>
            <p:blipFill>
              <a:blip r:embed="rId12"/>
              <a:srcRect/>
              <a:stretch>
                <a:fillRect/>
              </a:stretch>
            </p:blipFill>
            <p:spPr bwMode="auto">
              <a:xfrm>
                <a:off x="4660" y="1910"/>
                <a:ext cx="753" cy="700"/>
              </a:xfrm>
              <a:prstGeom prst="rect">
                <a:avLst/>
              </a:prstGeom>
              <a:noFill/>
              <a:ln w="9525">
                <a:noFill/>
                <a:miter lim="800000"/>
                <a:headEnd/>
                <a:tailEnd/>
              </a:ln>
            </p:spPr>
          </p:pic>
          <p:pic>
            <p:nvPicPr>
              <p:cNvPr id="26639" name="Picture 19" descr="HP Compaq Evo D310 Micro desktop MSN"/>
              <p:cNvPicPr>
                <a:picLocks noChangeAspect="1" noChangeArrowheads="1"/>
              </p:cNvPicPr>
              <p:nvPr/>
            </p:nvPicPr>
            <p:blipFill>
              <a:blip r:embed="rId13"/>
              <a:srcRect/>
              <a:stretch>
                <a:fillRect/>
              </a:stretch>
            </p:blipFill>
            <p:spPr bwMode="auto">
              <a:xfrm>
                <a:off x="4750" y="2835"/>
                <a:ext cx="574" cy="739"/>
              </a:xfrm>
              <a:prstGeom prst="rect">
                <a:avLst/>
              </a:prstGeom>
              <a:noFill/>
              <a:ln w="9525">
                <a:noFill/>
                <a:miter lim="800000"/>
                <a:headEnd/>
                <a:tailEnd/>
              </a:ln>
            </p:spPr>
          </p:pic>
        </p:grpSp>
        <p:pic>
          <p:nvPicPr>
            <p:cNvPr id="26635" name="Picture 2"/>
            <p:cNvPicPr>
              <a:picLocks noChangeAspect="1" noChangeArrowheads="1"/>
            </p:cNvPicPr>
            <p:nvPr/>
          </p:nvPicPr>
          <p:blipFill>
            <a:blip r:embed="rId14"/>
            <a:srcRect/>
            <a:stretch>
              <a:fillRect/>
            </a:stretch>
          </p:blipFill>
          <p:spPr bwMode="auto">
            <a:xfrm>
              <a:off x="7235705" y="1428736"/>
              <a:ext cx="1360627" cy="270621"/>
            </a:xfrm>
            <a:prstGeom prst="rect">
              <a:avLst/>
            </a:prstGeom>
            <a:noFill/>
            <a:ln w="9525">
              <a:noFill/>
              <a:miter lim="800000"/>
              <a:headEnd/>
              <a:tailEnd/>
            </a:ln>
          </p:spPr>
        </p:pic>
      </p:grpSp>
      <p:pic>
        <p:nvPicPr>
          <p:cNvPr id="26631" name="Picture 7" descr="\\eventsql\dvd27\Clip_Installer\DVD_ART\Artwork_Imagery\HARDWARE_IMAGERY\Photos - OEM Hardware\Windows Embedded\NCR Xpress Order &amp; Pay kioskwindows embedded.png"/>
          <p:cNvPicPr>
            <a:picLocks noChangeAspect="1" noChangeArrowheads="1"/>
          </p:cNvPicPr>
          <p:nvPr/>
        </p:nvPicPr>
        <p:blipFill>
          <a:blip r:embed="rId15"/>
          <a:srcRect/>
          <a:stretch>
            <a:fillRect/>
          </a:stretch>
        </p:blipFill>
        <p:spPr bwMode="auto">
          <a:xfrm>
            <a:off x="5846763" y="4598988"/>
            <a:ext cx="623887" cy="1365250"/>
          </a:xfrm>
          <a:prstGeom prst="rect">
            <a:avLst/>
          </a:prstGeom>
          <a:noFill/>
          <a:ln w="9525">
            <a:noFill/>
            <a:miter lim="800000"/>
            <a:headEnd/>
            <a:tailEnd/>
          </a:ln>
        </p:spPr>
      </p:pic>
      <p:pic>
        <p:nvPicPr>
          <p:cNvPr id="26632" name="Picture 41" descr="POSReady.png"/>
          <p:cNvPicPr>
            <a:picLocks noChangeAspect="1"/>
          </p:cNvPicPr>
          <p:nvPr/>
        </p:nvPicPr>
        <p:blipFill>
          <a:blip r:embed="rId16"/>
          <a:srcRect/>
          <a:stretch>
            <a:fillRect/>
          </a:stretch>
        </p:blipFill>
        <p:spPr bwMode="auto">
          <a:xfrm>
            <a:off x="5643563" y="1285875"/>
            <a:ext cx="785812" cy="793750"/>
          </a:xfrm>
          <a:prstGeom prst="rect">
            <a:avLst/>
          </a:prstGeom>
          <a:noFill/>
          <a:ln w="9525">
            <a:noFill/>
            <a:miter lim="800000"/>
            <a:headEnd/>
            <a:tailEnd/>
          </a:ln>
        </p:spPr>
      </p:pic>
      <p:pic>
        <p:nvPicPr>
          <p:cNvPr id="26633" name="Picture 43" descr="Standard.png"/>
          <p:cNvPicPr>
            <a:picLocks noChangeAspect="1"/>
          </p:cNvPicPr>
          <p:nvPr/>
        </p:nvPicPr>
        <p:blipFill>
          <a:blip r:embed="rId17"/>
          <a:srcRect/>
          <a:stretch>
            <a:fillRect/>
          </a:stretch>
        </p:blipFill>
        <p:spPr bwMode="auto">
          <a:xfrm>
            <a:off x="3857625" y="1285875"/>
            <a:ext cx="785813" cy="77311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11"/>
          <p:cNvSpPr>
            <a:spLocks noGrp="1"/>
          </p:cNvSpPr>
          <p:nvPr>
            <p:ph idx="1"/>
          </p:nvPr>
        </p:nvSpPr>
        <p:spPr>
          <a:xfrm>
            <a:off x="381000" y="1412875"/>
            <a:ext cx="8382000" cy="4954588"/>
          </a:xfrm>
        </p:spPr>
        <p:txBody>
          <a:bodyPr/>
          <a:lstStyle/>
          <a:p>
            <a:r>
              <a:rPr lang="en-US" smtClean="0"/>
              <a:t>POSReady  </a:t>
            </a:r>
            <a:r>
              <a:rPr lang="ru-RU" smtClean="0"/>
              <a:t>также как и </a:t>
            </a:r>
            <a:r>
              <a:rPr lang="en-US" smtClean="0"/>
              <a:t>Standard </a:t>
            </a:r>
          </a:p>
          <a:p>
            <a:pPr lvl="1"/>
            <a:r>
              <a:rPr lang="ru-RU" smtClean="0"/>
              <a:t>сделан на базе </a:t>
            </a:r>
            <a:r>
              <a:rPr lang="en-US" smtClean="0"/>
              <a:t>Windows XP Professional SP3</a:t>
            </a:r>
          </a:p>
          <a:p>
            <a:r>
              <a:rPr lang="ru-RU" smtClean="0"/>
              <a:t>Но</a:t>
            </a:r>
            <a:r>
              <a:rPr lang="en-US" smtClean="0"/>
              <a:t>…</a:t>
            </a:r>
          </a:p>
          <a:p>
            <a:pPr lvl="1"/>
            <a:r>
              <a:rPr lang="ru-RU" smtClean="0"/>
              <a:t>Набор компонентов предопределен</a:t>
            </a:r>
          </a:p>
          <a:p>
            <a:pPr lvl="2"/>
            <a:r>
              <a:rPr lang="ru-RU" smtClean="0"/>
              <a:t>может настраиваться при установке и в уже установленном образе</a:t>
            </a:r>
          </a:p>
          <a:p>
            <a:pPr lvl="2"/>
            <a:r>
              <a:rPr lang="ru-RU" smtClean="0"/>
              <a:t>включает </a:t>
            </a:r>
            <a:r>
              <a:rPr lang="en-US" smtClean="0"/>
              <a:t>IE, IIS, </a:t>
            </a:r>
            <a:r>
              <a:rPr lang="ru-RU" smtClean="0"/>
              <a:t>32 языка</a:t>
            </a:r>
            <a:r>
              <a:rPr lang="en-US" smtClean="0"/>
              <a:t>, </a:t>
            </a:r>
            <a:r>
              <a:rPr lang="ru-RU" smtClean="0"/>
              <a:t>дополнительные драйвера</a:t>
            </a:r>
            <a:r>
              <a:rPr lang="en-US" smtClean="0"/>
              <a:t>, </a:t>
            </a:r>
            <a:r>
              <a:rPr lang="ru-RU" smtClean="0"/>
              <a:t>возможности по управлению</a:t>
            </a:r>
            <a:r>
              <a:rPr lang="en-US" smtClean="0"/>
              <a:t>,</a:t>
            </a:r>
            <a:br>
              <a:rPr lang="en-US" smtClean="0"/>
            </a:br>
            <a:r>
              <a:rPr lang="en-US" smtClean="0"/>
              <a:t>Windows Media Player</a:t>
            </a:r>
          </a:p>
          <a:p>
            <a:pPr lvl="1"/>
            <a:r>
              <a:rPr lang="ru-RU" smtClean="0"/>
              <a:t>Минимальные требования </a:t>
            </a:r>
          </a:p>
          <a:p>
            <a:pPr lvl="2"/>
            <a:r>
              <a:rPr lang="ru-RU" smtClean="0"/>
              <a:t>диск</a:t>
            </a:r>
            <a:r>
              <a:rPr lang="en-US" smtClean="0"/>
              <a:t> ~5</a:t>
            </a:r>
            <a:r>
              <a:rPr lang="ru-RU" smtClean="0"/>
              <a:t>12</a:t>
            </a:r>
            <a:r>
              <a:rPr lang="en-US" smtClean="0"/>
              <a:t> MB</a:t>
            </a:r>
            <a:r>
              <a:rPr lang="ru-RU" smtClean="0"/>
              <a:t>, </a:t>
            </a:r>
            <a:r>
              <a:rPr lang="en-US" smtClean="0"/>
              <a:t>RAM</a:t>
            </a:r>
            <a:r>
              <a:rPr lang="ru-RU" smtClean="0"/>
              <a:t> - </a:t>
            </a:r>
            <a:r>
              <a:rPr lang="en-US" smtClean="0"/>
              <a:t>64 MB, </a:t>
            </a:r>
            <a:br>
              <a:rPr lang="en-US" smtClean="0"/>
            </a:br>
            <a:r>
              <a:rPr lang="en-US" smtClean="0"/>
              <a:t>Pentium 2 – 233 MHz </a:t>
            </a:r>
          </a:p>
        </p:txBody>
      </p:sp>
      <p:sp>
        <p:nvSpPr>
          <p:cNvPr id="84994" name="Rectangle 2"/>
          <p:cNvSpPr>
            <a:spLocks noGrp="1" noChangeArrowheads="1"/>
          </p:cNvSpPr>
          <p:nvPr>
            <p:ph type="title"/>
          </p:nvPr>
        </p:nvSpPr>
        <p:spPr>
          <a:xfrm>
            <a:off x="381000" y="230188"/>
            <a:ext cx="8382000" cy="1329595"/>
          </a:xfrm>
        </p:spPr>
        <p:txBody>
          <a:bodyPr/>
          <a:lstStyle/>
          <a:p>
            <a:pPr defTabSz="914363" fontAlgn="auto">
              <a:spcAft>
                <a:spcPts val="0"/>
              </a:spcAft>
              <a:defRPr/>
            </a:pPr>
            <a:r>
              <a:t>Windows </a:t>
            </a:r>
            <a:r>
              <a:rPr/>
              <a:t>Embedded</a:t>
            </a:r>
            <a:r>
              <a:t> </a:t>
            </a:r>
            <a:br/>
            <a:r>
              <a:t>Standard vs. </a:t>
            </a:r>
            <a:r>
              <a:rPr/>
              <a:t>POSReady</a:t>
            </a:r>
            <a:endParaRPr/>
          </a:p>
        </p:txBody>
      </p:sp>
      <p:pic>
        <p:nvPicPr>
          <p:cNvPr id="28675" name="Picture 5" descr="D:\Arbeit\Grafik\MS Logos\Windows Embedded POSReady\vert2009\WinEmbed-POSReady09_ALT_rgb_r.png"/>
          <p:cNvPicPr>
            <a:picLocks noChangeAspect="1" noChangeArrowheads="1"/>
          </p:cNvPicPr>
          <p:nvPr/>
        </p:nvPicPr>
        <p:blipFill>
          <a:blip r:embed="rId3"/>
          <a:srcRect/>
          <a:stretch>
            <a:fillRect/>
          </a:stretch>
        </p:blipFill>
        <p:spPr bwMode="auto">
          <a:xfrm>
            <a:off x="7143750" y="4143375"/>
            <a:ext cx="1733550" cy="17494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7054" y="228600"/>
            <a:ext cx="8375946" cy="553998"/>
          </a:xfrm>
        </p:spPr>
        <p:txBody>
          <a:bodyPr/>
          <a:lstStyle/>
          <a:p>
            <a:pPr defTabSz="914363" fontAlgn="auto">
              <a:spcAft>
                <a:spcPts val="0"/>
              </a:spcAft>
              <a:defRPr/>
            </a:pPr>
            <a:r>
              <a:rPr sz="4000"/>
              <a:t>Windows Embedded </a:t>
            </a:r>
            <a:r>
              <a:rPr sz="4000" err="1"/>
              <a:t>POSReady</a:t>
            </a:r>
            <a:endParaRPr sz="4000"/>
          </a:p>
        </p:txBody>
      </p:sp>
      <p:sp>
        <p:nvSpPr>
          <p:cNvPr id="13317" name="AutoShape 5"/>
          <p:cNvSpPr>
            <a:spLocks noChangeArrowheads="1"/>
          </p:cNvSpPr>
          <p:nvPr/>
        </p:nvSpPr>
        <p:spPr bwMode="auto">
          <a:xfrm>
            <a:off x="3030795" y="3294386"/>
            <a:ext cx="2898058" cy="1223963"/>
          </a:xfrm>
          <a:prstGeom prst="roundRect">
            <a:avLst>
              <a:gd name="adj" fmla="val 8835"/>
            </a:avLst>
          </a:prstGeom>
          <a:solidFill>
            <a:schemeClr val="tx1"/>
          </a:solidFill>
          <a:ln w="57150">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defTabSz="914363" fontAlgn="auto">
              <a:spcBef>
                <a:spcPts val="0"/>
              </a:spcBef>
              <a:spcAft>
                <a:spcPts val="0"/>
              </a:spcAft>
              <a:defRPr/>
            </a:pPr>
            <a:endParaRPr lang="nl-NL">
              <a:latin typeface="+mn-lt"/>
            </a:endParaRPr>
          </a:p>
        </p:txBody>
      </p:sp>
      <p:sp>
        <p:nvSpPr>
          <p:cNvPr id="11" name="Rounded Rectangle 10"/>
          <p:cNvSpPr/>
          <p:nvPr/>
        </p:nvSpPr>
        <p:spPr bwMode="auto">
          <a:xfrm>
            <a:off x="1157749" y="1489587"/>
            <a:ext cx="6710516" cy="641555"/>
          </a:xfrm>
          <a:prstGeom prst="roundRect">
            <a:avLst/>
          </a:prstGeom>
          <a:solidFill>
            <a:schemeClr val="accent6"/>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sz="2000" dirty="0">
                <a:solidFill>
                  <a:srgbClr val="FFFFFF"/>
                </a:solidFill>
                <a:effectLst>
                  <a:outerShdw blurRad="38100" dist="38100" dir="2700000" algn="tl">
                    <a:srgbClr val="000000">
                      <a:alpha val="43137"/>
                    </a:srgbClr>
                  </a:outerShdw>
                </a:effectLst>
                <a:latin typeface="Calibri" pitchFamily="34" charset="0"/>
              </a:rPr>
              <a:t>POS </a:t>
            </a:r>
            <a:r>
              <a:rPr lang="ru-RU" sz="2000" dirty="0">
                <a:solidFill>
                  <a:srgbClr val="FFFFFF"/>
                </a:solidFill>
                <a:effectLst>
                  <a:outerShdw blurRad="38100" dist="38100" dir="2700000" algn="tl">
                    <a:srgbClr val="000000">
                      <a:alpha val="43137"/>
                    </a:srgbClr>
                  </a:outerShdw>
                </a:effectLst>
                <a:latin typeface="Calibri" pitchFamily="34" charset="0"/>
              </a:rPr>
              <a:t>приложение</a:t>
            </a: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12" name="Rounded Rectangle 11"/>
          <p:cNvSpPr/>
          <p:nvPr/>
        </p:nvSpPr>
        <p:spPr bwMode="auto">
          <a:xfrm>
            <a:off x="1177412" y="4680154"/>
            <a:ext cx="6710516" cy="641555"/>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ru-RU" sz="2000" dirty="0">
                <a:solidFill>
                  <a:srgbClr val="FFFFFF"/>
                </a:solidFill>
                <a:effectLst>
                  <a:outerShdw blurRad="38100" dist="38100" dir="2700000" algn="tl">
                    <a:srgbClr val="000000">
                      <a:alpha val="43137"/>
                    </a:srgbClr>
                  </a:outerShdw>
                </a:effectLst>
                <a:latin typeface="Calibri" pitchFamily="34" charset="0"/>
              </a:rPr>
              <a:t>Аппаратная часть</a:t>
            </a: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13" name="Rounded Rectangle 12"/>
          <p:cNvSpPr/>
          <p:nvPr/>
        </p:nvSpPr>
        <p:spPr bwMode="auto">
          <a:xfrm>
            <a:off x="6068963" y="2212257"/>
            <a:ext cx="1759974" cy="2352367"/>
          </a:xfrm>
          <a:prstGeom prst="roundRect">
            <a:avLst>
              <a:gd name="adj" fmla="val 4935"/>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ru-RU" sz="2000" dirty="0">
                <a:solidFill>
                  <a:srgbClr val="FFFFFF"/>
                </a:solidFill>
                <a:effectLst>
                  <a:outerShdw blurRad="38100" dist="38100" dir="2700000" algn="tl">
                    <a:srgbClr val="000000">
                      <a:alpha val="43137"/>
                    </a:srgbClr>
                  </a:outerShdw>
                </a:effectLst>
                <a:latin typeface="Calibri" pitchFamily="34" charset="0"/>
              </a:rPr>
              <a:t>Управление</a:t>
            </a: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15" name="Rounded Rectangle 14"/>
          <p:cNvSpPr/>
          <p:nvPr/>
        </p:nvSpPr>
        <p:spPr bwMode="auto">
          <a:xfrm>
            <a:off x="2979174" y="2743200"/>
            <a:ext cx="2993923" cy="452283"/>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sz="2000" dirty="0" err="1">
                <a:solidFill>
                  <a:srgbClr val="FFFFFF"/>
                </a:solidFill>
                <a:effectLst>
                  <a:outerShdw blurRad="38100" dist="38100" dir="2700000" algn="tl">
                    <a:srgbClr val="000000">
                      <a:alpha val="43137"/>
                    </a:srgbClr>
                  </a:outerShdw>
                </a:effectLst>
                <a:latin typeface="Calibri" pitchFamily="34" charset="0"/>
              </a:rPr>
              <a:t>.Net</a:t>
            </a:r>
            <a:r>
              <a:rPr lang="en-US" sz="2000" dirty="0">
                <a:solidFill>
                  <a:srgbClr val="FFFFFF"/>
                </a:solidFill>
                <a:effectLst>
                  <a:outerShdw blurRad="38100" dist="38100" dir="2700000" algn="tl">
                    <a:srgbClr val="000000">
                      <a:alpha val="43137"/>
                    </a:srgbClr>
                  </a:outerShdw>
                </a:effectLst>
                <a:latin typeface="Calibri" pitchFamily="34" charset="0"/>
              </a:rPr>
              <a:t> Framework 3.5</a:t>
            </a:r>
          </a:p>
        </p:txBody>
      </p:sp>
      <p:sp>
        <p:nvSpPr>
          <p:cNvPr id="16" name="Rounded Rectangle 15"/>
          <p:cNvSpPr/>
          <p:nvPr/>
        </p:nvSpPr>
        <p:spPr bwMode="auto">
          <a:xfrm>
            <a:off x="2979173" y="2241755"/>
            <a:ext cx="2993923" cy="427703"/>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sz="2000" dirty="0">
                <a:solidFill>
                  <a:srgbClr val="FFFFFF"/>
                </a:solidFill>
                <a:effectLst>
                  <a:outerShdw blurRad="38100" dist="38100" dir="2700000" algn="tl">
                    <a:srgbClr val="000000">
                      <a:alpha val="43137"/>
                    </a:srgbClr>
                  </a:outerShdw>
                </a:effectLst>
                <a:latin typeface="Calibri" pitchFamily="34" charset="0"/>
              </a:rPr>
              <a:t>POS for </a:t>
            </a:r>
            <a:r>
              <a:rPr lang="en-US" sz="2000" err="1">
                <a:solidFill>
                  <a:srgbClr val="FFFFFF"/>
                </a:solidFill>
                <a:effectLst>
                  <a:outerShdw blurRad="38100" dist="38100" dir="2700000" algn="tl">
                    <a:srgbClr val="000000">
                      <a:alpha val="43137"/>
                    </a:srgbClr>
                  </a:outerShdw>
                </a:effectLst>
                <a:latin typeface="Calibri" pitchFamily="34" charset="0"/>
              </a:rPr>
              <a:t>.</a:t>
            </a:r>
            <a:r>
              <a:rPr lang="en-US" sz="2000">
                <a:solidFill>
                  <a:srgbClr val="FFFFFF"/>
                </a:solidFill>
                <a:effectLst>
                  <a:outerShdw blurRad="38100" dist="38100" dir="2700000" algn="tl">
                    <a:srgbClr val="000000">
                      <a:alpha val="43137"/>
                    </a:srgbClr>
                  </a:outerShdw>
                </a:effectLst>
                <a:latin typeface="Calibri" pitchFamily="34" charset="0"/>
              </a:rPr>
              <a:t>NET</a:t>
            </a: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17" name="Rounded Rectangle 16"/>
          <p:cNvSpPr/>
          <p:nvPr/>
        </p:nvSpPr>
        <p:spPr bwMode="auto">
          <a:xfrm>
            <a:off x="1140544" y="2217173"/>
            <a:ext cx="1759974" cy="2352367"/>
          </a:xfrm>
          <a:prstGeom prst="roundRect">
            <a:avLst>
              <a:gd name="adj" fmla="val 4935"/>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ru-RU" dirty="0">
                <a:solidFill>
                  <a:srgbClr val="FFFFFF"/>
                </a:solidFill>
                <a:effectLst>
                  <a:outerShdw blurRad="38100" dist="38100" dir="2700000" algn="tl">
                    <a:srgbClr val="000000">
                      <a:alpha val="43137"/>
                    </a:srgbClr>
                  </a:outerShdw>
                </a:effectLst>
                <a:latin typeface="Calibri" pitchFamily="34" charset="0"/>
              </a:rPr>
              <a:t>Развертывание</a:t>
            </a:r>
            <a:endParaRPr lang="en-US" dirty="0">
              <a:solidFill>
                <a:srgbClr val="FFFFFF"/>
              </a:solidFill>
              <a:effectLst>
                <a:outerShdw blurRad="38100" dist="38100" dir="2700000" algn="tl">
                  <a:srgbClr val="000000">
                    <a:alpha val="43137"/>
                  </a:srgbClr>
                </a:outerShdw>
              </a:effectLst>
              <a:latin typeface="Calibri" pitchFamily="34" charset="0"/>
            </a:endParaRPr>
          </a:p>
        </p:txBody>
      </p:sp>
      <p:pic>
        <p:nvPicPr>
          <p:cNvPr id="30743" name="Picture 13" descr="Standard.png"/>
          <p:cNvPicPr>
            <a:picLocks noChangeAspect="1"/>
          </p:cNvPicPr>
          <p:nvPr/>
        </p:nvPicPr>
        <p:blipFill>
          <a:blip r:embed="rId3"/>
          <a:srcRect/>
          <a:stretch>
            <a:fillRect/>
          </a:stretch>
        </p:blipFill>
        <p:spPr bwMode="auto">
          <a:xfrm>
            <a:off x="4000500" y="3357563"/>
            <a:ext cx="1071563" cy="10541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defTabSz="914363" fontAlgn="auto">
              <a:spcAft>
                <a:spcPts val="0"/>
              </a:spcAft>
              <a:defRPr/>
            </a:pPr>
            <a:r>
              <a:rPr lang="ru-RU"/>
              <a:t>Экосистема </a:t>
            </a:r>
            <a:r>
              <a:rPr/>
              <a:t>POSReady</a:t>
            </a:r>
            <a:endParaRPr lang="de-DE"/>
          </a:p>
        </p:txBody>
      </p:sp>
      <p:pic>
        <p:nvPicPr>
          <p:cNvPr id="32770" name="Picture 54" descr="FUJITSU FRONTECH">
            <a:hlinkClick r:id="rId3"/>
          </p:cNvPr>
          <p:cNvPicPr>
            <a:picLocks noChangeAspect="1" noChangeArrowheads="1"/>
          </p:cNvPicPr>
          <p:nvPr/>
        </p:nvPicPr>
        <p:blipFill>
          <a:blip r:embed="rId4"/>
          <a:srcRect/>
          <a:stretch>
            <a:fillRect/>
          </a:stretch>
        </p:blipFill>
        <p:spPr bwMode="auto">
          <a:xfrm>
            <a:off x="2857500" y="1357313"/>
            <a:ext cx="1752600" cy="476250"/>
          </a:xfrm>
          <a:prstGeom prst="rect">
            <a:avLst/>
          </a:prstGeom>
          <a:noFill/>
          <a:ln w="9525">
            <a:noFill/>
            <a:miter lim="800000"/>
            <a:headEnd/>
            <a:tailEnd/>
          </a:ln>
        </p:spPr>
      </p:pic>
      <p:sp>
        <p:nvSpPr>
          <p:cNvPr id="10" name="Rectangle 3"/>
          <p:cNvSpPr>
            <a:spLocks noChangeArrowheads="1"/>
          </p:cNvSpPr>
          <p:nvPr/>
        </p:nvSpPr>
        <p:spPr bwMode="auto">
          <a:xfrm>
            <a:off x="0" y="1193800"/>
            <a:ext cx="9144000" cy="5189538"/>
          </a:xfrm>
          <a:prstGeom prst="rect">
            <a:avLst/>
          </a:prstGeom>
          <a:gradFill rotWithShape="1">
            <a:gsLst>
              <a:gs pos="0">
                <a:schemeClr val="bg2">
                  <a:gamma/>
                  <a:tint val="0"/>
                  <a:invGamma/>
                  <a:alpha val="0"/>
                </a:schemeClr>
              </a:gs>
              <a:gs pos="100000">
                <a:schemeClr val="bg2">
                  <a:alpha val="72000"/>
                </a:schemeClr>
              </a:gs>
            </a:gsLst>
            <a:lin ang="5400000" scaled="1"/>
          </a:gradFill>
          <a:ln w="12700">
            <a:noFill/>
            <a:miter lim="800000"/>
            <a:headEnd/>
            <a:tailEnd/>
          </a:ln>
          <a:effectLst/>
        </p:spPr>
        <p:txBody>
          <a:bodyPr wrap="none" anchor="ctr"/>
          <a:lstStyle/>
          <a:p>
            <a:pPr defTabSz="914363" fontAlgn="auto">
              <a:spcBef>
                <a:spcPts val="0"/>
              </a:spcBef>
              <a:spcAft>
                <a:spcPts val="0"/>
              </a:spcAft>
              <a:defRPr/>
            </a:pPr>
            <a:endParaRPr lang="en-US">
              <a:latin typeface="+mn-lt"/>
              <a:ea typeface="ＭＳ Ｐゴシック" pitchFamily="34" charset="-128"/>
            </a:endParaRPr>
          </a:p>
        </p:txBody>
      </p:sp>
      <p:sp>
        <p:nvSpPr>
          <p:cNvPr id="11" name="AutoShape 4"/>
          <p:cNvSpPr>
            <a:spLocks noChangeArrowheads="1"/>
          </p:cNvSpPr>
          <p:nvPr/>
        </p:nvSpPr>
        <p:spPr bwMode="auto">
          <a:xfrm>
            <a:off x="0" y="1143000"/>
            <a:ext cx="9144000" cy="1368425"/>
          </a:xfrm>
          <a:prstGeom prst="roundRect">
            <a:avLst>
              <a:gd name="adj" fmla="val 8403"/>
            </a:avLst>
          </a:prstGeom>
          <a:solidFill>
            <a:srgbClr val="FFFFFF"/>
          </a:solidFill>
          <a:ln w="19050">
            <a:solidFill>
              <a:schemeClr val="accent1"/>
            </a:solidFill>
            <a:round/>
            <a:headEnd/>
            <a:tailEnd/>
          </a:ln>
          <a:effectLst>
            <a:outerShdw blurRad="50800" dist="38100" dir="2700000" algn="tl" rotWithShape="0">
              <a:prstClr val="black">
                <a:alpha val="40000"/>
              </a:prstClr>
            </a:outerShdw>
          </a:effectLst>
        </p:spPr>
        <p:txBody>
          <a:bodyPr wrap="none" anchor="ctr"/>
          <a:lstStyle/>
          <a:p>
            <a:pPr defTabSz="914363" fontAlgn="auto">
              <a:spcBef>
                <a:spcPts val="0"/>
              </a:spcBef>
              <a:spcAft>
                <a:spcPts val="0"/>
              </a:spcAft>
              <a:defRPr/>
            </a:pPr>
            <a:endParaRPr lang="en-US">
              <a:latin typeface="+mn-lt"/>
              <a:ea typeface="ＭＳ Ｐゴシック" pitchFamily="34" charset="-128"/>
            </a:endParaRPr>
          </a:p>
        </p:txBody>
      </p:sp>
      <p:sp>
        <p:nvSpPr>
          <p:cNvPr id="12" name="AutoShape 5"/>
          <p:cNvSpPr>
            <a:spLocks noChangeArrowheads="1"/>
          </p:cNvSpPr>
          <p:nvPr/>
        </p:nvSpPr>
        <p:spPr bwMode="auto">
          <a:xfrm>
            <a:off x="0" y="2571750"/>
            <a:ext cx="9144000" cy="2024063"/>
          </a:xfrm>
          <a:prstGeom prst="roundRect">
            <a:avLst>
              <a:gd name="adj" fmla="val 8403"/>
            </a:avLst>
          </a:prstGeom>
          <a:solidFill>
            <a:srgbClr val="FFFFFF"/>
          </a:solidFill>
          <a:ln w="19050">
            <a:solidFill>
              <a:schemeClr val="accent1"/>
            </a:solidFill>
            <a:round/>
            <a:headEnd/>
            <a:tailEnd/>
          </a:ln>
          <a:effectLst>
            <a:outerShdw blurRad="50800" dist="38100" dir="2700000" algn="tl" rotWithShape="0">
              <a:prstClr val="black">
                <a:alpha val="40000"/>
              </a:prstClr>
            </a:outerShdw>
          </a:effectLst>
        </p:spPr>
        <p:txBody>
          <a:bodyPr wrap="none" anchor="ctr"/>
          <a:lstStyle/>
          <a:p>
            <a:pPr defTabSz="914363" fontAlgn="auto">
              <a:spcBef>
                <a:spcPts val="0"/>
              </a:spcBef>
              <a:spcAft>
                <a:spcPts val="0"/>
              </a:spcAft>
              <a:defRPr/>
            </a:pPr>
            <a:endParaRPr lang="en-US">
              <a:latin typeface="+mn-lt"/>
              <a:ea typeface="ＭＳ Ｐゴシック" pitchFamily="34" charset="-128"/>
            </a:endParaRPr>
          </a:p>
        </p:txBody>
      </p:sp>
      <p:sp>
        <p:nvSpPr>
          <p:cNvPr id="13" name="AutoShape 6"/>
          <p:cNvSpPr>
            <a:spLocks noChangeArrowheads="1"/>
          </p:cNvSpPr>
          <p:nvPr/>
        </p:nvSpPr>
        <p:spPr bwMode="auto">
          <a:xfrm>
            <a:off x="0" y="4643438"/>
            <a:ext cx="9144000" cy="1714500"/>
          </a:xfrm>
          <a:prstGeom prst="roundRect">
            <a:avLst>
              <a:gd name="adj" fmla="val 8403"/>
            </a:avLst>
          </a:prstGeom>
          <a:solidFill>
            <a:srgbClr val="FFFFFF"/>
          </a:solidFill>
          <a:ln w="19050">
            <a:solidFill>
              <a:schemeClr val="accent1"/>
            </a:solidFill>
            <a:round/>
            <a:headEnd/>
            <a:tailEnd/>
          </a:ln>
          <a:effectLst>
            <a:outerShdw blurRad="50800" dist="38100" dir="2700000" algn="tl" rotWithShape="0">
              <a:prstClr val="black">
                <a:alpha val="40000"/>
              </a:prstClr>
            </a:outerShdw>
          </a:effectLst>
        </p:spPr>
        <p:txBody>
          <a:bodyPr wrap="none" anchor="ctr"/>
          <a:lstStyle/>
          <a:p>
            <a:pPr defTabSz="914363" fontAlgn="auto">
              <a:spcBef>
                <a:spcPts val="0"/>
              </a:spcBef>
              <a:spcAft>
                <a:spcPts val="0"/>
              </a:spcAft>
              <a:defRPr/>
            </a:pPr>
            <a:endParaRPr lang="en-US">
              <a:latin typeface="+mn-lt"/>
              <a:ea typeface="ＭＳ Ｐゴシック" pitchFamily="34" charset="-128"/>
            </a:endParaRPr>
          </a:p>
        </p:txBody>
      </p:sp>
      <p:pic>
        <p:nvPicPr>
          <p:cNvPr id="32775" name="Picture 7" descr="ultimate"/>
          <p:cNvPicPr>
            <a:picLocks noChangeAspect="1" noChangeArrowheads="1"/>
          </p:cNvPicPr>
          <p:nvPr/>
        </p:nvPicPr>
        <p:blipFill>
          <a:blip r:embed="rId5"/>
          <a:srcRect/>
          <a:stretch>
            <a:fillRect/>
          </a:stretch>
        </p:blipFill>
        <p:spPr bwMode="auto">
          <a:xfrm>
            <a:off x="214313" y="2071688"/>
            <a:ext cx="2233612" cy="420687"/>
          </a:xfrm>
          <a:prstGeom prst="rect">
            <a:avLst/>
          </a:prstGeom>
          <a:noFill/>
          <a:ln w="9525">
            <a:noFill/>
            <a:miter lim="800000"/>
            <a:headEnd/>
            <a:tailEnd/>
          </a:ln>
        </p:spPr>
      </p:pic>
      <p:pic>
        <p:nvPicPr>
          <p:cNvPr id="32776" name="Picture 8" descr="wn_logo10_rgb"/>
          <p:cNvPicPr>
            <a:picLocks noChangeAspect="1" noChangeArrowheads="1"/>
          </p:cNvPicPr>
          <p:nvPr/>
        </p:nvPicPr>
        <p:blipFill>
          <a:blip r:embed="rId6"/>
          <a:srcRect/>
          <a:stretch>
            <a:fillRect/>
          </a:stretch>
        </p:blipFill>
        <p:spPr bwMode="auto">
          <a:xfrm>
            <a:off x="285750" y="1643063"/>
            <a:ext cx="963613" cy="385762"/>
          </a:xfrm>
          <a:prstGeom prst="rect">
            <a:avLst/>
          </a:prstGeom>
          <a:noFill/>
          <a:ln w="9525">
            <a:noFill/>
            <a:miter lim="800000"/>
            <a:headEnd/>
            <a:tailEnd/>
          </a:ln>
        </p:spPr>
      </p:pic>
      <p:pic>
        <p:nvPicPr>
          <p:cNvPr id="32777" name="Picture 9" descr="Fujitsu90x44"/>
          <p:cNvPicPr>
            <a:picLocks noChangeAspect="1" noChangeArrowheads="1"/>
          </p:cNvPicPr>
          <p:nvPr/>
        </p:nvPicPr>
        <p:blipFill>
          <a:blip r:embed="rId7"/>
          <a:srcRect/>
          <a:stretch>
            <a:fillRect/>
          </a:stretch>
        </p:blipFill>
        <p:spPr bwMode="auto">
          <a:xfrm>
            <a:off x="7223125" y="2006600"/>
            <a:ext cx="957263" cy="449263"/>
          </a:xfrm>
          <a:prstGeom prst="rect">
            <a:avLst/>
          </a:prstGeom>
          <a:noFill/>
          <a:ln w="9525">
            <a:noFill/>
            <a:miter lim="800000"/>
            <a:headEnd/>
            <a:tailEnd/>
          </a:ln>
        </p:spPr>
      </p:pic>
      <p:pic>
        <p:nvPicPr>
          <p:cNvPr id="32778" name="Picture 10" descr="NEC Infrontia Corporation"/>
          <p:cNvPicPr>
            <a:picLocks noChangeAspect="1" noChangeArrowheads="1"/>
          </p:cNvPicPr>
          <p:nvPr/>
        </p:nvPicPr>
        <p:blipFill>
          <a:blip r:embed="rId8"/>
          <a:srcRect/>
          <a:stretch>
            <a:fillRect/>
          </a:stretch>
        </p:blipFill>
        <p:spPr bwMode="auto">
          <a:xfrm>
            <a:off x="4643438" y="2071688"/>
            <a:ext cx="1582737" cy="390525"/>
          </a:xfrm>
          <a:prstGeom prst="rect">
            <a:avLst/>
          </a:prstGeom>
          <a:noFill/>
          <a:ln w="9525">
            <a:noFill/>
            <a:miter lim="800000"/>
            <a:headEnd/>
            <a:tailEnd/>
          </a:ln>
        </p:spPr>
      </p:pic>
      <p:pic>
        <p:nvPicPr>
          <p:cNvPr id="32779" name="Picture 11" descr="Infolog"/>
          <p:cNvPicPr>
            <a:picLocks noChangeAspect="1" noChangeArrowheads="1"/>
          </p:cNvPicPr>
          <p:nvPr/>
        </p:nvPicPr>
        <p:blipFill>
          <a:blip r:embed="rId9"/>
          <a:srcRect/>
          <a:stretch>
            <a:fillRect/>
          </a:stretch>
        </p:blipFill>
        <p:spPr bwMode="auto">
          <a:xfrm>
            <a:off x="4768850" y="3336925"/>
            <a:ext cx="1631950" cy="193675"/>
          </a:xfrm>
          <a:prstGeom prst="rect">
            <a:avLst/>
          </a:prstGeom>
          <a:noFill/>
          <a:ln w="9525">
            <a:noFill/>
            <a:miter lim="800000"/>
            <a:headEnd/>
            <a:tailEnd/>
          </a:ln>
        </p:spPr>
      </p:pic>
      <p:pic>
        <p:nvPicPr>
          <p:cNvPr id="32780" name="Picture 13"/>
          <p:cNvPicPr>
            <a:picLocks noChangeAspect="1" noChangeArrowheads="1"/>
          </p:cNvPicPr>
          <p:nvPr/>
        </p:nvPicPr>
        <p:blipFill>
          <a:blip r:embed="rId10"/>
          <a:srcRect/>
          <a:stretch>
            <a:fillRect/>
          </a:stretch>
        </p:blipFill>
        <p:spPr bwMode="auto">
          <a:xfrm>
            <a:off x="4881563" y="1677988"/>
            <a:ext cx="1014412" cy="296862"/>
          </a:xfrm>
          <a:prstGeom prst="rect">
            <a:avLst/>
          </a:prstGeom>
          <a:noFill/>
          <a:ln w="9525">
            <a:noFill/>
            <a:miter lim="800000"/>
            <a:headEnd/>
            <a:tailEnd/>
          </a:ln>
        </p:spPr>
      </p:pic>
      <p:pic>
        <p:nvPicPr>
          <p:cNvPr id="32781" name="Picture 14" descr="IBM white"/>
          <p:cNvPicPr>
            <a:picLocks noChangeAspect="1" noChangeArrowheads="1"/>
          </p:cNvPicPr>
          <p:nvPr/>
        </p:nvPicPr>
        <p:blipFill>
          <a:blip r:embed="rId11">
            <a:lum bright="-18000"/>
          </a:blip>
          <a:srcRect/>
          <a:stretch>
            <a:fillRect/>
          </a:stretch>
        </p:blipFill>
        <p:spPr bwMode="auto">
          <a:xfrm>
            <a:off x="6357938" y="1571625"/>
            <a:ext cx="1038225" cy="371475"/>
          </a:xfrm>
          <a:prstGeom prst="rect">
            <a:avLst/>
          </a:prstGeom>
          <a:noFill/>
          <a:ln w="9525">
            <a:noFill/>
            <a:miter lim="800000"/>
            <a:headEnd/>
            <a:tailEnd/>
          </a:ln>
        </p:spPr>
      </p:pic>
      <p:sp>
        <p:nvSpPr>
          <p:cNvPr id="32782" name="Rectangle 15"/>
          <p:cNvSpPr>
            <a:spLocks noChangeArrowheads="1"/>
          </p:cNvSpPr>
          <p:nvPr/>
        </p:nvSpPr>
        <p:spPr bwMode="auto">
          <a:xfrm>
            <a:off x="214313" y="1143000"/>
            <a:ext cx="2170112" cy="400050"/>
          </a:xfrm>
          <a:prstGeom prst="rect">
            <a:avLst/>
          </a:prstGeom>
          <a:noFill/>
          <a:ln w="12700" algn="ctr">
            <a:noFill/>
            <a:miter lim="800000"/>
            <a:headEnd/>
            <a:tailEnd/>
          </a:ln>
        </p:spPr>
        <p:txBody>
          <a:bodyPr wrap="none">
            <a:spAutoFit/>
          </a:bodyPr>
          <a:lstStyle/>
          <a:p>
            <a:pPr algn="ctr" eaLnBrk="0" hangingPunct="0"/>
            <a:r>
              <a:rPr lang="en-US" sz="2000" b="1" i="1">
                <a:solidFill>
                  <a:schemeClr val="bg1"/>
                </a:solidFill>
                <a:latin typeface="Segoe"/>
              </a:rPr>
              <a:t>OEM </a:t>
            </a:r>
            <a:r>
              <a:rPr lang="ru-RU" sz="2000" b="1" i="1">
                <a:solidFill>
                  <a:schemeClr val="bg1"/>
                </a:solidFill>
                <a:latin typeface="Segoe"/>
              </a:rPr>
              <a:t>партнеры</a:t>
            </a:r>
            <a:endParaRPr lang="en-US" sz="2000" b="1" i="1">
              <a:solidFill>
                <a:schemeClr val="bg1"/>
              </a:solidFill>
              <a:latin typeface="Segoe"/>
            </a:endParaRPr>
          </a:p>
        </p:txBody>
      </p:sp>
      <p:pic>
        <p:nvPicPr>
          <p:cNvPr id="32783" name="Picture 16" descr="SygateLogo"/>
          <p:cNvPicPr>
            <a:picLocks noChangeAspect="1" noChangeArrowheads="1"/>
          </p:cNvPicPr>
          <p:nvPr/>
        </p:nvPicPr>
        <p:blipFill>
          <a:blip r:embed="rId12">
            <a:clrChange>
              <a:clrFrom>
                <a:srgbClr val="FFFFFF"/>
              </a:clrFrom>
              <a:clrTo>
                <a:srgbClr val="FFFFFF">
                  <a:alpha val="0"/>
                </a:srgbClr>
              </a:clrTo>
            </a:clrChange>
            <a:lum bright="-12000"/>
          </a:blip>
          <a:srcRect/>
          <a:stretch>
            <a:fillRect/>
          </a:stretch>
        </p:blipFill>
        <p:spPr bwMode="auto">
          <a:xfrm>
            <a:off x="2776538" y="3702050"/>
            <a:ext cx="650875" cy="368300"/>
          </a:xfrm>
          <a:prstGeom prst="rect">
            <a:avLst/>
          </a:prstGeom>
          <a:noFill/>
          <a:ln w="9525">
            <a:noFill/>
            <a:miter lim="800000"/>
            <a:headEnd/>
            <a:tailEnd/>
          </a:ln>
        </p:spPr>
      </p:pic>
      <p:pic>
        <p:nvPicPr>
          <p:cNvPr id="32784" name="Picture 17" descr="wn_logo10_rgb"/>
          <p:cNvPicPr>
            <a:picLocks noChangeAspect="1" noChangeArrowheads="1"/>
          </p:cNvPicPr>
          <p:nvPr/>
        </p:nvPicPr>
        <p:blipFill>
          <a:blip r:embed="rId6"/>
          <a:srcRect/>
          <a:stretch>
            <a:fillRect/>
          </a:stretch>
        </p:blipFill>
        <p:spPr bwMode="auto">
          <a:xfrm>
            <a:off x="7196138" y="4097338"/>
            <a:ext cx="965200" cy="384175"/>
          </a:xfrm>
          <a:prstGeom prst="rect">
            <a:avLst/>
          </a:prstGeom>
          <a:noFill/>
          <a:ln w="9525">
            <a:noFill/>
            <a:miter lim="800000"/>
            <a:headEnd/>
            <a:tailEnd/>
          </a:ln>
        </p:spPr>
      </p:pic>
      <p:pic>
        <p:nvPicPr>
          <p:cNvPr id="32785" name="Picture 18" descr="logo_crs"/>
          <p:cNvPicPr>
            <a:picLocks noChangeAspect="1" noChangeArrowheads="1"/>
          </p:cNvPicPr>
          <p:nvPr/>
        </p:nvPicPr>
        <p:blipFill>
          <a:blip r:embed="rId13"/>
          <a:srcRect/>
          <a:stretch>
            <a:fillRect/>
          </a:stretch>
        </p:blipFill>
        <p:spPr bwMode="auto">
          <a:xfrm>
            <a:off x="214313" y="3929063"/>
            <a:ext cx="1541462" cy="355600"/>
          </a:xfrm>
          <a:prstGeom prst="rect">
            <a:avLst/>
          </a:prstGeom>
          <a:noFill/>
          <a:ln w="9525">
            <a:noFill/>
            <a:miter lim="800000"/>
            <a:headEnd/>
            <a:tailEnd/>
          </a:ln>
        </p:spPr>
      </p:pic>
      <p:pic>
        <p:nvPicPr>
          <p:cNvPr id="32786" name="Picture 19" descr="InfoTouch Corp Logo"/>
          <p:cNvPicPr>
            <a:picLocks noChangeAspect="1" noChangeArrowheads="1"/>
          </p:cNvPicPr>
          <p:nvPr/>
        </p:nvPicPr>
        <p:blipFill>
          <a:blip r:embed="rId14"/>
          <a:srcRect/>
          <a:stretch>
            <a:fillRect/>
          </a:stretch>
        </p:blipFill>
        <p:spPr bwMode="auto">
          <a:xfrm>
            <a:off x="3500438" y="3802063"/>
            <a:ext cx="1084262" cy="306387"/>
          </a:xfrm>
          <a:prstGeom prst="rect">
            <a:avLst/>
          </a:prstGeom>
          <a:noFill/>
          <a:ln w="9525">
            <a:noFill/>
            <a:miter lim="800000"/>
            <a:headEnd/>
            <a:tailEnd/>
          </a:ln>
        </p:spPr>
      </p:pic>
      <p:pic>
        <p:nvPicPr>
          <p:cNvPr id="32787" name="Picture 20" descr="FAlogo2"/>
          <p:cNvPicPr>
            <a:picLocks noChangeAspect="1" noChangeArrowheads="1"/>
          </p:cNvPicPr>
          <p:nvPr/>
        </p:nvPicPr>
        <p:blipFill>
          <a:blip r:embed="rId15"/>
          <a:srcRect/>
          <a:stretch>
            <a:fillRect/>
          </a:stretch>
        </p:blipFill>
        <p:spPr bwMode="auto">
          <a:xfrm>
            <a:off x="995363" y="4156075"/>
            <a:ext cx="1435100" cy="390525"/>
          </a:xfrm>
          <a:prstGeom prst="rect">
            <a:avLst/>
          </a:prstGeom>
          <a:noFill/>
          <a:ln w="9525">
            <a:noFill/>
            <a:miter lim="800000"/>
            <a:headEnd/>
            <a:tailEnd/>
          </a:ln>
        </p:spPr>
      </p:pic>
      <p:pic>
        <p:nvPicPr>
          <p:cNvPr id="32788" name="Picture 21" descr="Fujitsu90x44"/>
          <p:cNvPicPr>
            <a:picLocks noChangeAspect="1" noChangeArrowheads="1"/>
          </p:cNvPicPr>
          <p:nvPr/>
        </p:nvPicPr>
        <p:blipFill>
          <a:blip r:embed="rId7"/>
          <a:srcRect/>
          <a:stretch>
            <a:fillRect/>
          </a:stretch>
        </p:blipFill>
        <p:spPr bwMode="auto">
          <a:xfrm>
            <a:off x="7519988" y="3416300"/>
            <a:ext cx="881062" cy="414338"/>
          </a:xfrm>
          <a:prstGeom prst="rect">
            <a:avLst/>
          </a:prstGeom>
          <a:noFill/>
          <a:ln w="9525">
            <a:noFill/>
            <a:miter lim="800000"/>
            <a:headEnd/>
            <a:tailEnd/>
          </a:ln>
        </p:spPr>
      </p:pic>
      <p:pic>
        <p:nvPicPr>
          <p:cNvPr id="32789" name="Picture 22" descr="NSB_color"/>
          <p:cNvPicPr>
            <a:picLocks noChangeAspect="1" noChangeArrowheads="1"/>
          </p:cNvPicPr>
          <p:nvPr/>
        </p:nvPicPr>
        <p:blipFill>
          <a:blip r:embed="rId16"/>
          <a:srcRect t="9840" b="12898"/>
          <a:stretch>
            <a:fillRect/>
          </a:stretch>
        </p:blipFill>
        <p:spPr bwMode="auto">
          <a:xfrm>
            <a:off x="6645275" y="3433763"/>
            <a:ext cx="673100" cy="496887"/>
          </a:xfrm>
          <a:prstGeom prst="rect">
            <a:avLst/>
          </a:prstGeom>
          <a:noFill/>
          <a:ln w="9525">
            <a:noFill/>
            <a:miter lim="800000"/>
            <a:headEnd/>
            <a:tailEnd/>
          </a:ln>
        </p:spPr>
      </p:pic>
      <p:pic>
        <p:nvPicPr>
          <p:cNvPr id="32790" name="Picture 23" descr="altiris_horiz"/>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4619625" y="3727450"/>
            <a:ext cx="1095375" cy="366713"/>
          </a:xfrm>
          <a:prstGeom prst="rect">
            <a:avLst/>
          </a:prstGeom>
          <a:noFill/>
          <a:ln w="9525">
            <a:noFill/>
            <a:miter lim="800000"/>
            <a:headEnd/>
            <a:tailEnd/>
          </a:ln>
        </p:spPr>
      </p:pic>
      <p:pic>
        <p:nvPicPr>
          <p:cNvPr id="32791" name="Picture 24" descr="SIVA Logo"/>
          <p:cNvPicPr>
            <a:picLocks noChangeAspect="1" noChangeArrowheads="1"/>
          </p:cNvPicPr>
          <p:nvPr/>
        </p:nvPicPr>
        <p:blipFill>
          <a:blip r:embed="rId18"/>
          <a:srcRect/>
          <a:stretch>
            <a:fillRect/>
          </a:stretch>
        </p:blipFill>
        <p:spPr bwMode="auto">
          <a:xfrm>
            <a:off x="3340100" y="2714625"/>
            <a:ext cx="1214438" cy="466725"/>
          </a:xfrm>
          <a:prstGeom prst="rect">
            <a:avLst/>
          </a:prstGeom>
          <a:noFill/>
          <a:ln w="9525">
            <a:noFill/>
            <a:miter lim="800000"/>
            <a:headEnd/>
            <a:tailEnd/>
          </a:ln>
        </p:spPr>
      </p:pic>
      <p:pic>
        <p:nvPicPr>
          <p:cNvPr id="32792" name="Picture 25" descr="xpient"/>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5819775" y="2720975"/>
            <a:ext cx="1008063" cy="385763"/>
          </a:xfrm>
          <a:prstGeom prst="rect">
            <a:avLst/>
          </a:prstGeom>
          <a:noFill/>
          <a:ln w="9525">
            <a:noFill/>
            <a:miter lim="800000"/>
            <a:headEnd/>
            <a:tailEnd/>
          </a:ln>
        </p:spPr>
      </p:pic>
      <p:pic>
        <p:nvPicPr>
          <p:cNvPr id="32793" name="Picture 26" descr="Ecom_h_tag"/>
          <p:cNvPicPr>
            <a:picLocks noChangeAspect="1" noChangeArrowheads="1"/>
          </p:cNvPicPr>
          <p:nvPr/>
        </p:nvPicPr>
        <p:blipFill>
          <a:blip r:embed="rId20">
            <a:clrChange>
              <a:clrFrom>
                <a:srgbClr val="FDFDFD"/>
              </a:clrFrom>
              <a:clrTo>
                <a:srgbClr val="FDFDFD">
                  <a:alpha val="0"/>
                </a:srgbClr>
              </a:clrTo>
            </a:clrChange>
            <a:lum bright="-12000"/>
          </a:blip>
          <a:srcRect/>
          <a:stretch>
            <a:fillRect/>
          </a:stretch>
        </p:blipFill>
        <p:spPr bwMode="auto">
          <a:xfrm>
            <a:off x="2009775" y="2940050"/>
            <a:ext cx="1330325" cy="520700"/>
          </a:xfrm>
          <a:prstGeom prst="rect">
            <a:avLst/>
          </a:prstGeom>
          <a:noFill/>
          <a:ln w="9525">
            <a:noFill/>
            <a:miter lim="800000"/>
            <a:headEnd/>
            <a:tailEnd/>
          </a:ln>
        </p:spPr>
      </p:pic>
      <p:pic>
        <p:nvPicPr>
          <p:cNvPr id="32794" name="Picture 27" descr="BT_1cm_pos"/>
          <p:cNvPicPr>
            <a:picLocks noChangeAspect="1" noChangeArrowheads="1"/>
          </p:cNvPicPr>
          <p:nvPr/>
        </p:nvPicPr>
        <p:blipFill>
          <a:blip r:embed="rId21">
            <a:lum bright="6000"/>
          </a:blip>
          <a:srcRect/>
          <a:stretch>
            <a:fillRect/>
          </a:stretch>
        </p:blipFill>
        <p:spPr bwMode="auto">
          <a:xfrm>
            <a:off x="5794375" y="3714750"/>
            <a:ext cx="757238" cy="434975"/>
          </a:xfrm>
          <a:prstGeom prst="rect">
            <a:avLst/>
          </a:prstGeom>
          <a:noFill/>
          <a:ln w="9525">
            <a:noFill/>
            <a:miter lim="800000"/>
            <a:headEnd/>
            <a:tailEnd/>
          </a:ln>
        </p:spPr>
      </p:pic>
      <p:pic>
        <p:nvPicPr>
          <p:cNvPr id="32795" name="Picture 28"/>
          <p:cNvPicPr>
            <a:picLocks noChangeAspect="1" noChangeArrowheads="1"/>
          </p:cNvPicPr>
          <p:nvPr/>
        </p:nvPicPr>
        <p:blipFill>
          <a:blip r:embed="rId22"/>
          <a:srcRect/>
          <a:stretch>
            <a:fillRect/>
          </a:stretch>
        </p:blipFill>
        <p:spPr bwMode="auto">
          <a:xfrm>
            <a:off x="1333500" y="3206750"/>
            <a:ext cx="809625" cy="365125"/>
          </a:xfrm>
          <a:prstGeom prst="rect">
            <a:avLst/>
          </a:prstGeom>
          <a:noFill/>
          <a:ln w="12700" algn="ctr">
            <a:noFill/>
            <a:miter lim="800000"/>
            <a:headEnd/>
            <a:tailEnd/>
          </a:ln>
        </p:spPr>
      </p:pic>
      <p:pic>
        <p:nvPicPr>
          <p:cNvPr id="32796" name="Picture 29" descr="logo360"/>
          <p:cNvPicPr>
            <a:picLocks noChangeAspect="1" noChangeArrowheads="1"/>
          </p:cNvPicPr>
          <p:nvPr/>
        </p:nvPicPr>
        <p:blipFill>
          <a:blip r:embed="rId23"/>
          <a:srcRect/>
          <a:stretch>
            <a:fillRect/>
          </a:stretch>
        </p:blipFill>
        <p:spPr bwMode="auto">
          <a:xfrm>
            <a:off x="285750" y="2857500"/>
            <a:ext cx="1522413" cy="309563"/>
          </a:xfrm>
          <a:prstGeom prst="rect">
            <a:avLst/>
          </a:prstGeom>
          <a:noFill/>
          <a:ln w="9525">
            <a:noFill/>
            <a:miter lim="800000"/>
            <a:headEnd/>
            <a:tailEnd/>
          </a:ln>
        </p:spPr>
      </p:pic>
      <p:pic>
        <p:nvPicPr>
          <p:cNvPr id="32797" name="Picture 30" descr="micros1"/>
          <p:cNvPicPr>
            <a:picLocks noChangeAspect="1" noChangeArrowheads="1"/>
          </p:cNvPicPr>
          <p:nvPr/>
        </p:nvPicPr>
        <p:blipFill>
          <a:blip r:embed="rId24"/>
          <a:srcRect/>
          <a:stretch>
            <a:fillRect/>
          </a:stretch>
        </p:blipFill>
        <p:spPr bwMode="auto">
          <a:xfrm>
            <a:off x="4797425" y="2832100"/>
            <a:ext cx="854075" cy="219075"/>
          </a:xfrm>
          <a:prstGeom prst="rect">
            <a:avLst/>
          </a:prstGeom>
          <a:noFill/>
          <a:ln w="9525">
            <a:noFill/>
            <a:miter lim="800000"/>
            <a:headEnd/>
            <a:tailEnd/>
          </a:ln>
        </p:spPr>
      </p:pic>
      <p:pic>
        <p:nvPicPr>
          <p:cNvPr id="32798" name="Picture 31"/>
          <p:cNvPicPr>
            <a:picLocks noChangeAspect="1" noChangeArrowheads="1"/>
          </p:cNvPicPr>
          <p:nvPr/>
        </p:nvPicPr>
        <p:blipFill>
          <a:blip r:embed="rId10"/>
          <a:srcRect/>
          <a:stretch>
            <a:fillRect/>
          </a:stretch>
        </p:blipFill>
        <p:spPr bwMode="auto">
          <a:xfrm>
            <a:off x="3571875" y="3286125"/>
            <a:ext cx="1014413" cy="296863"/>
          </a:xfrm>
          <a:prstGeom prst="rect">
            <a:avLst/>
          </a:prstGeom>
          <a:noFill/>
          <a:ln w="9525">
            <a:noFill/>
            <a:miter lim="800000"/>
            <a:headEnd/>
            <a:tailEnd/>
          </a:ln>
        </p:spPr>
      </p:pic>
      <p:pic>
        <p:nvPicPr>
          <p:cNvPr id="32799" name="Picture 32" descr="Logo TL"/>
          <p:cNvPicPr>
            <a:picLocks noChangeAspect="1" noChangeArrowheads="1"/>
          </p:cNvPicPr>
          <p:nvPr/>
        </p:nvPicPr>
        <p:blipFill>
          <a:blip r:embed="rId25">
            <a:clrChange>
              <a:clrFrom>
                <a:srgbClr val="C1D2CA"/>
              </a:clrFrom>
              <a:clrTo>
                <a:srgbClr val="C1D2CA">
                  <a:alpha val="0"/>
                </a:srgbClr>
              </a:clrTo>
            </a:clrChange>
            <a:lum bright="24000"/>
          </a:blip>
          <a:srcRect/>
          <a:stretch>
            <a:fillRect/>
          </a:stretch>
        </p:blipFill>
        <p:spPr bwMode="auto">
          <a:xfrm>
            <a:off x="979488" y="3613150"/>
            <a:ext cx="763587" cy="485775"/>
          </a:xfrm>
          <a:prstGeom prst="rect">
            <a:avLst/>
          </a:prstGeom>
          <a:noFill/>
          <a:ln w="9525">
            <a:noFill/>
            <a:miter lim="800000"/>
            <a:headEnd/>
            <a:tailEnd/>
          </a:ln>
        </p:spPr>
      </p:pic>
      <p:pic>
        <p:nvPicPr>
          <p:cNvPr id="32800" name="Picture 33" descr="SorimachiGiken"/>
          <p:cNvPicPr>
            <a:picLocks noChangeAspect="1" noChangeArrowheads="1"/>
          </p:cNvPicPr>
          <p:nvPr/>
        </p:nvPicPr>
        <p:blipFill>
          <a:blip r:embed="rId26"/>
          <a:srcRect/>
          <a:stretch>
            <a:fillRect/>
          </a:stretch>
        </p:blipFill>
        <p:spPr bwMode="auto">
          <a:xfrm>
            <a:off x="7040563" y="2795588"/>
            <a:ext cx="1243012" cy="319087"/>
          </a:xfrm>
          <a:prstGeom prst="rect">
            <a:avLst/>
          </a:prstGeom>
          <a:noFill/>
          <a:ln w="9525">
            <a:noFill/>
            <a:miter lim="800000"/>
            <a:headEnd/>
            <a:tailEnd/>
          </a:ln>
        </p:spPr>
      </p:pic>
      <p:sp>
        <p:nvSpPr>
          <p:cNvPr id="32801" name="Rectangle 34"/>
          <p:cNvSpPr>
            <a:spLocks noChangeArrowheads="1"/>
          </p:cNvSpPr>
          <p:nvPr/>
        </p:nvSpPr>
        <p:spPr bwMode="auto">
          <a:xfrm>
            <a:off x="214313" y="2528888"/>
            <a:ext cx="1984375" cy="400050"/>
          </a:xfrm>
          <a:prstGeom prst="rect">
            <a:avLst/>
          </a:prstGeom>
          <a:noFill/>
          <a:ln w="12700" algn="ctr">
            <a:noFill/>
            <a:miter lim="800000"/>
            <a:headEnd/>
            <a:tailEnd/>
          </a:ln>
        </p:spPr>
        <p:txBody>
          <a:bodyPr wrap="none">
            <a:spAutoFit/>
          </a:bodyPr>
          <a:lstStyle/>
          <a:p>
            <a:pPr algn="ctr" eaLnBrk="0" hangingPunct="0"/>
            <a:r>
              <a:rPr lang="en-US" sz="2000" b="1" i="1">
                <a:solidFill>
                  <a:schemeClr val="bg1"/>
                </a:solidFill>
                <a:latin typeface="Segoe"/>
              </a:rPr>
              <a:t>ISV </a:t>
            </a:r>
            <a:r>
              <a:rPr lang="ru-RU" sz="2000" b="1" i="1">
                <a:solidFill>
                  <a:schemeClr val="bg1"/>
                </a:solidFill>
                <a:latin typeface="Segoe"/>
              </a:rPr>
              <a:t>партнеры</a:t>
            </a:r>
            <a:endParaRPr lang="en-US" sz="2000" b="1" i="1">
              <a:solidFill>
                <a:schemeClr val="bg1"/>
              </a:solidFill>
              <a:latin typeface="Segoe"/>
            </a:endParaRPr>
          </a:p>
        </p:txBody>
      </p:sp>
      <p:sp>
        <p:nvSpPr>
          <p:cNvPr id="32802" name="Rectangle 35"/>
          <p:cNvSpPr>
            <a:spLocks noChangeArrowheads="1"/>
          </p:cNvSpPr>
          <p:nvPr/>
        </p:nvSpPr>
        <p:spPr bwMode="auto">
          <a:xfrm>
            <a:off x="285750" y="4672013"/>
            <a:ext cx="2041525" cy="400050"/>
          </a:xfrm>
          <a:prstGeom prst="rect">
            <a:avLst/>
          </a:prstGeom>
          <a:noFill/>
          <a:ln w="12700" algn="ctr">
            <a:noFill/>
            <a:miter lim="800000"/>
            <a:headEnd/>
            <a:tailEnd/>
          </a:ln>
        </p:spPr>
        <p:txBody>
          <a:bodyPr wrap="none">
            <a:spAutoFit/>
          </a:bodyPr>
          <a:lstStyle/>
          <a:p>
            <a:pPr algn="ctr" eaLnBrk="0" hangingPunct="0"/>
            <a:r>
              <a:rPr lang="en-US" sz="2000" b="1" i="1">
                <a:solidFill>
                  <a:schemeClr val="bg1"/>
                </a:solidFill>
                <a:latin typeface="Segoe"/>
              </a:rPr>
              <a:t>IHV </a:t>
            </a:r>
            <a:r>
              <a:rPr lang="ru-RU" sz="2000" b="1" i="1">
                <a:solidFill>
                  <a:schemeClr val="bg1"/>
                </a:solidFill>
                <a:latin typeface="Segoe"/>
              </a:rPr>
              <a:t>партнеры</a:t>
            </a:r>
            <a:endParaRPr lang="en-US" sz="2000" b="1" i="1">
              <a:solidFill>
                <a:schemeClr val="bg1"/>
              </a:solidFill>
              <a:latin typeface="Segoe"/>
            </a:endParaRPr>
          </a:p>
        </p:txBody>
      </p:sp>
      <p:pic>
        <p:nvPicPr>
          <p:cNvPr id="32803" name="Picture 36" descr="Hand Held Products"/>
          <p:cNvPicPr>
            <a:picLocks noChangeAspect="1" noChangeArrowheads="1"/>
          </p:cNvPicPr>
          <p:nvPr/>
        </p:nvPicPr>
        <p:blipFill>
          <a:blip r:embed="rId27">
            <a:lum bright="-12000"/>
          </a:blip>
          <a:srcRect/>
          <a:stretch>
            <a:fillRect/>
          </a:stretch>
        </p:blipFill>
        <p:spPr bwMode="auto">
          <a:xfrm>
            <a:off x="571500" y="5087938"/>
            <a:ext cx="1252538" cy="312737"/>
          </a:xfrm>
          <a:prstGeom prst="rect">
            <a:avLst/>
          </a:prstGeom>
          <a:noFill/>
          <a:ln w="9525">
            <a:noFill/>
            <a:miter lim="800000"/>
            <a:headEnd/>
            <a:tailEnd/>
          </a:ln>
        </p:spPr>
      </p:pic>
      <p:pic>
        <p:nvPicPr>
          <p:cNvPr id="32804" name="Picture 37" descr="symbol_logo_med_CMYK"/>
          <p:cNvPicPr>
            <a:picLocks noChangeAspect="1" noChangeArrowheads="1"/>
          </p:cNvPicPr>
          <p:nvPr/>
        </p:nvPicPr>
        <p:blipFill>
          <a:blip r:embed="rId28"/>
          <a:srcRect/>
          <a:stretch>
            <a:fillRect/>
          </a:stretch>
        </p:blipFill>
        <p:spPr bwMode="auto">
          <a:xfrm>
            <a:off x="7215188" y="5929313"/>
            <a:ext cx="1020762" cy="322262"/>
          </a:xfrm>
          <a:prstGeom prst="rect">
            <a:avLst/>
          </a:prstGeom>
          <a:noFill/>
          <a:ln w="9525">
            <a:noFill/>
            <a:miter lim="800000"/>
            <a:headEnd/>
            <a:tailEnd/>
          </a:ln>
        </p:spPr>
      </p:pic>
      <p:pic>
        <p:nvPicPr>
          <p:cNvPr id="32805" name="Picture 38" descr="ultimate"/>
          <p:cNvPicPr>
            <a:picLocks noChangeAspect="1" noChangeArrowheads="1"/>
          </p:cNvPicPr>
          <p:nvPr/>
        </p:nvPicPr>
        <p:blipFill>
          <a:blip r:embed="rId29"/>
          <a:srcRect/>
          <a:stretch>
            <a:fillRect/>
          </a:stretch>
        </p:blipFill>
        <p:spPr bwMode="auto">
          <a:xfrm>
            <a:off x="1143000" y="5857875"/>
            <a:ext cx="1971675" cy="369888"/>
          </a:xfrm>
          <a:prstGeom prst="rect">
            <a:avLst/>
          </a:prstGeom>
          <a:noFill/>
          <a:ln w="9525">
            <a:noFill/>
            <a:miter lim="800000"/>
            <a:headEnd/>
            <a:tailEnd/>
          </a:ln>
        </p:spPr>
      </p:pic>
      <p:pic>
        <p:nvPicPr>
          <p:cNvPr id="32806" name="Picture 39" descr="Cherry_4c_jpg"/>
          <p:cNvPicPr>
            <a:picLocks noChangeAspect="1" noChangeArrowheads="1"/>
          </p:cNvPicPr>
          <p:nvPr/>
        </p:nvPicPr>
        <p:blipFill>
          <a:blip r:embed="rId30"/>
          <a:srcRect/>
          <a:stretch>
            <a:fillRect/>
          </a:stretch>
        </p:blipFill>
        <p:spPr bwMode="auto">
          <a:xfrm>
            <a:off x="7143750" y="5429250"/>
            <a:ext cx="1568450" cy="398463"/>
          </a:xfrm>
          <a:prstGeom prst="rect">
            <a:avLst/>
          </a:prstGeom>
          <a:noFill/>
          <a:ln w="9525">
            <a:noFill/>
            <a:miter lim="800000"/>
            <a:headEnd/>
            <a:tailEnd/>
          </a:ln>
        </p:spPr>
      </p:pic>
      <p:pic>
        <p:nvPicPr>
          <p:cNvPr id="32807" name="Picture 40" descr="03_PrehLogo_electronics_rgb1"/>
          <p:cNvPicPr>
            <a:picLocks noChangeAspect="1" noChangeArrowheads="1"/>
          </p:cNvPicPr>
          <p:nvPr/>
        </p:nvPicPr>
        <p:blipFill>
          <a:blip r:embed="rId31">
            <a:clrChange>
              <a:clrFrom>
                <a:srgbClr val="FFFFFF"/>
              </a:clrFrom>
              <a:clrTo>
                <a:srgbClr val="FFFFFF">
                  <a:alpha val="0"/>
                </a:srgbClr>
              </a:clrTo>
            </a:clrChange>
            <a:lum bright="-6000"/>
          </a:blip>
          <a:srcRect/>
          <a:stretch>
            <a:fillRect/>
          </a:stretch>
        </p:blipFill>
        <p:spPr bwMode="auto">
          <a:xfrm>
            <a:off x="2427288" y="5095875"/>
            <a:ext cx="830262" cy="258763"/>
          </a:xfrm>
          <a:prstGeom prst="rect">
            <a:avLst/>
          </a:prstGeom>
          <a:noFill/>
          <a:ln w="9525">
            <a:noFill/>
            <a:miter lim="800000"/>
            <a:headEnd/>
            <a:tailEnd/>
          </a:ln>
        </p:spPr>
      </p:pic>
      <p:pic>
        <p:nvPicPr>
          <p:cNvPr id="32808" name="Picture 41" descr="Logo M-Sys 300 DPI"/>
          <p:cNvPicPr>
            <a:picLocks noChangeAspect="1" noChangeArrowheads="1"/>
          </p:cNvPicPr>
          <p:nvPr/>
        </p:nvPicPr>
        <p:blipFill>
          <a:blip r:embed="rId32"/>
          <a:srcRect/>
          <a:stretch>
            <a:fillRect/>
          </a:stretch>
        </p:blipFill>
        <p:spPr bwMode="auto">
          <a:xfrm>
            <a:off x="3432175" y="4832350"/>
            <a:ext cx="1268413" cy="284163"/>
          </a:xfrm>
          <a:prstGeom prst="rect">
            <a:avLst/>
          </a:prstGeom>
          <a:noFill/>
          <a:ln w="9525">
            <a:noFill/>
            <a:miter lim="800000"/>
            <a:headEnd/>
            <a:tailEnd/>
          </a:ln>
        </p:spPr>
      </p:pic>
      <p:pic>
        <p:nvPicPr>
          <p:cNvPr id="32809" name="Picture 42" descr="logokps"/>
          <p:cNvPicPr>
            <a:picLocks noChangeAspect="1" noChangeArrowheads="1"/>
          </p:cNvPicPr>
          <p:nvPr/>
        </p:nvPicPr>
        <p:blipFill>
          <a:blip r:embed="rId33">
            <a:clrChange>
              <a:clrFrom>
                <a:srgbClr val="FFFFFF"/>
              </a:clrFrom>
              <a:clrTo>
                <a:srgbClr val="FFFFFF">
                  <a:alpha val="0"/>
                </a:srgbClr>
              </a:clrTo>
            </a:clrChange>
            <a:lum bright="-12000"/>
          </a:blip>
          <a:srcRect/>
          <a:stretch>
            <a:fillRect/>
          </a:stretch>
        </p:blipFill>
        <p:spPr bwMode="auto">
          <a:xfrm>
            <a:off x="5975350" y="4786313"/>
            <a:ext cx="1446213" cy="381000"/>
          </a:xfrm>
          <a:prstGeom prst="rect">
            <a:avLst/>
          </a:prstGeom>
          <a:noFill/>
          <a:ln w="9525">
            <a:noFill/>
            <a:miter lim="800000"/>
            <a:headEnd/>
            <a:tailEnd/>
          </a:ln>
        </p:spPr>
      </p:pic>
      <p:pic>
        <p:nvPicPr>
          <p:cNvPr id="32810" name="Picture 43" descr="ACAlogo"/>
          <p:cNvPicPr>
            <a:picLocks noChangeAspect="1" noChangeArrowheads="1"/>
          </p:cNvPicPr>
          <p:nvPr/>
        </p:nvPicPr>
        <p:blipFill>
          <a:blip r:embed="rId34"/>
          <a:srcRect/>
          <a:stretch>
            <a:fillRect/>
          </a:stretch>
        </p:blipFill>
        <p:spPr bwMode="auto">
          <a:xfrm>
            <a:off x="1801813" y="3683000"/>
            <a:ext cx="909637" cy="381000"/>
          </a:xfrm>
          <a:prstGeom prst="rect">
            <a:avLst/>
          </a:prstGeom>
          <a:noFill/>
          <a:ln w="9525">
            <a:noFill/>
            <a:miter lim="800000"/>
            <a:headEnd/>
            <a:tailEnd/>
          </a:ln>
        </p:spPr>
      </p:pic>
      <p:pic>
        <p:nvPicPr>
          <p:cNvPr id="32811" name="Picture 44" descr="APG logo- 2C PC"/>
          <p:cNvPicPr>
            <a:picLocks noChangeAspect="1" noChangeArrowheads="1"/>
          </p:cNvPicPr>
          <p:nvPr/>
        </p:nvPicPr>
        <p:blipFill>
          <a:blip r:embed="rId35">
            <a:clrChange>
              <a:clrFrom>
                <a:srgbClr val="FFFFFF"/>
              </a:clrFrom>
              <a:clrTo>
                <a:srgbClr val="FFFFFF">
                  <a:alpha val="0"/>
                </a:srgbClr>
              </a:clrTo>
            </a:clrChange>
            <a:lum bright="-6000"/>
          </a:blip>
          <a:srcRect/>
          <a:stretch>
            <a:fillRect/>
          </a:stretch>
        </p:blipFill>
        <p:spPr bwMode="auto">
          <a:xfrm>
            <a:off x="1879600" y="5414963"/>
            <a:ext cx="957263" cy="452437"/>
          </a:xfrm>
          <a:prstGeom prst="rect">
            <a:avLst/>
          </a:prstGeom>
          <a:noFill/>
          <a:ln w="9525">
            <a:noFill/>
            <a:miter lim="800000"/>
            <a:headEnd/>
            <a:tailEnd/>
          </a:ln>
        </p:spPr>
      </p:pic>
      <p:pic>
        <p:nvPicPr>
          <p:cNvPr id="32812" name="Picture 45" descr="INGECOLO"/>
          <p:cNvPicPr>
            <a:picLocks noChangeAspect="1" noChangeArrowheads="1"/>
          </p:cNvPicPr>
          <p:nvPr/>
        </p:nvPicPr>
        <p:blipFill>
          <a:blip r:embed="rId36"/>
          <a:srcRect/>
          <a:stretch>
            <a:fillRect/>
          </a:stretch>
        </p:blipFill>
        <p:spPr bwMode="auto">
          <a:xfrm>
            <a:off x="3714750" y="6000750"/>
            <a:ext cx="1487488" cy="311150"/>
          </a:xfrm>
          <a:prstGeom prst="rect">
            <a:avLst/>
          </a:prstGeom>
          <a:noFill/>
          <a:ln w="9525">
            <a:noFill/>
            <a:miter lim="800000"/>
            <a:headEnd/>
            <a:tailEnd/>
          </a:ln>
        </p:spPr>
      </p:pic>
      <p:pic>
        <p:nvPicPr>
          <p:cNvPr id="32813" name="Picture 46" descr="official MMF color logo"/>
          <p:cNvPicPr>
            <a:picLocks noChangeAspect="1" noChangeArrowheads="1"/>
          </p:cNvPicPr>
          <p:nvPr/>
        </p:nvPicPr>
        <p:blipFill>
          <a:blip r:embed="rId37">
            <a:lum bright="-6000"/>
          </a:blip>
          <a:srcRect/>
          <a:stretch>
            <a:fillRect/>
          </a:stretch>
        </p:blipFill>
        <p:spPr bwMode="auto">
          <a:xfrm>
            <a:off x="4786313" y="5357813"/>
            <a:ext cx="577850" cy="501650"/>
          </a:xfrm>
          <a:prstGeom prst="rect">
            <a:avLst/>
          </a:prstGeom>
          <a:noFill/>
          <a:ln w="9525">
            <a:noFill/>
            <a:miter lim="800000"/>
            <a:headEnd/>
            <a:tailEnd/>
          </a:ln>
        </p:spPr>
      </p:pic>
      <p:pic>
        <p:nvPicPr>
          <p:cNvPr id="32814" name="Picture 47" descr="color_w_tag"/>
          <p:cNvPicPr>
            <a:picLocks noChangeAspect="1" noChangeArrowheads="1"/>
          </p:cNvPicPr>
          <p:nvPr/>
        </p:nvPicPr>
        <p:blipFill>
          <a:blip r:embed="rId38"/>
          <a:srcRect/>
          <a:stretch>
            <a:fillRect/>
          </a:stretch>
        </p:blipFill>
        <p:spPr bwMode="auto">
          <a:xfrm>
            <a:off x="4802188" y="4868863"/>
            <a:ext cx="1077912" cy="188912"/>
          </a:xfrm>
          <a:prstGeom prst="rect">
            <a:avLst/>
          </a:prstGeom>
          <a:noFill/>
          <a:ln w="9525">
            <a:noFill/>
            <a:miter lim="800000"/>
            <a:headEnd/>
            <a:tailEnd/>
          </a:ln>
        </p:spPr>
      </p:pic>
      <p:pic>
        <p:nvPicPr>
          <p:cNvPr id="32815" name="Picture 48" descr="Citizen-R instruction050207"/>
          <p:cNvPicPr>
            <a:picLocks noChangeAspect="1" noChangeArrowheads="1"/>
          </p:cNvPicPr>
          <p:nvPr/>
        </p:nvPicPr>
        <p:blipFill>
          <a:blip r:embed="rId39"/>
          <a:srcRect/>
          <a:stretch>
            <a:fillRect/>
          </a:stretch>
        </p:blipFill>
        <p:spPr bwMode="auto">
          <a:xfrm>
            <a:off x="5929313" y="5357813"/>
            <a:ext cx="1103312" cy="206375"/>
          </a:xfrm>
          <a:prstGeom prst="rect">
            <a:avLst/>
          </a:prstGeom>
          <a:noFill/>
          <a:ln w="9525">
            <a:noFill/>
            <a:miter lim="800000"/>
            <a:headEnd/>
            <a:tailEnd/>
          </a:ln>
        </p:spPr>
      </p:pic>
      <p:pic>
        <p:nvPicPr>
          <p:cNvPr id="32816" name="Picture 49" descr="Star_Logo"/>
          <p:cNvPicPr>
            <a:picLocks noChangeAspect="1" noChangeArrowheads="1"/>
          </p:cNvPicPr>
          <p:nvPr/>
        </p:nvPicPr>
        <p:blipFill>
          <a:blip r:embed="rId40"/>
          <a:srcRect/>
          <a:stretch>
            <a:fillRect/>
          </a:stretch>
        </p:blipFill>
        <p:spPr bwMode="auto">
          <a:xfrm>
            <a:off x="7369175" y="4802188"/>
            <a:ext cx="1016000" cy="361950"/>
          </a:xfrm>
          <a:prstGeom prst="rect">
            <a:avLst/>
          </a:prstGeom>
          <a:noFill/>
          <a:ln w="9525">
            <a:noFill/>
            <a:miter lim="800000"/>
            <a:headEnd/>
            <a:tailEnd/>
          </a:ln>
        </p:spPr>
      </p:pic>
      <p:pic>
        <p:nvPicPr>
          <p:cNvPr id="32817" name="Picture 50"/>
          <p:cNvPicPr>
            <a:picLocks noChangeAspect="1" noChangeArrowheads="1"/>
          </p:cNvPicPr>
          <p:nvPr/>
        </p:nvPicPr>
        <p:blipFill>
          <a:blip r:embed="rId41"/>
          <a:srcRect/>
          <a:stretch>
            <a:fillRect/>
          </a:stretch>
        </p:blipFill>
        <p:spPr bwMode="auto">
          <a:xfrm>
            <a:off x="3476625" y="5507038"/>
            <a:ext cx="998538" cy="349250"/>
          </a:xfrm>
          <a:prstGeom prst="rect">
            <a:avLst/>
          </a:prstGeom>
          <a:noFill/>
          <a:ln w="9525">
            <a:noFill/>
            <a:miter lim="800000"/>
            <a:headEnd/>
            <a:tailEnd/>
          </a:ln>
        </p:spPr>
      </p:pic>
      <p:sp>
        <p:nvSpPr>
          <p:cNvPr id="32818" name="Text Box 59"/>
          <p:cNvSpPr txBox="1">
            <a:spLocks noChangeArrowheads="1"/>
          </p:cNvSpPr>
          <p:nvPr/>
        </p:nvSpPr>
        <p:spPr bwMode="auto">
          <a:xfrm>
            <a:off x="2162175" y="3349625"/>
            <a:ext cx="1800225" cy="366713"/>
          </a:xfrm>
          <a:prstGeom prst="rect">
            <a:avLst/>
          </a:prstGeom>
          <a:noFill/>
          <a:ln w="9525">
            <a:noFill/>
            <a:miter lim="800000"/>
            <a:headEnd/>
            <a:tailEnd/>
          </a:ln>
        </p:spPr>
        <p:txBody>
          <a:bodyPr>
            <a:spAutoFit/>
          </a:bodyPr>
          <a:lstStyle/>
          <a:p>
            <a:pPr>
              <a:spcBef>
                <a:spcPct val="50000"/>
              </a:spcBef>
            </a:pPr>
            <a:r>
              <a:rPr lang="en-US">
                <a:latin typeface="Segoe"/>
              </a:rPr>
              <a:t>Advantech</a:t>
            </a:r>
          </a:p>
        </p:txBody>
      </p:sp>
      <p:pic>
        <p:nvPicPr>
          <p:cNvPr id="32819" name="Picture 5" descr="Company Logo"/>
          <p:cNvPicPr>
            <a:picLocks noChangeAspect="1" noChangeArrowheads="1"/>
          </p:cNvPicPr>
          <p:nvPr/>
        </p:nvPicPr>
        <p:blipFill>
          <a:blip r:embed="rId42"/>
          <a:srcRect/>
          <a:stretch>
            <a:fillRect/>
          </a:stretch>
        </p:blipFill>
        <p:spPr bwMode="auto">
          <a:xfrm>
            <a:off x="96838" y="3286125"/>
            <a:ext cx="1189037" cy="339725"/>
          </a:xfrm>
          <a:prstGeom prst="rect">
            <a:avLst/>
          </a:prstGeom>
          <a:noFill/>
          <a:ln w="9525">
            <a:noFill/>
            <a:miter lim="800000"/>
            <a:headEnd/>
            <a:tailEnd/>
          </a:ln>
        </p:spPr>
      </p:pic>
      <p:pic>
        <p:nvPicPr>
          <p:cNvPr id="32820" name="Picture 8" descr="eteclogo"/>
          <p:cNvPicPr>
            <a:picLocks noChangeAspect="1" noChangeArrowheads="1"/>
          </p:cNvPicPr>
          <p:nvPr/>
        </p:nvPicPr>
        <p:blipFill>
          <a:blip r:embed="rId43">
            <a:clrChange>
              <a:clrFrom>
                <a:srgbClr val="FFFFFF"/>
              </a:clrFrom>
              <a:clrTo>
                <a:srgbClr val="FFFFFF">
                  <a:alpha val="0"/>
                </a:srgbClr>
              </a:clrTo>
            </a:clrChange>
          </a:blip>
          <a:srcRect/>
          <a:stretch>
            <a:fillRect/>
          </a:stretch>
        </p:blipFill>
        <p:spPr bwMode="auto">
          <a:xfrm>
            <a:off x="2500313" y="4214813"/>
            <a:ext cx="4373562" cy="327025"/>
          </a:xfrm>
          <a:prstGeom prst="rect">
            <a:avLst/>
          </a:prstGeom>
          <a:noFill/>
          <a:ln w="9525">
            <a:noFill/>
            <a:miter lim="800000"/>
            <a:headEnd/>
            <a:tailEnd/>
          </a:ln>
        </p:spPr>
      </p:pic>
      <p:pic>
        <p:nvPicPr>
          <p:cNvPr id="32821" name="Picture 18" descr="new anker logo"/>
          <p:cNvPicPr>
            <a:picLocks noChangeAspect="1" noChangeArrowheads="1"/>
          </p:cNvPicPr>
          <p:nvPr/>
        </p:nvPicPr>
        <p:blipFill>
          <a:blip r:embed="rId44"/>
          <a:srcRect/>
          <a:stretch>
            <a:fillRect/>
          </a:stretch>
        </p:blipFill>
        <p:spPr bwMode="auto">
          <a:xfrm>
            <a:off x="8072438" y="3125788"/>
            <a:ext cx="892175" cy="300037"/>
          </a:xfrm>
          <a:prstGeom prst="rect">
            <a:avLst/>
          </a:prstGeom>
          <a:noFill/>
          <a:ln w="9525">
            <a:noFill/>
            <a:miter lim="800000"/>
            <a:headEnd/>
            <a:tailEnd/>
          </a:ln>
        </p:spPr>
      </p:pic>
      <p:pic>
        <p:nvPicPr>
          <p:cNvPr id="32822" name="Picture 19" descr="INGECOLO"/>
          <p:cNvPicPr>
            <a:picLocks noChangeAspect="1" noChangeArrowheads="1"/>
          </p:cNvPicPr>
          <p:nvPr/>
        </p:nvPicPr>
        <p:blipFill>
          <a:blip r:embed="rId45"/>
          <a:srcRect/>
          <a:stretch>
            <a:fillRect/>
          </a:stretch>
        </p:blipFill>
        <p:spPr bwMode="auto">
          <a:xfrm>
            <a:off x="8143875" y="3917950"/>
            <a:ext cx="1000125" cy="217488"/>
          </a:xfrm>
          <a:prstGeom prst="rect">
            <a:avLst/>
          </a:prstGeom>
          <a:noFill/>
          <a:ln w="9525">
            <a:noFill/>
            <a:miter lim="800000"/>
            <a:headEnd/>
            <a:tailEnd/>
          </a:ln>
        </p:spPr>
      </p:pic>
      <p:pic>
        <p:nvPicPr>
          <p:cNvPr id="32823" name="Picture 56" descr="Dell">
            <a:hlinkClick r:id="rId46"/>
          </p:cNvPr>
          <p:cNvPicPr>
            <a:picLocks noChangeAspect="1" noChangeArrowheads="1"/>
          </p:cNvPicPr>
          <p:nvPr/>
        </p:nvPicPr>
        <p:blipFill>
          <a:blip r:embed="rId47"/>
          <a:srcRect/>
          <a:stretch>
            <a:fillRect/>
          </a:stretch>
        </p:blipFill>
        <p:spPr bwMode="auto">
          <a:xfrm>
            <a:off x="8001000" y="1538288"/>
            <a:ext cx="847725" cy="319087"/>
          </a:xfrm>
          <a:prstGeom prst="rect">
            <a:avLst/>
          </a:prstGeom>
          <a:noFill/>
          <a:ln w="9525">
            <a:noFill/>
            <a:miter lim="800000"/>
            <a:headEnd/>
            <a:tailEnd/>
          </a:ln>
        </p:spPr>
      </p:pic>
      <p:pic>
        <p:nvPicPr>
          <p:cNvPr id="63" name="Picture 66"/>
          <p:cNvPicPr>
            <a:picLocks noChangeAspect="1" noChangeArrowheads="1"/>
          </p:cNvPicPr>
          <p:nvPr/>
        </p:nvPicPr>
        <p:blipFill>
          <a:blip r:embed="rId48"/>
          <a:srcRect/>
          <a:stretch>
            <a:fillRect/>
          </a:stretch>
        </p:blipFill>
        <p:spPr bwMode="auto">
          <a:xfrm>
            <a:off x="8429625" y="2071688"/>
            <a:ext cx="474663" cy="390525"/>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64" name="Picture 69"/>
          <p:cNvPicPr>
            <a:picLocks noChangeAspect="1" noChangeArrowheads="1"/>
          </p:cNvPicPr>
          <p:nvPr/>
        </p:nvPicPr>
        <p:blipFill>
          <a:blip r:embed="rId49"/>
          <a:srcRect/>
          <a:stretch>
            <a:fillRect/>
          </a:stretch>
        </p:blipFill>
        <p:spPr bwMode="auto">
          <a:xfrm>
            <a:off x="3500438" y="2143125"/>
            <a:ext cx="1017587" cy="3048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65" name="Picture 72"/>
          <p:cNvPicPr>
            <a:picLocks noChangeAspect="1" noChangeArrowheads="1"/>
          </p:cNvPicPr>
          <p:nvPr/>
        </p:nvPicPr>
        <p:blipFill>
          <a:blip r:embed="rId50"/>
          <a:srcRect/>
          <a:stretch>
            <a:fillRect/>
          </a:stretch>
        </p:blipFill>
        <p:spPr bwMode="auto">
          <a:xfrm>
            <a:off x="6500813" y="2071688"/>
            <a:ext cx="635000" cy="36195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66" name="Picture 73"/>
          <p:cNvPicPr>
            <a:picLocks noChangeAspect="1" noChangeArrowheads="1"/>
          </p:cNvPicPr>
          <p:nvPr/>
        </p:nvPicPr>
        <p:blipFill>
          <a:blip r:embed="rId51"/>
          <a:srcRect/>
          <a:stretch>
            <a:fillRect/>
          </a:stretch>
        </p:blipFill>
        <p:spPr bwMode="auto">
          <a:xfrm>
            <a:off x="1428750" y="1643063"/>
            <a:ext cx="1104900" cy="309562"/>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67" name="Picture 74"/>
          <p:cNvPicPr>
            <a:picLocks noChangeAspect="1" noChangeArrowheads="1"/>
          </p:cNvPicPr>
          <p:nvPr/>
        </p:nvPicPr>
        <p:blipFill>
          <a:blip r:embed="rId52"/>
          <a:srcRect/>
          <a:stretch>
            <a:fillRect/>
          </a:stretch>
        </p:blipFill>
        <p:spPr bwMode="auto">
          <a:xfrm>
            <a:off x="2643188" y="2000250"/>
            <a:ext cx="757237" cy="428625"/>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32829" name="Picture 12" descr="micros1"/>
          <p:cNvPicPr>
            <a:picLocks noChangeAspect="1" noChangeArrowheads="1"/>
          </p:cNvPicPr>
          <p:nvPr/>
        </p:nvPicPr>
        <p:blipFill>
          <a:blip r:embed="rId24"/>
          <a:srcRect/>
          <a:stretch>
            <a:fillRect/>
          </a:stretch>
        </p:blipFill>
        <p:spPr bwMode="auto">
          <a:xfrm>
            <a:off x="285750" y="5500688"/>
            <a:ext cx="1049338" cy="268287"/>
          </a:xfrm>
          <a:prstGeom prst="rect">
            <a:avLst/>
          </a:prstGeom>
          <a:noFill/>
          <a:ln w="9525">
            <a:noFill/>
            <a:miter lim="800000"/>
            <a:headEnd/>
            <a:tailEnd/>
          </a:ln>
        </p:spPr>
      </p:pic>
      <p:pic>
        <p:nvPicPr>
          <p:cNvPr id="32830" name="Picture 8" descr="eteclogo"/>
          <p:cNvPicPr>
            <a:picLocks noChangeAspect="1" noChangeArrowheads="1"/>
          </p:cNvPicPr>
          <p:nvPr/>
        </p:nvPicPr>
        <p:blipFill>
          <a:blip r:embed="rId43">
            <a:clrChange>
              <a:clrFrom>
                <a:srgbClr val="FFFFFF"/>
              </a:clrFrom>
              <a:clrTo>
                <a:srgbClr val="FFFFFF">
                  <a:alpha val="0"/>
                </a:srgbClr>
              </a:clrTo>
            </a:clrChange>
          </a:blip>
          <a:srcRect/>
          <a:stretch>
            <a:fillRect/>
          </a:stretch>
        </p:blipFill>
        <p:spPr bwMode="auto">
          <a:xfrm>
            <a:off x="4286250" y="1214438"/>
            <a:ext cx="4016375" cy="300037"/>
          </a:xfrm>
          <a:prstGeom prst="rect">
            <a:avLst/>
          </a:prstGeom>
          <a:noFill/>
          <a:ln w="9525">
            <a:noFill/>
            <a:miter lim="800000"/>
            <a:headEnd/>
            <a:tailEnd/>
          </a:ln>
        </p:spPr>
      </p:pic>
      <p:pic>
        <p:nvPicPr>
          <p:cNvPr id="32831" name="Picture 76" descr="http://www.yeahpoint.com/_img/Yeahpoint-Logo-big.gif">
            <a:hlinkClick r:id="rId53"/>
          </p:cNvPr>
          <p:cNvPicPr>
            <a:picLocks noChangeAspect="1" noChangeArrowheads="1"/>
          </p:cNvPicPr>
          <p:nvPr/>
        </p:nvPicPr>
        <p:blipFill>
          <a:blip r:embed="rId54"/>
          <a:srcRect/>
          <a:stretch>
            <a:fillRect/>
          </a:stretch>
        </p:blipFill>
        <p:spPr bwMode="auto">
          <a:xfrm>
            <a:off x="5572125" y="5715000"/>
            <a:ext cx="996950" cy="514350"/>
          </a:xfrm>
          <a:prstGeom prst="rect">
            <a:avLst/>
          </a:prstGeom>
          <a:noFill/>
          <a:ln w="9525">
            <a:noFill/>
            <a:miter lim="800000"/>
            <a:headEnd/>
            <a:tailEnd/>
          </a:ln>
        </p:spPr>
      </p:pic>
      <p:pic>
        <p:nvPicPr>
          <p:cNvPr id="32832" name="Picture 2" descr="SHARP"/>
          <p:cNvPicPr>
            <a:picLocks noChangeAspect="1" noChangeArrowheads="1"/>
          </p:cNvPicPr>
          <p:nvPr/>
        </p:nvPicPr>
        <p:blipFill>
          <a:blip r:embed="rId55"/>
          <a:srcRect/>
          <a:stretch>
            <a:fillRect/>
          </a:stretch>
        </p:blipFill>
        <p:spPr bwMode="auto">
          <a:xfrm>
            <a:off x="3429000" y="1785938"/>
            <a:ext cx="1190625" cy="2095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928688" y="3714750"/>
            <a:ext cx="6994525" cy="461963"/>
          </a:xfrm>
        </p:spPr>
        <p:txBody>
          <a:bodyPr rtlCol="0"/>
          <a:lstStyle/>
          <a:p>
            <a:pPr defTabSz="914363" fontAlgn="auto">
              <a:spcAft>
                <a:spcPts val="0"/>
              </a:spcAft>
              <a:defRPr/>
            </a:pPr>
            <a:r>
              <a:rPr lang="en-US" sz="4000" dirty="0" smtClean="0"/>
              <a:t>POS for .NET</a:t>
            </a:r>
            <a:endParaRPr lang="en-US" sz="4000" dirty="0"/>
          </a:p>
        </p:txBody>
      </p:sp>
      <p:sp>
        <p:nvSpPr>
          <p:cNvPr id="4" name="Text Placeholder 3"/>
          <p:cNvSpPr>
            <a:spLocks noGrp="1"/>
          </p:cNvSpPr>
          <p:nvPr>
            <p:ph type="body" sz="quarter" idx="10"/>
          </p:nvPr>
        </p:nvSpPr>
        <p:spPr>
          <a:xfrm>
            <a:off x="928662" y="2000240"/>
            <a:ext cx="6994950" cy="1384994"/>
          </a:xfrm>
        </p:spPr>
        <p:txBody>
          <a:bodyPr rtlCol="0"/>
          <a:lstStyle/>
          <a:p>
            <a:pPr>
              <a:defRPr/>
            </a:pPr>
            <a:r>
              <a:rPr lang="ru-RU"/>
              <a:t>Обзор</a:t>
            </a:r>
            <a:endParaRPr lang="nl-NL"/>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 Template">
  <a:themeElements>
    <a:clrScheme name="Gray Template Template">
      <a:dk1>
        <a:srgbClr val="000000"/>
      </a:dk1>
      <a:lt1>
        <a:srgbClr val="FFFFFF"/>
      </a:lt1>
      <a:dk2>
        <a:srgbClr val="5F5F5F"/>
      </a:dk2>
      <a:lt2>
        <a:srgbClr val="FFFF99"/>
      </a:lt2>
      <a:accent1>
        <a:srgbClr val="FFC000"/>
      </a:accent1>
      <a:accent2>
        <a:srgbClr val="3497AE"/>
      </a:accent2>
      <a:accent3>
        <a:srgbClr val="DF8045"/>
      </a:accent3>
      <a:accent4>
        <a:srgbClr val="7DCC2E"/>
      </a:accent4>
      <a:accent5>
        <a:srgbClr val="FF9929"/>
      </a:accent5>
      <a:accent6>
        <a:srgbClr val="7D3DA1"/>
      </a:accent6>
      <a:hlink>
        <a:srgbClr val="7DDDF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Template>
  <TotalTime>563</TotalTime>
  <Words>1150</Words>
  <Application>Microsoft Office PowerPoint</Application>
  <PresentationFormat>On-screen Show (4:3)</PresentationFormat>
  <Paragraphs>238</Paragraphs>
  <Slides>32</Slides>
  <Notes>31</Notes>
  <HiddenSlides>0</HiddenSlides>
  <MMClips>0</MMClips>
  <ScaleCrop>false</ScaleCrop>
  <HeadingPairs>
    <vt:vector size="6" baseType="variant">
      <vt:variant>
        <vt:lpstr>Использованные шрифты</vt:lpstr>
      </vt:variant>
      <vt:variant>
        <vt:i4>7</vt:i4>
      </vt:variant>
      <vt:variant>
        <vt:lpstr>Шаблон оформления</vt:lpstr>
      </vt:variant>
      <vt:variant>
        <vt:i4>7</vt:i4>
      </vt:variant>
      <vt:variant>
        <vt:lpstr>Заголовки слайдов</vt:lpstr>
      </vt:variant>
      <vt:variant>
        <vt:i4>32</vt:i4>
      </vt:variant>
    </vt:vector>
  </HeadingPairs>
  <TitlesOfParts>
    <vt:vector size="46" baseType="lpstr">
      <vt:lpstr>Segoe</vt:lpstr>
      <vt:lpstr>Arial</vt:lpstr>
      <vt:lpstr>Courier New</vt:lpstr>
      <vt:lpstr>Calibri</vt:lpstr>
      <vt:lpstr>ＭＳ Ｐゴシック</vt:lpstr>
      <vt:lpstr>Wingdings</vt:lpstr>
      <vt:lpstr>Wingdings 2</vt:lpstr>
      <vt:lpstr>Presentation Template</vt:lpstr>
      <vt:lpstr>White with Courier font for code slides</vt:lpstr>
      <vt:lpstr>Presentation Template</vt:lpstr>
      <vt:lpstr>Presentation Template</vt:lpstr>
      <vt:lpstr>Presentation Template</vt:lpstr>
      <vt:lpstr>Presentation Template</vt:lpstr>
      <vt:lpstr>Presentation Template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vector>
  </TitlesOfParts>
  <Manager>&lt;Content Manager Name Here&gt;</Manager>
  <Company>LENOVO CUSTOMER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разработку с использованием POS for .NET</dc:title>
  <dc:subject>TechDays</dc:subject>
  <dc:creator>Stanislav Pavlov</dc:creator>
  <cp:keywords>POS for .NET WEPOS POSReady Windows Embedded</cp:keywords>
  <dc:description>Template:_x000d_
Formatting:_x000d_
Event Date:_x000d_
Event Location:_x000d_
Audience:</dc:description>
  <cp:lastModifiedBy>katroevsky</cp:lastModifiedBy>
  <cp:revision>56</cp:revision>
  <dcterms:created xsi:type="dcterms:W3CDTF">2009-01-11T11:40:50Z</dcterms:created>
  <dcterms:modified xsi:type="dcterms:W3CDTF">2010-03-05T15:47:17Z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0x010100533AD331B6D24443BB04B6A836C1A1D7</vt:lpwstr>
  </property>
</Properties>
</file>