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17" d="100"/>
          <a:sy n="117" d="100"/>
        </p:scale>
        <p:origin x="1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B3FC80-E2A8-4CCD-A814-90BF2E3700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7D72663-25C4-420A-84AA-7452BF7B3261}">
      <dgm:prSet/>
      <dgm:spPr/>
      <dgm:t>
        <a:bodyPr/>
        <a:lstStyle/>
        <a:p>
          <a:r>
            <a:rPr lang="en-US" b="0" i="0"/>
            <a:t>When working with large datasets, it happens to have duplicates because LLMs can extract the same product from different sources. In this case, it’s necessary to remove duplicated products.</a:t>
          </a:r>
          <a:endParaRPr lang="en-US"/>
        </a:p>
      </dgm:t>
    </dgm:pt>
    <dgm:pt modelId="{8CE3AB6D-10A5-414E-97A4-549E71689045}" type="parTrans" cxnId="{1928D39F-589C-4409-9FB7-9769D76752ED}">
      <dgm:prSet/>
      <dgm:spPr/>
      <dgm:t>
        <a:bodyPr/>
        <a:lstStyle/>
        <a:p>
          <a:endParaRPr lang="en-US"/>
        </a:p>
      </dgm:t>
    </dgm:pt>
    <dgm:pt modelId="{B7B9A243-3EB2-48D9-8CB5-F1E9FAE56DA2}" type="sibTrans" cxnId="{1928D39F-589C-4409-9FB7-9769D76752ED}">
      <dgm:prSet/>
      <dgm:spPr/>
      <dgm:t>
        <a:bodyPr/>
        <a:lstStyle/>
        <a:p>
          <a:endParaRPr lang="en-US"/>
        </a:p>
      </dgm:t>
    </dgm:pt>
    <dgm:pt modelId="{56448E24-FEF9-4B54-ACE3-BA39C3256F47}">
      <dgm:prSet/>
      <dgm:spPr/>
      <dgm:t>
        <a:bodyPr/>
        <a:lstStyle/>
        <a:p>
          <a:r>
            <a:rPr lang="en-US" b="0" i="0"/>
            <a:t>The format used to store such large datasets is called </a:t>
          </a:r>
          <a:r>
            <a:rPr lang="en-US" b="1" i="0"/>
            <a:t>Parquet</a:t>
          </a:r>
          <a:r>
            <a:rPr lang="en-US" b="0" i="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a:p>
      </dgm:t>
    </dgm:pt>
    <dgm:pt modelId="{D07CC587-F701-41AF-8F6E-C79691E8A401}" type="parTrans" cxnId="{4B0CC5E9-6439-4AD1-AFC4-4DC9D5410287}">
      <dgm:prSet/>
      <dgm:spPr/>
      <dgm:t>
        <a:bodyPr/>
        <a:lstStyle/>
        <a:p>
          <a:endParaRPr lang="en-US"/>
        </a:p>
      </dgm:t>
    </dgm:pt>
    <dgm:pt modelId="{F79EBB4E-9ECD-4E35-84E9-D26B7B668343}" type="sibTrans" cxnId="{4B0CC5E9-6439-4AD1-AFC4-4DC9D5410287}">
      <dgm:prSet/>
      <dgm:spPr/>
      <dgm:t>
        <a:bodyPr/>
        <a:lstStyle/>
        <a:p>
          <a:endParaRPr lang="en-US"/>
        </a:p>
      </dgm:t>
    </dgm:pt>
    <dgm:pt modelId="{2851530E-7A06-4BCF-99AB-22B8105C3367}">
      <dgm:prSet/>
      <dgm:spPr/>
      <dgm:t>
        <a:bodyPr/>
        <a:lstStyle/>
        <a:p>
          <a:r>
            <a:rPr lang="en-US" b="0" i="0"/>
            <a:t>For large datasets, Parquet file it’s better because of efficient storage, better compression, schema and type information, parallel processing and his structure that allows to work with big data ecosystems.</a:t>
          </a:r>
          <a:endParaRPr lang="en-US"/>
        </a:p>
      </dgm:t>
    </dgm:pt>
    <dgm:pt modelId="{EA423DAF-4439-41CD-9A8F-557DCF2CFA6C}" type="parTrans" cxnId="{88BF797A-7BA1-4648-B847-1C1215FC40AA}">
      <dgm:prSet/>
      <dgm:spPr/>
      <dgm:t>
        <a:bodyPr/>
        <a:lstStyle/>
        <a:p>
          <a:endParaRPr lang="en-US"/>
        </a:p>
      </dgm:t>
    </dgm:pt>
    <dgm:pt modelId="{5E7FAC4A-A486-4CF8-9924-5CB4846F5540}" type="sibTrans" cxnId="{88BF797A-7BA1-4648-B847-1C1215FC40AA}">
      <dgm:prSet/>
      <dgm:spPr/>
      <dgm:t>
        <a:bodyPr/>
        <a:lstStyle/>
        <a:p>
          <a:endParaRPr lang="en-US"/>
        </a:p>
      </dgm:t>
    </dgm:pt>
    <dgm:pt modelId="{3109D9D4-E748-4CB2-B827-A18F5E9C80AB}" type="pres">
      <dgm:prSet presAssocID="{EDB3FC80-E2A8-4CCD-A814-90BF2E37001B}" presName="root" presStyleCnt="0">
        <dgm:presLayoutVars>
          <dgm:dir/>
          <dgm:resizeHandles val="exact"/>
        </dgm:presLayoutVars>
      </dgm:prSet>
      <dgm:spPr/>
    </dgm:pt>
    <dgm:pt modelId="{84D0079A-D5A8-483D-A4DF-C438CA7C5BE4}" type="pres">
      <dgm:prSet presAssocID="{B7D72663-25C4-420A-84AA-7452BF7B3261}" presName="compNode" presStyleCnt="0"/>
      <dgm:spPr/>
    </dgm:pt>
    <dgm:pt modelId="{CA703647-C375-4F79-BF38-1A86D758D0ED}" type="pres">
      <dgm:prSet presAssocID="{B7D72663-25C4-420A-84AA-7452BF7B3261}" presName="bgRect" presStyleLbl="bgShp" presStyleIdx="0" presStyleCnt="3"/>
      <dgm:spPr/>
    </dgm:pt>
    <dgm:pt modelId="{B03A15CC-97A0-487E-9F2F-7A25C5D93B96}" type="pres">
      <dgm:prSet presAssocID="{B7D72663-25C4-420A-84AA-7452BF7B32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el"/>
        </a:ext>
      </dgm:extLst>
    </dgm:pt>
    <dgm:pt modelId="{41FAFC55-C7C8-48F9-AA45-9299FF28F949}" type="pres">
      <dgm:prSet presAssocID="{B7D72663-25C4-420A-84AA-7452BF7B3261}" presName="spaceRect" presStyleCnt="0"/>
      <dgm:spPr/>
    </dgm:pt>
    <dgm:pt modelId="{6E42AD13-06AF-478E-BF82-D9FBE3D56014}" type="pres">
      <dgm:prSet presAssocID="{B7D72663-25C4-420A-84AA-7452BF7B3261}" presName="parTx" presStyleLbl="revTx" presStyleIdx="0" presStyleCnt="3">
        <dgm:presLayoutVars>
          <dgm:chMax val="0"/>
          <dgm:chPref val="0"/>
        </dgm:presLayoutVars>
      </dgm:prSet>
      <dgm:spPr/>
    </dgm:pt>
    <dgm:pt modelId="{DA57A847-83CE-42E6-ABFE-7431574F5433}" type="pres">
      <dgm:prSet presAssocID="{B7B9A243-3EB2-48D9-8CB5-F1E9FAE56DA2}" presName="sibTrans" presStyleCnt="0"/>
      <dgm:spPr/>
    </dgm:pt>
    <dgm:pt modelId="{0A23C97B-7593-41BD-B95E-4B58A448CDE4}" type="pres">
      <dgm:prSet presAssocID="{56448E24-FEF9-4B54-ACE3-BA39C3256F47}" presName="compNode" presStyleCnt="0"/>
      <dgm:spPr/>
    </dgm:pt>
    <dgm:pt modelId="{5C70778B-3619-498A-A14E-A4DE8ED5F2FF}" type="pres">
      <dgm:prSet presAssocID="{56448E24-FEF9-4B54-ACE3-BA39C3256F47}" presName="bgRect" presStyleLbl="bgShp" presStyleIdx="1" presStyleCnt="3"/>
      <dgm:spPr/>
    </dgm:pt>
    <dgm:pt modelId="{63F0A0C2-BA4C-4695-8B03-8FD04122DD15}" type="pres">
      <dgm:prSet presAssocID="{56448E24-FEF9-4B54-ACE3-BA39C3256F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ză de date"/>
        </a:ext>
      </dgm:extLst>
    </dgm:pt>
    <dgm:pt modelId="{3F4D097D-97E8-419B-B24C-F1762752116B}" type="pres">
      <dgm:prSet presAssocID="{56448E24-FEF9-4B54-ACE3-BA39C3256F47}" presName="spaceRect" presStyleCnt="0"/>
      <dgm:spPr/>
    </dgm:pt>
    <dgm:pt modelId="{6E950E83-2DDD-41CE-AEBA-A496C915BAA1}" type="pres">
      <dgm:prSet presAssocID="{56448E24-FEF9-4B54-ACE3-BA39C3256F47}" presName="parTx" presStyleLbl="revTx" presStyleIdx="1" presStyleCnt="3">
        <dgm:presLayoutVars>
          <dgm:chMax val="0"/>
          <dgm:chPref val="0"/>
        </dgm:presLayoutVars>
      </dgm:prSet>
      <dgm:spPr/>
    </dgm:pt>
    <dgm:pt modelId="{B84D8C10-51E5-45CE-9734-E05E9CE13D16}" type="pres">
      <dgm:prSet presAssocID="{F79EBB4E-9ECD-4E35-84E9-D26B7B668343}" presName="sibTrans" presStyleCnt="0"/>
      <dgm:spPr/>
    </dgm:pt>
    <dgm:pt modelId="{9079B1B4-7505-4C19-B31A-C63BE3343B37}" type="pres">
      <dgm:prSet presAssocID="{2851530E-7A06-4BCF-99AB-22B8105C3367}" presName="compNode" presStyleCnt="0"/>
      <dgm:spPr/>
    </dgm:pt>
    <dgm:pt modelId="{2CA1795B-3086-45D8-97C5-EB741C94866C}" type="pres">
      <dgm:prSet presAssocID="{2851530E-7A06-4BCF-99AB-22B8105C3367}" presName="bgRect" presStyleLbl="bgShp" presStyleIdx="2" presStyleCnt="3"/>
      <dgm:spPr/>
    </dgm:pt>
    <dgm:pt modelId="{AEA2BB70-AF12-406C-86A5-F0E3CE74C9E6}" type="pres">
      <dgm:prSet presAssocID="{2851530E-7A06-4BCF-99AB-22B8105C33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hemă logică"/>
        </a:ext>
      </dgm:extLst>
    </dgm:pt>
    <dgm:pt modelId="{F1E06B79-C1ED-4821-A18C-28559B626AB3}" type="pres">
      <dgm:prSet presAssocID="{2851530E-7A06-4BCF-99AB-22B8105C3367}" presName="spaceRect" presStyleCnt="0"/>
      <dgm:spPr/>
    </dgm:pt>
    <dgm:pt modelId="{A2BF234E-E9DB-4849-BA05-65DC417FBB70}" type="pres">
      <dgm:prSet presAssocID="{2851530E-7A06-4BCF-99AB-22B8105C3367}" presName="parTx" presStyleLbl="revTx" presStyleIdx="2" presStyleCnt="3">
        <dgm:presLayoutVars>
          <dgm:chMax val="0"/>
          <dgm:chPref val="0"/>
        </dgm:presLayoutVars>
      </dgm:prSet>
      <dgm:spPr/>
    </dgm:pt>
  </dgm:ptLst>
  <dgm:cxnLst>
    <dgm:cxn modelId="{513AE907-F3FD-40D7-B4AC-43AA9C2152F2}" type="presOf" srcId="{B7D72663-25C4-420A-84AA-7452BF7B3261}" destId="{6E42AD13-06AF-478E-BF82-D9FBE3D56014}" srcOrd="0" destOrd="0" presId="urn:microsoft.com/office/officeart/2018/2/layout/IconVerticalSolidList"/>
    <dgm:cxn modelId="{22692514-88B8-4275-BC5A-8A303809E45C}" type="presOf" srcId="{EDB3FC80-E2A8-4CCD-A814-90BF2E37001B}" destId="{3109D9D4-E748-4CB2-B827-A18F5E9C80AB}" srcOrd="0" destOrd="0" presId="urn:microsoft.com/office/officeart/2018/2/layout/IconVerticalSolidList"/>
    <dgm:cxn modelId="{88BF797A-7BA1-4648-B847-1C1215FC40AA}" srcId="{EDB3FC80-E2A8-4CCD-A814-90BF2E37001B}" destId="{2851530E-7A06-4BCF-99AB-22B8105C3367}" srcOrd="2" destOrd="0" parTransId="{EA423DAF-4439-41CD-9A8F-557DCF2CFA6C}" sibTransId="{5E7FAC4A-A486-4CF8-9924-5CB4846F5540}"/>
    <dgm:cxn modelId="{E3D8A096-5A83-4A37-A187-F7EFBF302B0D}" type="presOf" srcId="{2851530E-7A06-4BCF-99AB-22B8105C3367}" destId="{A2BF234E-E9DB-4849-BA05-65DC417FBB70}" srcOrd="0" destOrd="0" presId="urn:microsoft.com/office/officeart/2018/2/layout/IconVerticalSolidList"/>
    <dgm:cxn modelId="{03F7F89A-5F31-4F43-909F-3ABB4FEF13FE}" type="presOf" srcId="{56448E24-FEF9-4B54-ACE3-BA39C3256F47}" destId="{6E950E83-2DDD-41CE-AEBA-A496C915BAA1}" srcOrd="0" destOrd="0" presId="urn:microsoft.com/office/officeart/2018/2/layout/IconVerticalSolidList"/>
    <dgm:cxn modelId="{1928D39F-589C-4409-9FB7-9769D76752ED}" srcId="{EDB3FC80-E2A8-4CCD-A814-90BF2E37001B}" destId="{B7D72663-25C4-420A-84AA-7452BF7B3261}" srcOrd="0" destOrd="0" parTransId="{8CE3AB6D-10A5-414E-97A4-549E71689045}" sibTransId="{B7B9A243-3EB2-48D9-8CB5-F1E9FAE56DA2}"/>
    <dgm:cxn modelId="{4B0CC5E9-6439-4AD1-AFC4-4DC9D5410287}" srcId="{EDB3FC80-E2A8-4CCD-A814-90BF2E37001B}" destId="{56448E24-FEF9-4B54-ACE3-BA39C3256F47}" srcOrd="1" destOrd="0" parTransId="{D07CC587-F701-41AF-8F6E-C79691E8A401}" sibTransId="{F79EBB4E-9ECD-4E35-84E9-D26B7B668343}"/>
    <dgm:cxn modelId="{0C8F8419-D68C-468E-A3E8-70693501DB59}" type="presParOf" srcId="{3109D9D4-E748-4CB2-B827-A18F5E9C80AB}" destId="{84D0079A-D5A8-483D-A4DF-C438CA7C5BE4}" srcOrd="0" destOrd="0" presId="urn:microsoft.com/office/officeart/2018/2/layout/IconVerticalSolidList"/>
    <dgm:cxn modelId="{4C584F5F-268A-403E-9ECD-3FA28737CB5E}" type="presParOf" srcId="{84D0079A-D5A8-483D-A4DF-C438CA7C5BE4}" destId="{CA703647-C375-4F79-BF38-1A86D758D0ED}" srcOrd="0" destOrd="0" presId="urn:microsoft.com/office/officeart/2018/2/layout/IconVerticalSolidList"/>
    <dgm:cxn modelId="{12C8A377-0CDE-447C-BEC2-1C7D3620BFC6}" type="presParOf" srcId="{84D0079A-D5A8-483D-A4DF-C438CA7C5BE4}" destId="{B03A15CC-97A0-487E-9F2F-7A25C5D93B96}" srcOrd="1" destOrd="0" presId="urn:microsoft.com/office/officeart/2018/2/layout/IconVerticalSolidList"/>
    <dgm:cxn modelId="{3AECE2A1-5EAA-47BF-B3CB-52B9D49F469C}" type="presParOf" srcId="{84D0079A-D5A8-483D-A4DF-C438CA7C5BE4}" destId="{41FAFC55-C7C8-48F9-AA45-9299FF28F949}" srcOrd="2" destOrd="0" presId="urn:microsoft.com/office/officeart/2018/2/layout/IconVerticalSolidList"/>
    <dgm:cxn modelId="{D1735305-8E90-49AB-8CF3-875F4249F46B}" type="presParOf" srcId="{84D0079A-D5A8-483D-A4DF-C438CA7C5BE4}" destId="{6E42AD13-06AF-478E-BF82-D9FBE3D56014}" srcOrd="3" destOrd="0" presId="urn:microsoft.com/office/officeart/2018/2/layout/IconVerticalSolidList"/>
    <dgm:cxn modelId="{291E75E0-E216-4AF9-8ED1-805416D2DE88}" type="presParOf" srcId="{3109D9D4-E748-4CB2-B827-A18F5E9C80AB}" destId="{DA57A847-83CE-42E6-ABFE-7431574F5433}" srcOrd="1" destOrd="0" presId="urn:microsoft.com/office/officeart/2018/2/layout/IconVerticalSolidList"/>
    <dgm:cxn modelId="{5716BC2D-EDB3-4D36-A78C-ABC5E8A23191}" type="presParOf" srcId="{3109D9D4-E748-4CB2-B827-A18F5E9C80AB}" destId="{0A23C97B-7593-41BD-B95E-4B58A448CDE4}" srcOrd="2" destOrd="0" presId="urn:microsoft.com/office/officeart/2018/2/layout/IconVerticalSolidList"/>
    <dgm:cxn modelId="{56B08902-2B12-4418-B78D-6AEB989BD0DF}" type="presParOf" srcId="{0A23C97B-7593-41BD-B95E-4B58A448CDE4}" destId="{5C70778B-3619-498A-A14E-A4DE8ED5F2FF}" srcOrd="0" destOrd="0" presId="urn:microsoft.com/office/officeart/2018/2/layout/IconVerticalSolidList"/>
    <dgm:cxn modelId="{21A65991-F221-493D-A16B-72FC1CED3768}" type="presParOf" srcId="{0A23C97B-7593-41BD-B95E-4B58A448CDE4}" destId="{63F0A0C2-BA4C-4695-8B03-8FD04122DD15}" srcOrd="1" destOrd="0" presId="urn:microsoft.com/office/officeart/2018/2/layout/IconVerticalSolidList"/>
    <dgm:cxn modelId="{ED57C615-2825-4452-87B3-F6C1F5F3A69E}" type="presParOf" srcId="{0A23C97B-7593-41BD-B95E-4B58A448CDE4}" destId="{3F4D097D-97E8-419B-B24C-F1762752116B}" srcOrd="2" destOrd="0" presId="urn:microsoft.com/office/officeart/2018/2/layout/IconVerticalSolidList"/>
    <dgm:cxn modelId="{422F3798-6B0C-4B76-8E02-3B958CD7DBBC}" type="presParOf" srcId="{0A23C97B-7593-41BD-B95E-4B58A448CDE4}" destId="{6E950E83-2DDD-41CE-AEBA-A496C915BAA1}" srcOrd="3" destOrd="0" presId="urn:microsoft.com/office/officeart/2018/2/layout/IconVerticalSolidList"/>
    <dgm:cxn modelId="{2B967294-2C3D-4B1E-A40C-4C7943C92768}" type="presParOf" srcId="{3109D9D4-E748-4CB2-B827-A18F5E9C80AB}" destId="{B84D8C10-51E5-45CE-9734-E05E9CE13D16}" srcOrd="3" destOrd="0" presId="urn:microsoft.com/office/officeart/2018/2/layout/IconVerticalSolidList"/>
    <dgm:cxn modelId="{53B5D01E-E655-4944-A777-B1993A406806}" type="presParOf" srcId="{3109D9D4-E748-4CB2-B827-A18F5E9C80AB}" destId="{9079B1B4-7505-4C19-B31A-C63BE3343B37}" srcOrd="4" destOrd="0" presId="urn:microsoft.com/office/officeart/2018/2/layout/IconVerticalSolidList"/>
    <dgm:cxn modelId="{3B7377BB-D0EB-4981-A3AD-C4AFC9083CD0}" type="presParOf" srcId="{9079B1B4-7505-4C19-B31A-C63BE3343B37}" destId="{2CA1795B-3086-45D8-97C5-EB741C94866C}" srcOrd="0" destOrd="0" presId="urn:microsoft.com/office/officeart/2018/2/layout/IconVerticalSolidList"/>
    <dgm:cxn modelId="{F9A31357-68C8-4757-A81A-BCF2C2F8AC3B}" type="presParOf" srcId="{9079B1B4-7505-4C19-B31A-C63BE3343B37}" destId="{AEA2BB70-AF12-406C-86A5-F0E3CE74C9E6}" srcOrd="1" destOrd="0" presId="urn:microsoft.com/office/officeart/2018/2/layout/IconVerticalSolidList"/>
    <dgm:cxn modelId="{2F68EDE4-FD15-4294-A02E-F2BB80AB0E41}" type="presParOf" srcId="{9079B1B4-7505-4C19-B31A-C63BE3343B37}" destId="{F1E06B79-C1ED-4821-A18C-28559B626AB3}" srcOrd="2" destOrd="0" presId="urn:microsoft.com/office/officeart/2018/2/layout/IconVerticalSolidList"/>
    <dgm:cxn modelId="{F34291C0-528B-493A-ACA3-0B6775516FB0}" type="presParOf" srcId="{9079B1B4-7505-4C19-B31A-C63BE3343B37}" destId="{A2BF234E-E9DB-4849-BA05-65DC417FBB7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BFD7C7-D622-4520-88D4-142D99545C7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0009237-8D83-4937-9B5E-35E0B564230F}">
      <dgm:prSet/>
      <dgm:spPr/>
      <dgm:t>
        <a:bodyPr/>
        <a:lstStyle/>
        <a:p>
          <a:r>
            <a:rPr lang="en-US" b="0" i="0"/>
            <a:t>In project, the programming language used it’s </a:t>
          </a:r>
          <a:r>
            <a:rPr lang="en-US" b="1" i="0"/>
            <a:t>Python </a:t>
          </a:r>
          <a:r>
            <a:rPr lang="en-US" b="0" i="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a:p>
      </dgm:t>
    </dgm:pt>
    <dgm:pt modelId="{27610BE3-A7C2-424D-A7D5-F1317FCE6CC5}" type="parTrans" cxnId="{738DCA49-5585-4B5D-9FB8-C1254BE2855A}">
      <dgm:prSet/>
      <dgm:spPr/>
      <dgm:t>
        <a:bodyPr/>
        <a:lstStyle/>
        <a:p>
          <a:endParaRPr lang="en-US"/>
        </a:p>
      </dgm:t>
    </dgm:pt>
    <dgm:pt modelId="{C6AD1997-5554-4B18-BF4A-68A5C76AE2EC}" type="sibTrans" cxnId="{738DCA49-5585-4B5D-9FB8-C1254BE2855A}">
      <dgm:prSet/>
      <dgm:spPr/>
      <dgm:t>
        <a:bodyPr/>
        <a:lstStyle/>
        <a:p>
          <a:endParaRPr lang="en-US"/>
        </a:p>
      </dgm:t>
    </dgm:pt>
    <dgm:pt modelId="{E19F6D5D-F64C-436D-BA55-B564B4C8D8F9}">
      <dgm:prSet/>
      <dgm:spPr/>
      <dgm:t>
        <a:bodyPr/>
        <a:lstStyle/>
        <a:p>
          <a:r>
            <a:rPr lang="en-US" b="0" i="0" dirty="0"/>
            <a:t>Python has a library created specially for data analysis called </a:t>
          </a:r>
          <a:r>
            <a:rPr lang="en-US" b="1" i="0" dirty="0"/>
            <a:t>pandas</a:t>
          </a:r>
          <a:r>
            <a:rPr lang="en-US" b="0" i="0" dirty="0"/>
            <a:t>. Pandas it’s a library that has predefined functions to read a parquet file and to analyze and even change the data frame.</a:t>
          </a:r>
          <a:endParaRPr lang="en-US" dirty="0"/>
        </a:p>
      </dgm:t>
    </dgm:pt>
    <dgm:pt modelId="{6101F0B7-3682-48C5-94B4-DBD92C0735A0}" type="parTrans" cxnId="{212CDCEB-B50B-42CB-B8E4-354C01AD872B}">
      <dgm:prSet/>
      <dgm:spPr/>
      <dgm:t>
        <a:bodyPr/>
        <a:lstStyle/>
        <a:p>
          <a:endParaRPr lang="en-US"/>
        </a:p>
      </dgm:t>
    </dgm:pt>
    <dgm:pt modelId="{3292C92C-8436-471C-A169-B17EA550ECED}" type="sibTrans" cxnId="{212CDCEB-B50B-42CB-B8E4-354C01AD872B}">
      <dgm:prSet/>
      <dgm:spPr/>
      <dgm:t>
        <a:bodyPr/>
        <a:lstStyle/>
        <a:p>
          <a:endParaRPr lang="en-US"/>
        </a:p>
      </dgm:t>
    </dgm:pt>
    <dgm:pt modelId="{45FF52CF-774D-496A-95FC-3B07ECF71430}" type="pres">
      <dgm:prSet presAssocID="{7EBFD7C7-D622-4520-88D4-142D99545C79}" presName="hierChild1" presStyleCnt="0">
        <dgm:presLayoutVars>
          <dgm:chPref val="1"/>
          <dgm:dir/>
          <dgm:animOne val="branch"/>
          <dgm:animLvl val="lvl"/>
          <dgm:resizeHandles/>
        </dgm:presLayoutVars>
      </dgm:prSet>
      <dgm:spPr/>
    </dgm:pt>
    <dgm:pt modelId="{22CA948D-D48F-4E9E-B265-B04353ED2BD2}" type="pres">
      <dgm:prSet presAssocID="{D0009237-8D83-4937-9B5E-35E0B564230F}" presName="hierRoot1" presStyleCnt="0"/>
      <dgm:spPr/>
    </dgm:pt>
    <dgm:pt modelId="{2756BCDD-99CB-474D-B21E-DA5058131FC1}" type="pres">
      <dgm:prSet presAssocID="{D0009237-8D83-4937-9B5E-35E0B564230F}" presName="composite" presStyleCnt="0"/>
      <dgm:spPr/>
    </dgm:pt>
    <dgm:pt modelId="{E633EDD1-FB84-4197-A36C-6494EC5A4E27}" type="pres">
      <dgm:prSet presAssocID="{D0009237-8D83-4937-9B5E-35E0B564230F}" presName="background" presStyleLbl="node0" presStyleIdx="0" presStyleCnt="2"/>
      <dgm:spPr/>
    </dgm:pt>
    <dgm:pt modelId="{AD33C78D-16CF-4F52-848B-66112122989E}" type="pres">
      <dgm:prSet presAssocID="{D0009237-8D83-4937-9B5E-35E0B564230F}" presName="text" presStyleLbl="fgAcc0" presStyleIdx="0" presStyleCnt="2">
        <dgm:presLayoutVars>
          <dgm:chPref val="3"/>
        </dgm:presLayoutVars>
      </dgm:prSet>
      <dgm:spPr/>
    </dgm:pt>
    <dgm:pt modelId="{12044377-D651-4A67-B70C-EF248669A596}" type="pres">
      <dgm:prSet presAssocID="{D0009237-8D83-4937-9B5E-35E0B564230F}" presName="hierChild2" presStyleCnt="0"/>
      <dgm:spPr/>
    </dgm:pt>
    <dgm:pt modelId="{5458DFFF-D293-4207-96A4-B2D2E1D4EF80}" type="pres">
      <dgm:prSet presAssocID="{E19F6D5D-F64C-436D-BA55-B564B4C8D8F9}" presName="hierRoot1" presStyleCnt="0"/>
      <dgm:spPr/>
    </dgm:pt>
    <dgm:pt modelId="{880FFA8F-17AC-4984-B98C-4EBCFABC2E5C}" type="pres">
      <dgm:prSet presAssocID="{E19F6D5D-F64C-436D-BA55-B564B4C8D8F9}" presName="composite" presStyleCnt="0"/>
      <dgm:spPr/>
    </dgm:pt>
    <dgm:pt modelId="{C69574BC-3B2F-4494-9743-2A365FF1E792}" type="pres">
      <dgm:prSet presAssocID="{E19F6D5D-F64C-436D-BA55-B564B4C8D8F9}" presName="background" presStyleLbl="node0" presStyleIdx="1" presStyleCnt="2"/>
      <dgm:spPr/>
    </dgm:pt>
    <dgm:pt modelId="{9B1956EF-0ACA-4A7D-AF2D-47654AE96677}" type="pres">
      <dgm:prSet presAssocID="{E19F6D5D-F64C-436D-BA55-B564B4C8D8F9}" presName="text" presStyleLbl="fgAcc0" presStyleIdx="1" presStyleCnt="2">
        <dgm:presLayoutVars>
          <dgm:chPref val="3"/>
        </dgm:presLayoutVars>
      </dgm:prSet>
      <dgm:spPr/>
    </dgm:pt>
    <dgm:pt modelId="{DB447404-6AD1-4CE4-9056-46CA629F1FB0}" type="pres">
      <dgm:prSet presAssocID="{E19F6D5D-F64C-436D-BA55-B564B4C8D8F9}" presName="hierChild2" presStyleCnt="0"/>
      <dgm:spPr/>
    </dgm:pt>
  </dgm:ptLst>
  <dgm:cxnLst>
    <dgm:cxn modelId="{738DCA49-5585-4B5D-9FB8-C1254BE2855A}" srcId="{7EBFD7C7-D622-4520-88D4-142D99545C79}" destId="{D0009237-8D83-4937-9B5E-35E0B564230F}" srcOrd="0" destOrd="0" parTransId="{27610BE3-A7C2-424D-A7D5-F1317FCE6CC5}" sibTransId="{C6AD1997-5554-4B18-BF4A-68A5C76AE2EC}"/>
    <dgm:cxn modelId="{35F3F17C-F4E9-4454-9A47-36A41D029A87}" type="presOf" srcId="{7EBFD7C7-D622-4520-88D4-142D99545C79}" destId="{45FF52CF-774D-496A-95FC-3B07ECF71430}" srcOrd="0" destOrd="0" presId="urn:microsoft.com/office/officeart/2005/8/layout/hierarchy1"/>
    <dgm:cxn modelId="{D8F8E3CE-4CDB-45DF-9177-2074731D2F45}" type="presOf" srcId="{D0009237-8D83-4937-9B5E-35E0B564230F}" destId="{AD33C78D-16CF-4F52-848B-66112122989E}" srcOrd="0" destOrd="0" presId="urn:microsoft.com/office/officeart/2005/8/layout/hierarchy1"/>
    <dgm:cxn modelId="{D17679E8-4033-450F-91C5-D9C9F26CDCA2}" type="presOf" srcId="{E19F6D5D-F64C-436D-BA55-B564B4C8D8F9}" destId="{9B1956EF-0ACA-4A7D-AF2D-47654AE96677}" srcOrd="0" destOrd="0" presId="urn:microsoft.com/office/officeart/2005/8/layout/hierarchy1"/>
    <dgm:cxn modelId="{212CDCEB-B50B-42CB-B8E4-354C01AD872B}" srcId="{7EBFD7C7-D622-4520-88D4-142D99545C79}" destId="{E19F6D5D-F64C-436D-BA55-B564B4C8D8F9}" srcOrd="1" destOrd="0" parTransId="{6101F0B7-3682-48C5-94B4-DBD92C0735A0}" sibTransId="{3292C92C-8436-471C-A169-B17EA550ECED}"/>
    <dgm:cxn modelId="{808CE007-E250-4ADB-BCE5-4880FD539B4E}" type="presParOf" srcId="{45FF52CF-774D-496A-95FC-3B07ECF71430}" destId="{22CA948D-D48F-4E9E-B265-B04353ED2BD2}" srcOrd="0" destOrd="0" presId="urn:microsoft.com/office/officeart/2005/8/layout/hierarchy1"/>
    <dgm:cxn modelId="{3AD178B6-6322-4253-ACA0-2EB6BF91F4B3}" type="presParOf" srcId="{22CA948D-D48F-4E9E-B265-B04353ED2BD2}" destId="{2756BCDD-99CB-474D-B21E-DA5058131FC1}" srcOrd="0" destOrd="0" presId="urn:microsoft.com/office/officeart/2005/8/layout/hierarchy1"/>
    <dgm:cxn modelId="{BEFAA9C3-09E2-47AA-AC9D-EF021A63666A}" type="presParOf" srcId="{2756BCDD-99CB-474D-B21E-DA5058131FC1}" destId="{E633EDD1-FB84-4197-A36C-6494EC5A4E27}" srcOrd="0" destOrd="0" presId="urn:microsoft.com/office/officeart/2005/8/layout/hierarchy1"/>
    <dgm:cxn modelId="{C5BBCD33-25FA-4782-B7F8-D8D4CAF8AD39}" type="presParOf" srcId="{2756BCDD-99CB-474D-B21E-DA5058131FC1}" destId="{AD33C78D-16CF-4F52-848B-66112122989E}" srcOrd="1" destOrd="0" presId="urn:microsoft.com/office/officeart/2005/8/layout/hierarchy1"/>
    <dgm:cxn modelId="{AF160135-49C3-425B-80AA-36DD2A29B626}" type="presParOf" srcId="{22CA948D-D48F-4E9E-B265-B04353ED2BD2}" destId="{12044377-D651-4A67-B70C-EF248669A596}" srcOrd="1" destOrd="0" presId="urn:microsoft.com/office/officeart/2005/8/layout/hierarchy1"/>
    <dgm:cxn modelId="{CE6A6CDE-6D6F-476B-996F-45705944BC2A}" type="presParOf" srcId="{45FF52CF-774D-496A-95FC-3B07ECF71430}" destId="{5458DFFF-D293-4207-96A4-B2D2E1D4EF80}" srcOrd="1" destOrd="0" presId="urn:microsoft.com/office/officeart/2005/8/layout/hierarchy1"/>
    <dgm:cxn modelId="{FECDA3D7-0762-478D-AD5E-DD50F8AE26FE}" type="presParOf" srcId="{5458DFFF-D293-4207-96A4-B2D2E1D4EF80}" destId="{880FFA8F-17AC-4984-B98C-4EBCFABC2E5C}" srcOrd="0" destOrd="0" presId="urn:microsoft.com/office/officeart/2005/8/layout/hierarchy1"/>
    <dgm:cxn modelId="{471D318F-3688-477C-BB25-457469760E00}" type="presParOf" srcId="{880FFA8F-17AC-4984-B98C-4EBCFABC2E5C}" destId="{C69574BC-3B2F-4494-9743-2A365FF1E792}" srcOrd="0" destOrd="0" presId="urn:microsoft.com/office/officeart/2005/8/layout/hierarchy1"/>
    <dgm:cxn modelId="{55481B53-795D-4639-9AB8-FBFF8A71D1C3}" type="presParOf" srcId="{880FFA8F-17AC-4984-B98C-4EBCFABC2E5C}" destId="{9B1956EF-0ACA-4A7D-AF2D-47654AE96677}" srcOrd="1" destOrd="0" presId="urn:microsoft.com/office/officeart/2005/8/layout/hierarchy1"/>
    <dgm:cxn modelId="{C8ACCE09-F94B-44CF-8D82-C22AF5EF2EFD}" type="presParOf" srcId="{5458DFFF-D293-4207-96A4-B2D2E1D4EF80}" destId="{DB447404-6AD1-4CE4-9056-46CA629F1FB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03647-C375-4F79-BF38-1A86D758D0ED}">
      <dsp:nvSpPr>
        <dsp:cNvPr id="0" name=""/>
        <dsp:cNvSpPr/>
      </dsp:nvSpPr>
      <dsp:spPr>
        <a:xfrm>
          <a:off x="0" y="5241"/>
          <a:ext cx="6391275" cy="137288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3A15CC-97A0-487E-9F2F-7A25C5D93B96}">
      <dsp:nvSpPr>
        <dsp:cNvPr id="0" name=""/>
        <dsp:cNvSpPr/>
      </dsp:nvSpPr>
      <dsp:spPr>
        <a:xfrm>
          <a:off x="415296" y="314139"/>
          <a:ext cx="755823" cy="7550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42AD13-06AF-478E-BF82-D9FBE3D56014}">
      <dsp:nvSpPr>
        <dsp:cNvPr id="0" name=""/>
        <dsp:cNvSpPr/>
      </dsp:nvSpPr>
      <dsp:spPr>
        <a:xfrm>
          <a:off x="1586416" y="5241"/>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When working with large datasets, it happens to have duplicates because LLMs can extract the same product from different sources. In this case, it’s necessary to remove duplicated products.</a:t>
          </a:r>
          <a:endParaRPr lang="en-US" sz="1400" kern="1200"/>
        </a:p>
      </dsp:txBody>
      <dsp:txXfrm>
        <a:off x="1586416" y="5241"/>
        <a:ext cx="4450687" cy="1544492"/>
      </dsp:txXfrm>
    </dsp:sp>
    <dsp:sp modelId="{5C70778B-3619-498A-A14E-A4DE8ED5F2FF}">
      <dsp:nvSpPr>
        <dsp:cNvPr id="0" name=""/>
        <dsp:cNvSpPr/>
      </dsp:nvSpPr>
      <dsp:spPr>
        <a:xfrm>
          <a:off x="0" y="1851097"/>
          <a:ext cx="6391275" cy="137288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0A0C2-BA4C-4695-8B03-8FD04122DD15}">
      <dsp:nvSpPr>
        <dsp:cNvPr id="0" name=""/>
        <dsp:cNvSpPr/>
      </dsp:nvSpPr>
      <dsp:spPr>
        <a:xfrm>
          <a:off x="415296" y="2159995"/>
          <a:ext cx="755823" cy="7550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950E83-2DDD-41CE-AEBA-A496C915BAA1}">
      <dsp:nvSpPr>
        <dsp:cNvPr id="0" name=""/>
        <dsp:cNvSpPr/>
      </dsp:nvSpPr>
      <dsp:spPr>
        <a:xfrm>
          <a:off x="1586416" y="1851097"/>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The format used to store such large datasets is called </a:t>
          </a:r>
          <a:r>
            <a:rPr lang="en-US" sz="1400" b="1" i="0" kern="1200"/>
            <a:t>Parquet</a:t>
          </a:r>
          <a:r>
            <a:rPr lang="en-US" sz="1400" b="0" i="0" kern="120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sz="1400" kern="1200"/>
        </a:p>
      </dsp:txBody>
      <dsp:txXfrm>
        <a:off x="1586416" y="1851097"/>
        <a:ext cx="4450687" cy="1544492"/>
      </dsp:txXfrm>
    </dsp:sp>
    <dsp:sp modelId="{2CA1795B-3086-45D8-97C5-EB741C94866C}">
      <dsp:nvSpPr>
        <dsp:cNvPr id="0" name=""/>
        <dsp:cNvSpPr/>
      </dsp:nvSpPr>
      <dsp:spPr>
        <a:xfrm>
          <a:off x="0" y="3696953"/>
          <a:ext cx="6391275" cy="137288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2BB70-AF12-406C-86A5-F0E3CE74C9E6}">
      <dsp:nvSpPr>
        <dsp:cNvPr id="0" name=""/>
        <dsp:cNvSpPr/>
      </dsp:nvSpPr>
      <dsp:spPr>
        <a:xfrm>
          <a:off x="415296" y="4005852"/>
          <a:ext cx="755823" cy="7550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BF234E-E9DB-4849-BA05-65DC417FBB70}">
      <dsp:nvSpPr>
        <dsp:cNvPr id="0" name=""/>
        <dsp:cNvSpPr/>
      </dsp:nvSpPr>
      <dsp:spPr>
        <a:xfrm>
          <a:off x="1586416" y="3696953"/>
          <a:ext cx="4450687" cy="1544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3459" tIns="163459" rIns="163459" bIns="163459" numCol="1" spcCol="1270" anchor="ctr" anchorCtr="0">
          <a:noAutofit/>
        </a:bodyPr>
        <a:lstStyle/>
        <a:p>
          <a:pPr marL="0" lvl="0" indent="0" algn="l" defTabSz="622300">
            <a:lnSpc>
              <a:spcPct val="90000"/>
            </a:lnSpc>
            <a:spcBef>
              <a:spcPct val="0"/>
            </a:spcBef>
            <a:spcAft>
              <a:spcPct val="35000"/>
            </a:spcAft>
            <a:buNone/>
          </a:pPr>
          <a:r>
            <a:rPr lang="en-US" sz="1400" b="0" i="0" kern="1200"/>
            <a:t>For large datasets, Parquet file it’s better because of efficient storage, better compression, schema and type information, parallel processing and his structure that allows to work with big data ecosystems.</a:t>
          </a:r>
          <a:endParaRPr lang="en-US" sz="1400" kern="1200"/>
        </a:p>
      </dsp:txBody>
      <dsp:txXfrm>
        <a:off x="1586416" y="3696953"/>
        <a:ext cx="4450687" cy="15444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3EDD1-FB84-4197-A36C-6494EC5A4E27}">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D33C78D-16CF-4F52-848B-66112122989E}">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In project, the programming language used it’s </a:t>
          </a:r>
          <a:r>
            <a:rPr lang="en-US" sz="1400" b="1" i="0" kern="1200"/>
            <a:t>Python </a:t>
          </a:r>
          <a:r>
            <a:rPr lang="en-US" sz="1400" b="0" i="0" kern="120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sz="1400" kern="1200"/>
        </a:p>
      </dsp:txBody>
      <dsp:txXfrm>
        <a:off x="536117" y="696288"/>
        <a:ext cx="3970751" cy="2465433"/>
      </dsp:txXfrm>
    </dsp:sp>
    <dsp:sp modelId="{C69574BC-3B2F-4494-9743-2A365FF1E792}">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9B1956EF-0ACA-4A7D-AF2D-47654AE96677}">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Python has a library created specially for data analysis called </a:t>
          </a:r>
          <a:r>
            <a:rPr lang="en-US" sz="1400" b="1" i="0" kern="1200" dirty="0"/>
            <a:t>pandas</a:t>
          </a:r>
          <a:r>
            <a:rPr lang="en-US" sz="1400" b="0" i="0" kern="1200" dirty="0"/>
            <a:t>. Pandas it’s a library that has predefined functions to read a parquet file and to analyze and even change the data frame.</a:t>
          </a:r>
          <a:endParaRPr lang="en-US" sz="1400" kern="1200" dirty="0"/>
        </a:p>
      </dsp:txBody>
      <dsp:txXfrm>
        <a:off x="5576754" y="696288"/>
        <a:ext cx="3970751" cy="24654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C057153-B650-4DEB-B370-79DDCFDCE934}" type="slidenum">
              <a:rPr lang="en-US" smtClean="0"/>
              <a:t>‹#›</a:t>
            </a:fld>
            <a:endParaRPr lang="en-US"/>
          </a:p>
        </p:txBody>
      </p:sp>
      <p:sp>
        <p:nvSpPr>
          <p:cNvPr id="6" name="CasetăText 5">
            <a:extLst>
              <a:ext uri="{FF2B5EF4-FFF2-40B4-BE49-F238E27FC236}">
                <a16:creationId xmlns:a16="http://schemas.microsoft.com/office/drawing/2014/main" id="{1294A9A1-65CB-C619-5583-8A56520F87D7}"/>
              </a:ext>
            </a:extLst>
          </p:cNvPr>
          <p:cNvSpPr txBox="1"/>
          <p:nvPr userDrawn="1"/>
        </p:nvSpPr>
        <p:spPr>
          <a:xfrm>
            <a:off x="8901684" y="6377605"/>
            <a:ext cx="320040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1496200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ine panoramică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4/14/2025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46046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u și legendă">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ro-RO"/>
              <a:t>Faceți clic pentru a edita stilul de titlu coordonator</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7426204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cu legendă">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ro-RO"/>
              <a:t>Faceți clic pentru a edita stilul de titlu coordonator</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139271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de vizit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219270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an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F45AC6-C491-4585-A584-9CE2AF7D5500}" type="datetime1">
              <a:rPr lang="en-US" smtClean="0"/>
              <a:t>4/14/2025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809025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ană cu trei imagini">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7F45AC6-C491-4585-A584-9CE2AF7D5500}" type="datetime1">
              <a:rPr lang="en-US" smtClean="0"/>
              <a:t>4/14/2025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426977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828043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lu vertical și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1446441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Faceți clic pentru a edita stilul de titlu coordonator</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ro-RO" dirty="0" err="1"/>
              <a:t>Faceţi</a:t>
            </a:r>
            <a:r>
              <a:rPr lang="ro-RO" dirty="0"/>
              <a:t> clic pentru a edita Master stiluri text</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4/14/2025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343891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4/14/2025</a:t>
            </a:fld>
            <a:endParaRPr lang="en-US"/>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7" name="CasetăText 6">
            <a:extLst>
              <a:ext uri="{FF2B5EF4-FFF2-40B4-BE49-F238E27FC236}">
                <a16:creationId xmlns:a16="http://schemas.microsoft.com/office/drawing/2014/main" id="{25BAAFA9-E4CA-B0B6-0625-76A03D68CF3A}"/>
              </a:ext>
            </a:extLst>
          </p:cNvPr>
          <p:cNvSpPr txBox="1"/>
          <p:nvPr userDrawn="1"/>
        </p:nvSpPr>
        <p:spPr>
          <a:xfrm>
            <a:off x="7737894" y="6391838"/>
            <a:ext cx="2790248"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6589480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4/14/2025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856409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4/14/2025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059383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67F45AC6-C491-4585-A584-9CE2AF7D5500}" type="datetime1">
              <a:rPr lang="en-US" smtClean="0"/>
              <a:t>4/14/2025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3658839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45AC6-C491-4585-A584-9CE2AF7D5500}" type="datetime1">
              <a:rPr lang="en-US" smtClean="0"/>
              <a:t>4/14/2025</a:t>
            </a:fld>
            <a:endParaRPr lang="en-US"/>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8656717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ținut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ro-RO"/>
              <a:t>Faceți clic pentru a edita stilul de titlu coordonator</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4/14/2025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535994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ine cu legendă">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ro-RO"/>
              <a:t>Faceți clic pe pictogramă pentru a adăuga o imagine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4/14/2025</a:t>
            </a:fld>
            <a:endParaRPr lang="en-US"/>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656093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7F45AC6-C491-4585-A584-9CE2AF7D5500}" type="datetime1">
              <a:rPr lang="en-US" smtClean="0"/>
              <a:t>4/14/2025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C057153-B650-4DEB-B370-79DDCFDCE934}" type="slidenum">
              <a:rPr lang="en-US" smtClean="0"/>
              <a:t>‹#›</a:t>
            </a:fld>
            <a:endParaRPr lang="en-US"/>
          </a:p>
        </p:txBody>
      </p:sp>
      <p:sp>
        <p:nvSpPr>
          <p:cNvPr id="9" name="CasetăText 8">
            <a:extLst>
              <a:ext uri="{FF2B5EF4-FFF2-40B4-BE49-F238E27FC236}">
                <a16:creationId xmlns:a16="http://schemas.microsoft.com/office/drawing/2014/main" id="{E7096EAB-2545-A51C-F6D0-30932AEF968D}"/>
              </a:ext>
            </a:extLst>
          </p:cNvPr>
          <p:cNvSpPr txBox="1"/>
          <p:nvPr userDrawn="1"/>
        </p:nvSpPr>
        <p:spPr>
          <a:xfrm>
            <a:off x="7444596" y="6391838"/>
            <a:ext cx="3062378"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ro-RO" dirty="0"/>
              <a:t>Oprea Alexandru-Ionuț</a:t>
            </a:r>
          </a:p>
        </p:txBody>
      </p:sp>
    </p:spTree>
    <p:extLst>
      <p:ext uri="{BB962C8B-B14F-4D97-AF65-F5344CB8AC3E}">
        <p14:creationId xmlns:p14="http://schemas.microsoft.com/office/powerpoint/2010/main" val="202234339"/>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 id="2147483795"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BAA450D-6190-FF35-3F9A-AE23E59D7A5F}"/>
              </a:ext>
            </a:extLst>
          </p:cNvPr>
          <p:cNvSpPr>
            <a:spLocks noGrp="1"/>
          </p:cNvSpPr>
          <p:nvPr>
            <p:ph type="ctrTitle"/>
          </p:nvPr>
        </p:nvSpPr>
        <p:spPr>
          <a:xfrm>
            <a:off x="609599" y="5293849"/>
            <a:ext cx="7202558" cy="1178688"/>
          </a:xfrm>
        </p:spPr>
        <p:txBody>
          <a:bodyPr anchor="ctr">
            <a:normAutofit fontScale="90000"/>
          </a:bodyPr>
          <a:lstStyle/>
          <a:p>
            <a:pPr algn="l"/>
            <a:r>
              <a:rPr lang="en-US" dirty="0"/>
              <a:t>Product Deduplication</a:t>
            </a:r>
            <a:endParaRPr lang="ro-RO" dirty="0"/>
          </a:p>
        </p:txBody>
      </p:sp>
      <p:pic>
        <p:nvPicPr>
          <p:cNvPr id="16" name="Picture 3" descr="Rows of shopping trolleys">
            <a:extLst>
              <a:ext uri="{FF2B5EF4-FFF2-40B4-BE49-F238E27FC236}">
                <a16:creationId xmlns:a16="http://schemas.microsoft.com/office/drawing/2014/main" id="{525B3556-95E6-8B0C-411C-C46DACBFC286}"/>
              </a:ext>
            </a:extLst>
          </p:cNvPr>
          <p:cNvPicPr>
            <a:picLocks noChangeAspect="1"/>
          </p:cNvPicPr>
          <p:nvPr/>
        </p:nvPicPr>
        <p:blipFill>
          <a:blip r:embed="rId2"/>
          <a:srcRect t="23978" b="17463"/>
          <a:stretch/>
        </p:blipFill>
        <p:spPr>
          <a:xfrm>
            <a:off x="20" y="10"/>
            <a:ext cx="12191980" cy="4908375"/>
          </a:xfrm>
          <a:prstGeom prst="rect">
            <a:avLst/>
          </a:prstGeom>
        </p:spPr>
      </p:pic>
    </p:spTree>
    <p:extLst>
      <p:ext uri="{BB962C8B-B14F-4D97-AF65-F5344CB8AC3E}">
        <p14:creationId xmlns:p14="http://schemas.microsoft.com/office/powerpoint/2010/main" val="685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o-RO"/>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ro-RO"/>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ro-RO"/>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ro-RO"/>
            </a:p>
          </p:txBody>
        </p:sp>
      </p:grpSp>
      <p:sp>
        <p:nvSpPr>
          <p:cNvPr id="2" name="Titlu 1">
            <a:extLst>
              <a:ext uri="{FF2B5EF4-FFF2-40B4-BE49-F238E27FC236}">
                <a16:creationId xmlns:a16="http://schemas.microsoft.com/office/drawing/2014/main" id="{0AD1E1F9-ADE4-E3AE-E6A3-8C71F663ED15}"/>
              </a:ext>
            </a:extLst>
          </p:cNvPr>
          <p:cNvSpPr>
            <a:spLocks noGrp="1"/>
          </p:cNvSpPr>
          <p:nvPr>
            <p:ph type="title"/>
          </p:nvPr>
        </p:nvSpPr>
        <p:spPr>
          <a:xfrm>
            <a:off x="1154955" y="973667"/>
            <a:ext cx="2942210" cy="4833745"/>
          </a:xfrm>
        </p:spPr>
        <p:txBody>
          <a:bodyPr>
            <a:normAutofit/>
          </a:bodyPr>
          <a:lstStyle/>
          <a:p>
            <a:r>
              <a:rPr lang="en-US">
                <a:solidFill>
                  <a:srgbClr val="EBEBEB"/>
                </a:solidFill>
              </a:rPr>
              <a:t>Introduction</a:t>
            </a:r>
            <a:endParaRPr lang="ro-RO">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graphicFrame>
        <p:nvGraphicFramePr>
          <p:cNvPr id="5" name="Substituent conținut 2">
            <a:extLst>
              <a:ext uri="{FF2B5EF4-FFF2-40B4-BE49-F238E27FC236}">
                <a16:creationId xmlns:a16="http://schemas.microsoft.com/office/drawing/2014/main" id="{C0F4DE0B-8866-61AF-858E-FECC276FF346}"/>
              </a:ext>
            </a:extLst>
          </p:cNvPr>
          <p:cNvGraphicFramePr>
            <a:graphicFrameLocks noGrp="1"/>
          </p:cNvGraphicFramePr>
          <p:nvPr>
            <p:ph idx="1"/>
            <p:extLst>
              <p:ext uri="{D42A27DB-BD31-4B8C-83A1-F6EECF244321}">
                <p14:modId xmlns:p14="http://schemas.microsoft.com/office/powerpoint/2010/main" val="246366914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asetăText 2">
            <a:extLst>
              <a:ext uri="{FF2B5EF4-FFF2-40B4-BE49-F238E27FC236}">
                <a16:creationId xmlns:a16="http://schemas.microsoft.com/office/drawing/2014/main" id="{28E4158A-BAAE-75D2-2D64-EDD7869DA0C6}"/>
              </a:ext>
            </a:extLst>
          </p:cNvPr>
          <p:cNvSpPr txBox="1"/>
          <p:nvPr/>
        </p:nvSpPr>
        <p:spPr>
          <a:xfrm>
            <a:off x="9197085" y="6455835"/>
            <a:ext cx="312261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375870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ro-RO"/>
            </a:p>
          </p:txBody>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ro-RO"/>
            </a:p>
          </p:txBody>
        </p:sp>
      </p:grpSp>
      <p:sp>
        <p:nvSpPr>
          <p:cNvPr id="2" name="Titlu 1">
            <a:extLst>
              <a:ext uri="{FF2B5EF4-FFF2-40B4-BE49-F238E27FC236}">
                <a16:creationId xmlns:a16="http://schemas.microsoft.com/office/drawing/2014/main" id="{C182C672-75E3-9FD2-9392-3E3B378F982D}"/>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Python programming language</a:t>
            </a:r>
            <a:endParaRPr lang="ro-RO" dirty="0">
              <a:solidFill>
                <a:srgbClr val="FFFFFF"/>
              </a:solidFill>
            </a:endParaRP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graphicFrame>
        <p:nvGraphicFramePr>
          <p:cNvPr id="5" name="Substituent conținut 2">
            <a:extLst>
              <a:ext uri="{FF2B5EF4-FFF2-40B4-BE49-F238E27FC236}">
                <a16:creationId xmlns:a16="http://schemas.microsoft.com/office/drawing/2014/main" id="{82DB614A-C411-63B0-210D-12765600C336}"/>
              </a:ext>
            </a:extLst>
          </p:cNvPr>
          <p:cNvGraphicFramePr>
            <a:graphicFrameLocks noGrp="1"/>
          </p:cNvGraphicFramePr>
          <p:nvPr>
            <p:ph idx="1"/>
            <p:extLst>
              <p:ext uri="{D42A27DB-BD31-4B8C-83A1-F6EECF244321}">
                <p14:modId xmlns:p14="http://schemas.microsoft.com/office/powerpoint/2010/main" val="2651503145"/>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tăText 3">
            <a:extLst>
              <a:ext uri="{FF2B5EF4-FFF2-40B4-BE49-F238E27FC236}">
                <a16:creationId xmlns:a16="http://schemas.microsoft.com/office/drawing/2014/main" id="{FE889B69-36FB-7284-0F6F-BBBDC92E9101}"/>
              </a:ext>
            </a:extLst>
          </p:cNvPr>
          <p:cNvSpPr txBox="1"/>
          <p:nvPr/>
        </p:nvSpPr>
        <p:spPr>
          <a:xfrm>
            <a:off x="9285515" y="6487081"/>
            <a:ext cx="2906485"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28867705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2" name="Titlu 1">
            <a:extLst>
              <a:ext uri="{FF2B5EF4-FFF2-40B4-BE49-F238E27FC236}">
                <a16:creationId xmlns:a16="http://schemas.microsoft.com/office/drawing/2014/main" id="{508076C7-76B6-283B-257C-F55C4920E535}"/>
              </a:ext>
            </a:extLst>
          </p:cNvPr>
          <p:cNvSpPr>
            <a:spLocks noGrp="1"/>
          </p:cNvSpPr>
          <p:nvPr>
            <p:ph type="title"/>
          </p:nvPr>
        </p:nvSpPr>
        <p:spPr>
          <a:xfrm>
            <a:off x="639098" y="629265"/>
            <a:ext cx="5132438" cy="1622322"/>
          </a:xfrm>
        </p:spPr>
        <p:txBody>
          <a:bodyPr>
            <a:normAutofit/>
          </a:bodyPr>
          <a:lstStyle/>
          <a:p>
            <a:r>
              <a:rPr lang="en-US">
                <a:solidFill>
                  <a:srgbClr val="EBEBEB"/>
                </a:solidFill>
              </a:rPr>
              <a:t>Solution Deployment</a:t>
            </a:r>
            <a:endParaRPr lang="ro-RO">
              <a:solidFill>
                <a:srgbClr val="EBEBEB"/>
              </a:solidFill>
            </a:endParaRPr>
          </a:p>
        </p:txBody>
      </p:sp>
      <p:pic>
        <p:nvPicPr>
          <p:cNvPr id="5" name="Imagine 4" descr="O imagine care conține text, captură de ecran, Font, diagramă&#10;&#10;Conținutul generat de inteligența artificială poate fi incorect.">
            <a:extLst>
              <a:ext uri="{FF2B5EF4-FFF2-40B4-BE49-F238E27FC236}">
                <a16:creationId xmlns:a16="http://schemas.microsoft.com/office/drawing/2014/main" id="{BA7D4ED3-46C1-29AE-1B25-7B9F2AF679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390" y="645106"/>
            <a:ext cx="2443598" cy="5585369"/>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 name="Substituent conținut 2">
            <a:extLst>
              <a:ext uri="{FF2B5EF4-FFF2-40B4-BE49-F238E27FC236}">
                <a16:creationId xmlns:a16="http://schemas.microsoft.com/office/drawing/2014/main" id="{5153A786-87F4-371E-250F-D9B5E8F1A559}"/>
              </a:ext>
            </a:extLst>
          </p:cNvPr>
          <p:cNvSpPr>
            <a:spLocks noGrp="1"/>
          </p:cNvSpPr>
          <p:nvPr>
            <p:ph idx="1"/>
          </p:nvPr>
        </p:nvSpPr>
        <p:spPr>
          <a:xfrm>
            <a:off x="639098" y="2418735"/>
            <a:ext cx="5132439" cy="3811742"/>
          </a:xfrm>
        </p:spPr>
        <p:txBody>
          <a:bodyPr anchor="ctr">
            <a:normAutofit lnSpcReduction="10000"/>
          </a:bodyPr>
          <a:lstStyle/>
          <a:p>
            <a:r>
              <a:rPr lang="en-US" dirty="0">
                <a:solidFill>
                  <a:srgbClr val="FFFFFF"/>
                </a:solidFill>
              </a:rPr>
              <a:t>To effectively deploy a solution, I have identified the unique columns which are  “</a:t>
            </a:r>
            <a:r>
              <a:rPr lang="en-US" dirty="0" err="1">
                <a:solidFill>
                  <a:srgbClr val="FFFFFF"/>
                </a:solidFill>
              </a:rPr>
              <a:t>product_title</a:t>
            </a:r>
            <a:r>
              <a:rPr lang="en-US" dirty="0">
                <a:solidFill>
                  <a:srgbClr val="FFFFFF"/>
                </a:solidFill>
              </a:rPr>
              <a:t>” and “description”. To make an efficient deduplication, we want to drop the duplicate that has a shorter description because the longer one has more </a:t>
            </a:r>
            <a:r>
              <a:rPr lang="en-US" dirty="0" err="1">
                <a:solidFill>
                  <a:srgbClr val="FFFFFF"/>
                </a:solidFill>
              </a:rPr>
              <a:t>informations</a:t>
            </a:r>
            <a:r>
              <a:rPr lang="en-US" dirty="0">
                <a:solidFill>
                  <a:srgbClr val="FFFFFF"/>
                </a:solidFill>
              </a:rPr>
              <a:t>. To do this efficiently, we must group by “</a:t>
            </a:r>
            <a:r>
              <a:rPr lang="en-US" dirty="0" err="1">
                <a:solidFill>
                  <a:srgbClr val="FFFFFF"/>
                </a:solidFill>
              </a:rPr>
              <a:t>unspsc</a:t>
            </a:r>
            <a:r>
              <a:rPr lang="en-US" dirty="0">
                <a:solidFill>
                  <a:srgbClr val="FFFFFF"/>
                </a:solidFill>
              </a:rPr>
              <a:t>”, and order objects starting using the longest description, to drop all duplicates </a:t>
            </a:r>
            <a:r>
              <a:rPr lang="en-US">
                <a:solidFill>
                  <a:srgbClr val="FFFFFF"/>
                </a:solidFill>
              </a:rPr>
              <a:t>except the first one, </a:t>
            </a:r>
            <a:r>
              <a:rPr lang="en-US" dirty="0">
                <a:solidFill>
                  <a:srgbClr val="FFFFFF"/>
                </a:solidFill>
              </a:rPr>
              <a:t>which it’s the most relevant. After doing this, we will use return to the original format to check for results.</a:t>
            </a:r>
            <a:endParaRPr lang="ro-RO" dirty="0">
              <a:solidFill>
                <a:srgbClr val="FFFFFF"/>
              </a:solidFill>
            </a:endParaRPr>
          </a:p>
        </p:txBody>
      </p:sp>
      <p:sp>
        <p:nvSpPr>
          <p:cNvPr id="6" name="CasetăText 5">
            <a:extLst>
              <a:ext uri="{FF2B5EF4-FFF2-40B4-BE49-F238E27FC236}">
                <a16:creationId xmlns:a16="http://schemas.microsoft.com/office/drawing/2014/main" id="{22E81F77-4913-5CFC-A1A4-50AE0D57A151}"/>
              </a:ext>
            </a:extLst>
          </p:cNvPr>
          <p:cNvSpPr txBox="1"/>
          <p:nvPr/>
        </p:nvSpPr>
        <p:spPr>
          <a:xfrm>
            <a:off x="9421586" y="6514111"/>
            <a:ext cx="2770414"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427964921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29" name="Freeform: Shape 28">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31"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33"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2" name="Titlu 1">
            <a:extLst>
              <a:ext uri="{FF2B5EF4-FFF2-40B4-BE49-F238E27FC236}">
                <a16:creationId xmlns:a16="http://schemas.microsoft.com/office/drawing/2014/main" id="{50A552FC-6A9A-647F-DAC2-91CEF28EE2B9}"/>
              </a:ext>
            </a:extLst>
          </p:cNvPr>
          <p:cNvSpPr>
            <a:spLocks noGrp="1"/>
          </p:cNvSpPr>
          <p:nvPr>
            <p:ph type="title"/>
          </p:nvPr>
        </p:nvSpPr>
        <p:spPr>
          <a:xfrm>
            <a:off x="639098" y="629265"/>
            <a:ext cx="6072776" cy="1622322"/>
          </a:xfrm>
        </p:spPr>
        <p:txBody>
          <a:bodyPr>
            <a:normAutofit/>
          </a:bodyPr>
          <a:lstStyle/>
          <a:p>
            <a:r>
              <a:rPr lang="en-US">
                <a:solidFill>
                  <a:srgbClr val="FFFFFE"/>
                </a:solidFill>
              </a:rPr>
              <a:t>Results</a:t>
            </a:r>
            <a:endParaRPr lang="ro-RO">
              <a:solidFill>
                <a:srgbClr val="FFFFFE"/>
              </a:solidFill>
            </a:endParaRPr>
          </a:p>
        </p:txBody>
      </p:sp>
      <p:sp>
        <p:nvSpPr>
          <p:cNvPr id="35" name="Rectangle 34">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7" name="Oval 36">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39" name="Oval 38">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1" name="Content Placeholder 10">
            <a:extLst>
              <a:ext uri="{FF2B5EF4-FFF2-40B4-BE49-F238E27FC236}">
                <a16:creationId xmlns:a16="http://schemas.microsoft.com/office/drawing/2014/main" id="{CB7D1D04-A6BC-2F80-5AF8-BFBE65BC3F93}"/>
              </a:ext>
            </a:extLst>
          </p:cNvPr>
          <p:cNvSpPr>
            <a:spLocks noGrp="1"/>
          </p:cNvSpPr>
          <p:nvPr>
            <p:ph idx="1"/>
          </p:nvPr>
        </p:nvSpPr>
        <p:spPr>
          <a:xfrm>
            <a:off x="639098" y="2418735"/>
            <a:ext cx="6072776" cy="3811740"/>
          </a:xfrm>
        </p:spPr>
        <p:txBody>
          <a:bodyPr anchor="ctr">
            <a:normAutofit/>
          </a:bodyPr>
          <a:lstStyle/>
          <a:p>
            <a:r>
              <a:rPr lang="en-US" dirty="0">
                <a:solidFill>
                  <a:srgbClr val="FFFFFE"/>
                </a:solidFill>
              </a:rPr>
              <a:t>If we look closely, we can see, that the duplicated “Grinder Tool 4 Inch Small Abrasive Grinding Wheel” have been removed, the only difference being that the new output file has been sorted</a:t>
            </a:r>
            <a:r>
              <a:rPr lang="ro-RO" dirty="0">
                <a:solidFill>
                  <a:srgbClr val="FFFFFE"/>
                </a:solidFill>
              </a:rPr>
              <a:t> </a:t>
            </a:r>
            <a:r>
              <a:rPr lang="ro-RO" dirty="0" err="1"/>
              <a:t>alphabetically</a:t>
            </a:r>
            <a:r>
              <a:rPr lang="ro-RO" dirty="0"/>
              <a:t> </a:t>
            </a:r>
            <a:r>
              <a:rPr lang="ro-RO" dirty="0" err="1"/>
              <a:t>by</a:t>
            </a:r>
            <a:r>
              <a:rPr lang="ro-RO" dirty="0"/>
              <a:t> </a:t>
            </a:r>
            <a:r>
              <a:rPr lang="ro-RO" dirty="0" err="1"/>
              <a:t>the</a:t>
            </a:r>
            <a:r>
              <a:rPr lang="ro-RO" dirty="0"/>
              <a:t> </a:t>
            </a:r>
            <a:r>
              <a:rPr lang="ro-RO" dirty="0" err="1"/>
              <a:t>unspsc</a:t>
            </a:r>
            <a:r>
              <a:rPr lang="ro-RO" dirty="0"/>
              <a:t> </a:t>
            </a:r>
            <a:r>
              <a:rPr lang="ro-RO" dirty="0" err="1"/>
              <a:t>and</a:t>
            </a:r>
            <a:r>
              <a:rPr lang="ro-RO" dirty="0"/>
              <a:t> </a:t>
            </a:r>
            <a:r>
              <a:rPr lang="ro-RO" dirty="0" err="1"/>
              <a:t>then</a:t>
            </a:r>
            <a:r>
              <a:rPr lang="ro-RO" dirty="0"/>
              <a:t> </a:t>
            </a:r>
            <a:r>
              <a:rPr lang="ro-RO" dirty="0" err="1"/>
              <a:t>by</a:t>
            </a:r>
            <a:r>
              <a:rPr lang="ro-RO" dirty="0"/>
              <a:t> </a:t>
            </a:r>
            <a:r>
              <a:rPr lang="ro-RO" dirty="0" err="1"/>
              <a:t>title</a:t>
            </a:r>
            <a:r>
              <a:rPr lang="ro-RO" dirty="0"/>
              <a:t>.</a:t>
            </a:r>
            <a:endParaRPr lang="en-US" dirty="0">
              <a:solidFill>
                <a:srgbClr val="FFFFFE"/>
              </a:solidFill>
            </a:endParaRPr>
          </a:p>
        </p:txBody>
      </p:sp>
      <p:pic>
        <p:nvPicPr>
          <p:cNvPr id="5" name="Substituent conținut 4">
            <a:extLst>
              <a:ext uri="{FF2B5EF4-FFF2-40B4-BE49-F238E27FC236}">
                <a16:creationId xmlns:a16="http://schemas.microsoft.com/office/drawing/2014/main" id="{C61FD598-E1D5-E676-6288-B21CA15DC6F4}"/>
              </a:ext>
            </a:extLst>
          </p:cNvPr>
          <p:cNvPicPr>
            <a:picLocks noChangeAspect="1"/>
          </p:cNvPicPr>
          <p:nvPr/>
        </p:nvPicPr>
        <p:blipFill>
          <a:blip r:embed="rId2"/>
          <a:stretch>
            <a:fillRect/>
          </a:stretch>
        </p:blipFill>
        <p:spPr>
          <a:xfrm>
            <a:off x="7418226" y="834899"/>
            <a:ext cx="4125317" cy="2330803"/>
          </a:xfrm>
          <a:prstGeom prst="rect">
            <a:avLst/>
          </a:prstGeom>
        </p:spPr>
      </p:pic>
      <p:pic>
        <p:nvPicPr>
          <p:cNvPr id="6" name="Imagine 5">
            <a:extLst>
              <a:ext uri="{FF2B5EF4-FFF2-40B4-BE49-F238E27FC236}">
                <a16:creationId xmlns:a16="http://schemas.microsoft.com/office/drawing/2014/main" id="{C45A8FAF-7746-43CB-544C-FF50DF566FED}"/>
              </a:ext>
            </a:extLst>
          </p:cNvPr>
          <p:cNvPicPr>
            <a:picLocks noChangeAspect="1"/>
          </p:cNvPicPr>
          <p:nvPr/>
        </p:nvPicPr>
        <p:blipFill>
          <a:blip r:embed="rId3"/>
          <a:stretch>
            <a:fillRect/>
          </a:stretch>
        </p:blipFill>
        <p:spPr>
          <a:xfrm>
            <a:off x="7418226" y="3766602"/>
            <a:ext cx="4125317" cy="2463873"/>
          </a:xfrm>
          <a:prstGeom prst="rect">
            <a:avLst/>
          </a:prstGeom>
        </p:spPr>
      </p:pic>
      <p:sp>
        <p:nvSpPr>
          <p:cNvPr id="3" name="CasetăText 2">
            <a:extLst>
              <a:ext uri="{FF2B5EF4-FFF2-40B4-BE49-F238E27FC236}">
                <a16:creationId xmlns:a16="http://schemas.microsoft.com/office/drawing/2014/main" id="{2908B75A-975B-C5A1-95F5-C89BEF0ECEE8}"/>
              </a:ext>
            </a:extLst>
          </p:cNvPr>
          <p:cNvSpPr txBox="1"/>
          <p:nvPr/>
        </p:nvSpPr>
        <p:spPr>
          <a:xfrm>
            <a:off x="9293554" y="6462043"/>
            <a:ext cx="2743428" cy="369332"/>
          </a:xfrm>
          <a:prstGeom prst="rect">
            <a:avLst/>
          </a:prstGeom>
          <a:noFill/>
        </p:spPr>
        <p:txBody>
          <a:bodyPr wrap="square" rtlCol="0">
            <a:spAutoFit/>
          </a:bodyPr>
          <a:lstStyle/>
          <a:p>
            <a:pPr>
              <a:spcAft>
                <a:spcPts val="600"/>
              </a:spcAft>
            </a:pPr>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364269563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72C6E0B7-C37D-4D54-8F3E-8D9F9097F6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ro-RO"/>
          </a:p>
        </p:txBody>
      </p:sp>
      <p:sp>
        <p:nvSpPr>
          <p:cNvPr id="96" name="Freeform: Shape 95">
            <a:extLst>
              <a:ext uri="{FF2B5EF4-FFF2-40B4-BE49-F238E27FC236}">
                <a16:creationId xmlns:a16="http://schemas.microsoft.com/office/drawing/2014/main" id="{B7B653ED-BC47-4D34-B612-473D6AFAD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ro-RO"/>
          </a:p>
        </p:txBody>
      </p:sp>
      <p:sp>
        <p:nvSpPr>
          <p:cNvPr id="98" name="Freeform 5">
            <a:extLst>
              <a:ext uri="{FF2B5EF4-FFF2-40B4-BE49-F238E27FC236}">
                <a16:creationId xmlns:a16="http://schemas.microsoft.com/office/drawing/2014/main" id="{B93D812D-BB26-4FDD-A218-F6F71E737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ro-RO"/>
          </a:p>
        </p:txBody>
      </p:sp>
      <p:sp>
        <p:nvSpPr>
          <p:cNvPr id="100" name="Freeform 5">
            <a:extLst>
              <a:ext uri="{FF2B5EF4-FFF2-40B4-BE49-F238E27FC236}">
                <a16:creationId xmlns:a16="http://schemas.microsoft.com/office/drawing/2014/main" id="{EEA99C6C-BC37-4408-9F74-3DDB1060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ro-RO"/>
          </a:p>
        </p:txBody>
      </p:sp>
      <p:sp>
        <p:nvSpPr>
          <p:cNvPr id="2" name="Titlu 1">
            <a:extLst>
              <a:ext uri="{FF2B5EF4-FFF2-40B4-BE49-F238E27FC236}">
                <a16:creationId xmlns:a16="http://schemas.microsoft.com/office/drawing/2014/main" id="{7D55DDC8-68C7-B365-12D4-5DB71E592868}"/>
              </a:ext>
            </a:extLst>
          </p:cNvPr>
          <p:cNvSpPr>
            <a:spLocks noGrp="1"/>
          </p:cNvSpPr>
          <p:nvPr>
            <p:ph type="title"/>
          </p:nvPr>
        </p:nvSpPr>
        <p:spPr>
          <a:xfrm>
            <a:off x="639098" y="629265"/>
            <a:ext cx="6072776" cy="1622322"/>
          </a:xfrm>
        </p:spPr>
        <p:txBody>
          <a:bodyPr vert="horz" lIns="91440" tIns="45720" rIns="91440" bIns="45720" rtlCol="0">
            <a:normAutofit/>
          </a:bodyPr>
          <a:lstStyle/>
          <a:p>
            <a:r>
              <a:rPr lang="en-US" b="0" i="0" kern="1200">
                <a:solidFill>
                  <a:srgbClr val="FFFFFE"/>
                </a:solidFill>
                <a:latin typeface="+mj-lt"/>
                <a:ea typeface="+mj-ea"/>
                <a:cs typeface="+mj-cs"/>
              </a:rPr>
              <a:t>Code Explanation</a:t>
            </a:r>
          </a:p>
        </p:txBody>
      </p:sp>
      <p:sp>
        <p:nvSpPr>
          <p:cNvPr id="102" name="Rectangle 101">
            <a:extLst>
              <a:ext uri="{FF2B5EF4-FFF2-40B4-BE49-F238E27FC236}">
                <a16:creationId xmlns:a16="http://schemas.microsoft.com/office/drawing/2014/main" id="{924C0032-B592-45AB-AD23-5A4BD369B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04" name="Oval 103">
            <a:extLst>
              <a:ext uri="{FF2B5EF4-FFF2-40B4-BE49-F238E27FC236}">
                <a16:creationId xmlns:a16="http://schemas.microsoft.com/office/drawing/2014/main" id="{89BF1F84-E7C7-42A7-911D-8E48AF671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106" name="Oval 105">
            <a:extLst>
              <a:ext uri="{FF2B5EF4-FFF2-40B4-BE49-F238E27FC236}">
                <a16:creationId xmlns:a16="http://schemas.microsoft.com/office/drawing/2014/main" id="{0C3CFCFE-6522-4333-8CB1-16DB80E7E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ro-RO"/>
          </a:p>
        </p:txBody>
      </p:sp>
      <p:sp>
        <p:nvSpPr>
          <p:cNvPr id="49" name="Content Placeholder 48">
            <a:extLst>
              <a:ext uri="{FF2B5EF4-FFF2-40B4-BE49-F238E27FC236}">
                <a16:creationId xmlns:a16="http://schemas.microsoft.com/office/drawing/2014/main" id="{CF3AD71B-4F28-F89A-52F6-E44132C615DB}"/>
              </a:ext>
            </a:extLst>
          </p:cNvPr>
          <p:cNvSpPr>
            <a:spLocks noGrp="1"/>
          </p:cNvSpPr>
          <p:nvPr>
            <p:ph idx="1"/>
          </p:nvPr>
        </p:nvSpPr>
        <p:spPr>
          <a:xfrm>
            <a:off x="639098" y="2418735"/>
            <a:ext cx="6072776" cy="3811740"/>
          </a:xfrm>
        </p:spPr>
        <p:txBody>
          <a:bodyPr anchor="ctr">
            <a:normAutofit/>
          </a:bodyPr>
          <a:lstStyle/>
          <a:p>
            <a:pPr>
              <a:lnSpc>
                <a:spcPct val="90000"/>
              </a:lnSpc>
            </a:pPr>
            <a:r>
              <a:rPr lang="en-US" sz="1300" dirty="0">
                <a:solidFill>
                  <a:srgbClr val="FFFFFE"/>
                </a:solidFill>
              </a:rPr>
              <a:t>First line, we import pandas as pd to make a </a:t>
            </a:r>
            <a:r>
              <a:rPr lang="en-US" sz="1300" dirty="0" err="1">
                <a:solidFill>
                  <a:srgbClr val="FFFFFE"/>
                </a:solidFill>
              </a:rPr>
              <a:t>dataframe</a:t>
            </a:r>
            <a:r>
              <a:rPr lang="en-US" sz="1300" dirty="0">
                <a:solidFill>
                  <a:srgbClr val="FFFFFE"/>
                </a:solidFill>
              </a:rPr>
              <a:t> out of our parquet file. The function </a:t>
            </a:r>
            <a:r>
              <a:rPr lang="en-US" sz="1300" b="1" dirty="0" err="1">
                <a:solidFill>
                  <a:srgbClr val="FFFFFE"/>
                </a:solidFill>
              </a:rPr>
              <a:t>merge_urls_keep_longest</a:t>
            </a:r>
            <a:r>
              <a:rPr lang="en-US" sz="1300" b="1" dirty="0">
                <a:solidFill>
                  <a:srgbClr val="FFFFFE"/>
                </a:solidFill>
              </a:rPr>
              <a:t>(group)</a:t>
            </a:r>
            <a:r>
              <a:rPr lang="en-US" sz="1300" dirty="0">
                <a:solidFill>
                  <a:srgbClr val="FFFFFE"/>
                </a:solidFill>
              </a:rPr>
              <a:t>, keep the longest description of a group and the shorter one it’s removed, and it’s </a:t>
            </a:r>
            <a:r>
              <a:rPr lang="en-US" sz="1300" dirty="0" err="1">
                <a:solidFill>
                  <a:srgbClr val="FFFFFE"/>
                </a:solidFill>
              </a:rPr>
              <a:t>url</a:t>
            </a:r>
            <a:r>
              <a:rPr lang="en-US" sz="1300" dirty="0">
                <a:solidFill>
                  <a:srgbClr val="FFFFFE"/>
                </a:solidFill>
              </a:rPr>
              <a:t> merged to the kept row. First, we apply the function </a:t>
            </a:r>
            <a:r>
              <a:rPr lang="en-US" sz="1300" b="1" dirty="0" err="1">
                <a:solidFill>
                  <a:srgbClr val="FFFFFE"/>
                </a:solidFill>
              </a:rPr>
              <a:t>idmax</a:t>
            </a:r>
            <a:r>
              <a:rPr lang="en-US" sz="1300" b="1" dirty="0">
                <a:solidFill>
                  <a:srgbClr val="FFFFFE"/>
                </a:solidFill>
              </a:rPr>
              <a:t> </a:t>
            </a:r>
            <a:r>
              <a:rPr lang="en-US" sz="1300" dirty="0">
                <a:solidFill>
                  <a:srgbClr val="FFFFFE"/>
                </a:solidFill>
              </a:rPr>
              <a:t>to rows with non-empty descriptions, otherwise we keep the first one. By doing this we will order group by longest description. Then, we merge </a:t>
            </a:r>
            <a:r>
              <a:rPr lang="en-US" sz="1300" dirty="0" err="1">
                <a:solidFill>
                  <a:srgbClr val="FFFFFE"/>
                </a:solidFill>
              </a:rPr>
              <a:t>urls</a:t>
            </a:r>
            <a:r>
              <a:rPr lang="en-US" sz="1300" dirty="0">
                <a:solidFill>
                  <a:srgbClr val="FFFFFE"/>
                </a:solidFill>
              </a:rPr>
              <a:t> and apply </a:t>
            </a:r>
            <a:r>
              <a:rPr lang="en-US" sz="1300" b="1" dirty="0">
                <a:solidFill>
                  <a:srgbClr val="FFFFFE"/>
                </a:solidFill>
              </a:rPr>
              <a:t>set </a:t>
            </a:r>
            <a:r>
              <a:rPr lang="en-US" sz="1300" dirty="0">
                <a:solidFill>
                  <a:srgbClr val="FFFFFE"/>
                </a:solidFill>
              </a:rPr>
              <a:t>to make sure duplicated </a:t>
            </a:r>
            <a:r>
              <a:rPr lang="en-US" sz="1300" dirty="0" err="1">
                <a:solidFill>
                  <a:srgbClr val="FFFFFE"/>
                </a:solidFill>
              </a:rPr>
              <a:t>urls</a:t>
            </a:r>
            <a:r>
              <a:rPr lang="en-US" sz="1300" dirty="0">
                <a:solidFill>
                  <a:srgbClr val="FFFFFE"/>
                </a:solidFill>
              </a:rPr>
              <a:t> are removed. Main row will only keep the merged </a:t>
            </a:r>
            <a:r>
              <a:rPr lang="en-US" sz="1300" dirty="0" err="1">
                <a:solidFill>
                  <a:srgbClr val="FFFFFE"/>
                </a:solidFill>
              </a:rPr>
              <a:t>urls</a:t>
            </a:r>
            <a:r>
              <a:rPr lang="en-US" sz="1300" dirty="0">
                <a:solidFill>
                  <a:srgbClr val="FFFFFE"/>
                </a:solidFill>
              </a:rPr>
              <a:t> and the longest description of the group.</a:t>
            </a:r>
          </a:p>
          <a:p>
            <a:pPr>
              <a:lnSpc>
                <a:spcPct val="90000"/>
              </a:lnSpc>
            </a:pPr>
            <a:r>
              <a:rPr lang="en-US" sz="1300" dirty="0">
                <a:solidFill>
                  <a:srgbClr val="FFFFFE"/>
                </a:solidFill>
              </a:rPr>
              <a:t>In the main program we will use pandas function </a:t>
            </a:r>
            <a:r>
              <a:rPr lang="en-US" sz="1300" b="1" dirty="0" err="1">
                <a:solidFill>
                  <a:srgbClr val="FFFFFE"/>
                </a:solidFill>
              </a:rPr>
              <a:t>read_parquet</a:t>
            </a:r>
            <a:r>
              <a:rPr lang="en-US" sz="1300" b="1" dirty="0">
                <a:solidFill>
                  <a:srgbClr val="FFFFFE"/>
                </a:solidFill>
              </a:rPr>
              <a:t> </a:t>
            </a:r>
            <a:r>
              <a:rPr lang="en-US" sz="1300" dirty="0">
                <a:solidFill>
                  <a:srgbClr val="FFFFFE"/>
                </a:solidFill>
              </a:rPr>
              <a:t>to read the parquet file through defined path. </a:t>
            </a:r>
            <a:r>
              <a:rPr lang="en-US" sz="1300" dirty="0" err="1">
                <a:solidFill>
                  <a:srgbClr val="FFFFFE"/>
                </a:solidFill>
              </a:rPr>
              <a:t>Pyarrow</a:t>
            </a:r>
            <a:r>
              <a:rPr lang="en-US" sz="1300" dirty="0">
                <a:solidFill>
                  <a:srgbClr val="FFFFFE"/>
                </a:solidFill>
              </a:rPr>
              <a:t> engine it’s used to improve the performance of the function. After seeing all titles, we group our </a:t>
            </a:r>
            <a:r>
              <a:rPr lang="en-US" sz="1300" dirty="0" err="1">
                <a:solidFill>
                  <a:srgbClr val="FFFFFE"/>
                </a:solidFill>
              </a:rPr>
              <a:t>dataframe</a:t>
            </a:r>
            <a:r>
              <a:rPr lang="en-US" sz="1300" dirty="0">
                <a:solidFill>
                  <a:srgbClr val="FFFFFE"/>
                </a:solidFill>
              </a:rPr>
              <a:t> by </a:t>
            </a:r>
            <a:r>
              <a:rPr lang="en-US" sz="1300" dirty="0" err="1">
                <a:solidFill>
                  <a:srgbClr val="FFFFFE"/>
                </a:solidFill>
              </a:rPr>
              <a:t>unspsc</a:t>
            </a:r>
            <a:r>
              <a:rPr lang="en-US" sz="1300" dirty="0">
                <a:solidFill>
                  <a:srgbClr val="FFFFFE"/>
                </a:solidFill>
              </a:rPr>
              <a:t> and product title and apply for each row the function. In this case, it will remove the duplicates that are having the same </a:t>
            </a:r>
            <a:r>
              <a:rPr lang="en-US" sz="1300" dirty="0" err="1">
                <a:solidFill>
                  <a:srgbClr val="FFFFFE"/>
                </a:solidFill>
              </a:rPr>
              <a:t>unspsc</a:t>
            </a:r>
            <a:r>
              <a:rPr lang="en-US" sz="1300" dirty="0">
                <a:solidFill>
                  <a:srgbClr val="FFFFFE"/>
                </a:solidFill>
              </a:rPr>
              <a:t> and title and keep an unique object with longest description. Function </a:t>
            </a:r>
            <a:r>
              <a:rPr lang="en-US" sz="1300" b="1" dirty="0" err="1">
                <a:solidFill>
                  <a:srgbClr val="FFFFFE"/>
                </a:solidFill>
              </a:rPr>
              <a:t>reset_index</a:t>
            </a:r>
            <a:r>
              <a:rPr lang="en-US" sz="1300" b="1" dirty="0">
                <a:solidFill>
                  <a:srgbClr val="FFFFFE"/>
                </a:solidFill>
              </a:rPr>
              <a:t> </a:t>
            </a:r>
            <a:r>
              <a:rPr lang="en-US" sz="1300" dirty="0">
                <a:solidFill>
                  <a:srgbClr val="FFFFFE"/>
                </a:solidFill>
              </a:rPr>
              <a:t>is updating the index after the function have been applied. After doing this we apply the function </a:t>
            </a:r>
            <a:r>
              <a:rPr lang="en-US" sz="1300" b="1" dirty="0" err="1">
                <a:solidFill>
                  <a:srgbClr val="FFFFFE"/>
                </a:solidFill>
              </a:rPr>
              <a:t>to_parquet</a:t>
            </a:r>
            <a:r>
              <a:rPr lang="en-US" sz="1300" b="1" dirty="0">
                <a:solidFill>
                  <a:srgbClr val="FFFFFE"/>
                </a:solidFill>
              </a:rPr>
              <a:t> </a:t>
            </a:r>
            <a:r>
              <a:rPr lang="en-US" sz="1300" dirty="0">
                <a:solidFill>
                  <a:srgbClr val="FFFFFE"/>
                </a:solidFill>
              </a:rPr>
              <a:t>to write the new data frame to other parquet file.</a:t>
            </a:r>
          </a:p>
        </p:txBody>
      </p:sp>
      <p:pic>
        <p:nvPicPr>
          <p:cNvPr id="11" name="Imagine 10">
            <a:extLst>
              <a:ext uri="{FF2B5EF4-FFF2-40B4-BE49-F238E27FC236}">
                <a16:creationId xmlns:a16="http://schemas.microsoft.com/office/drawing/2014/main" id="{470AF8A1-E3CD-84C5-F82D-59C0B1896EB6}"/>
              </a:ext>
            </a:extLst>
          </p:cNvPr>
          <p:cNvPicPr>
            <a:picLocks noChangeAspect="1"/>
          </p:cNvPicPr>
          <p:nvPr/>
        </p:nvPicPr>
        <p:blipFill>
          <a:blip r:embed="rId2"/>
          <a:srcRect r="27647" b="3"/>
          <a:stretch/>
        </p:blipFill>
        <p:spPr>
          <a:xfrm>
            <a:off x="7418226" y="895639"/>
            <a:ext cx="4125317" cy="2209323"/>
          </a:xfrm>
          <a:prstGeom prst="rect">
            <a:avLst/>
          </a:prstGeom>
        </p:spPr>
      </p:pic>
      <p:pic>
        <p:nvPicPr>
          <p:cNvPr id="25" name="Imagine 24">
            <a:extLst>
              <a:ext uri="{FF2B5EF4-FFF2-40B4-BE49-F238E27FC236}">
                <a16:creationId xmlns:a16="http://schemas.microsoft.com/office/drawing/2014/main" id="{2CB5C802-E01D-FAA0-B1BB-350524533B90}"/>
              </a:ext>
            </a:extLst>
          </p:cNvPr>
          <p:cNvPicPr>
            <a:picLocks noChangeAspect="1"/>
          </p:cNvPicPr>
          <p:nvPr/>
        </p:nvPicPr>
        <p:blipFill>
          <a:blip r:embed="rId3"/>
          <a:stretch>
            <a:fillRect/>
          </a:stretch>
        </p:blipFill>
        <p:spPr>
          <a:xfrm>
            <a:off x="7149114" y="3505540"/>
            <a:ext cx="4971550" cy="2632613"/>
          </a:xfrm>
          <a:prstGeom prst="rect">
            <a:avLst/>
          </a:prstGeom>
        </p:spPr>
      </p:pic>
      <p:sp>
        <p:nvSpPr>
          <p:cNvPr id="31" name="CasetăText 30">
            <a:extLst>
              <a:ext uri="{FF2B5EF4-FFF2-40B4-BE49-F238E27FC236}">
                <a16:creationId xmlns:a16="http://schemas.microsoft.com/office/drawing/2014/main" id="{0563A730-D7A8-7E8B-990B-40E96B677E26}"/>
              </a:ext>
            </a:extLst>
          </p:cNvPr>
          <p:cNvSpPr txBox="1"/>
          <p:nvPr/>
        </p:nvSpPr>
        <p:spPr>
          <a:xfrm>
            <a:off x="9237629" y="6455835"/>
            <a:ext cx="3247235" cy="369332"/>
          </a:xfrm>
          <a:prstGeom prst="rect">
            <a:avLst/>
          </a:prstGeom>
          <a:noFill/>
        </p:spPr>
        <p:txBody>
          <a:bodyPr wrap="square" rtlCol="0">
            <a:spAutoFit/>
          </a:bodyPr>
          <a:lstStyle/>
          <a:p>
            <a:r>
              <a:rPr lang="ro-RO" dirty="0">
                <a:solidFill>
                  <a:schemeClr val="bg1">
                    <a:lumMod val="95000"/>
                    <a:lumOff val="5000"/>
                  </a:schemeClr>
                </a:solidFill>
              </a:rPr>
              <a:t>Oprea Alexandru-Ionuț</a:t>
            </a:r>
          </a:p>
        </p:txBody>
      </p:sp>
    </p:spTree>
    <p:extLst>
      <p:ext uri="{BB962C8B-B14F-4D97-AF65-F5344CB8AC3E}">
        <p14:creationId xmlns:p14="http://schemas.microsoft.com/office/powerpoint/2010/main" val="292903893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irectorial">
  <a:themeElements>
    <a:clrScheme name="Directorial">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Directorial">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irectorial">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240</TotalTime>
  <Words>650</Words>
  <Application>Microsoft Office PowerPoint</Application>
  <PresentationFormat>Ecran lat</PresentationFormat>
  <Paragraphs>20</Paragraphs>
  <Slides>6</Slides>
  <Notes>0</Notes>
  <HiddenSlides>0</HiddenSlides>
  <MMClips>0</MMClips>
  <ScaleCrop>false</ScaleCrop>
  <HeadingPairs>
    <vt:vector size="6" baseType="variant">
      <vt:variant>
        <vt:lpstr>Fonturi utilizate</vt:lpstr>
      </vt:variant>
      <vt:variant>
        <vt:i4>3</vt:i4>
      </vt:variant>
      <vt:variant>
        <vt:lpstr>Temă</vt:lpstr>
      </vt:variant>
      <vt:variant>
        <vt:i4>1</vt:i4>
      </vt:variant>
      <vt:variant>
        <vt:lpstr>Titluri diapozitive</vt:lpstr>
      </vt:variant>
      <vt:variant>
        <vt:i4>6</vt:i4>
      </vt:variant>
    </vt:vector>
  </HeadingPairs>
  <TitlesOfParts>
    <vt:vector size="10" baseType="lpstr">
      <vt:lpstr>Arial</vt:lpstr>
      <vt:lpstr>Century Gothic</vt:lpstr>
      <vt:lpstr>Wingdings 3</vt:lpstr>
      <vt:lpstr>Directorial</vt:lpstr>
      <vt:lpstr>Product Deduplication</vt:lpstr>
      <vt:lpstr>Introduction</vt:lpstr>
      <vt:lpstr>Python programming language</vt:lpstr>
      <vt:lpstr>Solution Deployment</vt:lpstr>
      <vt:lpstr>Results</vt:lpstr>
      <vt:lpstr>Code Explanation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Alexandru Oprea</dc:creator>
  <cp:lastModifiedBy>Alexandru Oprea</cp:lastModifiedBy>
  <cp:revision>16</cp:revision>
  <dcterms:created xsi:type="dcterms:W3CDTF">2025-04-14T09:13:00Z</dcterms:created>
  <dcterms:modified xsi:type="dcterms:W3CDTF">2025-04-14T19:33:03Z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58b62f-6f94-46bd-8089-18e64b0a9abb_Enabled">
    <vt:lpwstr>true</vt:lpwstr>
  </property>
  <property fmtid="{D5CDD505-2E9C-101B-9397-08002B2CF9AE}" pid="3" name="MSIP_Label_5b58b62f-6f94-46bd-8089-18e64b0a9abb_SetDate">
    <vt:lpwstr>2025-04-14T09:13:02Z</vt:lpwstr>
  </property>
  <property fmtid="{D5CDD505-2E9C-101B-9397-08002B2CF9AE}" pid="4" name="MSIP_Label_5b58b62f-6f94-46bd-8089-18e64b0a9abb_Method">
    <vt:lpwstr>Standard</vt:lpwstr>
  </property>
  <property fmtid="{D5CDD505-2E9C-101B-9397-08002B2CF9AE}" pid="5" name="MSIP_Label_5b58b62f-6f94-46bd-8089-18e64b0a9abb_Name">
    <vt:lpwstr>defa4170-0d19-0005-0004-bc88714345d2</vt:lpwstr>
  </property>
  <property fmtid="{D5CDD505-2E9C-101B-9397-08002B2CF9AE}" pid="6" name="MSIP_Label_5b58b62f-6f94-46bd-8089-18e64b0a9abb_SiteId">
    <vt:lpwstr>a6eb79fa-c4a9-4cce-818d-b85274d15305</vt:lpwstr>
  </property>
  <property fmtid="{D5CDD505-2E9C-101B-9397-08002B2CF9AE}" pid="7" name="MSIP_Label_5b58b62f-6f94-46bd-8089-18e64b0a9abb_ActionId">
    <vt:lpwstr>31db6d98-5bee-4d5d-a496-c68e68822e40</vt:lpwstr>
  </property>
  <property fmtid="{D5CDD505-2E9C-101B-9397-08002B2CF9AE}" pid="8" name="MSIP_Label_5b58b62f-6f94-46bd-8089-18e64b0a9abb_ContentBits">
    <vt:lpwstr>0</vt:lpwstr>
  </property>
  <property fmtid="{D5CDD505-2E9C-101B-9397-08002B2CF9AE}" pid="9" name="MSIP_Label_5b58b62f-6f94-46bd-8089-18e64b0a9abb_Tag">
    <vt:lpwstr>10, 3, 0, 1</vt:lpwstr>
  </property>
</Properties>
</file>