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17" d="100"/>
          <a:sy n="117" d="100"/>
        </p:scale>
        <p:origin x="24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B3FC80-E2A8-4CCD-A814-90BF2E37001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7D72663-25C4-420A-84AA-7452BF7B3261}">
      <dgm:prSet/>
      <dgm:spPr/>
      <dgm:t>
        <a:bodyPr/>
        <a:lstStyle/>
        <a:p>
          <a:r>
            <a:rPr lang="en-US" b="0" i="0"/>
            <a:t>When working with large datasets, it happens to have duplicates because LLMs can extract the same product from different sources. In this case, it’s necessary to remove duplicated products.</a:t>
          </a:r>
          <a:endParaRPr lang="en-US"/>
        </a:p>
      </dgm:t>
    </dgm:pt>
    <dgm:pt modelId="{8CE3AB6D-10A5-414E-97A4-549E71689045}" type="parTrans" cxnId="{1928D39F-589C-4409-9FB7-9769D76752ED}">
      <dgm:prSet/>
      <dgm:spPr/>
      <dgm:t>
        <a:bodyPr/>
        <a:lstStyle/>
        <a:p>
          <a:endParaRPr lang="en-US"/>
        </a:p>
      </dgm:t>
    </dgm:pt>
    <dgm:pt modelId="{B7B9A243-3EB2-48D9-8CB5-F1E9FAE56DA2}" type="sibTrans" cxnId="{1928D39F-589C-4409-9FB7-9769D76752ED}">
      <dgm:prSet/>
      <dgm:spPr/>
      <dgm:t>
        <a:bodyPr/>
        <a:lstStyle/>
        <a:p>
          <a:endParaRPr lang="en-US"/>
        </a:p>
      </dgm:t>
    </dgm:pt>
    <dgm:pt modelId="{56448E24-FEF9-4B54-ACE3-BA39C3256F47}">
      <dgm:prSet/>
      <dgm:spPr/>
      <dgm:t>
        <a:bodyPr/>
        <a:lstStyle/>
        <a:p>
          <a:r>
            <a:rPr lang="en-US" b="0" i="0"/>
            <a:t>The format used to store such large datasets is called </a:t>
          </a:r>
          <a:r>
            <a:rPr lang="en-US" b="1" i="0"/>
            <a:t>Parquet</a:t>
          </a:r>
          <a:r>
            <a:rPr lang="en-US" b="0" i="0"/>
            <a:t>. Parquet it’s an open source file format built to handle flat columnar storage data formats. Parquet operates well with complex data in large volumes. It is known for its both performant data compression and its ability to handle a wide variety of encoding types.</a:t>
          </a:r>
          <a:endParaRPr lang="en-US"/>
        </a:p>
      </dgm:t>
    </dgm:pt>
    <dgm:pt modelId="{D07CC587-F701-41AF-8F6E-C79691E8A401}" type="parTrans" cxnId="{4B0CC5E9-6439-4AD1-AFC4-4DC9D5410287}">
      <dgm:prSet/>
      <dgm:spPr/>
      <dgm:t>
        <a:bodyPr/>
        <a:lstStyle/>
        <a:p>
          <a:endParaRPr lang="en-US"/>
        </a:p>
      </dgm:t>
    </dgm:pt>
    <dgm:pt modelId="{F79EBB4E-9ECD-4E35-84E9-D26B7B668343}" type="sibTrans" cxnId="{4B0CC5E9-6439-4AD1-AFC4-4DC9D5410287}">
      <dgm:prSet/>
      <dgm:spPr/>
      <dgm:t>
        <a:bodyPr/>
        <a:lstStyle/>
        <a:p>
          <a:endParaRPr lang="en-US"/>
        </a:p>
      </dgm:t>
    </dgm:pt>
    <dgm:pt modelId="{2851530E-7A06-4BCF-99AB-22B8105C3367}">
      <dgm:prSet/>
      <dgm:spPr/>
      <dgm:t>
        <a:bodyPr/>
        <a:lstStyle/>
        <a:p>
          <a:r>
            <a:rPr lang="en-US" b="0" i="0"/>
            <a:t>For large datasets, Parquet file it’s better because of efficient storage, better compression, schema and type information, parallel processing and his structure that allows to work with big data ecosystems.</a:t>
          </a:r>
          <a:endParaRPr lang="en-US"/>
        </a:p>
      </dgm:t>
    </dgm:pt>
    <dgm:pt modelId="{EA423DAF-4439-41CD-9A8F-557DCF2CFA6C}" type="parTrans" cxnId="{88BF797A-7BA1-4648-B847-1C1215FC40AA}">
      <dgm:prSet/>
      <dgm:spPr/>
      <dgm:t>
        <a:bodyPr/>
        <a:lstStyle/>
        <a:p>
          <a:endParaRPr lang="en-US"/>
        </a:p>
      </dgm:t>
    </dgm:pt>
    <dgm:pt modelId="{5E7FAC4A-A486-4CF8-9924-5CB4846F5540}" type="sibTrans" cxnId="{88BF797A-7BA1-4648-B847-1C1215FC40AA}">
      <dgm:prSet/>
      <dgm:spPr/>
      <dgm:t>
        <a:bodyPr/>
        <a:lstStyle/>
        <a:p>
          <a:endParaRPr lang="en-US"/>
        </a:p>
      </dgm:t>
    </dgm:pt>
    <dgm:pt modelId="{3109D9D4-E748-4CB2-B827-A18F5E9C80AB}" type="pres">
      <dgm:prSet presAssocID="{EDB3FC80-E2A8-4CCD-A814-90BF2E37001B}" presName="root" presStyleCnt="0">
        <dgm:presLayoutVars>
          <dgm:dir/>
          <dgm:resizeHandles val="exact"/>
        </dgm:presLayoutVars>
      </dgm:prSet>
      <dgm:spPr/>
    </dgm:pt>
    <dgm:pt modelId="{84D0079A-D5A8-483D-A4DF-C438CA7C5BE4}" type="pres">
      <dgm:prSet presAssocID="{B7D72663-25C4-420A-84AA-7452BF7B3261}" presName="compNode" presStyleCnt="0"/>
      <dgm:spPr/>
    </dgm:pt>
    <dgm:pt modelId="{CA703647-C375-4F79-BF38-1A86D758D0ED}" type="pres">
      <dgm:prSet presAssocID="{B7D72663-25C4-420A-84AA-7452BF7B3261}" presName="bgRect" presStyleLbl="bgShp" presStyleIdx="0" presStyleCnt="3"/>
      <dgm:spPr/>
    </dgm:pt>
    <dgm:pt modelId="{B03A15CC-97A0-487E-9F2F-7A25C5D93B96}" type="pres">
      <dgm:prSet presAssocID="{B7D72663-25C4-420A-84AA-7452BF7B32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el"/>
        </a:ext>
      </dgm:extLst>
    </dgm:pt>
    <dgm:pt modelId="{41FAFC55-C7C8-48F9-AA45-9299FF28F949}" type="pres">
      <dgm:prSet presAssocID="{B7D72663-25C4-420A-84AA-7452BF7B3261}" presName="spaceRect" presStyleCnt="0"/>
      <dgm:spPr/>
    </dgm:pt>
    <dgm:pt modelId="{6E42AD13-06AF-478E-BF82-D9FBE3D56014}" type="pres">
      <dgm:prSet presAssocID="{B7D72663-25C4-420A-84AA-7452BF7B3261}" presName="parTx" presStyleLbl="revTx" presStyleIdx="0" presStyleCnt="3">
        <dgm:presLayoutVars>
          <dgm:chMax val="0"/>
          <dgm:chPref val="0"/>
        </dgm:presLayoutVars>
      </dgm:prSet>
      <dgm:spPr/>
    </dgm:pt>
    <dgm:pt modelId="{DA57A847-83CE-42E6-ABFE-7431574F5433}" type="pres">
      <dgm:prSet presAssocID="{B7B9A243-3EB2-48D9-8CB5-F1E9FAE56DA2}" presName="sibTrans" presStyleCnt="0"/>
      <dgm:spPr/>
    </dgm:pt>
    <dgm:pt modelId="{0A23C97B-7593-41BD-B95E-4B58A448CDE4}" type="pres">
      <dgm:prSet presAssocID="{56448E24-FEF9-4B54-ACE3-BA39C3256F47}" presName="compNode" presStyleCnt="0"/>
      <dgm:spPr/>
    </dgm:pt>
    <dgm:pt modelId="{5C70778B-3619-498A-A14E-A4DE8ED5F2FF}" type="pres">
      <dgm:prSet presAssocID="{56448E24-FEF9-4B54-ACE3-BA39C3256F47}" presName="bgRect" presStyleLbl="bgShp" presStyleIdx="1" presStyleCnt="3"/>
      <dgm:spPr/>
    </dgm:pt>
    <dgm:pt modelId="{63F0A0C2-BA4C-4695-8B03-8FD04122DD15}" type="pres">
      <dgm:prSet presAssocID="{56448E24-FEF9-4B54-ACE3-BA39C3256F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ză de date"/>
        </a:ext>
      </dgm:extLst>
    </dgm:pt>
    <dgm:pt modelId="{3F4D097D-97E8-419B-B24C-F1762752116B}" type="pres">
      <dgm:prSet presAssocID="{56448E24-FEF9-4B54-ACE3-BA39C3256F47}" presName="spaceRect" presStyleCnt="0"/>
      <dgm:spPr/>
    </dgm:pt>
    <dgm:pt modelId="{6E950E83-2DDD-41CE-AEBA-A496C915BAA1}" type="pres">
      <dgm:prSet presAssocID="{56448E24-FEF9-4B54-ACE3-BA39C3256F47}" presName="parTx" presStyleLbl="revTx" presStyleIdx="1" presStyleCnt="3">
        <dgm:presLayoutVars>
          <dgm:chMax val="0"/>
          <dgm:chPref val="0"/>
        </dgm:presLayoutVars>
      </dgm:prSet>
      <dgm:spPr/>
    </dgm:pt>
    <dgm:pt modelId="{B84D8C10-51E5-45CE-9734-E05E9CE13D16}" type="pres">
      <dgm:prSet presAssocID="{F79EBB4E-9ECD-4E35-84E9-D26B7B668343}" presName="sibTrans" presStyleCnt="0"/>
      <dgm:spPr/>
    </dgm:pt>
    <dgm:pt modelId="{9079B1B4-7505-4C19-B31A-C63BE3343B37}" type="pres">
      <dgm:prSet presAssocID="{2851530E-7A06-4BCF-99AB-22B8105C3367}" presName="compNode" presStyleCnt="0"/>
      <dgm:spPr/>
    </dgm:pt>
    <dgm:pt modelId="{2CA1795B-3086-45D8-97C5-EB741C94866C}" type="pres">
      <dgm:prSet presAssocID="{2851530E-7A06-4BCF-99AB-22B8105C3367}" presName="bgRect" presStyleLbl="bgShp" presStyleIdx="2" presStyleCnt="3"/>
      <dgm:spPr/>
    </dgm:pt>
    <dgm:pt modelId="{AEA2BB70-AF12-406C-86A5-F0E3CE74C9E6}" type="pres">
      <dgm:prSet presAssocID="{2851530E-7A06-4BCF-99AB-22B8105C33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hemă logică"/>
        </a:ext>
      </dgm:extLst>
    </dgm:pt>
    <dgm:pt modelId="{F1E06B79-C1ED-4821-A18C-28559B626AB3}" type="pres">
      <dgm:prSet presAssocID="{2851530E-7A06-4BCF-99AB-22B8105C3367}" presName="spaceRect" presStyleCnt="0"/>
      <dgm:spPr/>
    </dgm:pt>
    <dgm:pt modelId="{A2BF234E-E9DB-4849-BA05-65DC417FBB70}" type="pres">
      <dgm:prSet presAssocID="{2851530E-7A06-4BCF-99AB-22B8105C3367}" presName="parTx" presStyleLbl="revTx" presStyleIdx="2" presStyleCnt="3">
        <dgm:presLayoutVars>
          <dgm:chMax val="0"/>
          <dgm:chPref val="0"/>
        </dgm:presLayoutVars>
      </dgm:prSet>
      <dgm:spPr/>
    </dgm:pt>
  </dgm:ptLst>
  <dgm:cxnLst>
    <dgm:cxn modelId="{513AE907-F3FD-40D7-B4AC-43AA9C2152F2}" type="presOf" srcId="{B7D72663-25C4-420A-84AA-7452BF7B3261}" destId="{6E42AD13-06AF-478E-BF82-D9FBE3D56014}" srcOrd="0" destOrd="0" presId="urn:microsoft.com/office/officeart/2018/2/layout/IconVerticalSolidList"/>
    <dgm:cxn modelId="{22692514-88B8-4275-BC5A-8A303809E45C}" type="presOf" srcId="{EDB3FC80-E2A8-4CCD-A814-90BF2E37001B}" destId="{3109D9D4-E748-4CB2-B827-A18F5E9C80AB}" srcOrd="0" destOrd="0" presId="urn:microsoft.com/office/officeart/2018/2/layout/IconVerticalSolidList"/>
    <dgm:cxn modelId="{88BF797A-7BA1-4648-B847-1C1215FC40AA}" srcId="{EDB3FC80-E2A8-4CCD-A814-90BF2E37001B}" destId="{2851530E-7A06-4BCF-99AB-22B8105C3367}" srcOrd="2" destOrd="0" parTransId="{EA423DAF-4439-41CD-9A8F-557DCF2CFA6C}" sibTransId="{5E7FAC4A-A486-4CF8-9924-5CB4846F5540}"/>
    <dgm:cxn modelId="{E3D8A096-5A83-4A37-A187-F7EFBF302B0D}" type="presOf" srcId="{2851530E-7A06-4BCF-99AB-22B8105C3367}" destId="{A2BF234E-E9DB-4849-BA05-65DC417FBB70}" srcOrd="0" destOrd="0" presId="urn:microsoft.com/office/officeart/2018/2/layout/IconVerticalSolidList"/>
    <dgm:cxn modelId="{03F7F89A-5F31-4F43-909F-3ABB4FEF13FE}" type="presOf" srcId="{56448E24-FEF9-4B54-ACE3-BA39C3256F47}" destId="{6E950E83-2DDD-41CE-AEBA-A496C915BAA1}" srcOrd="0" destOrd="0" presId="urn:microsoft.com/office/officeart/2018/2/layout/IconVerticalSolidList"/>
    <dgm:cxn modelId="{1928D39F-589C-4409-9FB7-9769D76752ED}" srcId="{EDB3FC80-E2A8-4CCD-A814-90BF2E37001B}" destId="{B7D72663-25C4-420A-84AA-7452BF7B3261}" srcOrd="0" destOrd="0" parTransId="{8CE3AB6D-10A5-414E-97A4-549E71689045}" sibTransId="{B7B9A243-3EB2-48D9-8CB5-F1E9FAE56DA2}"/>
    <dgm:cxn modelId="{4B0CC5E9-6439-4AD1-AFC4-4DC9D5410287}" srcId="{EDB3FC80-E2A8-4CCD-A814-90BF2E37001B}" destId="{56448E24-FEF9-4B54-ACE3-BA39C3256F47}" srcOrd="1" destOrd="0" parTransId="{D07CC587-F701-41AF-8F6E-C79691E8A401}" sibTransId="{F79EBB4E-9ECD-4E35-84E9-D26B7B668343}"/>
    <dgm:cxn modelId="{0C8F8419-D68C-468E-A3E8-70693501DB59}" type="presParOf" srcId="{3109D9D4-E748-4CB2-B827-A18F5E9C80AB}" destId="{84D0079A-D5A8-483D-A4DF-C438CA7C5BE4}" srcOrd="0" destOrd="0" presId="urn:microsoft.com/office/officeart/2018/2/layout/IconVerticalSolidList"/>
    <dgm:cxn modelId="{4C584F5F-268A-403E-9ECD-3FA28737CB5E}" type="presParOf" srcId="{84D0079A-D5A8-483D-A4DF-C438CA7C5BE4}" destId="{CA703647-C375-4F79-BF38-1A86D758D0ED}" srcOrd="0" destOrd="0" presId="urn:microsoft.com/office/officeart/2018/2/layout/IconVerticalSolidList"/>
    <dgm:cxn modelId="{12C8A377-0CDE-447C-BEC2-1C7D3620BFC6}" type="presParOf" srcId="{84D0079A-D5A8-483D-A4DF-C438CA7C5BE4}" destId="{B03A15CC-97A0-487E-9F2F-7A25C5D93B96}" srcOrd="1" destOrd="0" presId="urn:microsoft.com/office/officeart/2018/2/layout/IconVerticalSolidList"/>
    <dgm:cxn modelId="{3AECE2A1-5EAA-47BF-B3CB-52B9D49F469C}" type="presParOf" srcId="{84D0079A-D5A8-483D-A4DF-C438CA7C5BE4}" destId="{41FAFC55-C7C8-48F9-AA45-9299FF28F949}" srcOrd="2" destOrd="0" presId="urn:microsoft.com/office/officeart/2018/2/layout/IconVerticalSolidList"/>
    <dgm:cxn modelId="{D1735305-8E90-49AB-8CF3-875F4249F46B}" type="presParOf" srcId="{84D0079A-D5A8-483D-A4DF-C438CA7C5BE4}" destId="{6E42AD13-06AF-478E-BF82-D9FBE3D56014}" srcOrd="3" destOrd="0" presId="urn:microsoft.com/office/officeart/2018/2/layout/IconVerticalSolidList"/>
    <dgm:cxn modelId="{291E75E0-E216-4AF9-8ED1-805416D2DE88}" type="presParOf" srcId="{3109D9D4-E748-4CB2-B827-A18F5E9C80AB}" destId="{DA57A847-83CE-42E6-ABFE-7431574F5433}" srcOrd="1" destOrd="0" presId="urn:microsoft.com/office/officeart/2018/2/layout/IconVerticalSolidList"/>
    <dgm:cxn modelId="{5716BC2D-EDB3-4D36-A78C-ABC5E8A23191}" type="presParOf" srcId="{3109D9D4-E748-4CB2-B827-A18F5E9C80AB}" destId="{0A23C97B-7593-41BD-B95E-4B58A448CDE4}" srcOrd="2" destOrd="0" presId="urn:microsoft.com/office/officeart/2018/2/layout/IconVerticalSolidList"/>
    <dgm:cxn modelId="{56B08902-2B12-4418-B78D-6AEB989BD0DF}" type="presParOf" srcId="{0A23C97B-7593-41BD-B95E-4B58A448CDE4}" destId="{5C70778B-3619-498A-A14E-A4DE8ED5F2FF}" srcOrd="0" destOrd="0" presId="urn:microsoft.com/office/officeart/2018/2/layout/IconVerticalSolidList"/>
    <dgm:cxn modelId="{21A65991-F221-493D-A16B-72FC1CED3768}" type="presParOf" srcId="{0A23C97B-7593-41BD-B95E-4B58A448CDE4}" destId="{63F0A0C2-BA4C-4695-8B03-8FD04122DD15}" srcOrd="1" destOrd="0" presId="urn:microsoft.com/office/officeart/2018/2/layout/IconVerticalSolidList"/>
    <dgm:cxn modelId="{ED57C615-2825-4452-87B3-F6C1F5F3A69E}" type="presParOf" srcId="{0A23C97B-7593-41BD-B95E-4B58A448CDE4}" destId="{3F4D097D-97E8-419B-B24C-F1762752116B}" srcOrd="2" destOrd="0" presId="urn:microsoft.com/office/officeart/2018/2/layout/IconVerticalSolidList"/>
    <dgm:cxn modelId="{422F3798-6B0C-4B76-8E02-3B958CD7DBBC}" type="presParOf" srcId="{0A23C97B-7593-41BD-B95E-4B58A448CDE4}" destId="{6E950E83-2DDD-41CE-AEBA-A496C915BAA1}" srcOrd="3" destOrd="0" presId="urn:microsoft.com/office/officeart/2018/2/layout/IconVerticalSolidList"/>
    <dgm:cxn modelId="{2B967294-2C3D-4B1E-A40C-4C7943C92768}" type="presParOf" srcId="{3109D9D4-E748-4CB2-B827-A18F5E9C80AB}" destId="{B84D8C10-51E5-45CE-9734-E05E9CE13D16}" srcOrd="3" destOrd="0" presId="urn:microsoft.com/office/officeart/2018/2/layout/IconVerticalSolidList"/>
    <dgm:cxn modelId="{53B5D01E-E655-4944-A777-B1993A406806}" type="presParOf" srcId="{3109D9D4-E748-4CB2-B827-A18F5E9C80AB}" destId="{9079B1B4-7505-4C19-B31A-C63BE3343B37}" srcOrd="4" destOrd="0" presId="urn:microsoft.com/office/officeart/2018/2/layout/IconVerticalSolidList"/>
    <dgm:cxn modelId="{3B7377BB-D0EB-4981-A3AD-C4AFC9083CD0}" type="presParOf" srcId="{9079B1B4-7505-4C19-B31A-C63BE3343B37}" destId="{2CA1795B-3086-45D8-97C5-EB741C94866C}" srcOrd="0" destOrd="0" presId="urn:microsoft.com/office/officeart/2018/2/layout/IconVerticalSolidList"/>
    <dgm:cxn modelId="{F9A31357-68C8-4757-A81A-BCF2C2F8AC3B}" type="presParOf" srcId="{9079B1B4-7505-4C19-B31A-C63BE3343B37}" destId="{AEA2BB70-AF12-406C-86A5-F0E3CE74C9E6}" srcOrd="1" destOrd="0" presId="urn:microsoft.com/office/officeart/2018/2/layout/IconVerticalSolidList"/>
    <dgm:cxn modelId="{2F68EDE4-FD15-4294-A02E-F2BB80AB0E41}" type="presParOf" srcId="{9079B1B4-7505-4C19-B31A-C63BE3343B37}" destId="{F1E06B79-C1ED-4821-A18C-28559B626AB3}" srcOrd="2" destOrd="0" presId="urn:microsoft.com/office/officeart/2018/2/layout/IconVerticalSolidList"/>
    <dgm:cxn modelId="{F34291C0-528B-493A-ACA3-0B6775516FB0}" type="presParOf" srcId="{9079B1B4-7505-4C19-B31A-C63BE3343B37}" destId="{A2BF234E-E9DB-4849-BA05-65DC417FBB7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BFD7C7-D622-4520-88D4-142D99545C7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0009237-8D83-4937-9B5E-35E0B564230F}">
      <dgm:prSet/>
      <dgm:spPr/>
      <dgm:t>
        <a:bodyPr/>
        <a:lstStyle/>
        <a:p>
          <a:r>
            <a:rPr lang="en-US" b="0" i="0"/>
            <a:t>In project, the programming language used it’s </a:t>
          </a:r>
          <a:r>
            <a:rPr lang="en-US" b="1" i="0"/>
            <a:t>Python </a:t>
          </a:r>
          <a:r>
            <a:rPr lang="en-US" b="0" i="0"/>
            <a:t>because of his libraries that hill help us work with large datasets. Python is a programming language that is widely used in web applications, software development, data science, and machine learning (ML). Developers use Python because it is efficient and easy to learn and can run on many different platforms. Python software is free to download, integrates well with all types of systems, and increases development speed.</a:t>
          </a:r>
          <a:endParaRPr lang="en-US"/>
        </a:p>
      </dgm:t>
    </dgm:pt>
    <dgm:pt modelId="{27610BE3-A7C2-424D-A7D5-F1317FCE6CC5}" type="parTrans" cxnId="{738DCA49-5585-4B5D-9FB8-C1254BE2855A}">
      <dgm:prSet/>
      <dgm:spPr/>
      <dgm:t>
        <a:bodyPr/>
        <a:lstStyle/>
        <a:p>
          <a:endParaRPr lang="en-US"/>
        </a:p>
      </dgm:t>
    </dgm:pt>
    <dgm:pt modelId="{C6AD1997-5554-4B18-BF4A-68A5C76AE2EC}" type="sibTrans" cxnId="{738DCA49-5585-4B5D-9FB8-C1254BE2855A}">
      <dgm:prSet/>
      <dgm:spPr/>
      <dgm:t>
        <a:bodyPr/>
        <a:lstStyle/>
        <a:p>
          <a:endParaRPr lang="en-US"/>
        </a:p>
      </dgm:t>
    </dgm:pt>
    <dgm:pt modelId="{E19F6D5D-F64C-436D-BA55-B564B4C8D8F9}">
      <dgm:prSet/>
      <dgm:spPr/>
      <dgm:t>
        <a:bodyPr/>
        <a:lstStyle/>
        <a:p>
          <a:r>
            <a:rPr lang="en-US" b="0" i="0" dirty="0"/>
            <a:t>Python has a library created specially for data analysis called </a:t>
          </a:r>
          <a:r>
            <a:rPr lang="en-US" b="1" i="0" dirty="0"/>
            <a:t>pandas</a:t>
          </a:r>
          <a:r>
            <a:rPr lang="en-US" b="0" i="0" dirty="0"/>
            <a:t>. Pandas it’s a library that has predefined functions to read a parquet file and to analyze and even change the data frame.</a:t>
          </a:r>
          <a:endParaRPr lang="en-US" dirty="0"/>
        </a:p>
      </dgm:t>
    </dgm:pt>
    <dgm:pt modelId="{6101F0B7-3682-48C5-94B4-DBD92C0735A0}" type="parTrans" cxnId="{212CDCEB-B50B-42CB-B8E4-354C01AD872B}">
      <dgm:prSet/>
      <dgm:spPr/>
      <dgm:t>
        <a:bodyPr/>
        <a:lstStyle/>
        <a:p>
          <a:endParaRPr lang="en-US"/>
        </a:p>
      </dgm:t>
    </dgm:pt>
    <dgm:pt modelId="{3292C92C-8436-471C-A169-B17EA550ECED}" type="sibTrans" cxnId="{212CDCEB-B50B-42CB-B8E4-354C01AD872B}">
      <dgm:prSet/>
      <dgm:spPr/>
      <dgm:t>
        <a:bodyPr/>
        <a:lstStyle/>
        <a:p>
          <a:endParaRPr lang="en-US"/>
        </a:p>
      </dgm:t>
    </dgm:pt>
    <dgm:pt modelId="{45FF52CF-774D-496A-95FC-3B07ECF71430}" type="pres">
      <dgm:prSet presAssocID="{7EBFD7C7-D622-4520-88D4-142D99545C79}" presName="hierChild1" presStyleCnt="0">
        <dgm:presLayoutVars>
          <dgm:chPref val="1"/>
          <dgm:dir/>
          <dgm:animOne val="branch"/>
          <dgm:animLvl val="lvl"/>
          <dgm:resizeHandles/>
        </dgm:presLayoutVars>
      </dgm:prSet>
      <dgm:spPr/>
    </dgm:pt>
    <dgm:pt modelId="{22CA948D-D48F-4E9E-B265-B04353ED2BD2}" type="pres">
      <dgm:prSet presAssocID="{D0009237-8D83-4937-9B5E-35E0B564230F}" presName="hierRoot1" presStyleCnt="0"/>
      <dgm:spPr/>
    </dgm:pt>
    <dgm:pt modelId="{2756BCDD-99CB-474D-B21E-DA5058131FC1}" type="pres">
      <dgm:prSet presAssocID="{D0009237-8D83-4937-9B5E-35E0B564230F}" presName="composite" presStyleCnt="0"/>
      <dgm:spPr/>
    </dgm:pt>
    <dgm:pt modelId="{E633EDD1-FB84-4197-A36C-6494EC5A4E27}" type="pres">
      <dgm:prSet presAssocID="{D0009237-8D83-4937-9B5E-35E0B564230F}" presName="background" presStyleLbl="node0" presStyleIdx="0" presStyleCnt="2"/>
      <dgm:spPr/>
    </dgm:pt>
    <dgm:pt modelId="{AD33C78D-16CF-4F52-848B-66112122989E}" type="pres">
      <dgm:prSet presAssocID="{D0009237-8D83-4937-9B5E-35E0B564230F}" presName="text" presStyleLbl="fgAcc0" presStyleIdx="0" presStyleCnt="2">
        <dgm:presLayoutVars>
          <dgm:chPref val="3"/>
        </dgm:presLayoutVars>
      </dgm:prSet>
      <dgm:spPr/>
    </dgm:pt>
    <dgm:pt modelId="{12044377-D651-4A67-B70C-EF248669A596}" type="pres">
      <dgm:prSet presAssocID="{D0009237-8D83-4937-9B5E-35E0B564230F}" presName="hierChild2" presStyleCnt="0"/>
      <dgm:spPr/>
    </dgm:pt>
    <dgm:pt modelId="{5458DFFF-D293-4207-96A4-B2D2E1D4EF80}" type="pres">
      <dgm:prSet presAssocID="{E19F6D5D-F64C-436D-BA55-B564B4C8D8F9}" presName="hierRoot1" presStyleCnt="0"/>
      <dgm:spPr/>
    </dgm:pt>
    <dgm:pt modelId="{880FFA8F-17AC-4984-B98C-4EBCFABC2E5C}" type="pres">
      <dgm:prSet presAssocID="{E19F6D5D-F64C-436D-BA55-B564B4C8D8F9}" presName="composite" presStyleCnt="0"/>
      <dgm:spPr/>
    </dgm:pt>
    <dgm:pt modelId="{C69574BC-3B2F-4494-9743-2A365FF1E792}" type="pres">
      <dgm:prSet presAssocID="{E19F6D5D-F64C-436D-BA55-B564B4C8D8F9}" presName="background" presStyleLbl="node0" presStyleIdx="1" presStyleCnt="2"/>
      <dgm:spPr/>
    </dgm:pt>
    <dgm:pt modelId="{9B1956EF-0ACA-4A7D-AF2D-47654AE96677}" type="pres">
      <dgm:prSet presAssocID="{E19F6D5D-F64C-436D-BA55-B564B4C8D8F9}" presName="text" presStyleLbl="fgAcc0" presStyleIdx="1" presStyleCnt="2">
        <dgm:presLayoutVars>
          <dgm:chPref val="3"/>
        </dgm:presLayoutVars>
      </dgm:prSet>
      <dgm:spPr/>
    </dgm:pt>
    <dgm:pt modelId="{DB447404-6AD1-4CE4-9056-46CA629F1FB0}" type="pres">
      <dgm:prSet presAssocID="{E19F6D5D-F64C-436D-BA55-B564B4C8D8F9}" presName="hierChild2" presStyleCnt="0"/>
      <dgm:spPr/>
    </dgm:pt>
  </dgm:ptLst>
  <dgm:cxnLst>
    <dgm:cxn modelId="{738DCA49-5585-4B5D-9FB8-C1254BE2855A}" srcId="{7EBFD7C7-D622-4520-88D4-142D99545C79}" destId="{D0009237-8D83-4937-9B5E-35E0B564230F}" srcOrd="0" destOrd="0" parTransId="{27610BE3-A7C2-424D-A7D5-F1317FCE6CC5}" sibTransId="{C6AD1997-5554-4B18-BF4A-68A5C76AE2EC}"/>
    <dgm:cxn modelId="{35F3F17C-F4E9-4454-9A47-36A41D029A87}" type="presOf" srcId="{7EBFD7C7-D622-4520-88D4-142D99545C79}" destId="{45FF52CF-774D-496A-95FC-3B07ECF71430}" srcOrd="0" destOrd="0" presId="urn:microsoft.com/office/officeart/2005/8/layout/hierarchy1"/>
    <dgm:cxn modelId="{D8F8E3CE-4CDB-45DF-9177-2074731D2F45}" type="presOf" srcId="{D0009237-8D83-4937-9B5E-35E0B564230F}" destId="{AD33C78D-16CF-4F52-848B-66112122989E}" srcOrd="0" destOrd="0" presId="urn:microsoft.com/office/officeart/2005/8/layout/hierarchy1"/>
    <dgm:cxn modelId="{D17679E8-4033-450F-91C5-D9C9F26CDCA2}" type="presOf" srcId="{E19F6D5D-F64C-436D-BA55-B564B4C8D8F9}" destId="{9B1956EF-0ACA-4A7D-AF2D-47654AE96677}" srcOrd="0" destOrd="0" presId="urn:microsoft.com/office/officeart/2005/8/layout/hierarchy1"/>
    <dgm:cxn modelId="{212CDCEB-B50B-42CB-B8E4-354C01AD872B}" srcId="{7EBFD7C7-D622-4520-88D4-142D99545C79}" destId="{E19F6D5D-F64C-436D-BA55-B564B4C8D8F9}" srcOrd="1" destOrd="0" parTransId="{6101F0B7-3682-48C5-94B4-DBD92C0735A0}" sibTransId="{3292C92C-8436-471C-A169-B17EA550ECED}"/>
    <dgm:cxn modelId="{808CE007-E250-4ADB-BCE5-4880FD539B4E}" type="presParOf" srcId="{45FF52CF-774D-496A-95FC-3B07ECF71430}" destId="{22CA948D-D48F-4E9E-B265-B04353ED2BD2}" srcOrd="0" destOrd="0" presId="urn:microsoft.com/office/officeart/2005/8/layout/hierarchy1"/>
    <dgm:cxn modelId="{3AD178B6-6322-4253-ACA0-2EB6BF91F4B3}" type="presParOf" srcId="{22CA948D-D48F-4E9E-B265-B04353ED2BD2}" destId="{2756BCDD-99CB-474D-B21E-DA5058131FC1}" srcOrd="0" destOrd="0" presId="urn:microsoft.com/office/officeart/2005/8/layout/hierarchy1"/>
    <dgm:cxn modelId="{BEFAA9C3-09E2-47AA-AC9D-EF021A63666A}" type="presParOf" srcId="{2756BCDD-99CB-474D-B21E-DA5058131FC1}" destId="{E633EDD1-FB84-4197-A36C-6494EC5A4E27}" srcOrd="0" destOrd="0" presId="urn:microsoft.com/office/officeart/2005/8/layout/hierarchy1"/>
    <dgm:cxn modelId="{C5BBCD33-25FA-4782-B7F8-D8D4CAF8AD39}" type="presParOf" srcId="{2756BCDD-99CB-474D-B21E-DA5058131FC1}" destId="{AD33C78D-16CF-4F52-848B-66112122989E}" srcOrd="1" destOrd="0" presId="urn:microsoft.com/office/officeart/2005/8/layout/hierarchy1"/>
    <dgm:cxn modelId="{AF160135-49C3-425B-80AA-36DD2A29B626}" type="presParOf" srcId="{22CA948D-D48F-4E9E-B265-B04353ED2BD2}" destId="{12044377-D651-4A67-B70C-EF248669A596}" srcOrd="1" destOrd="0" presId="urn:microsoft.com/office/officeart/2005/8/layout/hierarchy1"/>
    <dgm:cxn modelId="{CE6A6CDE-6D6F-476B-996F-45705944BC2A}" type="presParOf" srcId="{45FF52CF-774D-496A-95FC-3B07ECF71430}" destId="{5458DFFF-D293-4207-96A4-B2D2E1D4EF80}" srcOrd="1" destOrd="0" presId="urn:microsoft.com/office/officeart/2005/8/layout/hierarchy1"/>
    <dgm:cxn modelId="{FECDA3D7-0762-478D-AD5E-DD50F8AE26FE}" type="presParOf" srcId="{5458DFFF-D293-4207-96A4-B2D2E1D4EF80}" destId="{880FFA8F-17AC-4984-B98C-4EBCFABC2E5C}" srcOrd="0" destOrd="0" presId="urn:microsoft.com/office/officeart/2005/8/layout/hierarchy1"/>
    <dgm:cxn modelId="{471D318F-3688-477C-BB25-457469760E00}" type="presParOf" srcId="{880FFA8F-17AC-4984-B98C-4EBCFABC2E5C}" destId="{C69574BC-3B2F-4494-9743-2A365FF1E792}" srcOrd="0" destOrd="0" presId="urn:microsoft.com/office/officeart/2005/8/layout/hierarchy1"/>
    <dgm:cxn modelId="{55481B53-795D-4639-9AB8-FBFF8A71D1C3}" type="presParOf" srcId="{880FFA8F-17AC-4984-B98C-4EBCFABC2E5C}" destId="{9B1956EF-0ACA-4A7D-AF2D-47654AE96677}" srcOrd="1" destOrd="0" presId="urn:microsoft.com/office/officeart/2005/8/layout/hierarchy1"/>
    <dgm:cxn modelId="{C8ACCE09-F94B-44CF-8D82-C22AF5EF2EFD}" type="presParOf" srcId="{5458DFFF-D293-4207-96A4-B2D2E1D4EF80}" destId="{DB447404-6AD1-4CE4-9056-46CA629F1FB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03647-C375-4F79-BF38-1A86D758D0ED}">
      <dsp:nvSpPr>
        <dsp:cNvPr id="0" name=""/>
        <dsp:cNvSpPr/>
      </dsp:nvSpPr>
      <dsp:spPr>
        <a:xfrm>
          <a:off x="0" y="5241"/>
          <a:ext cx="6391275" cy="13728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3A15CC-97A0-487E-9F2F-7A25C5D93B96}">
      <dsp:nvSpPr>
        <dsp:cNvPr id="0" name=""/>
        <dsp:cNvSpPr/>
      </dsp:nvSpPr>
      <dsp:spPr>
        <a:xfrm>
          <a:off x="415296" y="314139"/>
          <a:ext cx="755823" cy="7550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42AD13-06AF-478E-BF82-D9FBE3D56014}">
      <dsp:nvSpPr>
        <dsp:cNvPr id="0" name=""/>
        <dsp:cNvSpPr/>
      </dsp:nvSpPr>
      <dsp:spPr>
        <a:xfrm>
          <a:off x="1586416" y="5241"/>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When working with large datasets, it happens to have duplicates because LLMs can extract the same product from different sources. In this case, it’s necessary to remove duplicated products.</a:t>
          </a:r>
          <a:endParaRPr lang="en-US" sz="1400" kern="1200"/>
        </a:p>
      </dsp:txBody>
      <dsp:txXfrm>
        <a:off x="1586416" y="5241"/>
        <a:ext cx="4450687" cy="1544492"/>
      </dsp:txXfrm>
    </dsp:sp>
    <dsp:sp modelId="{5C70778B-3619-498A-A14E-A4DE8ED5F2FF}">
      <dsp:nvSpPr>
        <dsp:cNvPr id="0" name=""/>
        <dsp:cNvSpPr/>
      </dsp:nvSpPr>
      <dsp:spPr>
        <a:xfrm>
          <a:off x="0" y="1851097"/>
          <a:ext cx="6391275" cy="13728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0A0C2-BA4C-4695-8B03-8FD04122DD15}">
      <dsp:nvSpPr>
        <dsp:cNvPr id="0" name=""/>
        <dsp:cNvSpPr/>
      </dsp:nvSpPr>
      <dsp:spPr>
        <a:xfrm>
          <a:off x="415296" y="2159995"/>
          <a:ext cx="755823" cy="7550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950E83-2DDD-41CE-AEBA-A496C915BAA1}">
      <dsp:nvSpPr>
        <dsp:cNvPr id="0" name=""/>
        <dsp:cNvSpPr/>
      </dsp:nvSpPr>
      <dsp:spPr>
        <a:xfrm>
          <a:off x="1586416" y="1851097"/>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The format used to store such large datasets is called </a:t>
          </a:r>
          <a:r>
            <a:rPr lang="en-US" sz="1400" b="1" i="0" kern="1200"/>
            <a:t>Parquet</a:t>
          </a:r>
          <a:r>
            <a:rPr lang="en-US" sz="1400" b="0" i="0" kern="1200"/>
            <a:t>. Parquet it’s an open source file format built to handle flat columnar storage data formats. Parquet operates well with complex data in large volumes. It is known for its both performant data compression and its ability to handle a wide variety of encoding types.</a:t>
          </a:r>
          <a:endParaRPr lang="en-US" sz="1400" kern="1200"/>
        </a:p>
      </dsp:txBody>
      <dsp:txXfrm>
        <a:off x="1586416" y="1851097"/>
        <a:ext cx="4450687" cy="1544492"/>
      </dsp:txXfrm>
    </dsp:sp>
    <dsp:sp modelId="{2CA1795B-3086-45D8-97C5-EB741C94866C}">
      <dsp:nvSpPr>
        <dsp:cNvPr id="0" name=""/>
        <dsp:cNvSpPr/>
      </dsp:nvSpPr>
      <dsp:spPr>
        <a:xfrm>
          <a:off x="0" y="3696953"/>
          <a:ext cx="6391275" cy="137288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2BB70-AF12-406C-86A5-F0E3CE74C9E6}">
      <dsp:nvSpPr>
        <dsp:cNvPr id="0" name=""/>
        <dsp:cNvSpPr/>
      </dsp:nvSpPr>
      <dsp:spPr>
        <a:xfrm>
          <a:off x="415296" y="4005852"/>
          <a:ext cx="755823" cy="7550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BF234E-E9DB-4849-BA05-65DC417FBB70}">
      <dsp:nvSpPr>
        <dsp:cNvPr id="0" name=""/>
        <dsp:cNvSpPr/>
      </dsp:nvSpPr>
      <dsp:spPr>
        <a:xfrm>
          <a:off x="1586416" y="3696953"/>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For large datasets, Parquet file it’s better because of efficient storage, better compression, schema and type information, parallel processing and his structure that allows to work with big data ecosystems.</a:t>
          </a:r>
          <a:endParaRPr lang="en-US" sz="1400" kern="1200"/>
        </a:p>
      </dsp:txBody>
      <dsp:txXfrm>
        <a:off x="1586416" y="3696953"/>
        <a:ext cx="4450687" cy="1544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3EDD1-FB84-4197-A36C-6494EC5A4E27}">
      <dsp:nvSpPr>
        <dsp:cNvPr id="0" name=""/>
        <dsp:cNvSpPr/>
      </dsp:nvSpPr>
      <dsp:spPr>
        <a:xfrm>
          <a:off x="1174"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D33C78D-16CF-4F52-848B-66112122989E}">
      <dsp:nvSpPr>
        <dsp:cNvPr id="0" name=""/>
        <dsp:cNvSpPr/>
      </dsp:nvSpPr>
      <dsp:spPr>
        <a:xfrm>
          <a:off x="459414"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In project, the programming language used it’s </a:t>
          </a:r>
          <a:r>
            <a:rPr lang="en-US" sz="1400" b="1" i="0" kern="1200"/>
            <a:t>Python </a:t>
          </a:r>
          <a:r>
            <a:rPr lang="en-US" sz="1400" b="0" i="0" kern="1200"/>
            <a:t>because of his libraries that hill help us work with large datasets. Python is a programming language that is widely used in web applications, software development, data science, and machine learning (ML). Developers use Python because it is efficient and easy to learn and can run on many different platforms. Python software is free to download, integrates well with all types of systems, and increases development speed.</a:t>
          </a:r>
          <a:endParaRPr lang="en-US" sz="1400" kern="1200"/>
        </a:p>
      </dsp:txBody>
      <dsp:txXfrm>
        <a:off x="536117" y="696288"/>
        <a:ext cx="3970751" cy="2465433"/>
      </dsp:txXfrm>
    </dsp:sp>
    <dsp:sp modelId="{C69574BC-3B2F-4494-9743-2A365FF1E792}">
      <dsp:nvSpPr>
        <dsp:cNvPr id="0" name=""/>
        <dsp:cNvSpPr/>
      </dsp:nvSpPr>
      <dsp:spPr>
        <a:xfrm>
          <a:off x="5041811"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B1956EF-0ACA-4A7D-AF2D-47654AE96677}">
      <dsp:nvSpPr>
        <dsp:cNvPr id="0" name=""/>
        <dsp:cNvSpPr/>
      </dsp:nvSpPr>
      <dsp:spPr>
        <a:xfrm>
          <a:off x="5500051"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Python has a library created specially for data analysis called </a:t>
          </a:r>
          <a:r>
            <a:rPr lang="en-US" sz="1400" b="1" i="0" kern="1200" dirty="0"/>
            <a:t>pandas</a:t>
          </a:r>
          <a:r>
            <a:rPr lang="en-US" sz="1400" b="0" i="0" kern="1200" dirty="0"/>
            <a:t>. Pandas it’s a library that has predefined functions to read a parquet file and to analyze and even change the data frame.</a:t>
          </a:r>
          <a:endParaRPr lang="en-US" sz="1400" kern="1200" dirty="0"/>
        </a:p>
      </dsp:txBody>
      <dsp:txXfrm>
        <a:off x="5576754" y="696288"/>
        <a:ext cx="3970751" cy="24654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ro-RO"/>
              <a:t>Faceți clic pentru a edita stilul de titlu coordonator</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Faceți clic pentru a edita stilul de subtitlu coordonator</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C057153-B650-4DEB-B370-79DDCFDCE934}" type="slidenum">
              <a:rPr lang="en-US" smtClean="0"/>
              <a:t>‹#›</a:t>
            </a:fld>
            <a:endParaRPr lang="en-US"/>
          </a:p>
        </p:txBody>
      </p:sp>
      <p:sp>
        <p:nvSpPr>
          <p:cNvPr id="6" name="CasetăText 5">
            <a:extLst>
              <a:ext uri="{FF2B5EF4-FFF2-40B4-BE49-F238E27FC236}">
                <a16:creationId xmlns:a16="http://schemas.microsoft.com/office/drawing/2014/main" id="{1294A9A1-65CB-C619-5583-8A56520F87D7}"/>
              </a:ext>
            </a:extLst>
          </p:cNvPr>
          <p:cNvSpPr txBox="1"/>
          <p:nvPr userDrawn="1"/>
        </p:nvSpPr>
        <p:spPr>
          <a:xfrm>
            <a:off x="8901684" y="6377605"/>
            <a:ext cx="3200400"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21496200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4/16/2025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846046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u și legendă">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ro-RO"/>
              <a:t>Faceți clic pentru a edita stilul de titlu coordonator</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742620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cu legendă">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ro-RO"/>
              <a:t>Faceți clic pentru a edita stilul de titlu coordonator</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139271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de vizit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821927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F45AC6-C491-4585-A584-9CE2AF7D5500}" type="datetime1">
              <a:rPr lang="en-US" smtClean="0"/>
              <a:t>4/16/2025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809025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F45AC6-C491-4585-A584-9CE2AF7D5500}" type="datetime1">
              <a:rPr lang="en-US" smtClean="0"/>
              <a:t>4/16/2025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426977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8280435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144644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Faceți clic pentru a edita stilul de titlu coordonator</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o-RO" dirty="0" err="1"/>
              <a:t>Faceţi</a:t>
            </a:r>
            <a:r>
              <a:rPr lang="ro-RO" dirty="0"/>
              <a:t> clic pentru a edita Master stiluri text</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34389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
        <p:nvSpPr>
          <p:cNvPr id="7" name="CasetăText 6">
            <a:extLst>
              <a:ext uri="{FF2B5EF4-FFF2-40B4-BE49-F238E27FC236}">
                <a16:creationId xmlns:a16="http://schemas.microsoft.com/office/drawing/2014/main" id="{25BAAFA9-E4CA-B0B6-0625-76A03D68CF3A}"/>
              </a:ext>
            </a:extLst>
          </p:cNvPr>
          <p:cNvSpPr txBox="1"/>
          <p:nvPr userDrawn="1"/>
        </p:nvSpPr>
        <p:spPr>
          <a:xfrm>
            <a:off x="7737894" y="6391838"/>
            <a:ext cx="2790248"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26589480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67F45AC6-C491-4585-A584-9CE2AF7D5500}" type="datetime1">
              <a:rPr lang="en-US" smtClean="0"/>
              <a:t>4/16/2025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856409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67F45AC6-C491-4585-A584-9CE2AF7D5500}" type="datetime1">
              <a:rPr lang="en-US" smtClean="0"/>
              <a:t>4/16/2025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059383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67F45AC6-C491-4585-A584-9CE2AF7D5500}" type="datetime1">
              <a:rPr lang="en-US" smtClean="0"/>
              <a:t>4/16/2025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365883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45AC6-C491-4585-A584-9CE2AF7D5500}" type="datetime1">
              <a:rPr lang="en-US" smtClean="0"/>
              <a:t>4/16/2025</a:t>
            </a:fld>
            <a:endParaRPr lang="en-US"/>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8656717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ro-RO"/>
              <a:t>Faceți clic pentru a edita stilul de titlu coordonator</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4/16/2025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535994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ro-RO"/>
              <a:t>Faceți clic pe pictogramă pentru a adăuga o imagine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4/16/2025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65609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7F45AC6-C491-4585-A584-9CE2AF7D5500}" type="datetime1">
              <a:rPr lang="en-US" smtClean="0"/>
              <a:t>4/16/2025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C057153-B650-4DEB-B370-79DDCFDCE934}" type="slidenum">
              <a:rPr lang="en-US" smtClean="0"/>
              <a:t>‹#›</a:t>
            </a:fld>
            <a:endParaRPr lang="en-US"/>
          </a:p>
        </p:txBody>
      </p:sp>
      <p:sp>
        <p:nvSpPr>
          <p:cNvPr id="9" name="CasetăText 8">
            <a:extLst>
              <a:ext uri="{FF2B5EF4-FFF2-40B4-BE49-F238E27FC236}">
                <a16:creationId xmlns:a16="http://schemas.microsoft.com/office/drawing/2014/main" id="{E7096EAB-2545-A51C-F6D0-30932AEF968D}"/>
              </a:ext>
            </a:extLst>
          </p:cNvPr>
          <p:cNvSpPr txBox="1"/>
          <p:nvPr userDrawn="1"/>
        </p:nvSpPr>
        <p:spPr>
          <a:xfrm>
            <a:off x="7444596" y="6391838"/>
            <a:ext cx="3062378"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ro-RO" dirty="0"/>
              <a:t>Oprea Alexandru-Ionuț</a:t>
            </a:r>
          </a:p>
        </p:txBody>
      </p:sp>
    </p:spTree>
    <p:extLst>
      <p:ext uri="{BB962C8B-B14F-4D97-AF65-F5344CB8AC3E}">
        <p14:creationId xmlns:p14="http://schemas.microsoft.com/office/powerpoint/2010/main" val="20223433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BAA450D-6190-FF35-3F9A-AE23E59D7A5F}"/>
              </a:ext>
            </a:extLst>
          </p:cNvPr>
          <p:cNvSpPr>
            <a:spLocks noGrp="1"/>
          </p:cNvSpPr>
          <p:nvPr>
            <p:ph type="ctrTitle"/>
          </p:nvPr>
        </p:nvSpPr>
        <p:spPr>
          <a:xfrm>
            <a:off x="609599" y="5293849"/>
            <a:ext cx="7202558" cy="1178688"/>
          </a:xfrm>
        </p:spPr>
        <p:txBody>
          <a:bodyPr anchor="ctr">
            <a:normAutofit fontScale="90000"/>
          </a:bodyPr>
          <a:lstStyle/>
          <a:p>
            <a:pPr algn="l"/>
            <a:r>
              <a:rPr lang="en-US" dirty="0"/>
              <a:t>Product Deduplication</a:t>
            </a:r>
            <a:endParaRPr lang="ro-RO" dirty="0"/>
          </a:p>
        </p:txBody>
      </p:sp>
      <p:pic>
        <p:nvPicPr>
          <p:cNvPr id="16" name="Picture 3" descr="Rows of shopping trolleys">
            <a:extLst>
              <a:ext uri="{FF2B5EF4-FFF2-40B4-BE49-F238E27FC236}">
                <a16:creationId xmlns:a16="http://schemas.microsoft.com/office/drawing/2014/main" id="{525B3556-95E6-8B0C-411C-C46DACBFC286}"/>
              </a:ext>
            </a:extLst>
          </p:cNvPr>
          <p:cNvPicPr>
            <a:picLocks noChangeAspect="1"/>
          </p:cNvPicPr>
          <p:nvPr/>
        </p:nvPicPr>
        <p:blipFill>
          <a:blip r:embed="rId2"/>
          <a:srcRect t="23978" b="17463"/>
          <a:stretch/>
        </p:blipFill>
        <p:spPr>
          <a:xfrm>
            <a:off x="20" y="10"/>
            <a:ext cx="12191980" cy="4908375"/>
          </a:xfrm>
          <a:prstGeom prst="rect">
            <a:avLst/>
          </a:prstGeom>
        </p:spPr>
      </p:pic>
    </p:spTree>
    <p:extLst>
      <p:ext uri="{BB962C8B-B14F-4D97-AF65-F5344CB8AC3E}">
        <p14:creationId xmlns:p14="http://schemas.microsoft.com/office/powerpoint/2010/main" val="685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ro-RO"/>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ro-RO"/>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ro-RO"/>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ro-RO"/>
            </a:p>
          </p:txBody>
        </p:sp>
      </p:grpSp>
      <p:sp>
        <p:nvSpPr>
          <p:cNvPr id="2" name="Titlu 1">
            <a:extLst>
              <a:ext uri="{FF2B5EF4-FFF2-40B4-BE49-F238E27FC236}">
                <a16:creationId xmlns:a16="http://schemas.microsoft.com/office/drawing/2014/main" id="{0AD1E1F9-ADE4-E3AE-E6A3-8C71F663ED15}"/>
              </a:ext>
            </a:extLst>
          </p:cNvPr>
          <p:cNvSpPr>
            <a:spLocks noGrp="1"/>
          </p:cNvSpPr>
          <p:nvPr>
            <p:ph type="title"/>
          </p:nvPr>
        </p:nvSpPr>
        <p:spPr>
          <a:xfrm>
            <a:off x="1154955" y="973667"/>
            <a:ext cx="2942210" cy="4833745"/>
          </a:xfrm>
        </p:spPr>
        <p:txBody>
          <a:bodyPr>
            <a:normAutofit/>
          </a:bodyPr>
          <a:lstStyle/>
          <a:p>
            <a:r>
              <a:rPr lang="en-US">
                <a:solidFill>
                  <a:srgbClr val="EBEBEB"/>
                </a:solidFill>
              </a:rPr>
              <a:t>Introduction</a:t>
            </a:r>
            <a:endParaRPr lang="ro-RO">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graphicFrame>
        <p:nvGraphicFramePr>
          <p:cNvPr id="5" name="Substituent conținut 2">
            <a:extLst>
              <a:ext uri="{FF2B5EF4-FFF2-40B4-BE49-F238E27FC236}">
                <a16:creationId xmlns:a16="http://schemas.microsoft.com/office/drawing/2014/main" id="{C0F4DE0B-8866-61AF-858E-FECC276FF346}"/>
              </a:ext>
            </a:extLst>
          </p:cNvPr>
          <p:cNvGraphicFramePr>
            <a:graphicFrameLocks noGrp="1"/>
          </p:cNvGraphicFramePr>
          <p:nvPr>
            <p:ph idx="1"/>
            <p:extLst>
              <p:ext uri="{D42A27DB-BD31-4B8C-83A1-F6EECF244321}">
                <p14:modId xmlns:p14="http://schemas.microsoft.com/office/powerpoint/2010/main" val="2463669149"/>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asetăText 2">
            <a:extLst>
              <a:ext uri="{FF2B5EF4-FFF2-40B4-BE49-F238E27FC236}">
                <a16:creationId xmlns:a16="http://schemas.microsoft.com/office/drawing/2014/main" id="{28E4158A-BAAE-75D2-2D64-EDD7869DA0C6}"/>
              </a:ext>
            </a:extLst>
          </p:cNvPr>
          <p:cNvSpPr txBox="1"/>
          <p:nvPr/>
        </p:nvSpPr>
        <p:spPr>
          <a:xfrm>
            <a:off x="9197085" y="6455835"/>
            <a:ext cx="3122610"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375870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ro-RO"/>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ro-RO"/>
            </a:p>
          </p:txBody>
        </p:sp>
      </p:grpSp>
      <p:sp>
        <p:nvSpPr>
          <p:cNvPr id="2" name="Titlu 1">
            <a:extLst>
              <a:ext uri="{FF2B5EF4-FFF2-40B4-BE49-F238E27FC236}">
                <a16:creationId xmlns:a16="http://schemas.microsoft.com/office/drawing/2014/main" id="{C182C672-75E3-9FD2-9392-3E3B378F982D}"/>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Python programming language</a:t>
            </a:r>
            <a:endParaRPr lang="ro-RO" dirty="0">
              <a:solidFill>
                <a:srgbClr val="FFFFFF"/>
              </a:solidFill>
            </a:endParaRP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graphicFrame>
        <p:nvGraphicFramePr>
          <p:cNvPr id="5" name="Substituent conținut 2">
            <a:extLst>
              <a:ext uri="{FF2B5EF4-FFF2-40B4-BE49-F238E27FC236}">
                <a16:creationId xmlns:a16="http://schemas.microsoft.com/office/drawing/2014/main" id="{82DB614A-C411-63B0-210D-12765600C336}"/>
              </a:ext>
            </a:extLst>
          </p:cNvPr>
          <p:cNvGraphicFramePr>
            <a:graphicFrameLocks noGrp="1"/>
          </p:cNvGraphicFramePr>
          <p:nvPr>
            <p:ph idx="1"/>
            <p:extLst>
              <p:ext uri="{D42A27DB-BD31-4B8C-83A1-F6EECF244321}">
                <p14:modId xmlns:p14="http://schemas.microsoft.com/office/powerpoint/2010/main" val="265150314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tăText 3">
            <a:extLst>
              <a:ext uri="{FF2B5EF4-FFF2-40B4-BE49-F238E27FC236}">
                <a16:creationId xmlns:a16="http://schemas.microsoft.com/office/drawing/2014/main" id="{FE889B69-36FB-7284-0F6F-BBBDC92E9101}"/>
              </a:ext>
            </a:extLst>
          </p:cNvPr>
          <p:cNvSpPr txBox="1"/>
          <p:nvPr/>
        </p:nvSpPr>
        <p:spPr>
          <a:xfrm>
            <a:off x="9285515" y="6487081"/>
            <a:ext cx="2906485"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28867705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2" name="Titlu 1">
            <a:extLst>
              <a:ext uri="{FF2B5EF4-FFF2-40B4-BE49-F238E27FC236}">
                <a16:creationId xmlns:a16="http://schemas.microsoft.com/office/drawing/2014/main" id="{508076C7-76B6-283B-257C-F55C4920E535}"/>
              </a:ext>
            </a:extLst>
          </p:cNvPr>
          <p:cNvSpPr>
            <a:spLocks noGrp="1"/>
          </p:cNvSpPr>
          <p:nvPr>
            <p:ph type="title"/>
          </p:nvPr>
        </p:nvSpPr>
        <p:spPr>
          <a:xfrm>
            <a:off x="639098" y="629265"/>
            <a:ext cx="5132438" cy="1622322"/>
          </a:xfrm>
        </p:spPr>
        <p:txBody>
          <a:bodyPr>
            <a:normAutofit/>
          </a:bodyPr>
          <a:lstStyle/>
          <a:p>
            <a:r>
              <a:rPr lang="en-US">
                <a:solidFill>
                  <a:srgbClr val="EBEBEB"/>
                </a:solidFill>
              </a:rPr>
              <a:t>Solution Deployment</a:t>
            </a:r>
            <a:endParaRPr lang="ro-RO">
              <a:solidFill>
                <a:srgbClr val="EBEBEB"/>
              </a:solidFill>
            </a:endParaRPr>
          </a:p>
        </p:txBody>
      </p:sp>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 name="Substituent conținut 2">
            <a:extLst>
              <a:ext uri="{FF2B5EF4-FFF2-40B4-BE49-F238E27FC236}">
                <a16:creationId xmlns:a16="http://schemas.microsoft.com/office/drawing/2014/main" id="{5153A786-87F4-371E-250F-D9B5E8F1A559}"/>
              </a:ext>
            </a:extLst>
          </p:cNvPr>
          <p:cNvSpPr>
            <a:spLocks noGrp="1"/>
          </p:cNvSpPr>
          <p:nvPr>
            <p:ph idx="1"/>
          </p:nvPr>
        </p:nvSpPr>
        <p:spPr>
          <a:xfrm>
            <a:off x="639098" y="2418735"/>
            <a:ext cx="5132439" cy="3811742"/>
          </a:xfrm>
        </p:spPr>
        <p:txBody>
          <a:bodyPr anchor="ctr">
            <a:normAutofit/>
          </a:bodyPr>
          <a:lstStyle/>
          <a:p>
            <a:r>
              <a:rPr lang="en-US" dirty="0">
                <a:solidFill>
                  <a:srgbClr val="FFFFFF"/>
                </a:solidFill>
              </a:rPr>
              <a:t>To effectively deploy a solution, I have identified the unique columns which is  “</a:t>
            </a:r>
            <a:r>
              <a:rPr lang="en-US" dirty="0" err="1">
                <a:solidFill>
                  <a:srgbClr val="FFFFFF"/>
                </a:solidFill>
              </a:rPr>
              <a:t>product_title</a:t>
            </a:r>
            <a:r>
              <a:rPr lang="en-US" dirty="0">
                <a:solidFill>
                  <a:srgbClr val="FFFFFF"/>
                </a:solidFill>
              </a:rPr>
              <a:t>”. To make an efficient deduplication, we want to drop the duplicate that has a shorter description because the longer one has more </a:t>
            </a:r>
            <a:r>
              <a:rPr lang="en-US" dirty="0" err="1">
                <a:solidFill>
                  <a:srgbClr val="FFFFFF"/>
                </a:solidFill>
              </a:rPr>
              <a:t>informations</a:t>
            </a:r>
            <a:r>
              <a:rPr lang="en-US" dirty="0">
                <a:solidFill>
                  <a:srgbClr val="FFFFFF"/>
                </a:solidFill>
              </a:rPr>
              <a:t>. To do this efficiently, we must group by “</a:t>
            </a:r>
            <a:r>
              <a:rPr lang="en-US" dirty="0" err="1">
                <a:solidFill>
                  <a:srgbClr val="FFFFFF"/>
                </a:solidFill>
              </a:rPr>
              <a:t>unspsc</a:t>
            </a:r>
            <a:r>
              <a:rPr lang="en-US" dirty="0">
                <a:solidFill>
                  <a:srgbClr val="FFFFFF"/>
                </a:solidFill>
              </a:rPr>
              <a:t>” and “</a:t>
            </a:r>
            <a:r>
              <a:rPr lang="en-US" dirty="0" err="1">
                <a:solidFill>
                  <a:srgbClr val="FFFFFF"/>
                </a:solidFill>
              </a:rPr>
              <a:t>product_title</a:t>
            </a:r>
            <a:r>
              <a:rPr lang="en-US" dirty="0">
                <a:solidFill>
                  <a:srgbClr val="FFFFFF"/>
                </a:solidFill>
              </a:rPr>
              <a:t>”. Then we will apply the function to merge the </a:t>
            </a:r>
            <a:r>
              <a:rPr lang="en-US" dirty="0" err="1">
                <a:solidFill>
                  <a:srgbClr val="FFFFFF"/>
                </a:solidFill>
              </a:rPr>
              <a:t>urls</a:t>
            </a:r>
            <a:r>
              <a:rPr lang="en-US" dirty="0">
                <a:solidFill>
                  <a:srgbClr val="FFFFFF"/>
                </a:solidFill>
              </a:rPr>
              <a:t> and root domains and remove the duplicates with shorter description. Then we will reset index to keep track of the columns.</a:t>
            </a:r>
            <a:endParaRPr lang="ro-RO" dirty="0">
              <a:solidFill>
                <a:srgbClr val="FFFFFF"/>
              </a:solidFill>
            </a:endParaRPr>
          </a:p>
        </p:txBody>
      </p:sp>
      <p:sp>
        <p:nvSpPr>
          <p:cNvPr id="6" name="CasetăText 5">
            <a:extLst>
              <a:ext uri="{FF2B5EF4-FFF2-40B4-BE49-F238E27FC236}">
                <a16:creationId xmlns:a16="http://schemas.microsoft.com/office/drawing/2014/main" id="{22E81F77-4913-5CFC-A1A4-50AE0D57A151}"/>
              </a:ext>
            </a:extLst>
          </p:cNvPr>
          <p:cNvSpPr txBox="1"/>
          <p:nvPr/>
        </p:nvSpPr>
        <p:spPr>
          <a:xfrm>
            <a:off x="9421586" y="6514111"/>
            <a:ext cx="2770414"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427964921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29" name="Freeform: Shape 28">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31"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33"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2" name="Titlu 1">
            <a:extLst>
              <a:ext uri="{FF2B5EF4-FFF2-40B4-BE49-F238E27FC236}">
                <a16:creationId xmlns:a16="http://schemas.microsoft.com/office/drawing/2014/main" id="{50A552FC-6A9A-647F-DAC2-91CEF28EE2B9}"/>
              </a:ext>
            </a:extLst>
          </p:cNvPr>
          <p:cNvSpPr>
            <a:spLocks noGrp="1"/>
          </p:cNvSpPr>
          <p:nvPr>
            <p:ph type="title"/>
          </p:nvPr>
        </p:nvSpPr>
        <p:spPr>
          <a:xfrm>
            <a:off x="639098" y="629265"/>
            <a:ext cx="6072776" cy="1622322"/>
          </a:xfrm>
        </p:spPr>
        <p:txBody>
          <a:bodyPr>
            <a:normAutofit/>
          </a:bodyPr>
          <a:lstStyle/>
          <a:p>
            <a:r>
              <a:rPr lang="en-US">
                <a:solidFill>
                  <a:srgbClr val="FFFFFE"/>
                </a:solidFill>
              </a:rPr>
              <a:t>Results</a:t>
            </a:r>
            <a:endParaRPr lang="ro-RO">
              <a:solidFill>
                <a:srgbClr val="FFFFFE"/>
              </a:solidFill>
            </a:endParaRPr>
          </a:p>
        </p:txBody>
      </p:sp>
      <p:sp>
        <p:nvSpPr>
          <p:cNvPr id="35" name="Rectangle 34">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7" name="Oval 36">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9" name="Oval 38">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1" name="Content Placeholder 10">
            <a:extLst>
              <a:ext uri="{FF2B5EF4-FFF2-40B4-BE49-F238E27FC236}">
                <a16:creationId xmlns:a16="http://schemas.microsoft.com/office/drawing/2014/main" id="{CB7D1D04-A6BC-2F80-5AF8-BFBE65BC3F93}"/>
              </a:ext>
            </a:extLst>
          </p:cNvPr>
          <p:cNvSpPr>
            <a:spLocks noGrp="1"/>
          </p:cNvSpPr>
          <p:nvPr>
            <p:ph idx="1"/>
          </p:nvPr>
        </p:nvSpPr>
        <p:spPr>
          <a:xfrm>
            <a:off x="639098" y="2418735"/>
            <a:ext cx="6072776" cy="3811740"/>
          </a:xfrm>
        </p:spPr>
        <p:txBody>
          <a:bodyPr anchor="ctr">
            <a:normAutofit/>
          </a:bodyPr>
          <a:lstStyle/>
          <a:p>
            <a:r>
              <a:rPr lang="en-US" dirty="0">
                <a:solidFill>
                  <a:srgbClr val="FFFFFE"/>
                </a:solidFill>
              </a:rPr>
              <a:t>If we look closely, we can see, that the duplicated “Grinder Tool 4 Inch Small Abrasive Grinding Wheel” have been removed, the only difference being that the new output file has been sorted</a:t>
            </a:r>
            <a:r>
              <a:rPr lang="ro-RO" dirty="0">
                <a:solidFill>
                  <a:srgbClr val="FFFFFE"/>
                </a:solidFill>
              </a:rPr>
              <a:t> </a:t>
            </a:r>
            <a:r>
              <a:rPr lang="ro-RO" dirty="0" err="1"/>
              <a:t>alphabetically</a:t>
            </a:r>
            <a:r>
              <a:rPr lang="ro-RO" dirty="0"/>
              <a:t> </a:t>
            </a:r>
            <a:r>
              <a:rPr lang="ro-RO" dirty="0" err="1"/>
              <a:t>by</a:t>
            </a:r>
            <a:r>
              <a:rPr lang="ro-RO" dirty="0"/>
              <a:t> </a:t>
            </a:r>
            <a:r>
              <a:rPr lang="ro-RO" dirty="0" err="1"/>
              <a:t>the</a:t>
            </a:r>
            <a:r>
              <a:rPr lang="ro-RO" dirty="0"/>
              <a:t> </a:t>
            </a:r>
            <a:r>
              <a:rPr lang="ro-RO" dirty="0" err="1"/>
              <a:t>unspsc</a:t>
            </a:r>
            <a:r>
              <a:rPr lang="ro-RO" dirty="0"/>
              <a:t> </a:t>
            </a:r>
            <a:r>
              <a:rPr lang="ro-RO" dirty="0" err="1"/>
              <a:t>and</a:t>
            </a:r>
            <a:r>
              <a:rPr lang="ro-RO" dirty="0"/>
              <a:t> </a:t>
            </a:r>
            <a:r>
              <a:rPr lang="ro-RO" dirty="0" err="1"/>
              <a:t>then</a:t>
            </a:r>
            <a:r>
              <a:rPr lang="ro-RO" dirty="0"/>
              <a:t> </a:t>
            </a:r>
            <a:r>
              <a:rPr lang="ro-RO" dirty="0" err="1"/>
              <a:t>by</a:t>
            </a:r>
            <a:r>
              <a:rPr lang="ro-RO" dirty="0"/>
              <a:t> </a:t>
            </a:r>
            <a:r>
              <a:rPr lang="ro-RO" dirty="0" err="1"/>
              <a:t>title</a:t>
            </a:r>
            <a:r>
              <a:rPr lang="ro-RO" dirty="0"/>
              <a:t>.</a:t>
            </a:r>
            <a:endParaRPr lang="en-US" dirty="0">
              <a:solidFill>
                <a:srgbClr val="FFFFFE"/>
              </a:solidFill>
            </a:endParaRPr>
          </a:p>
        </p:txBody>
      </p:sp>
      <p:pic>
        <p:nvPicPr>
          <p:cNvPr id="5" name="Substituent conținut 4">
            <a:extLst>
              <a:ext uri="{FF2B5EF4-FFF2-40B4-BE49-F238E27FC236}">
                <a16:creationId xmlns:a16="http://schemas.microsoft.com/office/drawing/2014/main" id="{C61FD598-E1D5-E676-6288-B21CA15DC6F4}"/>
              </a:ext>
            </a:extLst>
          </p:cNvPr>
          <p:cNvPicPr>
            <a:picLocks noChangeAspect="1"/>
          </p:cNvPicPr>
          <p:nvPr/>
        </p:nvPicPr>
        <p:blipFill>
          <a:blip r:embed="rId2"/>
          <a:stretch>
            <a:fillRect/>
          </a:stretch>
        </p:blipFill>
        <p:spPr>
          <a:xfrm>
            <a:off x="7418226" y="834899"/>
            <a:ext cx="4125317" cy="2330803"/>
          </a:xfrm>
          <a:prstGeom prst="rect">
            <a:avLst/>
          </a:prstGeom>
        </p:spPr>
      </p:pic>
      <p:pic>
        <p:nvPicPr>
          <p:cNvPr id="6" name="Imagine 5">
            <a:extLst>
              <a:ext uri="{FF2B5EF4-FFF2-40B4-BE49-F238E27FC236}">
                <a16:creationId xmlns:a16="http://schemas.microsoft.com/office/drawing/2014/main" id="{C45A8FAF-7746-43CB-544C-FF50DF566FED}"/>
              </a:ext>
            </a:extLst>
          </p:cNvPr>
          <p:cNvPicPr>
            <a:picLocks noChangeAspect="1"/>
          </p:cNvPicPr>
          <p:nvPr/>
        </p:nvPicPr>
        <p:blipFill>
          <a:blip r:embed="rId3"/>
          <a:stretch>
            <a:fillRect/>
          </a:stretch>
        </p:blipFill>
        <p:spPr>
          <a:xfrm>
            <a:off x="7418226" y="3766602"/>
            <a:ext cx="4125317" cy="2463873"/>
          </a:xfrm>
          <a:prstGeom prst="rect">
            <a:avLst/>
          </a:prstGeom>
        </p:spPr>
      </p:pic>
      <p:sp>
        <p:nvSpPr>
          <p:cNvPr id="3" name="CasetăText 2">
            <a:extLst>
              <a:ext uri="{FF2B5EF4-FFF2-40B4-BE49-F238E27FC236}">
                <a16:creationId xmlns:a16="http://schemas.microsoft.com/office/drawing/2014/main" id="{2908B75A-975B-C5A1-95F5-C89BEF0ECEE8}"/>
              </a:ext>
            </a:extLst>
          </p:cNvPr>
          <p:cNvSpPr txBox="1"/>
          <p:nvPr/>
        </p:nvSpPr>
        <p:spPr>
          <a:xfrm>
            <a:off x="9293554" y="6462043"/>
            <a:ext cx="2743428" cy="369332"/>
          </a:xfrm>
          <a:prstGeom prst="rect">
            <a:avLst/>
          </a:prstGeom>
          <a:noFill/>
        </p:spPr>
        <p:txBody>
          <a:bodyPr wrap="square" rtlCol="0">
            <a:spAutoFit/>
          </a:bodyPr>
          <a:lstStyle/>
          <a:p>
            <a:pPr>
              <a:spcAft>
                <a:spcPts val="600"/>
              </a:spcAft>
            </a:pPr>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364269563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96" name="Freeform: Shape 95">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98"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100"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2" name="Titlu 1">
            <a:extLst>
              <a:ext uri="{FF2B5EF4-FFF2-40B4-BE49-F238E27FC236}">
                <a16:creationId xmlns:a16="http://schemas.microsoft.com/office/drawing/2014/main" id="{7D55DDC8-68C7-B365-12D4-5DB71E592868}"/>
              </a:ext>
            </a:extLst>
          </p:cNvPr>
          <p:cNvSpPr>
            <a:spLocks noGrp="1"/>
          </p:cNvSpPr>
          <p:nvPr>
            <p:ph type="title"/>
          </p:nvPr>
        </p:nvSpPr>
        <p:spPr>
          <a:xfrm>
            <a:off x="639098" y="629265"/>
            <a:ext cx="6072776" cy="1622322"/>
          </a:xfrm>
        </p:spPr>
        <p:txBody>
          <a:bodyPr vert="horz" lIns="91440" tIns="45720" rIns="91440" bIns="45720" rtlCol="0">
            <a:normAutofit/>
          </a:bodyPr>
          <a:lstStyle/>
          <a:p>
            <a:r>
              <a:rPr lang="en-US" b="0" i="0" kern="1200" dirty="0">
                <a:solidFill>
                  <a:srgbClr val="FFFFFE"/>
                </a:solidFill>
                <a:latin typeface="+mj-lt"/>
                <a:ea typeface="+mj-ea"/>
                <a:cs typeface="+mj-cs"/>
              </a:rPr>
              <a:t>Code Explanation</a:t>
            </a:r>
          </a:p>
        </p:txBody>
      </p:sp>
      <p:sp>
        <p:nvSpPr>
          <p:cNvPr id="102" name="Rectangle 101">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04" name="Oval 103">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06" name="Oval 105">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49" name="Content Placeholder 48">
            <a:extLst>
              <a:ext uri="{FF2B5EF4-FFF2-40B4-BE49-F238E27FC236}">
                <a16:creationId xmlns:a16="http://schemas.microsoft.com/office/drawing/2014/main" id="{CF3AD71B-4F28-F89A-52F6-E44132C615DB}"/>
              </a:ext>
            </a:extLst>
          </p:cNvPr>
          <p:cNvSpPr>
            <a:spLocks noGrp="1"/>
          </p:cNvSpPr>
          <p:nvPr>
            <p:ph idx="1"/>
          </p:nvPr>
        </p:nvSpPr>
        <p:spPr>
          <a:xfrm>
            <a:off x="639098" y="2418735"/>
            <a:ext cx="5456902" cy="3811740"/>
          </a:xfrm>
        </p:spPr>
        <p:txBody>
          <a:bodyPr anchor="ctr">
            <a:normAutofit fontScale="92500"/>
          </a:bodyPr>
          <a:lstStyle/>
          <a:p>
            <a:pPr>
              <a:lnSpc>
                <a:spcPct val="90000"/>
              </a:lnSpc>
            </a:pPr>
            <a:r>
              <a:rPr lang="en-US" sz="1300" dirty="0">
                <a:solidFill>
                  <a:srgbClr val="FFFFFE"/>
                </a:solidFill>
              </a:rPr>
              <a:t>First line, we import pandas as pd to make a </a:t>
            </a:r>
            <a:r>
              <a:rPr lang="en-US" sz="1300" dirty="0" err="1">
                <a:solidFill>
                  <a:srgbClr val="FFFFFE"/>
                </a:solidFill>
              </a:rPr>
              <a:t>dataframe</a:t>
            </a:r>
            <a:r>
              <a:rPr lang="en-US" sz="1300" dirty="0">
                <a:solidFill>
                  <a:srgbClr val="FFFFFE"/>
                </a:solidFill>
              </a:rPr>
              <a:t> out of our parquet file. The function </a:t>
            </a:r>
            <a:r>
              <a:rPr lang="en-US" sz="1300" b="1" dirty="0" err="1">
                <a:solidFill>
                  <a:srgbClr val="FFFFFE"/>
                </a:solidFill>
              </a:rPr>
              <a:t>merge_urls_keep_longest</a:t>
            </a:r>
            <a:r>
              <a:rPr lang="en-US" sz="1300" b="1" dirty="0">
                <a:solidFill>
                  <a:srgbClr val="FFFFFE"/>
                </a:solidFill>
              </a:rPr>
              <a:t>(group)</a:t>
            </a:r>
            <a:r>
              <a:rPr lang="en-US" sz="1300" dirty="0">
                <a:solidFill>
                  <a:srgbClr val="FFFFFE"/>
                </a:solidFill>
              </a:rPr>
              <a:t>, keep the longest description of a group and the shorter one it’s removed, and it’s </a:t>
            </a:r>
            <a:r>
              <a:rPr lang="en-US" sz="1300" dirty="0" err="1">
                <a:solidFill>
                  <a:srgbClr val="FFFFFE"/>
                </a:solidFill>
              </a:rPr>
              <a:t>url</a:t>
            </a:r>
            <a:r>
              <a:rPr lang="en-US" sz="1300" dirty="0">
                <a:solidFill>
                  <a:srgbClr val="FFFFFE"/>
                </a:solidFill>
              </a:rPr>
              <a:t> merged to the kept row. First, we apply the function </a:t>
            </a:r>
            <a:r>
              <a:rPr lang="en-US" sz="1300" b="1" dirty="0" err="1">
                <a:solidFill>
                  <a:srgbClr val="FFFFFE"/>
                </a:solidFill>
              </a:rPr>
              <a:t>idmax</a:t>
            </a:r>
            <a:r>
              <a:rPr lang="en-US" sz="1300" b="1" dirty="0">
                <a:solidFill>
                  <a:srgbClr val="FFFFFE"/>
                </a:solidFill>
              </a:rPr>
              <a:t> </a:t>
            </a:r>
            <a:r>
              <a:rPr lang="en-US" sz="1300" dirty="0">
                <a:solidFill>
                  <a:srgbClr val="FFFFFE"/>
                </a:solidFill>
              </a:rPr>
              <a:t>to rows with non-empty descriptions, otherwise we keep the first one. The function </a:t>
            </a:r>
            <a:r>
              <a:rPr lang="en-US" sz="1300" b="1" dirty="0" err="1">
                <a:solidFill>
                  <a:srgbClr val="FFFFFE"/>
                </a:solidFill>
              </a:rPr>
              <a:t>idmax</a:t>
            </a:r>
            <a:r>
              <a:rPr lang="en-US" sz="1300" b="1" dirty="0">
                <a:solidFill>
                  <a:srgbClr val="FFFFFE"/>
                </a:solidFill>
              </a:rPr>
              <a:t> </a:t>
            </a:r>
            <a:r>
              <a:rPr lang="en-US" sz="1300" dirty="0">
                <a:solidFill>
                  <a:srgbClr val="FFFFFE"/>
                </a:solidFill>
              </a:rPr>
              <a:t> return the value of the longest description. Then, we merge </a:t>
            </a:r>
            <a:r>
              <a:rPr lang="en-US" sz="1300" dirty="0" err="1">
                <a:solidFill>
                  <a:srgbClr val="FFFFFE"/>
                </a:solidFill>
              </a:rPr>
              <a:t>urls</a:t>
            </a:r>
            <a:r>
              <a:rPr lang="en-US" sz="1300" dirty="0">
                <a:solidFill>
                  <a:srgbClr val="FFFFFE"/>
                </a:solidFill>
              </a:rPr>
              <a:t> and root domains and apply </a:t>
            </a:r>
            <a:r>
              <a:rPr lang="en-US" sz="1300" b="1" dirty="0">
                <a:solidFill>
                  <a:srgbClr val="FFFFFE"/>
                </a:solidFill>
              </a:rPr>
              <a:t>set </a:t>
            </a:r>
            <a:r>
              <a:rPr lang="en-US" sz="1300" dirty="0">
                <a:solidFill>
                  <a:srgbClr val="FFFFFE"/>
                </a:solidFill>
              </a:rPr>
              <a:t>to make sure duplicated </a:t>
            </a:r>
            <a:r>
              <a:rPr lang="en-US" sz="1300" dirty="0" err="1">
                <a:solidFill>
                  <a:srgbClr val="FFFFFE"/>
                </a:solidFill>
              </a:rPr>
              <a:t>urls</a:t>
            </a:r>
            <a:r>
              <a:rPr lang="en-US" sz="1300" dirty="0">
                <a:solidFill>
                  <a:srgbClr val="FFFFFE"/>
                </a:solidFill>
              </a:rPr>
              <a:t> and </a:t>
            </a:r>
            <a:r>
              <a:rPr lang="en-US" sz="1300">
                <a:solidFill>
                  <a:srgbClr val="FFFFFE"/>
                </a:solidFill>
              </a:rPr>
              <a:t>root domains </a:t>
            </a:r>
            <a:r>
              <a:rPr lang="en-US" sz="1300" dirty="0">
                <a:solidFill>
                  <a:srgbClr val="FFFFFE"/>
                </a:solidFill>
              </a:rPr>
              <a:t>are removed. Main row will only keep the merged </a:t>
            </a:r>
            <a:r>
              <a:rPr lang="en-US" sz="1300" dirty="0" err="1">
                <a:solidFill>
                  <a:srgbClr val="FFFFFE"/>
                </a:solidFill>
              </a:rPr>
              <a:t>urls</a:t>
            </a:r>
            <a:r>
              <a:rPr lang="en-US" sz="1300" dirty="0">
                <a:solidFill>
                  <a:srgbClr val="FFFFFE"/>
                </a:solidFill>
              </a:rPr>
              <a:t> and the longest description of the group.</a:t>
            </a:r>
          </a:p>
          <a:p>
            <a:pPr>
              <a:lnSpc>
                <a:spcPct val="90000"/>
              </a:lnSpc>
            </a:pPr>
            <a:r>
              <a:rPr lang="en-US" sz="1300" dirty="0">
                <a:solidFill>
                  <a:srgbClr val="FFFFFE"/>
                </a:solidFill>
              </a:rPr>
              <a:t>In the main program we will use pandas function </a:t>
            </a:r>
            <a:r>
              <a:rPr lang="en-US" sz="1300" b="1" dirty="0" err="1">
                <a:solidFill>
                  <a:srgbClr val="FFFFFE"/>
                </a:solidFill>
              </a:rPr>
              <a:t>read_parquet</a:t>
            </a:r>
            <a:r>
              <a:rPr lang="en-US" sz="1300" b="1" dirty="0">
                <a:solidFill>
                  <a:srgbClr val="FFFFFE"/>
                </a:solidFill>
              </a:rPr>
              <a:t> </a:t>
            </a:r>
            <a:r>
              <a:rPr lang="en-US" sz="1300" dirty="0">
                <a:solidFill>
                  <a:srgbClr val="FFFFFE"/>
                </a:solidFill>
              </a:rPr>
              <a:t>to read the parquet file through defined path. </a:t>
            </a:r>
            <a:r>
              <a:rPr lang="en-US" sz="1300" dirty="0" err="1">
                <a:solidFill>
                  <a:srgbClr val="FFFFFE"/>
                </a:solidFill>
              </a:rPr>
              <a:t>Pyarrow</a:t>
            </a:r>
            <a:r>
              <a:rPr lang="en-US" sz="1300" dirty="0">
                <a:solidFill>
                  <a:srgbClr val="FFFFFE"/>
                </a:solidFill>
              </a:rPr>
              <a:t> engine it’s used to improve the performance of the function. After seeing all titles, we group our </a:t>
            </a:r>
            <a:r>
              <a:rPr lang="en-US" sz="1300" dirty="0" err="1">
                <a:solidFill>
                  <a:srgbClr val="FFFFFE"/>
                </a:solidFill>
              </a:rPr>
              <a:t>dataframe</a:t>
            </a:r>
            <a:r>
              <a:rPr lang="en-US" sz="1300" dirty="0">
                <a:solidFill>
                  <a:srgbClr val="FFFFFE"/>
                </a:solidFill>
              </a:rPr>
              <a:t> by </a:t>
            </a:r>
            <a:r>
              <a:rPr lang="en-US" sz="1300" dirty="0" err="1">
                <a:solidFill>
                  <a:srgbClr val="FFFFFE"/>
                </a:solidFill>
              </a:rPr>
              <a:t>unspsc</a:t>
            </a:r>
            <a:r>
              <a:rPr lang="en-US" sz="1300" dirty="0">
                <a:solidFill>
                  <a:srgbClr val="FFFFFE"/>
                </a:solidFill>
              </a:rPr>
              <a:t> and product title and apply for each row the function we defined to return the row with the longest description. In this case, it will remove the duplicates that are having the same </a:t>
            </a:r>
            <a:r>
              <a:rPr lang="en-US" sz="1300" dirty="0" err="1">
                <a:solidFill>
                  <a:srgbClr val="FFFFFE"/>
                </a:solidFill>
              </a:rPr>
              <a:t>unspsc</a:t>
            </a:r>
            <a:r>
              <a:rPr lang="en-US" sz="1300" dirty="0">
                <a:solidFill>
                  <a:srgbClr val="FFFFFE"/>
                </a:solidFill>
              </a:rPr>
              <a:t> and title and keep an unique object with longest description. Function </a:t>
            </a:r>
            <a:r>
              <a:rPr lang="en-US" sz="1300" b="1" dirty="0" err="1">
                <a:solidFill>
                  <a:srgbClr val="FFFFFE"/>
                </a:solidFill>
              </a:rPr>
              <a:t>reset_index</a:t>
            </a:r>
            <a:r>
              <a:rPr lang="en-US" sz="1300" b="1" dirty="0">
                <a:solidFill>
                  <a:srgbClr val="FFFFFE"/>
                </a:solidFill>
              </a:rPr>
              <a:t> </a:t>
            </a:r>
            <a:r>
              <a:rPr lang="en-US" sz="1300" dirty="0">
                <a:solidFill>
                  <a:srgbClr val="FFFFFE"/>
                </a:solidFill>
              </a:rPr>
              <a:t>is updating the index after the function have been applied. After doing this we apply the function </a:t>
            </a:r>
            <a:r>
              <a:rPr lang="en-US" sz="1300" b="1" dirty="0" err="1">
                <a:solidFill>
                  <a:srgbClr val="FFFFFE"/>
                </a:solidFill>
              </a:rPr>
              <a:t>to_parquet</a:t>
            </a:r>
            <a:r>
              <a:rPr lang="en-US" sz="1300" b="1" dirty="0">
                <a:solidFill>
                  <a:srgbClr val="FFFFFE"/>
                </a:solidFill>
              </a:rPr>
              <a:t> </a:t>
            </a:r>
            <a:r>
              <a:rPr lang="en-US" sz="1300" dirty="0">
                <a:solidFill>
                  <a:srgbClr val="FFFFFE"/>
                </a:solidFill>
              </a:rPr>
              <a:t>to write the new data frame to other parquet file.</a:t>
            </a:r>
          </a:p>
        </p:txBody>
      </p:sp>
      <p:pic>
        <p:nvPicPr>
          <p:cNvPr id="25" name="Imagine 24">
            <a:extLst>
              <a:ext uri="{FF2B5EF4-FFF2-40B4-BE49-F238E27FC236}">
                <a16:creationId xmlns:a16="http://schemas.microsoft.com/office/drawing/2014/main" id="{2CB5C802-E01D-FAA0-B1BB-350524533B90}"/>
              </a:ext>
            </a:extLst>
          </p:cNvPr>
          <p:cNvPicPr>
            <a:picLocks noChangeAspect="1"/>
          </p:cNvPicPr>
          <p:nvPr/>
        </p:nvPicPr>
        <p:blipFill>
          <a:blip r:embed="rId2"/>
          <a:stretch>
            <a:fillRect/>
          </a:stretch>
        </p:blipFill>
        <p:spPr>
          <a:xfrm>
            <a:off x="6361368" y="3953483"/>
            <a:ext cx="5752521" cy="1941131"/>
          </a:xfrm>
          <a:prstGeom prst="rect">
            <a:avLst/>
          </a:prstGeom>
        </p:spPr>
      </p:pic>
      <p:sp>
        <p:nvSpPr>
          <p:cNvPr id="31" name="CasetăText 30">
            <a:extLst>
              <a:ext uri="{FF2B5EF4-FFF2-40B4-BE49-F238E27FC236}">
                <a16:creationId xmlns:a16="http://schemas.microsoft.com/office/drawing/2014/main" id="{0563A730-D7A8-7E8B-990B-40E96B677E26}"/>
              </a:ext>
            </a:extLst>
          </p:cNvPr>
          <p:cNvSpPr txBox="1"/>
          <p:nvPr/>
        </p:nvSpPr>
        <p:spPr>
          <a:xfrm>
            <a:off x="9237629" y="6455835"/>
            <a:ext cx="3247235"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pic>
        <p:nvPicPr>
          <p:cNvPr id="4" name="Imagine 3">
            <a:extLst>
              <a:ext uri="{FF2B5EF4-FFF2-40B4-BE49-F238E27FC236}">
                <a16:creationId xmlns:a16="http://schemas.microsoft.com/office/drawing/2014/main" id="{A8DBA195-8C03-43CE-512A-05BD86619F09}"/>
              </a:ext>
            </a:extLst>
          </p:cNvPr>
          <p:cNvPicPr>
            <a:picLocks noChangeAspect="1"/>
          </p:cNvPicPr>
          <p:nvPr/>
        </p:nvPicPr>
        <p:blipFill>
          <a:blip r:embed="rId3"/>
          <a:stretch>
            <a:fillRect/>
          </a:stretch>
        </p:blipFill>
        <p:spPr>
          <a:xfrm>
            <a:off x="6400425" y="1269643"/>
            <a:ext cx="5752520" cy="2683839"/>
          </a:xfrm>
          <a:prstGeom prst="rect">
            <a:avLst/>
          </a:prstGeom>
        </p:spPr>
      </p:pic>
    </p:spTree>
    <p:extLst>
      <p:ext uri="{BB962C8B-B14F-4D97-AF65-F5344CB8AC3E}">
        <p14:creationId xmlns:p14="http://schemas.microsoft.com/office/powerpoint/2010/main" val="292903893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orial">
  <a:themeElements>
    <a:clrScheme name="Directorial">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Directorial">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orial">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395</TotalTime>
  <Words>660</Words>
  <Application>Microsoft Office PowerPoint</Application>
  <PresentationFormat>Ecran lat</PresentationFormat>
  <Paragraphs>20</Paragraphs>
  <Slides>6</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6</vt:i4>
      </vt:variant>
    </vt:vector>
  </HeadingPairs>
  <TitlesOfParts>
    <vt:vector size="10" baseType="lpstr">
      <vt:lpstr>Arial</vt:lpstr>
      <vt:lpstr>Century Gothic</vt:lpstr>
      <vt:lpstr>Wingdings 3</vt:lpstr>
      <vt:lpstr>Directorial</vt:lpstr>
      <vt:lpstr>Product Deduplication</vt:lpstr>
      <vt:lpstr>Introduction</vt:lpstr>
      <vt:lpstr>Python programming language</vt:lpstr>
      <vt:lpstr>Solution Deployment</vt:lpstr>
      <vt:lpstr>Results</vt:lpstr>
      <vt:lpstr>Code Explanation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Alexandru Oprea</dc:creator>
  <cp:lastModifiedBy>Alexandru Oprea</cp:lastModifiedBy>
  <cp:revision>26</cp:revision>
  <dcterms:created xsi:type="dcterms:W3CDTF">2025-04-14T09:13:00Z</dcterms:created>
  <dcterms:modified xsi:type="dcterms:W3CDTF">2025-04-15T21:10:29Z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58b62f-6f94-46bd-8089-18e64b0a9abb_Enabled">
    <vt:lpwstr>true</vt:lpwstr>
  </property>
  <property fmtid="{D5CDD505-2E9C-101B-9397-08002B2CF9AE}" pid="3" name="MSIP_Label_5b58b62f-6f94-46bd-8089-18e64b0a9abb_SetDate">
    <vt:lpwstr>2025-04-14T09:13:02Z</vt:lpwstr>
  </property>
  <property fmtid="{D5CDD505-2E9C-101B-9397-08002B2CF9AE}" pid="4" name="MSIP_Label_5b58b62f-6f94-46bd-8089-18e64b0a9abb_Method">
    <vt:lpwstr>Standard</vt:lpwstr>
  </property>
  <property fmtid="{D5CDD505-2E9C-101B-9397-08002B2CF9AE}" pid="5" name="MSIP_Label_5b58b62f-6f94-46bd-8089-18e64b0a9abb_Name">
    <vt:lpwstr>defa4170-0d19-0005-0004-bc88714345d2</vt:lpwstr>
  </property>
  <property fmtid="{D5CDD505-2E9C-101B-9397-08002B2CF9AE}" pid="6" name="MSIP_Label_5b58b62f-6f94-46bd-8089-18e64b0a9abb_SiteId">
    <vt:lpwstr>a6eb79fa-c4a9-4cce-818d-b85274d15305</vt:lpwstr>
  </property>
  <property fmtid="{D5CDD505-2E9C-101B-9397-08002B2CF9AE}" pid="7" name="MSIP_Label_5b58b62f-6f94-46bd-8089-18e64b0a9abb_ActionId">
    <vt:lpwstr>31db6d98-5bee-4d5d-a496-c68e68822e40</vt:lpwstr>
  </property>
  <property fmtid="{D5CDD505-2E9C-101B-9397-08002B2CF9AE}" pid="8" name="MSIP_Label_5b58b62f-6f94-46bd-8089-18e64b0a9abb_ContentBits">
    <vt:lpwstr>0</vt:lpwstr>
  </property>
  <property fmtid="{D5CDD505-2E9C-101B-9397-08002B2CF9AE}" pid="9" name="MSIP_Label_5b58b62f-6f94-46bd-8089-18e64b0a9abb_Tag">
    <vt:lpwstr>10, 3, 0, 1</vt:lpwstr>
  </property>
</Properties>
</file>