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117" d="100"/>
          <a:sy n="117" d="100"/>
        </p:scale>
        <p:origin x="24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B3FC80-E2A8-4CCD-A814-90BF2E37001B}"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7D72663-25C4-420A-84AA-7452BF7B3261}">
      <dgm:prSet/>
      <dgm:spPr/>
      <dgm:t>
        <a:bodyPr/>
        <a:lstStyle/>
        <a:p>
          <a:r>
            <a:rPr lang="en-US" b="0" i="0"/>
            <a:t>When working with large datasets, it happens to have duplicates because LLMs can extract the same product from different sources. In this case, it’s necessary to remove duplicated products.</a:t>
          </a:r>
          <a:endParaRPr lang="en-US"/>
        </a:p>
      </dgm:t>
    </dgm:pt>
    <dgm:pt modelId="{8CE3AB6D-10A5-414E-97A4-549E71689045}" type="parTrans" cxnId="{1928D39F-589C-4409-9FB7-9769D76752ED}">
      <dgm:prSet/>
      <dgm:spPr/>
      <dgm:t>
        <a:bodyPr/>
        <a:lstStyle/>
        <a:p>
          <a:endParaRPr lang="en-US"/>
        </a:p>
      </dgm:t>
    </dgm:pt>
    <dgm:pt modelId="{B7B9A243-3EB2-48D9-8CB5-F1E9FAE56DA2}" type="sibTrans" cxnId="{1928D39F-589C-4409-9FB7-9769D76752ED}">
      <dgm:prSet/>
      <dgm:spPr/>
      <dgm:t>
        <a:bodyPr/>
        <a:lstStyle/>
        <a:p>
          <a:endParaRPr lang="en-US"/>
        </a:p>
      </dgm:t>
    </dgm:pt>
    <dgm:pt modelId="{56448E24-FEF9-4B54-ACE3-BA39C3256F47}">
      <dgm:prSet/>
      <dgm:spPr/>
      <dgm:t>
        <a:bodyPr/>
        <a:lstStyle/>
        <a:p>
          <a:r>
            <a:rPr lang="en-US" b="0" i="0"/>
            <a:t>The format used to store such large datasets is called </a:t>
          </a:r>
          <a:r>
            <a:rPr lang="en-US" b="1" i="0"/>
            <a:t>Parquet</a:t>
          </a:r>
          <a:r>
            <a:rPr lang="en-US" b="0" i="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a:p>
      </dgm:t>
    </dgm:pt>
    <dgm:pt modelId="{D07CC587-F701-41AF-8F6E-C79691E8A401}" type="parTrans" cxnId="{4B0CC5E9-6439-4AD1-AFC4-4DC9D5410287}">
      <dgm:prSet/>
      <dgm:spPr/>
      <dgm:t>
        <a:bodyPr/>
        <a:lstStyle/>
        <a:p>
          <a:endParaRPr lang="en-US"/>
        </a:p>
      </dgm:t>
    </dgm:pt>
    <dgm:pt modelId="{F79EBB4E-9ECD-4E35-84E9-D26B7B668343}" type="sibTrans" cxnId="{4B0CC5E9-6439-4AD1-AFC4-4DC9D5410287}">
      <dgm:prSet/>
      <dgm:spPr/>
      <dgm:t>
        <a:bodyPr/>
        <a:lstStyle/>
        <a:p>
          <a:endParaRPr lang="en-US"/>
        </a:p>
      </dgm:t>
    </dgm:pt>
    <dgm:pt modelId="{2851530E-7A06-4BCF-99AB-22B8105C3367}">
      <dgm:prSet/>
      <dgm:spPr/>
      <dgm:t>
        <a:bodyPr/>
        <a:lstStyle/>
        <a:p>
          <a:r>
            <a:rPr lang="en-US" b="0" i="0" dirty="0"/>
            <a:t>For large datasets, Parquet file it’s better because of efficient storage, better compression, schema and type information, parallel processing and his structure that allows to work with big data ecosystems.</a:t>
          </a:r>
          <a:endParaRPr lang="en-US" dirty="0"/>
        </a:p>
      </dgm:t>
    </dgm:pt>
    <dgm:pt modelId="{EA423DAF-4439-41CD-9A8F-557DCF2CFA6C}" type="parTrans" cxnId="{88BF797A-7BA1-4648-B847-1C1215FC40AA}">
      <dgm:prSet/>
      <dgm:spPr/>
      <dgm:t>
        <a:bodyPr/>
        <a:lstStyle/>
        <a:p>
          <a:endParaRPr lang="en-US"/>
        </a:p>
      </dgm:t>
    </dgm:pt>
    <dgm:pt modelId="{5E7FAC4A-A486-4CF8-9924-5CB4846F5540}" type="sibTrans" cxnId="{88BF797A-7BA1-4648-B847-1C1215FC40AA}">
      <dgm:prSet/>
      <dgm:spPr/>
      <dgm:t>
        <a:bodyPr/>
        <a:lstStyle/>
        <a:p>
          <a:endParaRPr lang="en-US"/>
        </a:p>
      </dgm:t>
    </dgm:pt>
    <dgm:pt modelId="{3109D9D4-E748-4CB2-B827-A18F5E9C80AB}" type="pres">
      <dgm:prSet presAssocID="{EDB3FC80-E2A8-4CCD-A814-90BF2E37001B}" presName="root" presStyleCnt="0">
        <dgm:presLayoutVars>
          <dgm:dir/>
          <dgm:resizeHandles val="exact"/>
        </dgm:presLayoutVars>
      </dgm:prSet>
      <dgm:spPr/>
    </dgm:pt>
    <dgm:pt modelId="{84D0079A-D5A8-483D-A4DF-C438CA7C5BE4}" type="pres">
      <dgm:prSet presAssocID="{B7D72663-25C4-420A-84AA-7452BF7B3261}" presName="compNode" presStyleCnt="0"/>
      <dgm:spPr/>
    </dgm:pt>
    <dgm:pt modelId="{CA703647-C375-4F79-BF38-1A86D758D0ED}" type="pres">
      <dgm:prSet presAssocID="{B7D72663-25C4-420A-84AA-7452BF7B3261}" presName="bgRect" presStyleLbl="bgShp" presStyleIdx="0" presStyleCnt="3"/>
      <dgm:spPr/>
    </dgm:pt>
    <dgm:pt modelId="{B03A15CC-97A0-487E-9F2F-7A25C5D93B96}" type="pres">
      <dgm:prSet presAssocID="{B7D72663-25C4-420A-84AA-7452BF7B326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bel"/>
        </a:ext>
      </dgm:extLst>
    </dgm:pt>
    <dgm:pt modelId="{41FAFC55-C7C8-48F9-AA45-9299FF28F949}" type="pres">
      <dgm:prSet presAssocID="{B7D72663-25C4-420A-84AA-7452BF7B3261}" presName="spaceRect" presStyleCnt="0"/>
      <dgm:spPr/>
    </dgm:pt>
    <dgm:pt modelId="{6E42AD13-06AF-478E-BF82-D9FBE3D56014}" type="pres">
      <dgm:prSet presAssocID="{B7D72663-25C4-420A-84AA-7452BF7B3261}" presName="parTx" presStyleLbl="revTx" presStyleIdx="0" presStyleCnt="3">
        <dgm:presLayoutVars>
          <dgm:chMax val="0"/>
          <dgm:chPref val="0"/>
        </dgm:presLayoutVars>
      </dgm:prSet>
      <dgm:spPr/>
    </dgm:pt>
    <dgm:pt modelId="{DA57A847-83CE-42E6-ABFE-7431574F5433}" type="pres">
      <dgm:prSet presAssocID="{B7B9A243-3EB2-48D9-8CB5-F1E9FAE56DA2}" presName="sibTrans" presStyleCnt="0"/>
      <dgm:spPr/>
    </dgm:pt>
    <dgm:pt modelId="{0A23C97B-7593-41BD-B95E-4B58A448CDE4}" type="pres">
      <dgm:prSet presAssocID="{56448E24-FEF9-4B54-ACE3-BA39C3256F47}" presName="compNode" presStyleCnt="0"/>
      <dgm:spPr/>
    </dgm:pt>
    <dgm:pt modelId="{5C70778B-3619-498A-A14E-A4DE8ED5F2FF}" type="pres">
      <dgm:prSet presAssocID="{56448E24-FEF9-4B54-ACE3-BA39C3256F47}" presName="bgRect" presStyleLbl="bgShp" presStyleIdx="1" presStyleCnt="3"/>
      <dgm:spPr/>
    </dgm:pt>
    <dgm:pt modelId="{63F0A0C2-BA4C-4695-8B03-8FD04122DD15}" type="pres">
      <dgm:prSet presAssocID="{56448E24-FEF9-4B54-ACE3-BA39C3256F4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ză de date"/>
        </a:ext>
      </dgm:extLst>
    </dgm:pt>
    <dgm:pt modelId="{3F4D097D-97E8-419B-B24C-F1762752116B}" type="pres">
      <dgm:prSet presAssocID="{56448E24-FEF9-4B54-ACE3-BA39C3256F47}" presName="spaceRect" presStyleCnt="0"/>
      <dgm:spPr/>
    </dgm:pt>
    <dgm:pt modelId="{6E950E83-2DDD-41CE-AEBA-A496C915BAA1}" type="pres">
      <dgm:prSet presAssocID="{56448E24-FEF9-4B54-ACE3-BA39C3256F47}" presName="parTx" presStyleLbl="revTx" presStyleIdx="1" presStyleCnt="3">
        <dgm:presLayoutVars>
          <dgm:chMax val="0"/>
          <dgm:chPref val="0"/>
        </dgm:presLayoutVars>
      </dgm:prSet>
      <dgm:spPr/>
    </dgm:pt>
    <dgm:pt modelId="{B84D8C10-51E5-45CE-9734-E05E9CE13D16}" type="pres">
      <dgm:prSet presAssocID="{F79EBB4E-9ECD-4E35-84E9-D26B7B668343}" presName="sibTrans" presStyleCnt="0"/>
      <dgm:spPr/>
    </dgm:pt>
    <dgm:pt modelId="{9079B1B4-7505-4C19-B31A-C63BE3343B37}" type="pres">
      <dgm:prSet presAssocID="{2851530E-7A06-4BCF-99AB-22B8105C3367}" presName="compNode" presStyleCnt="0"/>
      <dgm:spPr/>
    </dgm:pt>
    <dgm:pt modelId="{2CA1795B-3086-45D8-97C5-EB741C94866C}" type="pres">
      <dgm:prSet presAssocID="{2851530E-7A06-4BCF-99AB-22B8105C3367}" presName="bgRect" presStyleLbl="bgShp" presStyleIdx="2" presStyleCnt="3"/>
      <dgm:spPr/>
    </dgm:pt>
    <dgm:pt modelId="{AEA2BB70-AF12-406C-86A5-F0E3CE74C9E6}" type="pres">
      <dgm:prSet presAssocID="{2851530E-7A06-4BCF-99AB-22B8105C336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hemă logică"/>
        </a:ext>
      </dgm:extLst>
    </dgm:pt>
    <dgm:pt modelId="{F1E06B79-C1ED-4821-A18C-28559B626AB3}" type="pres">
      <dgm:prSet presAssocID="{2851530E-7A06-4BCF-99AB-22B8105C3367}" presName="spaceRect" presStyleCnt="0"/>
      <dgm:spPr/>
    </dgm:pt>
    <dgm:pt modelId="{A2BF234E-E9DB-4849-BA05-65DC417FBB70}" type="pres">
      <dgm:prSet presAssocID="{2851530E-7A06-4BCF-99AB-22B8105C3367}" presName="parTx" presStyleLbl="revTx" presStyleIdx="2" presStyleCnt="3">
        <dgm:presLayoutVars>
          <dgm:chMax val="0"/>
          <dgm:chPref val="0"/>
        </dgm:presLayoutVars>
      </dgm:prSet>
      <dgm:spPr/>
    </dgm:pt>
  </dgm:ptLst>
  <dgm:cxnLst>
    <dgm:cxn modelId="{513AE907-F3FD-40D7-B4AC-43AA9C2152F2}" type="presOf" srcId="{B7D72663-25C4-420A-84AA-7452BF7B3261}" destId="{6E42AD13-06AF-478E-BF82-D9FBE3D56014}" srcOrd="0" destOrd="0" presId="urn:microsoft.com/office/officeart/2018/2/layout/IconVerticalSolidList"/>
    <dgm:cxn modelId="{22692514-88B8-4275-BC5A-8A303809E45C}" type="presOf" srcId="{EDB3FC80-E2A8-4CCD-A814-90BF2E37001B}" destId="{3109D9D4-E748-4CB2-B827-A18F5E9C80AB}" srcOrd="0" destOrd="0" presId="urn:microsoft.com/office/officeart/2018/2/layout/IconVerticalSolidList"/>
    <dgm:cxn modelId="{88BF797A-7BA1-4648-B847-1C1215FC40AA}" srcId="{EDB3FC80-E2A8-4CCD-A814-90BF2E37001B}" destId="{2851530E-7A06-4BCF-99AB-22B8105C3367}" srcOrd="2" destOrd="0" parTransId="{EA423DAF-4439-41CD-9A8F-557DCF2CFA6C}" sibTransId="{5E7FAC4A-A486-4CF8-9924-5CB4846F5540}"/>
    <dgm:cxn modelId="{E3D8A096-5A83-4A37-A187-F7EFBF302B0D}" type="presOf" srcId="{2851530E-7A06-4BCF-99AB-22B8105C3367}" destId="{A2BF234E-E9DB-4849-BA05-65DC417FBB70}" srcOrd="0" destOrd="0" presId="urn:microsoft.com/office/officeart/2018/2/layout/IconVerticalSolidList"/>
    <dgm:cxn modelId="{03F7F89A-5F31-4F43-909F-3ABB4FEF13FE}" type="presOf" srcId="{56448E24-FEF9-4B54-ACE3-BA39C3256F47}" destId="{6E950E83-2DDD-41CE-AEBA-A496C915BAA1}" srcOrd="0" destOrd="0" presId="urn:microsoft.com/office/officeart/2018/2/layout/IconVerticalSolidList"/>
    <dgm:cxn modelId="{1928D39F-589C-4409-9FB7-9769D76752ED}" srcId="{EDB3FC80-E2A8-4CCD-A814-90BF2E37001B}" destId="{B7D72663-25C4-420A-84AA-7452BF7B3261}" srcOrd="0" destOrd="0" parTransId="{8CE3AB6D-10A5-414E-97A4-549E71689045}" sibTransId="{B7B9A243-3EB2-48D9-8CB5-F1E9FAE56DA2}"/>
    <dgm:cxn modelId="{4B0CC5E9-6439-4AD1-AFC4-4DC9D5410287}" srcId="{EDB3FC80-E2A8-4CCD-A814-90BF2E37001B}" destId="{56448E24-FEF9-4B54-ACE3-BA39C3256F47}" srcOrd="1" destOrd="0" parTransId="{D07CC587-F701-41AF-8F6E-C79691E8A401}" sibTransId="{F79EBB4E-9ECD-4E35-84E9-D26B7B668343}"/>
    <dgm:cxn modelId="{0C8F8419-D68C-468E-A3E8-70693501DB59}" type="presParOf" srcId="{3109D9D4-E748-4CB2-B827-A18F5E9C80AB}" destId="{84D0079A-D5A8-483D-A4DF-C438CA7C5BE4}" srcOrd="0" destOrd="0" presId="urn:microsoft.com/office/officeart/2018/2/layout/IconVerticalSolidList"/>
    <dgm:cxn modelId="{4C584F5F-268A-403E-9ECD-3FA28737CB5E}" type="presParOf" srcId="{84D0079A-D5A8-483D-A4DF-C438CA7C5BE4}" destId="{CA703647-C375-4F79-BF38-1A86D758D0ED}" srcOrd="0" destOrd="0" presId="urn:microsoft.com/office/officeart/2018/2/layout/IconVerticalSolidList"/>
    <dgm:cxn modelId="{12C8A377-0CDE-447C-BEC2-1C7D3620BFC6}" type="presParOf" srcId="{84D0079A-D5A8-483D-A4DF-C438CA7C5BE4}" destId="{B03A15CC-97A0-487E-9F2F-7A25C5D93B96}" srcOrd="1" destOrd="0" presId="urn:microsoft.com/office/officeart/2018/2/layout/IconVerticalSolidList"/>
    <dgm:cxn modelId="{3AECE2A1-5EAA-47BF-B3CB-52B9D49F469C}" type="presParOf" srcId="{84D0079A-D5A8-483D-A4DF-C438CA7C5BE4}" destId="{41FAFC55-C7C8-48F9-AA45-9299FF28F949}" srcOrd="2" destOrd="0" presId="urn:microsoft.com/office/officeart/2018/2/layout/IconVerticalSolidList"/>
    <dgm:cxn modelId="{D1735305-8E90-49AB-8CF3-875F4249F46B}" type="presParOf" srcId="{84D0079A-D5A8-483D-A4DF-C438CA7C5BE4}" destId="{6E42AD13-06AF-478E-BF82-D9FBE3D56014}" srcOrd="3" destOrd="0" presId="urn:microsoft.com/office/officeart/2018/2/layout/IconVerticalSolidList"/>
    <dgm:cxn modelId="{291E75E0-E216-4AF9-8ED1-805416D2DE88}" type="presParOf" srcId="{3109D9D4-E748-4CB2-B827-A18F5E9C80AB}" destId="{DA57A847-83CE-42E6-ABFE-7431574F5433}" srcOrd="1" destOrd="0" presId="urn:microsoft.com/office/officeart/2018/2/layout/IconVerticalSolidList"/>
    <dgm:cxn modelId="{5716BC2D-EDB3-4D36-A78C-ABC5E8A23191}" type="presParOf" srcId="{3109D9D4-E748-4CB2-B827-A18F5E9C80AB}" destId="{0A23C97B-7593-41BD-B95E-4B58A448CDE4}" srcOrd="2" destOrd="0" presId="urn:microsoft.com/office/officeart/2018/2/layout/IconVerticalSolidList"/>
    <dgm:cxn modelId="{56B08902-2B12-4418-B78D-6AEB989BD0DF}" type="presParOf" srcId="{0A23C97B-7593-41BD-B95E-4B58A448CDE4}" destId="{5C70778B-3619-498A-A14E-A4DE8ED5F2FF}" srcOrd="0" destOrd="0" presId="urn:microsoft.com/office/officeart/2018/2/layout/IconVerticalSolidList"/>
    <dgm:cxn modelId="{21A65991-F221-493D-A16B-72FC1CED3768}" type="presParOf" srcId="{0A23C97B-7593-41BD-B95E-4B58A448CDE4}" destId="{63F0A0C2-BA4C-4695-8B03-8FD04122DD15}" srcOrd="1" destOrd="0" presId="urn:microsoft.com/office/officeart/2018/2/layout/IconVerticalSolidList"/>
    <dgm:cxn modelId="{ED57C615-2825-4452-87B3-F6C1F5F3A69E}" type="presParOf" srcId="{0A23C97B-7593-41BD-B95E-4B58A448CDE4}" destId="{3F4D097D-97E8-419B-B24C-F1762752116B}" srcOrd="2" destOrd="0" presId="urn:microsoft.com/office/officeart/2018/2/layout/IconVerticalSolidList"/>
    <dgm:cxn modelId="{422F3798-6B0C-4B76-8E02-3B958CD7DBBC}" type="presParOf" srcId="{0A23C97B-7593-41BD-B95E-4B58A448CDE4}" destId="{6E950E83-2DDD-41CE-AEBA-A496C915BAA1}" srcOrd="3" destOrd="0" presId="urn:microsoft.com/office/officeart/2018/2/layout/IconVerticalSolidList"/>
    <dgm:cxn modelId="{2B967294-2C3D-4B1E-A40C-4C7943C92768}" type="presParOf" srcId="{3109D9D4-E748-4CB2-B827-A18F5E9C80AB}" destId="{B84D8C10-51E5-45CE-9734-E05E9CE13D16}" srcOrd="3" destOrd="0" presId="urn:microsoft.com/office/officeart/2018/2/layout/IconVerticalSolidList"/>
    <dgm:cxn modelId="{53B5D01E-E655-4944-A777-B1993A406806}" type="presParOf" srcId="{3109D9D4-E748-4CB2-B827-A18F5E9C80AB}" destId="{9079B1B4-7505-4C19-B31A-C63BE3343B37}" srcOrd="4" destOrd="0" presId="urn:microsoft.com/office/officeart/2018/2/layout/IconVerticalSolidList"/>
    <dgm:cxn modelId="{3B7377BB-D0EB-4981-A3AD-C4AFC9083CD0}" type="presParOf" srcId="{9079B1B4-7505-4C19-B31A-C63BE3343B37}" destId="{2CA1795B-3086-45D8-97C5-EB741C94866C}" srcOrd="0" destOrd="0" presId="urn:microsoft.com/office/officeart/2018/2/layout/IconVerticalSolidList"/>
    <dgm:cxn modelId="{F9A31357-68C8-4757-A81A-BCF2C2F8AC3B}" type="presParOf" srcId="{9079B1B4-7505-4C19-B31A-C63BE3343B37}" destId="{AEA2BB70-AF12-406C-86A5-F0E3CE74C9E6}" srcOrd="1" destOrd="0" presId="urn:microsoft.com/office/officeart/2018/2/layout/IconVerticalSolidList"/>
    <dgm:cxn modelId="{2F68EDE4-FD15-4294-A02E-F2BB80AB0E41}" type="presParOf" srcId="{9079B1B4-7505-4C19-B31A-C63BE3343B37}" destId="{F1E06B79-C1ED-4821-A18C-28559B626AB3}" srcOrd="2" destOrd="0" presId="urn:microsoft.com/office/officeart/2018/2/layout/IconVerticalSolidList"/>
    <dgm:cxn modelId="{F34291C0-528B-493A-ACA3-0B6775516FB0}" type="presParOf" srcId="{9079B1B4-7505-4C19-B31A-C63BE3343B37}" destId="{A2BF234E-E9DB-4849-BA05-65DC417FBB7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BFD7C7-D622-4520-88D4-142D99545C79}"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D0009237-8D83-4937-9B5E-35E0B564230F}">
      <dgm:prSet/>
      <dgm:spPr/>
      <dgm:t>
        <a:bodyPr/>
        <a:lstStyle/>
        <a:p>
          <a:r>
            <a:rPr lang="en-US" b="0" i="0"/>
            <a:t>In project, the programming language used it’s </a:t>
          </a:r>
          <a:r>
            <a:rPr lang="en-US" b="1" i="0"/>
            <a:t>Python </a:t>
          </a:r>
          <a:r>
            <a:rPr lang="en-US" b="0" i="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a:p>
      </dgm:t>
    </dgm:pt>
    <dgm:pt modelId="{27610BE3-A7C2-424D-A7D5-F1317FCE6CC5}" type="parTrans" cxnId="{738DCA49-5585-4B5D-9FB8-C1254BE2855A}">
      <dgm:prSet/>
      <dgm:spPr/>
      <dgm:t>
        <a:bodyPr/>
        <a:lstStyle/>
        <a:p>
          <a:endParaRPr lang="en-US"/>
        </a:p>
      </dgm:t>
    </dgm:pt>
    <dgm:pt modelId="{C6AD1997-5554-4B18-BF4A-68A5C76AE2EC}" type="sibTrans" cxnId="{738DCA49-5585-4B5D-9FB8-C1254BE2855A}">
      <dgm:prSet/>
      <dgm:spPr/>
      <dgm:t>
        <a:bodyPr/>
        <a:lstStyle/>
        <a:p>
          <a:endParaRPr lang="en-US"/>
        </a:p>
      </dgm:t>
    </dgm:pt>
    <dgm:pt modelId="{E19F6D5D-F64C-436D-BA55-B564B4C8D8F9}">
      <dgm:prSet/>
      <dgm:spPr/>
      <dgm:t>
        <a:bodyPr/>
        <a:lstStyle/>
        <a:p>
          <a:r>
            <a:rPr lang="en-US" b="0" i="0" dirty="0"/>
            <a:t>Python has a library created specially for data analysis called </a:t>
          </a:r>
          <a:r>
            <a:rPr lang="en-US" b="1" i="0" dirty="0"/>
            <a:t>pandas</a:t>
          </a:r>
          <a:r>
            <a:rPr lang="en-US" b="0" i="0" dirty="0"/>
            <a:t>. Pandas it’s a library that has predefined functions to read a parquet file and to analyze and even change the data frame. Another library used it’s </a:t>
          </a:r>
          <a:r>
            <a:rPr lang="en-US" b="1" i="0" dirty="0" err="1"/>
            <a:t>sentence_transformers</a:t>
          </a:r>
          <a:r>
            <a:rPr lang="en-US" b="1" i="0" dirty="0"/>
            <a:t> </a:t>
          </a:r>
          <a:r>
            <a:rPr lang="en-US" b="0" i="0" dirty="0"/>
            <a:t>which it’s used for state-of-the-art sentence, text and image embeddings.</a:t>
          </a:r>
          <a:r>
            <a:rPr lang="en-US" b="1" i="0" dirty="0"/>
            <a:t> </a:t>
          </a:r>
        </a:p>
      </dgm:t>
    </dgm:pt>
    <dgm:pt modelId="{6101F0B7-3682-48C5-94B4-DBD92C0735A0}" type="parTrans" cxnId="{212CDCEB-B50B-42CB-B8E4-354C01AD872B}">
      <dgm:prSet/>
      <dgm:spPr/>
      <dgm:t>
        <a:bodyPr/>
        <a:lstStyle/>
        <a:p>
          <a:endParaRPr lang="en-US"/>
        </a:p>
      </dgm:t>
    </dgm:pt>
    <dgm:pt modelId="{3292C92C-8436-471C-A169-B17EA550ECED}" type="sibTrans" cxnId="{212CDCEB-B50B-42CB-B8E4-354C01AD872B}">
      <dgm:prSet/>
      <dgm:spPr/>
      <dgm:t>
        <a:bodyPr/>
        <a:lstStyle/>
        <a:p>
          <a:endParaRPr lang="en-US"/>
        </a:p>
      </dgm:t>
    </dgm:pt>
    <dgm:pt modelId="{45FF52CF-774D-496A-95FC-3B07ECF71430}" type="pres">
      <dgm:prSet presAssocID="{7EBFD7C7-D622-4520-88D4-142D99545C79}" presName="hierChild1" presStyleCnt="0">
        <dgm:presLayoutVars>
          <dgm:chPref val="1"/>
          <dgm:dir/>
          <dgm:animOne val="branch"/>
          <dgm:animLvl val="lvl"/>
          <dgm:resizeHandles/>
        </dgm:presLayoutVars>
      </dgm:prSet>
      <dgm:spPr/>
    </dgm:pt>
    <dgm:pt modelId="{22CA948D-D48F-4E9E-B265-B04353ED2BD2}" type="pres">
      <dgm:prSet presAssocID="{D0009237-8D83-4937-9B5E-35E0B564230F}" presName="hierRoot1" presStyleCnt="0"/>
      <dgm:spPr/>
    </dgm:pt>
    <dgm:pt modelId="{2756BCDD-99CB-474D-B21E-DA5058131FC1}" type="pres">
      <dgm:prSet presAssocID="{D0009237-8D83-4937-9B5E-35E0B564230F}" presName="composite" presStyleCnt="0"/>
      <dgm:spPr/>
    </dgm:pt>
    <dgm:pt modelId="{E633EDD1-FB84-4197-A36C-6494EC5A4E27}" type="pres">
      <dgm:prSet presAssocID="{D0009237-8D83-4937-9B5E-35E0B564230F}" presName="background" presStyleLbl="node0" presStyleIdx="0" presStyleCnt="2"/>
      <dgm:spPr/>
    </dgm:pt>
    <dgm:pt modelId="{AD33C78D-16CF-4F52-848B-66112122989E}" type="pres">
      <dgm:prSet presAssocID="{D0009237-8D83-4937-9B5E-35E0B564230F}" presName="text" presStyleLbl="fgAcc0" presStyleIdx="0" presStyleCnt="2">
        <dgm:presLayoutVars>
          <dgm:chPref val="3"/>
        </dgm:presLayoutVars>
      </dgm:prSet>
      <dgm:spPr/>
    </dgm:pt>
    <dgm:pt modelId="{12044377-D651-4A67-B70C-EF248669A596}" type="pres">
      <dgm:prSet presAssocID="{D0009237-8D83-4937-9B5E-35E0B564230F}" presName="hierChild2" presStyleCnt="0"/>
      <dgm:spPr/>
    </dgm:pt>
    <dgm:pt modelId="{5458DFFF-D293-4207-96A4-B2D2E1D4EF80}" type="pres">
      <dgm:prSet presAssocID="{E19F6D5D-F64C-436D-BA55-B564B4C8D8F9}" presName="hierRoot1" presStyleCnt="0"/>
      <dgm:spPr/>
    </dgm:pt>
    <dgm:pt modelId="{880FFA8F-17AC-4984-B98C-4EBCFABC2E5C}" type="pres">
      <dgm:prSet presAssocID="{E19F6D5D-F64C-436D-BA55-B564B4C8D8F9}" presName="composite" presStyleCnt="0"/>
      <dgm:spPr/>
    </dgm:pt>
    <dgm:pt modelId="{C69574BC-3B2F-4494-9743-2A365FF1E792}" type="pres">
      <dgm:prSet presAssocID="{E19F6D5D-F64C-436D-BA55-B564B4C8D8F9}" presName="background" presStyleLbl="node0" presStyleIdx="1" presStyleCnt="2"/>
      <dgm:spPr/>
    </dgm:pt>
    <dgm:pt modelId="{9B1956EF-0ACA-4A7D-AF2D-47654AE96677}" type="pres">
      <dgm:prSet presAssocID="{E19F6D5D-F64C-436D-BA55-B564B4C8D8F9}" presName="text" presStyleLbl="fgAcc0" presStyleIdx="1" presStyleCnt="2">
        <dgm:presLayoutVars>
          <dgm:chPref val="3"/>
        </dgm:presLayoutVars>
      </dgm:prSet>
      <dgm:spPr/>
    </dgm:pt>
    <dgm:pt modelId="{DB447404-6AD1-4CE4-9056-46CA629F1FB0}" type="pres">
      <dgm:prSet presAssocID="{E19F6D5D-F64C-436D-BA55-B564B4C8D8F9}" presName="hierChild2" presStyleCnt="0"/>
      <dgm:spPr/>
    </dgm:pt>
  </dgm:ptLst>
  <dgm:cxnLst>
    <dgm:cxn modelId="{738DCA49-5585-4B5D-9FB8-C1254BE2855A}" srcId="{7EBFD7C7-D622-4520-88D4-142D99545C79}" destId="{D0009237-8D83-4937-9B5E-35E0B564230F}" srcOrd="0" destOrd="0" parTransId="{27610BE3-A7C2-424D-A7D5-F1317FCE6CC5}" sibTransId="{C6AD1997-5554-4B18-BF4A-68A5C76AE2EC}"/>
    <dgm:cxn modelId="{35F3F17C-F4E9-4454-9A47-36A41D029A87}" type="presOf" srcId="{7EBFD7C7-D622-4520-88D4-142D99545C79}" destId="{45FF52CF-774D-496A-95FC-3B07ECF71430}" srcOrd="0" destOrd="0" presId="urn:microsoft.com/office/officeart/2005/8/layout/hierarchy1"/>
    <dgm:cxn modelId="{D8F8E3CE-4CDB-45DF-9177-2074731D2F45}" type="presOf" srcId="{D0009237-8D83-4937-9B5E-35E0B564230F}" destId="{AD33C78D-16CF-4F52-848B-66112122989E}" srcOrd="0" destOrd="0" presId="urn:microsoft.com/office/officeart/2005/8/layout/hierarchy1"/>
    <dgm:cxn modelId="{D17679E8-4033-450F-91C5-D9C9F26CDCA2}" type="presOf" srcId="{E19F6D5D-F64C-436D-BA55-B564B4C8D8F9}" destId="{9B1956EF-0ACA-4A7D-AF2D-47654AE96677}" srcOrd="0" destOrd="0" presId="urn:microsoft.com/office/officeart/2005/8/layout/hierarchy1"/>
    <dgm:cxn modelId="{212CDCEB-B50B-42CB-B8E4-354C01AD872B}" srcId="{7EBFD7C7-D622-4520-88D4-142D99545C79}" destId="{E19F6D5D-F64C-436D-BA55-B564B4C8D8F9}" srcOrd="1" destOrd="0" parTransId="{6101F0B7-3682-48C5-94B4-DBD92C0735A0}" sibTransId="{3292C92C-8436-471C-A169-B17EA550ECED}"/>
    <dgm:cxn modelId="{808CE007-E250-4ADB-BCE5-4880FD539B4E}" type="presParOf" srcId="{45FF52CF-774D-496A-95FC-3B07ECF71430}" destId="{22CA948D-D48F-4E9E-B265-B04353ED2BD2}" srcOrd="0" destOrd="0" presId="urn:microsoft.com/office/officeart/2005/8/layout/hierarchy1"/>
    <dgm:cxn modelId="{3AD178B6-6322-4253-ACA0-2EB6BF91F4B3}" type="presParOf" srcId="{22CA948D-D48F-4E9E-B265-B04353ED2BD2}" destId="{2756BCDD-99CB-474D-B21E-DA5058131FC1}" srcOrd="0" destOrd="0" presId="urn:microsoft.com/office/officeart/2005/8/layout/hierarchy1"/>
    <dgm:cxn modelId="{BEFAA9C3-09E2-47AA-AC9D-EF021A63666A}" type="presParOf" srcId="{2756BCDD-99CB-474D-B21E-DA5058131FC1}" destId="{E633EDD1-FB84-4197-A36C-6494EC5A4E27}" srcOrd="0" destOrd="0" presId="urn:microsoft.com/office/officeart/2005/8/layout/hierarchy1"/>
    <dgm:cxn modelId="{C5BBCD33-25FA-4782-B7F8-D8D4CAF8AD39}" type="presParOf" srcId="{2756BCDD-99CB-474D-B21E-DA5058131FC1}" destId="{AD33C78D-16CF-4F52-848B-66112122989E}" srcOrd="1" destOrd="0" presId="urn:microsoft.com/office/officeart/2005/8/layout/hierarchy1"/>
    <dgm:cxn modelId="{AF160135-49C3-425B-80AA-36DD2A29B626}" type="presParOf" srcId="{22CA948D-D48F-4E9E-B265-B04353ED2BD2}" destId="{12044377-D651-4A67-B70C-EF248669A596}" srcOrd="1" destOrd="0" presId="urn:microsoft.com/office/officeart/2005/8/layout/hierarchy1"/>
    <dgm:cxn modelId="{CE6A6CDE-6D6F-476B-996F-45705944BC2A}" type="presParOf" srcId="{45FF52CF-774D-496A-95FC-3B07ECF71430}" destId="{5458DFFF-D293-4207-96A4-B2D2E1D4EF80}" srcOrd="1" destOrd="0" presId="urn:microsoft.com/office/officeart/2005/8/layout/hierarchy1"/>
    <dgm:cxn modelId="{FECDA3D7-0762-478D-AD5E-DD50F8AE26FE}" type="presParOf" srcId="{5458DFFF-D293-4207-96A4-B2D2E1D4EF80}" destId="{880FFA8F-17AC-4984-B98C-4EBCFABC2E5C}" srcOrd="0" destOrd="0" presId="urn:microsoft.com/office/officeart/2005/8/layout/hierarchy1"/>
    <dgm:cxn modelId="{471D318F-3688-477C-BB25-457469760E00}" type="presParOf" srcId="{880FFA8F-17AC-4984-B98C-4EBCFABC2E5C}" destId="{C69574BC-3B2F-4494-9743-2A365FF1E792}" srcOrd="0" destOrd="0" presId="urn:microsoft.com/office/officeart/2005/8/layout/hierarchy1"/>
    <dgm:cxn modelId="{55481B53-795D-4639-9AB8-FBFF8A71D1C3}" type="presParOf" srcId="{880FFA8F-17AC-4984-B98C-4EBCFABC2E5C}" destId="{9B1956EF-0ACA-4A7D-AF2D-47654AE96677}" srcOrd="1" destOrd="0" presId="urn:microsoft.com/office/officeart/2005/8/layout/hierarchy1"/>
    <dgm:cxn modelId="{C8ACCE09-F94B-44CF-8D82-C22AF5EF2EFD}" type="presParOf" srcId="{5458DFFF-D293-4207-96A4-B2D2E1D4EF80}" destId="{DB447404-6AD1-4CE4-9056-46CA629F1FB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703647-C375-4F79-BF38-1A86D758D0ED}">
      <dsp:nvSpPr>
        <dsp:cNvPr id="0" name=""/>
        <dsp:cNvSpPr/>
      </dsp:nvSpPr>
      <dsp:spPr>
        <a:xfrm>
          <a:off x="0" y="4401"/>
          <a:ext cx="6391275" cy="150774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3A15CC-97A0-487E-9F2F-7A25C5D93B96}">
      <dsp:nvSpPr>
        <dsp:cNvPr id="0" name=""/>
        <dsp:cNvSpPr/>
      </dsp:nvSpPr>
      <dsp:spPr>
        <a:xfrm>
          <a:off x="456093" y="343644"/>
          <a:ext cx="830071" cy="8292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42AD13-06AF-478E-BF82-D9FBE3D56014}">
      <dsp:nvSpPr>
        <dsp:cNvPr id="0" name=""/>
        <dsp:cNvSpPr/>
      </dsp:nvSpPr>
      <dsp:spPr>
        <a:xfrm>
          <a:off x="1742258" y="4401"/>
          <a:ext cx="4557494" cy="150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726" tIns="159726" rIns="159726" bIns="159726" numCol="1" spcCol="1270" anchor="ctr" anchorCtr="0">
          <a:noAutofit/>
        </a:bodyPr>
        <a:lstStyle/>
        <a:p>
          <a:pPr marL="0" lvl="0" indent="0" algn="l" defTabSz="622300">
            <a:lnSpc>
              <a:spcPct val="90000"/>
            </a:lnSpc>
            <a:spcBef>
              <a:spcPct val="0"/>
            </a:spcBef>
            <a:spcAft>
              <a:spcPct val="35000"/>
            </a:spcAft>
            <a:buNone/>
          </a:pPr>
          <a:r>
            <a:rPr lang="en-US" sz="1400" b="0" i="0" kern="1200"/>
            <a:t>When working with large datasets, it happens to have duplicates because LLMs can extract the same product from different sources. In this case, it’s necessary to remove duplicated products.</a:t>
          </a:r>
          <a:endParaRPr lang="en-US" sz="1400" kern="1200"/>
        </a:p>
      </dsp:txBody>
      <dsp:txXfrm>
        <a:off x="1742258" y="4401"/>
        <a:ext cx="4557494" cy="1509220"/>
      </dsp:txXfrm>
    </dsp:sp>
    <dsp:sp modelId="{5C70778B-3619-498A-A14E-A4DE8ED5F2FF}">
      <dsp:nvSpPr>
        <dsp:cNvPr id="0" name=""/>
        <dsp:cNvSpPr/>
      </dsp:nvSpPr>
      <dsp:spPr>
        <a:xfrm>
          <a:off x="0" y="1868733"/>
          <a:ext cx="6391275" cy="150774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F0A0C2-BA4C-4695-8B03-8FD04122DD15}">
      <dsp:nvSpPr>
        <dsp:cNvPr id="0" name=""/>
        <dsp:cNvSpPr/>
      </dsp:nvSpPr>
      <dsp:spPr>
        <a:xfrm>
          <a:off x="456093" y="2207976"/>
          <a:ext cx="830071" cy="8292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E950E83-2DDD-41CE-AEBA-A496C915BAA1}">
      <dsp:nvSpPr>
        <dsp:cNvPr id="0" name=""/>
        <dsp:cNvSpPr/>
      </dsp:nvSpPr>
      <dsp:spPr>
        <a:xfrm>
          <a:off x="1742258" y="1868733"/>
          <a:ext cx="4557494" cy="150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726" tIns="159726" rIns="159726" bIns="159726" numCol="1" spcCol="1270" anchor="ctr" anchorCtr="0">
          <a:noAutofit/>
        </a:bodyPr>
        <a:lstStyle/>
        <a:p>
          <a:pPr marL="0" lvl="0" indent="0" algn="l" defTabSz="622300">
            <a:lnSpc>
              <a:spcPct val="90000"/>
            </a:lnSpc>
            <a:spcBef>
              <a:spcPct val="0"/>
            </a:spcBef>
            <a:spcAft>
              <a:spcPct val="35000"/>
            </a:spcAft>
            <a:buNone/>
          </a:pPr>
          <a:r>
            <a:rPr lang="en-US" sz="1400" b="0" i="0" kern="1200"/>
            <a:t>The format used to store such large datasets is called </a:t>
          </a:r>
          <a:r>
            <a:rPr lang="en-US" sz="1400" b="1" i="0" kern="1200"/>
            <a:t>Parquet</a:t>
          </a:r>
          <a:r>
            <a:rPr lang="en-US" sz="1400" b="0" i="0" kern="1200"/>
            <a:t>. Parquet it’s an open source file format built to handle flat columnar storage data formats. Parquet operates well with complex data in large volumes. It is known for its both performant data compression and its ability to handle a wide variety of encoding types.</a:t>
          </a:r>
          <a:endParaRPr lang="en-US" sz="1400" kern="1200"/>
        </a:p>
      </dsp:txBody>
      <dsp:txXfrm>
        <a:off x="1742258" y="1868733"/>
        <a:ext cx="4557494" cy="1509220"/>
      </dsp:txXfrm>
    </dsp:sp>
    <dsp:sp modelId="{2CA1795B-3086-45D8-97C5-EB741C94866C}">
      <dsp:nvSpPr>
        <dsp:cNvPr id="0" name=""/>
        <dsp:cNvSpPr/>
      </dsp:nvSpPr>
      <dsp:spPr>
        <a:xfrm>
          <a:off x="0" y="3733064"/>
          <a:ext cx="6391275" cy="1507747"/>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A2BB70-AF12-406C-86A5-F0E3CE74C9E6}">
      <dsp:nvSpPr>
        <dsp:cNvPr id="0" name=""/>
        <dsp:cNvSpPr/>
      </dsp:nvSpPr>
      <dsp:spPr>
        <a:xfrm>
          <a:off x="456093" y="4072307"/>
          <a:ext cx="830071" cy="8292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2BF234E-E9DB-4849-BA05-65DC417FBB70}">
      <dsp:nvSpPr>
        <dsp:cNvPr id="0" name=""/>
        <dsp:cNvSpPr/>
      </dsp:nvSpPr>
      <dsp:spPr>
        <a:xfrm>
          <a:off x="1742258" y="3733064"/>
          <a:ext cx="4557494" cy="1509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9726" tIns="159726" rIns="159726" bIns="159726" numCol="1" spcCol="1270" anchor="ctr" anchorCtr="0">
          <a:noAutofit/>
        </a:bodyPr>
        <a:lstStyle/>
        <a:p>
          <a:pPr marL="0" lvl="0" indent="0" algn="l" defTabSz="622300">
            <a:lnSpc>
              <a:spcPct val="90000"/>
            </a:lnSpc>
            <a:spcBef>
              <a:spcPct val="0"/>
            </a:spcBef>
            <a:spcAft>
              <a:spcPct val="35000"/>
            </a:spcAft>
            <a:buNone/>
          </a:pPr>
          <a:r>
            <a:rPr lang="en-US" sz="1400" b="0" i="0" kern="1200" dirty="0"/>
            <a:t>For large datasets, Parquet file it’s better because of efficient storage, better compression, schema and type information, parallel processing and his structure that allows to work with big data ecosystems.</a:t>
          </a:r>
          <a:endParaRPr lang="en-US" sz="1400" kern="1200" dirty="0"/>
        </a:p>
      </dsp:txBody>
      <dsp:txXfrm>
        <a:off x="1742258" y="3733064"/>
        <a:ext cx="4557494" cy="1509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33EDD1-FB84-4197-A36C-6494EC5A4E27}">
      <dsp:nvSpPr>
        <dsp:cNvPr id="0" name=""/>
        <dsp:cNvSpPr/>
      </dsp:nvSpPr>
      <dsp:spPr>
        <a:xfrm>
          <a:off x="1174" y="184257"/>
          <a:ext cx="4124157" cy="261883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AD33C78D-16CF-4F52-848B-66112122989E}">
      <dsp:nvSpPr>
        <dsp:cNvPr id="0" name=""/>
        <dsp:cNvSpPr/>
      </dsp:nvSpPr>
      <dsp:spPr>
        <a:xfrm>
          <a:off x="459414" y="619585"/>
          <a:ext cx="4124157" cy="261883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In project, the programming language used it’s </a:t>
          </a:r>
          <a:r>
            <a:rPr lang="en-US" sz="1400" b="1" i="0" kern="1200"/>
            <a:t>Python </a:t>
          </a:r>
          <a:r>
            <a:rPr lang="en-US" sz="1400" b="0" i="0" kern="1200"/>
            <a:t>because of his libraries that hill help us work with large datasets. Python is a programming language that is widely used in web applications, software development, data science, and machine learning (ML). Developers use Python because it is efficient and easy to learn and can run on many different platforms. Python software is free to download, integrates well with all types of systems, and increases development speed.</a:t>
          </a:r>
          <a:endParaRPr lang="en-US" sz="1400" kern="1200"/>
        </a:p>
      </dsp:txBody>
      <dsp:txXfrm>
        <a:off x="536117" y="696288"/>
        <a:ext cx="3970751" cy="2465433"/>
      </dsp:txXfrm>
    </dsp:sp>
    <dsp:sp modelId="{C69574BC-3B2F-4494-9743-2A365FF1E792}">
      <dsp:nvSpPr>
        <dsp:cNvPr id="0" name=""/>
        <dsp:cNvSpPr/>
      </dsp:nvSpPr>
      <dsp:spPr>
        <a:xfrm>
          <a:off x="5041811" y="184257"/>
          <a:ext cx="4124157" cy="2618839"/>
        </a:xfrm>
        <a:prstGeom prst="roundRect">
          <a:avLst>
            <a:gd name="adj" fmla="val 10000"/>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9B1956EF-0ACA-4A7D-AF2D-47654AE96677}">
      <dsp:nvSpPr>
        <dsp:cNvPr id="0" name=""/>
        <dsp:cNvSpPr/>
      </dsp:nvSpPr>
      <dsp:spPr>
        <a:xfrm>
          <a:off x="5500051" y="619585"/>
          <a:ext cx="4124157" cy="2618839"/>
        </a:xfrm>
        <a:prstGeom prst="roundRect">
          <a:avLst>
            <a:gd name="adj" fmla="val 10000"/>
          </a:avLst>
        </a:prstGeom>
        <a:solidFill>
          <a:schemeClr val="lt1">
            <a:alpha val="90000"/>
            <a:hueOff val="0"/>
            <a:satOff val="0"/>
            <a:lumOff val="0"/>
            <a:alphaOff val="0"/>
          </a:schemeClr>
        </a:solidFill>
        <a:ln w="12700"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dirty="0"/>
            <a:t>Python has a library created specially for data analysis called </a:t>
          </a:r>
          <a:r>
            <a:rPr lang="en-US" sz="1400" b="1" i="0" kern="1200" dirty="0"/>
            <a:t>pandas</a:t>
          </a:r>
          <a:r>
            <a:rPr lang="en-US" sz="1400" b="0" i="0" kern="1200" dirty="0"/>
            <a:t>. Pandas it’s a library that has predefined functions to read a parquet file and to analyze and even change the data frame. Another library used it’s </a:t>
          </a:r>
          <a:r>
            <a:rPr lang="en-US" sz="1400" b="1" i="0" kern="1200" dirty="0" err="1"/>
            <a:t>sentence_transformers</a:t>
          </a:r>
          <a:r>
            <a:rPr lang="en-US" sz="1400" b="1" i="0" kern="1200" dirty="0"/>
            <a:t> </a:t>
          </a:r>
          <a:r>
            <a:rPr lang="en-US" sz="1400" b="0" i="0" kern="1200" dirty="0"/>
            <a:t>which it’s used for state-of-the-art sentence, text and image embeddings.</a:t>
          </a:r>
          <a:r>
            <a:rPr lang="en-US" sz="1400" b="1" i="0" kern="1200" dirty="0"/>
            <a:t> </a:t>
          </a:r>
        </a:p>
      </dsp:txBody>
      <dsp:txXfrm>
        <a:off x="5576754" y="696288"/>
        <a:ext cx="3970751" cy="246543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ro-RO"/>
              <a:t>Faceți clic pentru a edita stilul de titlu coordonator</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8" name="CasetăText 7">
            <a:extLst>
              <a:ext uri="{FF2B5EF4-FFF2-40B4-BE49-F238E27FC236}">
                <a16:creationId xmlns:a16="http://schemas.microsoft.com/office/drawing/2014/main" id="{49AE5B40-0DA6-4059-58AF-B344D849EBC4}"/>
              </a:ext>
            </a:extLst>
          </p:cNvPr>
          <p:cNvSpPr txBox="1"/>
          <p:nvPr userDrawn="1"/>
        </p:nvSpPr>
        <p:spPr>
          <a:xfrm>
            <a:off x="8901684" y="6377605"/>
            <a:ext cx="3200400"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8414943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8353887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460289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5940090"/>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1789005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ro-RO"/>
              <a:t>Faceți clic pentru a edita stilul de titlu coordonator</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9217673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07253791"/>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27306288"/>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ro-RO"/>
              <a:t>Faceți clic pentru a edita stilul de titlu coordonator</a:t>
            </a:r>
            <a:endParaRPr lang="en-US" dirty="0"/>
          </a:p>
        </p:txBody>
      </p:sp>
      <p:sp>
        <p:nvSpPr>
          <p:cNvPr id="3" name="Content Placeholder 2"/>
          <p:cNvSpPr>
            <a:spLocks noGrp="1"/>
          </p:cNvSpPr>
          <p:nvPr>
            <p:ph idx="1"/>
          </p:nvPr>
        </p:nvSpPr>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9705728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67F45AC6-C491-4585-A584-9CE2AF7D5500}" type="datetime1">
              <a:rPr lang="en-US" smtClean="0"/>
              <a:t>4/16/2025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
        <p:nvSpPr>
          <p:cNvPr id="7" name="CasetăText 6">
            <a:extLst>
              <a:ext uri="{FF2B5EF4-FFF2-40B4-BE49-F238E27FC236}">
                <a16:creationId xmlns:a16="http://schemas.microsoft.com/office/drawing/2014/main" id="{64329A91-C9D6-665A-1A63-6F1322743E57}"/>
              </a:ext>
            </a:extLst>
          </p:cNvPr>
          <p:cNvSpPr txBox="1"/>
          <p:nvPr userDrawn="1"/>
        </p:nvSpPr>
        <p:spPr>
          <a:xfrm>
            <a:off x="7737894" y="6391838"/>
            <a:ext cx="2790248" cy="369332"/>
          </a:xfrm>
          <a:prstGeom prst="rect">
            <a:avLst/>
          </a:prstGeom>
          <a:noFill/>
        </p:spPr>
        <p:txBody>
          <a:bodyPr wrap="square" rtlCol="0">
            <a:spAutoFit/>
          </a:bodyPr>
          <a:lstStyle/>
          <a:p>
            <a:r>
              <a:rPr lang="ro-RO" dirty="0"/>
              <a:t>Oprea Alexandru-Ionuț</a:t>
            </a:r>
          </a:p>
        </p:txBody>
      </p:sp>
    </p:spTree>
    <p:extLst>
      <p:ext uri="{BB962C8B-B14F-4D97-AF65-F5344CB8AC3E}">
        <p14:creationId xmlns:p14="http://schemas.microsoft.com/office/powerpoint/2010/main" val="296199676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73203556"/>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4/16/2025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3709342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67F45AC6-C491-4585-A584-9CE2AF7D5500}" type="datetime1">
              <a:rPr lang="en-US" smtClean="0"/>
              <a:t>4/16/2025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4868880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F45AC6-C491-4585-A584-9CE2AF7D5500}" type="datetime1">
              <a:rPr lang="en-US" smtClean="0"/>
              <a:t>4/16/2025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7601424"/>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ro-RO"/>
              <a:t>Faceți clic pentru a edita stilul de titlu coordonator</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1493297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67F45AC6-C491-4585-A584-9CE2AF7D5500}" type="datetime1">
              <a:rPr lang="en-US" smtClean="0"/>
              <a:t>4/16/2025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662955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7F45AC6-C491-4585-A584-9CE2AF7D5500}" type="datetime1">
              <a:rPr lang="en-US" smtClean="0"/>
              <a:t>4/16/2025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C057153-B650-4DEB-B370-79DDCFDCE934}" type="slidenum">
              <a:rPr lang="en-US" smtClean="0"/>
              <a:t>‹#›</a:t>
            </a:fld>
            <a:endParaRPr lang="en-US"/>
          </a:p>
        </p:txBody>
      </p:sp>
      <p:sp>
        <p:nvSpPr>
          <p:cNvPr id="8" name="CasetăText 7">
            <a:extLst>
              <a:ext uri="{FF2B5EF4-FFF2-40B4-BE49-F238E27FC236}">
                <a16:creationId xmlns:a16="http://schemas.microsoft.com/office/drawing/2014/main" id="{A2169B59-5464-823B-7922-D031B61B32A8}"/>
              </a:ext>
            </a:extLst>
          </p:cNvPr>
          <p:cNvSpPr txBox="1"/>
          <p:nvPr userDrawn="1"/>
        </p:nvSpPr>
        <p:spPr>
          <a:xfrm>
            <a:off x="7444596" y="6391838"/>
            <a:ext cx="3062378" cy="369332"/>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ro-RO" dirty="0"/>
              <a:t>Oprea Alexandru-Ionuț</a:t>
            </a:r>
          </a:p>
        </p:txBody>
      </p:sp>
    </p:spTree>
    <p:extLst>
      <p:ext uri="{BB962C8B-B14F-4D97-AF65-F5344CB8AC3E}">
        <p14:creationId xmlns:p14="http://schemas.microsoft.com/office/powerpoint/2010/main" val="912546655"/>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860"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BAA450D-6190-FF35-3F9A-AE23E59D7A5F}"/>
              </a:ext>
            </a:extLst>
          </p:cNvPr>
          <p:cNvSpPr>
            <a:spLocks noGrp="1"/>
          </p:cNvSpPr>
          <p:nvPr>
            <p:ph type="ctrTitle"/>
          </p:nvPr>
        </p:nvSpPr>
        <p:spPr>
          <a:xfrm>
            <a:off x="609599" y="5293849"/>
            <a:ext cx="7202558" cy="1178688"/>
          </a:xfrm>
        </p:spPr>
        <p:txBody>
          <a:bodyPr anchor="ctr">
            <a:normAutofit/>
          </a:bodyPr>
          <a:lstStyle/>
          <a:p>
            <a:pPr algn="l"/>
            <a:r>
              <a:rPr lang="en-US" dirty="0"/>
              <a:t>Product Deduplication</a:t>
            </a:r>
            <a:endParaRPr lang="ro-RO" dirty="0"/>
          </a:p>
        </p:txBody>
      </p:sp>
      <p:pic>
        <p:nvPicPr>
          <p:cNvPr id="16" name="Picture 3" descr="Rows of shopping trolleys">
            <a:extLst>
              <a:ext uri="{FF2B5EF4-FFF2-40B4-BE49-F238E27FC236}">
                <a16:creationId xmlns:a16="http://schemas.microsoft.com/office/drawing/2014/main" id="{525B3556-95E6-8B0C-411C-C46DACBFC286}"/>
              </a:ext>
            </a:extLst>
          </p:cNvPr>
          <p:cNvPicPr>
            <a:picLocks noChangeAspect="1"/>
          </p:cNvPicPr>
          <p:nvPr/>
        </p:nvPicPr>
        <p:blipFill>
          <a:blip r:embed="rId2"/>
          <a:srcRect t="23978" b="17463"/>
          <a:stretch/>
        </p:blipFill>
        <p:spPr>
          <a:xfrm>
            <a:off x="20" y="10"/>
            <a:ext cx="12191980" cy="4908375"/>
          </a:xfrm>
          <a:prstGeom prst="rect">
            <a:avLst/>
          </a:prstGeom>
        </p:spPr>
      </p:pic>
    </p:spTree>
    <p:extLst>
      <p:ext uri="{BB962C8B-B14F-4D97-AF65-F5344CB8AC3E}">
        <p14:creationId xmlns:p14="http://schemas.microsoft.com/office/powerpoint/2010/main" val="6855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AD1E1F9-ADE4-E3AE-E6A3-8C71F663ED15}"/>
              </a:ext>
            </a:extLst>
          </p:cNvPr>
          <p:cNvSpPr>
            <a:spLocks noGrp="1"/>
          </p:cNvSpPr>
          <p:nvPr>
            <p:ph type="title"/>
          </p:nvPr>
        </p:nvSpPr>
        <p:spPr>
          <a:xfrm>
            <a:off x="1154955" y="973667"/>
            <a:ext cx="2942210" cy="4833745"/>
          </a:xfrm>
        </p:spPr>
        <p:txBody>
          <a:bodyPr>
            <a:normAutofit/>
          </a:bodyPr>
          <a:lstStyle/>
          <a:p>
            <a:r>
              <a:rPr lang="en-US">
                <a:solidFill>
                  <a:srgbClr val="EBEBEB"/>
                </a:solidFill>
              </a:rPr>
              <a:t>Introduction</a:t>
            </a:r>
            <a:endParaRPr lang="ro-RO">
              <a:solidFill>
                <a:srgbClr val="EBEBEB"/>
              </a:solidFill>
            </a:endParaRPr>
          </a:p>
        </p:txBody>
      </p:sp>
      <p:graphicFrame>
        <p:nvGraphicFramePr>
          <p:cNvPr id="5" name="Substituent conținut 2">
            <a:extLst>
              <a:ext uri="{FF2B5EF4-FFF2-40B4-BE49-F238E27FC236}">
                <a16:creationId xmlns:a16="http://schemas.microsoft.com/office/drawing/2014/main" id="{C0F4DE0B-8866-61AF-858E-FECC276FF346}"/>
              </a:ext>
            </a:extLst>
          </p:cNvPr>
          <p:cNvGraphicFramePr>
            <a:graphicFrameLocks noGrp="1"/>
          </p:cNvGraphicFramePr>
          <p:nvPr>
            <p:ph idx="1"/>
            <p:extLst>
              <p:ext uri="{D42A27DB-BD31-4B8C-83A1-F6EECF244321}">
                <p14:modId xmlns:p14="http://schemas.microsoft.com/office/powerpoint/2010/main" val="2463669149"/>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870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182C672-75E3-9FD2-9392-3E3B378F982D}"/>
              </a:ext>
            </a:extLst>
          </p:cNvPr>
          <p:cNvSpPr>
            <a:spLocks noGrp="1"/>
          </p:cNvSpPr>
          <p:nvPr>
            <p:ph type="title"/>
          </p:nvPr>
        </p:nvSpPr>
        <p:spPr/>
        <p:txBody>
          <a:bodyPr>
            <a:normAutofit/>
          </a:bodyPr>
          <a:lstStyle/>
          <a:p>
            <a:r>
              <a:rPr lang="en-US" dirty="0">
                <a:solidFill>
                  <a:srgbClr val="FFFFFF"/>
                </a:solidFill>
              </a:rPr>
              <a:t>Python programming language</a:t>
            </a:r>
            <a:endParaRPr lang="ro-RO" dirty="0">
              <a:solidFill>
                <a:srgbClr val="FFFFFF"/>
              </a:solidFill>
            </a:endParaRPr>
          </a:p>
        </p:txBody>
      </p:sp>
      <p:graphicFrame>
        <p:nvGraphicFramePr>
          <p:cNvPr id="5" name="Substituent conținut 2">
            <a:extLst>
              <a:ext uri="{FF2B5EF4-FFF2-40B4-BE49-F238E27FC236}">
                <a16:creationId xmlns:a16="http://schemas.microsoft.com/office/drawing/2014/main" id="{82DB614A-C411-63B0-210D-12765600C336}"/>
              </a:ext>
            </a:extLst>
          </p:cNvPr>
          <p:cNvGraphicFramePr>
            <a:graphicFrameLocks noGrp="1"/>
          </p:cNvGraphicFramePr>
          <p:nvPr>
            <p:ph idx="1"/>
            <p:extLst>
              <p:ext uri="{D42A27DB-BD31-4B8C-83A1-F6EECF244321}">
                <p14:modId xmlns:p14="http://schemas.microsoft.com/office/powerpoint/2010/main" val="112354253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6770515"/>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08076C7-76B6-283B-257C-F55C4920E535}"/>
              </a:ext>
            </a:extLst>
          </p:cNvPr>
          <p:cNvSpPr>
            <a:spLocks noGrp="1"/>
          </p:cNvSpPr>
          <p:nvPr>
            <p:ph type="title"/>
          </p:nvPr>
        </p:nvSpPr>
        <p:spPr>
          <a:xfrm>
            <a:off x="639098" y="629265"/>
            <a:ext cx="5132438" cy="1622322"/>
          </a:xfrm>
        </p:spPr>
        <p:txBody>
          <a:bodyPr>
            <a:normAutofit/>
          </a:bodyPr>
          <a:lstStyle/>
          <a:p>
            <a:r>
              <a:rPr lang="en-US">
                <a:solidFill>
                  <a:srgbClr val="EBEBEB"/>
                </a:solidFill>
              </a:rPr>
              <a:t>Solution Deployment</a:t>
            </a:r>
            <a:endParaRPr lang="ro-RO">
              <a:solidFill>
                <a:srgbClr val="EBEBEB"/>
              </a:solidFill>
            </a:endParaRPr>
          </a:p>
        </p:txBody>
      </p:sp>
      <p:sp>
        <p:nvSpPr>
          <p:cNvPr id="3" name="Substituent conținut 2">
            <a:extLst>
              <a:ext uri="{FF2B5EF4-FFF2-40B4-BE49-F238E27FC236}">
                <a16:creationId xmlns:a16="http://schemas.microsoft.com/office/drawing/2014/main" id="{5153A786-87F4-371E-250F-D9B5E8F1A559}"/>
              </a:ext>
            </a:extLst>
          </p:cNvPr>
          <p:cNvSpPr>
            <a:spLocks noGrp="1"/>
          </p:cNvSpPr>
          <p:nvPr>
            <p:ph idx="1"/>
          </p:nvPr>
        </p:nvSpPr>
        <p:spPr>
          <a:xfrm>
            <a:off x="639098" y="2418735"/>
            <a:ext cx="5132439" cy="3811742"/>
          </a:xfrm>
        </p:spPr>
        <p:txBody>
          <a:bodyPr anchor="ctr">
            <a:normAutofit/>
          </a:bodyPr>
          <a:lstStyle/>
          <a:p>
            <a:r>
              <a:rPr lang="en-US" dirty="0">
                <a:solidFill>
                  <a:srgbClr val="FFFFFF"/>
                </a:solidFill>
              </a:rPr>
              <a:t>To effectively deploy a solution, we must remove the rows with similar descriptions, merge their </a:t>
            </a:r>
            <a:r>
              <a:rPr lang="en-US" dirty="0" err="1">
                <a:solidFill>
                  <a:srgbClr val="FFFFFF"/>
                </a:solidFill>
              </a:rPr>
              <a:t>urls</a:t>
            </a:r>
            <a:r>
              <a:rPr lang="en-US" dirty="0">
                <a:solidFill>
                  <a:srgbClr val="FFFFFF"/>
                </a:solidFill>
              </a:rPr>
              <a:t> and root domains and keep the longest description. After doing  this, by the unique identifier “</a:t>
            </a:r>
            <a:r>
              <a:rPr lang="en-US" dirty="0" err="1">
                <a:solidFill>
                  <a:srgbClr val="FFFFFF"/>
                </a:solidFill>
              </a:rPr>
              <a:t>product_title</a:t>
            </a:r>
            <a:r>
              <a:rPr lang="en-US" dirty="0">
                <a:solidFill>
                  <a:srgbClr val="FFFFFF"/>
                </a:solidFill>
              </a:rPr>
              <a:t>”, we can see that although descriptions are not so similar, the object it’s the same, so we need to </a:t>
            </a:r>
            <a:r>
              <a:rPr lang="en-US" dirty="0" err="1">
                <a:solidFill>
                  <a:srgbClr val="FFFFFF"/>
                </a:solidFill>
              </a:rPr>
              <a:t>to</a:t>
            </a:r>
            <a:r>
              <a:rPr lang="en-US" dirty="0">
                <a:solidFill>
                  <a:srgbClr val="FFFFFF"/>
                </a:solidFill>
              </a:rPr>
              <a:t> keep the one with longest descriptions and drop the other and also merge their </a:t>
            </a:r>
            <a:r>
              <a:rPr lang="en-US" dirty="0" err="1">
                <a:solidFill>
                  <a:srgbClr val="FFFFFF"/>
                </a:solidFill>
              </a:rPr>
              <a:t>urls</a:t>
            </a:r>
            <a:r>
              <a:rPr lang="en-US" dirty="0">
                <a:solidFill>
                  <a:srgbClr val="FFFFFF"/>
                </a:solidFill>
              </a:rPr>
              <a:t> and root domains.</a:t>
            </a:r>
            <a:endParaRPr lang="ro-RO" dirty="0">
              <a:solidFill>
                <a:srgbClr val="FFFFFF"/>
              </a:solidFill>
            </a:endParaRPr>
          </a:p>
        </p:txBody>
      </p:sp>
    </p:spTree>
    <p:extLst>
      <p:ext uri="{BB962C8B-B14F-4D97-AF65-F5344CB8AC3E}">
        <p14:creationId xmlns:p14="http://schemas.microsoft.com/office/powerpoint/2010/main" val="427964921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0A552FC-6A9A-647F-DAC2-91CEF28EE2B9}"/>
              </a:ext>
            </a:extLst>
          </p:cNvPr>
          <p:cNvSpPr>
            <a:spLocks noGrp="1"/>
          </p:cNvSpPr>
          <p:nvPr>
            <p:ph type="title"/>
          </p:nvPr>
        </p:nvSpPr>
        <p:spPr>
          <a:xfrm>
            <a:off x="639098" y="629265"/>
            <a:ext cx="6072776" cy="1622322"/>
          </a:xfrm>
        </p:spPr>
        <p:txBody>
          <a:bodyPr>
            <a:normAutofit/>
          </a:bodyPr>
          <a:lstStyle/>
          <a:p>
            <a:r>
              <a:rPr lang="en-US" dirty="0">
                <a:solidFill>
                  <a:srgbClr val="FFFFFE"/>
                </a:solidFill>
              </a:rPr>
              <a:t>Results</a:t>
            </a:r>
            <a:endParaRPr lang="ro-RO" dirty="0">
              <a:solidFill>
                <a:srgbClr val="FFFFFE"/>
              </a:solidFill>
            </a:endParaRPr>
          </a:p>
        </p:txBody>
      </p:sp>
      <p:sp>
        <p:nvSpPr>
          <p:cNvPr id="11" name="Content Placeholder 10">
            <a:extLst>
              <a:ext uri="{FF2B5EF4-FFF2-40B4-BE49-F238E27FC236}">
                <a16:creationId xmlns:a16="http://schemas.microsoft.com/office/drawing/2014/main" id="{CB7D1D04-A6BC-2F80-5AF8-BFBE65BC3F93}"/>
              </a:ext>
            </a:extLst>
          </p:cNvPr>
          <p:cNvSpPr>
            <a:spLocks noGrp="1"/>
          </p:cNvSpPr>
          <p:nvPr>
            <p:ph idx="1"/>
          </p:nvPr>
        </p:nvSpPr>
        <p:spPr>
          <a:xfrm>
            <a:off x="639098" y="2418735"/>
            <a:ext cx="6072776" cy="3811740"/>
          </a:xfrm>
        </p:spPr>
        <p:txBody>
          <a:bodyPr anchor="ctr">
            <a:normAutofit/>
          </a:bodyPr>
          <a:lstStyle/>
          <a:p>
            <a:r>
              <a:rPr lang="en-US" dirty="0">
                <a:solidFill>
                  <a:srgbClr val="FFFFFE"/>
                </a:solidFill>
              </a:rPr>
              <a:t>If we look closely, we can see, that the duplicated “Grinder Tool 4 Inch Small Abrasive Grinding Wheel” have been removed, the only difference being that the new output file has been sorted</a:t>
            </a:r>
            <a:r>
              <a:rPr lang="ro-RO" dirty="0">
                <a:solidFill>
                  <a:srgbClr val="FFFFFE"/>
                </a:solidFill>
              </a:rPr>
              <a:t> </a:t>
            </a:r>
            <a:r>
              <a:rPr lang="ro-RO" dirty="0" err="1"/>
              <a:t>alphabetically</a:t>
            </a:r>
            <a:r>
              <a:rPr lang="ro-RO" dirty="0"/>
              <a:t> </a:t>
            </a:r>
            <a:r>
              <a:rPr lang="ro-RO" dirty="0" err="1"/>
              <a:t>by</a:t>
            </a:r>
            <a:r>
              <a:rPr lang="ro-RO" dirty="0"/>
              <a:t> </a:t>
            </a:r>
            <a:r>
              <a:rPr lang="ro-RO" dirty="0" err="1"/>
              <a:t>unspsc</a:t>
            </a:r>
            <a:r>
              <a:rPr lang="ro-RO" dirty="0"/>
              <a:t> </a:t>
            </a:r>
            <a:r>
              <a:rPr lang="ro-RO" dirty="0" err="1"/>
              <a:t>and</a:t>
            </a:r>
            <a:r>
              <a:rPr lang="ro-RO" dirty="0"/>
              <a:t> </a:t>
            </a:r>
            <a:r>
              <a:rPr lang="ro-RO" dirty="0" err="1"/>
              <a:t>title</a:t>
            </a:r>
            <a:r>
              <a:rPr lang="ro-RO" dirty="0"/>
              <a:t>.</a:t>
            </a:r>
            <a:endParaRPr lang="en-US" dirty="0">
              <a:solidFill>
                <a:srgbClr val="FFFFFE"/>
              </a:solidFill>
            </a:endParaRPr>
          </a:p>
        </p:txBody>
      </p:sp>
      <p:pic>
        <p:nvPicPr>
          <p:cNvPr id="5" name="Substituent conținut 4">
            <a:extLst>
              <a:ext uri="{FF2B5EF4-FFF2-40B4-BE49-F238E27FC236}">
                <a16:creationId xmlns:a16="http://schemas.microsoft.com/office/drawing/2014/main" id="{C61FD598-E1D5-E676-6288-B21CA15DC6F4}"/>
              </a:ext>
            </a:extLst>
          </p:cNvPr>
          <p:cNvPicPr>
            <a:picLocks noChangeAspect="1"/>
          </p:cNvPicPr>
          <p:nvPr/>
        </p:nvPicPr>
        <p:blipFill>
          <a:blip r:embed="rId2"/>
          <a:stretch>
            <a:fillRect/>
          </a:stretch>
        </p:blipFill>
        <p:spPr>
          <a:xfrm>
            <a:off x="7418226" y="834899"/>
            <a:ext cx="4125317" cy="2330803"/>
          </a:xfrm>
          <a:prstGeom prst="rect">
            <a:avLst/>
          </a:prstGeom>
        </p:spPr>
      </p:pic>
      <p:pic>
        <p:nvPicPr>
          <p:cNvPr id="6" name="Imagine 5">
            <a:extLst>
              <a:ext uri="{FF2B5EF4-FFF2-40B4-BE49-F238E27FC236}">
                <a16:creationId xmlns:a16="http://schemas.microsoft.com/office/drawing/2014/main" id="{C45A8FAF-7746-43CB-544C-FF50DF566FED}"/>
              </a:ext>
            </a:extLst>
          </p:cNvPr>
          <p:cNvPicPr>
            <a:picLocks noChangeAspect="1"/>
          </p:cNvPicPr>
          <p:nvPr/>
        </p:nvPicPr>
        <p:blipFill>
          <a:blip r:embed="rId3"/>
          <a:stretch>
            <a:fillRect/>
          </a:stretch>
        </p:blipFill>
        <p:spPr>
          <a:xfrm>
            <a:off x="7418226" y="3766602"/>
            <a:ext cx="4125317" cy="2463873"/>
          </a:xfrm>
          <a:prstGeom prst="rect">
            <a:avLst/>
          </a:prstGeom>
        </p:spPr>
      </p:pic>
    </p:spTree>
    <p:extLst>
      <p:ext uri="{BB962C8B-B14F-4D97-AF65-F5344CB8AC3E}">
        <p14:creationId xmlns:p14="http://schemas.microsoft.com/office/powerpoint/2010/main" val="36426956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D55DDC8-68C7-B365-12D4-5DB71E592868}"/>
              </a:ext>
            </a:extLst>
          </p:cNvPr>
          <p:cNvSpPr>
            <a:spLocks noGrp="1"/>
          </p:cNvSpPr>
          <p:nvPr>
            <p:ph type="title"/>
          </p:nvPr>
        </p:nvSpPr>
        <p:spPr/>
        <p:txBody>
          <a:bodyPr vert="horz" lIns="91440" tIns="45720" rIns="91440" bIns="45720" rtlCol="0">
            <a:normAutofit/>
          </a:bodyPr>
          <a:lstStyle/>
          <a:p>
            <a:pPr>
              <a:lnSpc>
                <a:spcPct val="90000"/>
              </a:lnSpc>
            </a:pPr>
            <a:r>
              <a:rPr lang="en-US" sz="2500" b="0" i="0" kern="1200" dirty="0">
                <a:solidFill>
                  <a:srgbClr val="EBEBEB"/>
                </a:solidFill>
                <a:latin typeface="+mj-lt"/>
                <a:ea typeface="+mj-ea"/>
                <a:cs typeface="+mj-cs"/>
              </a:rPr>
              <a:t>Code Explanation-Function </a:t>
            </a:r>
            <a:r>
              <a:rPr lang="ro-RO" sz="1800" dirty="0" err="1">
                <a:solidFill>
                  <a:srgbClr val="2B91AF"/>
                </a:solidFill>
                <a:highlight>
                  <a:srgbClr val="FFFFFF"/>
                </a:highlight>
                <a:latin typeface="Cascadia Mono" panose="020B0609020000020004" pitchFamily="49" charset="0"/>
              </a:rPr>
              <a:t>merge_urls_keep_longest</a:t>
            </a:r>
            <a:endParaRPr lang="en-US" sz="2500" b="1" i="0" kern="1200" dirty="0">
              <a:solidFill>
                <a:srgbClr val="EBEBEB"/>
              </a:solidFill>
              <a:latin typeface="+mj-lt"/>
              <a:ea typeface="+mj-ea"/>
              <a:cs typeface="+mj-cs"/>
            </a:endParaRPr>
          </a:p>
        </p:txBody>
      </p:sp>
      <p:sp>
        <p:nvSpPr>
          <p:cNvPr id="49" name="Content Placeholder 48">
            <a:extLst>
              <a:ext uri="{FF2B5EF4-FFF2-40B4-BE49-F238E27FC236}">
                <a16:creationId xmlns:a16="http://schemas.microsoft.com/office/drawing/2014/main" id="{CF3AD71B-4F28-F89A-52F6-E44132C615DB}"/>
              </a:ext>
            </a:extLst>
          </p:cNvPr>
          <p:cNvSpPr>
            <a:spLocks noGrp="1"/>
          </p:cNvSpPr>
          <p:nvPr>
            <p:ph idx="1"/>
          </p:nvPr>
        </p:nvSpPr>
        <p:spPr>
          <a:xfrm>
            <a:off x="1154955" y="2603500"/>
            <a:ext cx="3481054" cy="3416300"/>
          </a:xfrm>
        </p:spPr>
        <p:txBody>
          <a:bodyPr anchor="ctr">
            <a:normAutofit/>
          </a:bodyPr>
          <a:lstStyle/>
          <a:p>
            <a:pPr>
              <a:lnSpc>
                <a:spcPct val="90000"/>
              </a:lnSpc>
            </a:pPr>
            <a:r>
              <a:rPr lang="en-US" sz="1200"/>
              <a:t>First line, we import pandas as pd to make a dataframe out of our parquet file and second we import sentence_trasnformers to check similarity between descriptions.. The function </a:t>
            </a:r>
            <a:r>
              <a:rPr lang="en-US" sz="1200" b="1"/>
              <a:t>merge_urls_keep_longest(group)</a:t>
            </a:r>
            <a:r>
              <a:rPr lang="en-US" sz="1200"/>
              <a:t>, keep the longest description of a group and the shorter one it’s removed, and it’s url merged to the kept row. First, we apply the function </a:t>
            </a:r>
            <a:r>
              <a:rPr lang="en-US" sz="1200" b="1"/>
              <a:t>idmax </a:t>
            </a:r>
            <a:r>
              <a:rPr lang="en-US" sz="1200"/>
              <a:t>to rows with non-empty descriptions, otherwise we keep the first one. The function </a:t>
            </a:r>
            <a:r>
              <a:rPr lang="en-US" sz="1200" b="1"/>
              <a:t>idmax </a:t>
            </a:r>
            <a:r>
              <a:rPr lang="en-US" sz="1200"/>
              <a:t> return the value of the longest description. Then, we merge urls and root domains and apply </a:t>
            </a:r>
            <a:r>
              <a:rPr lang="en-US" sz="1200" b="1"/>
              <a:t>set </a:t>
            </a:r>
            <a:r>
              <a:rPr lang="en-US" sz="1200"/>
              <a:t>to make sure duplicated urls and root domains are removed. Main row will only keep the merged urls and root domains and the longest description of the group.</a:t>
            </a:r>
          </a:p>
        </p:txBody>
      </p:sp>
      <p:pic>
        <p:nvPicPr>
          <p:cNvPr id="4" name="Imagine 3">
            <a:extLst>
              <a:ext uri="{FF2B5EF4-FFF2-40B4-BE49-F238E27FC236}">
                <a16:creationId xmlns:a16="http://schemas.microsoft.com/office/drawing/2014/main" id="{A8DBA195-8C03-43CE-512A-05BD86619F09}"/>
              </a:ext>
            </a:extLst>
          </p:cNvPr>
          <p:cNvPicPr>
            <a:picLocks noChangeAspect="1"/>
          </p:cNvPicPr>
          <p:nvPr/>
        </p:nvPicPr>
        <p:blipFill>
          <a:blip r:embed="rId2"/>
          <a:stretch>
            <a:fillRect/>
          </a:stretch>
        </p:blipFill>
        <p:spPr>
          <a:xfrm>
            <a:off x="5539943" y="2775951"/>
            <a:ext cx="5048828" cy="3067163"/>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29038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7AD33EC-6880-8E78-7E94-284320A06D24}"/>
              </a:ext>
            </a:extLst>
          </p:cNvPr>
          <p:cNvSpPr>
            <a:spLocks noGrp="1"/>
          </p:cNvSpPr>
          <p:nvPr>
            <p:ph type="title"/>
          </p:nvPr>
        </p:nvSpPr>
        <p:spPr>
          <a:xfrm>
            <a:off x="676746" y="609600"/>
            <a:ext cx="3729076" cy="1320800"/>
          </a:xfrm>
        </p:spPr>
        <p:txBody>
          <a:bodyPr anchor="ctr">
            <a:normAutofit/>
          </a:bodyPr>
          <a:lstStyle/>
          <a:p>
            <a:pPr>
              <a:lnSpc>
                <a:spcPct val="90000"/>
              </a:lnSpc>
            </a:pPr>
            <a:r>
              <a:rPr lang="en-US" sz="1400" dirty="0"/>
              <a:t>Code Explanation-Function </a:t>
            </a:r>
            <a:r>
              <a:rPr lang="en-US" sz="1400" b="1" dirty="0" err="1">
                <a:highlight>
                  <a:srgbClr val="FFFFFF"/>
                </a:highlight>
                <a:latin typeface="Cascadia Mono" panose="020B0609020000020004" pitchFamily="49" charset="0"/>
              </a:rPr>
              <a:t>merge_group_by_description_similarity</a:t>
            </a:r>
            <a:endParaRPr lang="ro-RO" sz="1400" b="1" dirty="0"/>
          </a:p>
        </p:txBody>
      </p:sp>
      <p:sp>
        <p:nvSpPr>
          <p:cNvPr id="7" name="Substituent conținut 6">
            <a:extLst>
              <a:ext uri="{FF2B5EF4-FFF2-40B4-BE49-F238E27FC236}">
                <a16:creationId xmlns:a16="http://schemas.microsoft.com/office/drawing/2014/main" id="{A1C4E352-9F06-D667-6C53-D4BCBB488DC4}"/>
              </a:ext>
            </a:extLst>
          </p:cNvPr>
          <p:cNvSpPr>
            <a:spLocks noGrp="1"/>
          </p:cNvSpPr>
          <p:nvPr>
            <p:ph idx="1"/>
          </p:nvPr>
        </p:nvSpPr>
        <p:spPr>
          <a:xfrm>
            <a:off x="685167" y="2160589"/>
            <a:ext cx="3720916" cy="3560733"/>
          </a:xfrm>
        </p:spPr>
        <p:txBody>
          <a:bodyPr>
            <a:normAutofit fontScale="70000" lnSpcReduction="20000"/>
          </a:bodyPr>
          <a:lstStyle/>
          <a:p>
            <a:pPr>
              <a:lnSpc>
                <a:spcPct val="90000"/>
              </a:lnSpc>
            </a:pPr>
            <a:r>
              <a:rPr lang="en-US" sz="1700" dirty="0"/>
              <a:t>First, we define a global model. Model </a:t>
            </a:r>
            <a:r>
              <a:rPr lang="ro-RO" sz="1700" b="1" i="0" dirty="0">
                <a:effectLst/>
              </a:rPr>
              <a:t>all-MiniLM-L6-v2</a:t>
            </a:r>
            <a:r>
              <a:rPr lang="en-US" sz="1700" b="1" i="0" dirty="0">
                <a:effectLst/>
              </a:rPr>
              <a:t> </a:t>
            </a:r>
            <a:r>
              <a:rPr lang="en-US" sz="1700" dirty="0"/>
              <a:t>it’s a sentence-transformer used for semantic search, clustering and identifying sentence similarity. </a:t>
            </a:r>
            <a:r>
              <a:rPr lang="ro-RO" sz="1700" b="1" i="0" dirty="0">
                <a:effectLst/>
              </a:rPr>
              <a:t>all-MiniLM-L6-v2</a:t>
            </a:r>
            <a:r>
              <a:rPr lang="en-US" sz="1700" b="1" i="0" dirty="0">
                <a:effectLst/>
              </a:rPr>
              <a:t> </a:t>
            </a:r>
            <a:r>
              <a:rPr lang="en-US" sz="1700" i="0" dirty="0">
                <a:effectLst/>
              </a:rPr>
              <a:t>it’s a powerful model trained to generate high quality </a:t>
            </a:r>
            <a:r>
              <a:rPr lang="ro-RO" sz="1700" b="0" i="0" dirty="0" err="1">
                <a:effectLst/>
              </a:rPr>
              <a:t>embeddings</a:t>
            </a:r>
            <a:r>
              <a:rPr lang="en-US" sz="1700" b="0" i="0" dirty="0">
                <a:effectLst/>
              </a:rPr>
              <a:t> from sentences. </a:t>
            </a:r>
          </a:p>
          <a:p>
            <a:pPr>
              <a:lnSpc>
                <a:spcPct val="90000"/>
              </a:lnSpc>
            </a:pPr>
            <a:r>
              <a:rPr lang="en-US" sz="1700" dirty="0"/>
              <a:t>In the defined function, our model will encode all descriptions that are not empty. The term </a:t>
            </a:r>
            <a:r>
              <a:rPr lang="en-US" sz="1700" b="1" dirty="0"/>
              <a:t>embeddings </a:t>
            </a:r>
            <a:r>
              <a:rPr lang="en-US" sz="1700" dirty="0"/>
              <a:t>refers to a vector representation of the information. The variable used keeps track of the description that have already been compared. Variables </a:t>
            </a:r>
            <a:r>
              <a:rPr lang="en-US" sz="1700" b="1" dirty="0" err="1"/>
              <a:t>i</a:t>
            </a:r>
            <a:r>
              <a:rPr lang="en-US" sz="1700" dirty="0"/>
              <a:t> and </a:t>
            </a:r>
            <a:r>
              <a:rPr lang="en-US" sz="1700" b="1" dirty="0"/>
              <a:t>j </a:t>
            </a:r>
            <a:r>
              <a:rPr lang="en-US" sz="1700" dirty="0"/>
              <a:t>goes through each row one by one. If </a:t>
            </a:r>
            <a:r>
              <a:rPr lang="en-US" sz="1700" b="1" dirty="0" err="1"/>
              <a:t>i</a:t>
            </a:r>
            <a:r>
              <a:rPr lang="en-US" sz="1700" b="1" dirty="0"/>
              <a:t> </a:t>
            </a:r>
            <a:r>
              <a:rPr lang="en-US" sz="1700" dirty="0"/>
              <a:t>had been processed as part of another duplicated, skip it. The variable </a:t>
            </a:r>
            <a:r>
              <a:rPr lang="en-US" sz="1700" b="1" dirty="0"/>
              <a:t>sim </a:t>
            </a:r>
            <a:r>
              <a:rPr lang="en-US" sz="1700" dirty="0"/>
              <a:t>calculates the cosine similarity between the rows </a:t>
            </a:r>
            <a:r>
              <a:rPr lang="en-US" sz="1700" b="1" dirty="0" err="1"/>
              <a:t>i</a:t>
            </a:r>
            <a:r>
              <a:rPr lang="en-US" sz="1700" dirty="0"/>
              <a:t> and </a:t>
            </a:r>
            <a:r>
              <a:rPr lang="en-US" sz="1700" b="1" dirty="0"/>
              <a:t>j. </a:t>
            </a:r>
            <a:r>
              <a:rPr lang="en-US" sz="1700" dirty="0"/>
              <a:t>If similarity it’s bigger than the threshold we mark </a:t>
            </a:r>
            <a:r>
              <a:rPr lang="en-US" sz="1700" b="1" dirty="0" err="1"/>
              <a:t>i</a:t>
            </a:r>
            <a:r>
              <a:rPr lang="en-US" sz="1700" b="1" dirty="0"/>
              <a:t> </a:t>
            </a:r>
            <a:r>
              <a:rPr lang="en-US" sz="1700" dirty="0"/>
              <a:t>as duplicate of </a:t>
            </a:r>
            <a:r>
              <a:rPr lang="en-US" sz="1700" b="1" dirty="0" err="1"/>
              <a:t>i</a:t>
            </a:r>
            <a:r>
              <a:rPr lang="en-US" sz="1700" b="1" dirty="0"/>
              <a:t> </a:t>
            </a:r>
            <a:r>
              <a:rPr lang="en-US" sz="1700" dirty="0"/>
              <a:t>and</a:t>
            </a:r>
            <a:r>
              <a:rPr lang="en-US" sz="1700" b="1" dirty="0"/>
              <a:t> </a:t>
            </a:r>
            <a:r>
              <a:rPr lang="en-US" sz="1700" b="1" dirty="0" err="1"/>
              <a:t>i</a:t>
            </a:r>
            <a:r>
              <a:rPr lang="en-US" sz="1700" b="1" dirty="0"/>
              <a:t> </a:t>
            </a:r>
            <a:r>
              <a:rPr lang="en-US" sz="1700" dirty="0"/>
              <a:t>as processed</a:t>
            </a:r>
            <a:r>
              <a:rPr lang="en-US" sz="1700" b="1" dirty="0"/>
              <a:t>. </a:t>
            </a:r>
            <a:r>
              <a:rPr lang="en-US" sz="1700" dirty="0"/>
              <a:t>After this, a variable will extract all duplicates using their indices, and the main row will hold only the one with the longest description. Similar to anterior function, we will add </a:t>
            </a:r>
            <a:r>
              <a:rPr lang="en-US" sz="1700" dirty="0" err="1"/>
              <a:t>urls</a:t>
            </a:r>
            <a:r>
              <a:rPr lang="en-US" sz="1700" dirty="0"/>
              <a:t> and </a:t>
            </a:r>
            <a:r>
              <a:rPr lang="en-US" sz="1700" dirty="0" err="1"/>
              <a:t>and</a:t>
            </a:r>
            <a:r>
              <a:rPr lang="en-US" sz="1700" dirty="0"/>
              <a:t> root domains to the main row with the longest description. The final step it’s to add empty description rows to the final </a:t>
            </a:r>
            <a:r>
              <a:rPr lang="en-US" sz="1700" dirty="0" err="1"/>
              <a:t>dataframe</a:t>
            </a:r>
            <a:r>
              <a:rPr lang="en-US" sz="1700" dirty="0"/>
              <a:t>.</a:t>
            </a:r>
            <a:endParaRPr lang="ro-RO" sz="1700" dirty="0"/>
          </a:p>
        </p:txBody>
      </p:sp>
      <p:pic>
        <p:nvPicPr>
          <p:cNvPr id="6" name="Imagine 5">
            <a:extLst>
              <a:ext uri="{FF2B5EF4-FFF2-40B4-BE49-F238E27FC236}">
                <a16:creationId xmlns:a16="http://schemas.microsoft.com/office/drawing/2014/main" id="{5E441696-B72F-4610-0D05-CF8FBC663945}"/>
              </a:ext>
            </a:extLst>
          </p:cNvPr>
          <p:cNvPicPr>
            <a:picLocks noChangeAspect="1"/>
          </p:cNvPicPr>
          <p:nvPr/>
        </p:nvPicPr>
        <p:blipFill>
          <a:blip r:embed="rId2"/>
          <a:stretch>
            <a:fillRect/>
          </a:stretch>
        </p:blipFill>
        <p:spPr>
          <a:xfrm>
            <a:off x="5583678" y="953311"/>
            <a:ext cx="5115070" cy="4883285"/>
          </a:xfrm>
          <a:prstGeom prst="rect">
            <a:avLst/>
          </a:prstGeom>
        </p:spPr>
      </p:pic>
    </p:spTree>
    <p:extLst>
      <p:ext uri="{BB962C8B-B14F-4D97-AF65-F5344CB8AC3E}">
        <p14:creationId xmlns:p14="http://schemas.microsoft.com/office/powerpoint/2010/main" val="303063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A8E1D8A-B2B7-9FC1-89FB-060D54898FF6}"/>
              </a:ext>
            </a:extLst>
          </p:cNvPr>
          <p:cNvSpPr>
            <a:spLocks noGrp="1"/>
          </p:cNvSpPr>
          <p:nvPr>
            <p:ph type="title"/>
          </p:nvPr>
        </p:nvSpPr>
        <p:spPr/>
        <p:txBody>
          <a:bodyPr>
            <a:normAutofit/>
          </a:bodyPr>
          <a:lstStyle/>
          <a:p>
            <a:r>
              <a:rPr lang="en-US" b="0" i="0" kern="1200" dirty="0">
                <a:solidFill>
                  <a:srgbClr val="EBEBEB"/>
                </a:solidFill>
                <a:latin typeface="+mj-lt"/>
                <a:ea typeface="+mj-ea"/>
                <a:cs typeface="+mj-cs"/>
              </a:rPr>
              <a:t>Code Explanation-Main program</a:t>
            </a:r>
            <a:endParaRPr lang="ro-RO" dirty="0">
              <a:solidFill>
                <a:srgbClr val="EBEBEB"/>
              </a:solidFill>
            </a:endParaRPr>
          </a:p>
        </p:txBody>
      </p:sp>
      <p:sp>
        <p:nvSpPr>
          <p:cNvPr id="3" name="Substituent conținut 2">
            <a:extLst>
              <a:ext uri="{FF2B5EF4-FFF2-40B4-BE49-F238E27FC236}">
                <a16:creationId xmlns:a16="http://schemas.microsoft.com/office/drawing/2014/main" id="{63C82281-C90E-F515-BEA2-19D663F48F81}"/>
              </a:ext>
            </a:extLst>
          </p:cNvPr>
          <p:cNvSpPr>
            <a:spLocks noGrp="1"/>
          </p:cNvSpPr>
          <p:nvPr>
            <p:ph idx="1"/>
          </p:nvPr>
        </p:nvSpPr>
        <p:spPr>
          <a:xfrm>
            <a:off x="1154955" y="2603500"/>
            <a:ext cx="3481054" cy="3416300"/>
          </a:xfrm>
        </p:spPr>
        <p:txBody>
          <a:bodyPr anchor="ctr">
            <a:normAutofit/>
          </a:bodyPr>
          <a:lstStyle/>
          <a:p>
            <a:pPr>
              <a:lnSpc>
                <a:spcPct val="90000"/>
              </a:lnSpc>
            </a:pPr>
            <a:r>
              <a:rPr lang="en-US" sz="1200" dirty="0"/>
              <a:t>In the main program we will use pandas function </a:t>
            </a:r>
            <a:r>
              <a:rPr lang="en-US" sz="1200" b="1" dirty="0" err="1"/>
              <a:t>read_parquet</a:t>
            </a:r>
            <a:r>
              <a:rPr lang="en-US" sz="1200" b="1" dirty="0"/>
              <a:t> </a:t>
            </a:r>
            <a:r>
              <a:rPr lang="en-US" sz="1200" dirty="0"/>
              <a:t>to read the parquet file through defined path. </a:t>
            </a:r>
            <a:r>
              <a:rPr lang="en-US" sz="1200" dirty="0" err="1"/>
              <a:t>Pyarrow</a:t>
            </a:r>
            <a:r>
              <a:rPr lang="en-US" sz="1200" dirty="0"/>
              <a:t> engine it’s used to improve the performance of the function. After seeing all titles, we group our data frame by </a:t>
            </a:r>
            <a:r>
              <a:rPr lang="en-US" sz="1200" dirty="0" err="1"/>
              <a:t>unspsc</a:t>
            </a:r>
            <a:r>
              <a:rPr lang="en-US" sz="1200" dirty="0"/>
              <a:t> and product title and apply for each row the function we defined to return the row with the longest description. In this case, it will remove the duplicates that are having the same </a:t>
            </a:r>
            <a:r>
              <a:rPr lang="en-US" sz="1200" dirty="0" err="1"/>
              <a:t>unspsc</a:t>
            </a:r>
            <a:r>
              <a:rPr lang="en-US" sz="1200" dirty="0"/>
              <a:t> and title and keep an unique object with longest description. Function </a:t>
            </a:r>
            <a:r>
              <a:rPr lang="en-US" sz="1200" b="1" dirty="0" err="1"/>
              <a:t>reset_index</a:t>
            </a:r>
            <a:r>
              <a:rPr lang="en-US" sz="1200" b="1" dirty="0"/>
              <a:t> </a:t>
            </a:r>
            <a:r>
              <a:rPr lang="en-US" sz="1200" dirty="0"/>
              <a:t>is updating the index after the function have been applied. Similar we apply the function to check for similarity, keep the longest description and merge </a:t>
            </a:r>
            <a:r>
              <a:rPr lang="en-US" sz="1200" dirty="0" err="1"/>
              <a:t>urls</a:t>
            </a:r>
            <a:r>
              <a:rPr lang="en-US" sz="1200" dirty="0"/>
              <a:t> and root domain. After doing this function </a:t>
            </a:r>
            <a:r>
              <a:rPr lang="en-US" sz="1200" b="1" dirty="0" err="1"/>
              <a:t>to_parquet</a:t>
            </a:r>
            <a:r>
              <a:rPr lang="en-US" sz="1200" b="1" dirty="0"/>
              <a:t> </a:t>
            </a:r>
            <a:r>
              <a:rPr lang="en-US" sz="1200" dirty="0"/>
              <a:t>it’s applied to write the final data frame to a new parquet file.</a:t>
            </a:r>
            <a:endParaRPr lang="ro-RO" sz="1200" dirty="0"/>
          </a:p>
        </p:txBody>
      </p:sp>
      <p:pic>
        <p:nvPicPr>
          <p:cNvPr id="5" name="Imagine 4">
            <a:extLst>
              <a:ext uri="{FF2B5EF4-FFF2-40B4-BE49-F238E27FC236}">
                <a16:creationId xmlns:a16="http://schemas.microsoft.com/office/drawing/2014/main" id="{9F97CA2A-73A1-4110-BFBD-A8B8C1B1BD52}"/>
              </a:ext>
            </a:extLst>
          </p:cNvPr>
          <p:cNvPicPr>
            <a:picLocks noChangeAspect="1"/>
          </p:cNvPicPr>
          <p:nvPr/>
        </p:nvPicPr>
        <p:blipFill>
          <a:blip r:embed="rId2"/>
          <a:stretch>
            <a:fillRect/>
          </a:stretch>
        </p:blipFill>
        <p:spPr>
          <a:xfrm>
            <a:off x="4984956" y="3678255"/>
            <a:ext cx="6158802" cy="126255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125021651"/>
      </p:ext>
    </p:extLst>
  </p:cSld>
  <p:clrMapOvr>
    <a:masterClrMapping/>
  </p:clrMapOvr>
</p:sld>
</file>

<file path=ppt/theme/theme1.xml><?xml version="1.0" encoding="utf-8"?>
<a:theme xmlns:a="http://schemas.openxmlformats.org/drawingml/2006/main" name="Fațetă">
  <a:themeElements>
    <a:clrScheme name="Fațetă">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țetă">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țetă">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569</TotalTime>
  <Words>912</Words>
  <Application>Microsoft Office PowerPoint</Application>
  <PresentationFormat>Ecran lat</PresentationFormat>
  <Paragraphs>19</Paragraphs>
  <Slides>8</Slides>
  <Notes>0</Notes>
  <HiddenSlides>0</HiddenSlides>
  <MMClips>0</MMClips>
  <ScaleCrop>false</ScaleCrop>
  <HeadingPairs>
    <vt:vector size="6" baseType="variant">
      <vt:variant>
        <vt:lpstr>Fonturi utilizate</vt:lpstr>
      </vt:variant>
      <vt:variant>
        <vt:i4>4</vt:i4>
      </vt:variant>
      <vt:variant>
        <vt:lpstr>Temă</vt:lpstr>
      </vt:variant>
      <vt:variant>
        <vt:i4>1</vt:i4>
      </vt:variant>
      <vt:variant>
        <vt:lpstr>Titluri diapozitive</vt:lpstr>
      </vt:variant>
      <vt:variant>
        <vt:i4>8</vt:i4>
      </vt:variant>
    </vt:vector>
  </HeadingPairs>
  <TitlesOfParts>
    <vt:vector size="13" baseType="lpstr">
      <vt:lpstr>Arial</vt:lpstr>
      <vt:lpstr>Cascadia Mono</vt:lpstr>
      <vt:lpstr>Trebuchet MS</vt:lpstr>
      <vt:lpstr>Wingdings 3</vt:lpstr>
      <vt:lpstr>Fațetă</vt:lpstr>
      <vt:lpstr>Product Deduplication</vt:lpstr>
      <vt:lpstr>Introduction</vt:lpstr>
      <vt:lpstr>Python programming language</vt:lpstr>
      <vt:lpstr>Solution Deployment</vt:lpstr>
      <vt:lpstr>Results</vt:lpstr>
      <vt:lpstr>Code Explanation-Function merge_urls_keep_longest</vt:lpstr>
      <vt:lpstr>Code Explanation-Function merge_group_by_description_similarity</vt:lpstr>
      <vt:lpstr>Code Explanation-Main program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Oprea</dc:creator>
  <cp:lastModifiedBy>Alexandru Oprea</cp:lastModifiedBy>
  <cp:revision>38</cp:revision>
  <dcterms:created xsi:type="dcterms:W3CDTF">2025-04-14T09:13:00Z</dcterms:created>
  <dcterms:modified xsi:type="dcterms:W3CDTF">2025-04-16T20:48:18Z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b58b62f-6f94-46bd-8089-18e64b0a9abb_Enabled">
    <vt:lpwstr>true</vt:lpwstr>
  </property>
  <property fmtid="{D5CDD505-2E9C-101B-9397-08002B2CF9AE}" pid="3" name="MSIP_Label_5b58b62f-6f94-46bd-8089-18e64b0a9abb_SetDate">
    <vt:lpwstr>2025-04-14T09:13:02Z</vt:lpwstr>
  </property>
  <property fmtid="{D5CDD505-2E9C-101B-9397-08002B2CF9AE}" pid="4" name="MSIP_Label_5b58b62f-6f94-46bd-8089-18e64b0a9abb_Method">
    <vt:lpwstr>Standard</vt:lpwstr>
  </property>
  <property fmtid="{D5CDD505-2E9C-101B-9397-08002B2CF9AE}" pid="5" name="MSIP_Label_5b58b62f-6f94-46bd-8089-18e64b0a9abb_Name">
    <vt:lpwstr>defa4170-0d19-0005-0004-bc88714345d2</vt:lpwstr>
  </property>
  <property fmtid="{D5CDD505-2E9C-101B-9397-08002B2CF9AE}" pid="6" name="MSIP_Label_5b58b62f-6f94-46bd-8089-18e64b0a9abb_SiteId">
    <vt:lpwstr>a6eb79fa-c4a9-4cce-818d-b85274d15305</vt:lpwstr>
  </property>
  <property fmtid="{D5CDD505-2E9C-101B-9397-08002B2CF9AE}" pid="7" name="MSIP_Label_5b58b62f-6f94-46bd-8089-18e64b0a9abb_ActionId">
    <vt:lpwstr>31db6d98-5bee-4d5d-a496-c68e68822e40</vt:lpwstr>
  </property>
  <property fmtid="{D5CDD505-2E9C-101B-9397-08002B2CF9AE}" pid="8" name="MSIP_Label_5b58b62f-6f94-46bd-8089-18e64b0a9abb_ContentBits">
    <vt:lpwstr>0</vt:lpwstr>
  </property>
  <property fmtid="{D5CDD505-2E9C-101B-9397-08002B2CF9AE}" pid="9" name="MSIP_Label_5b58b62f-6f94-46bd-8089-18e64b0a9abb_Tag">
    <vt:lpwstr>10, 3, 0, 1</vt:lpwstr>
  </property>
</Properties>
</file>