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ij9NWpIsD19RKTUI+Oe+btt/DU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8210C3-D5FF-4FFA-AE20-A0EE8594FAD5}">
  <a:tblStyle styleId="{7E8210C3-D5FF-4FFA-AE20-A0EE8594FA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6144C69-A028-474B-9B27-C2A8DC69D939}"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B493677-7D37-4C8B-9957-24309FFAB517}" styleName="Table_2">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bbeb8a95b_1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bbeb8a95b_1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31bbeb8a95b_1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bbeb8a95b_1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bbeb8a95b_1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31bbeb8a95b_1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1bbeb8a95b_1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31bbeb8a95b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1ed9b30844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1ed9b30844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31ed9b30844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bbeb8a95b_1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31bbeb8a95b_1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9" name="Google Shape;259;g31bbeb8a95b_1_1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1b355f7d7d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31b355f7d7d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g31b355f7d7d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1bbeb8a95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1bbeb8a95b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419100" lvl="0" marL="457200" rtl="0" algn="l">
              <a:spcBef>
                <a:spcPts val="1200"/>
              </a:spcBef>
              <a:spcAft>
                <a:spcPts val="0"/>
              </a:spcAft>
              <a:buClr>
                <a:srgbClr val="1CADE4"/>
              </a:buClr>
              <a:buSzPts val="3000"/>
              <a:buChar char="●"/>
            </a:pPr>
            <a:r>
              <a:rPr lang="en-US" sz="3000">
                <a:solidFill>
                  <a:srgbClr val="3F3F3F"/>
                </a:solidFill>
              </a:rPr>
              <a:t>However, since we will compare between different types of model (Logistic Regression, CART and Neural Networks), the only universal comparison is in terms of predictive capability, not parsimony, here we deliberately chose the one with best predictive power (1)</a:t>
            </a:r>
            <a:endParaRPr/>
          </a:p>
          <a:p>
            <a:pPr indent="0" lvl="0" marL="0" rtl="0" algn="l">
              <a:spcBef>
                <a:spcPts val="0"/>
              </a:spcBef>
              <a:spcAft>
                <a:spcPts val="0"/>
              </a:spcAft>
              <a:buNone/>
            </a:pPr>
            <a:r>
              <a:t/>
            </a:r>
            <a:endParaRPr/>
          </a:p>
        </p:txBody>
      </p:sp>
      <p:sp>
        <p:nvSpPr>
          <p:cNvPr id="281" name="Google Shape;281;g31bbeb8a95b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bbeb8a95b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1bbeb8a95b_1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31bbeb8a95b_1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1bbeb8a95b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1bbeb8a95b_1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31bbeb8a95b_1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1ed9b30844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1ed9b30844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31ed9b30844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bbeb8a95b_1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bbeb8a95b_1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31bbeb8a95b_1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1bbeb8a95b_1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1bbeb8a95b_1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31bbeb8a95b_1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1ed9b30844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1ed9b30844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31ed9b30844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bbeb8a95b_1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bbeb8a95b_1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31bbeb8a95b_1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bbeb8a95b_1_1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31bbeb8a95b_1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ed9b30844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ed9b30844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31ed9b30844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bbeb8a95b_1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bbeb8a95b_1_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31bbeb8a95b_1_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p:cSld name="Title 2">
    <p:spTree>
      <p:nvGrpSpPr>
        <p:cNvPr id="17" name="Shape 17"/>
        <p:cNvGrpSpPr/>
        <p:nvPr/>
      </p:nvGrpSpPr>
      <p:grpSpPr>
        <a:xfrm>
          <a:off x="0" y="0"/>
          <a:ext cx="0" cy="0"/>
          <a:chOff x="0" y="0"/>
          <a:chExt cx="0" cy="0"/>
        </a:xfrm>
      </p:grpSpPr>
      <p:sp>
        <p:nvSpPr>
          <p:cNvPr id="18" name="Google Shape;18;p29"/>
          <p:cNvSpPr/>
          <p:nvPr>
            <p:ph idx="2" type="pic"/>
          </p:nvPr>
        </p:nvSpPr>
        <p:spPr>
          <a:xfrm>
            <a:off x="1524" y="0"/>
            <a:ext cx="12188952" cy="6858000"/>
          </a:xfrm>
          <a:prstGeom prst="rect">
            <a:avLst/>
          </a:prstGeom>
          <a:solidFill>
            <a:schemeClr val="accent6"/>
          </a:solidFill>
          <a:ln>
            <a:noFill/>
          </a:ln>
        </p:spPr>
      </p:sp>
      <p:sp>
        <p:nvSpPr>
          <p:cNvPr id="19" name="Google Shape;19;p29"/>
          <p:cNvSpPr txBox="1"/>
          <p:nvPr>
            <p:ph type="ctrTitle"/>
          </p:nvPr>
        </p:nvSpPr>
        <p:spPr>
          <a:xfrm>
            <a:off x="0" y="2705101"/>
            <a:ext cx="7537703" cy="2926080"/>
          </a:xfrm>
          <a:prstGeom prst="rect">
            <a:avLst/>
          </a:prstGeom>
          <a:solidFill>
            <a:schemeClr val="lt1">
              <a:alpha val="92549"/>
            </a:schemeClr>
          </a:solidFill>
          <a:ln>
            <a:noFill/>
          </a:ln>
        </p:spPr>
        <p:txBody>
          <a:bodyPr anchorCtr="0" anchor="b" bIns="548625" lIns="822950" spcFirstLastPara="1" rIns="91425" wrap="square" tIns="91425">
            <a:noAutofit/>
          </a:bodyPr>
          <a:lstStyle>
            <a:lvl1pPr lvl="0" algn="l">
              <a:lnSpc>
                <a:spcPct val="90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6" name="Shape 76"/>
        <p:cNvGrpSpPr/>
        <p:nvPr/>
      </p:nvGrpSpPr>
      <p:grpSpPr>
        <a:xfrm>
          <a:off x="0" y="0"/>
          <a:ext cx="0" cy="0"/>
          <a:chOff x="0" y="0"/>
          <a:chExt cx="0" cy="0"/>
        </a:xfrm>
      </p:grpSpPr>
      <p:sp>
        <p:nvSpPr>
          <p:cNvPr id="77" name="Google Shape;77;p38"/>
          <p:cNvSpPr/>
          <p:nvPr/>
        </p:nvSpPr>
        <p:spPr>
          <a:xfrm>
            <a:off x="16" y="0"/>
            <a:ext cx="4654296" cy="68580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8"/>
          <p:cNvSpPr txBox="1"/>
          <p:nvPr>
            <p:ph type="title"/>
          </p:nvPr>
        </p:nvSpPr>
        <p:spPr>
          <a:xfrm>
            <a:off x="643466" y="786383"/>
            <a:ext cx="3517567" cy="2093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8"/>
          <p:cNvSpPr txBox="1"/>
          <p:nvPr>
            <p:ph idx="1" type="body"/>
          </p:nvPr>
        </p:nvSpPr>
        <p:spPr>
          <a:xfrm>
            <a:off x="5458984" y="812799"/>
            <a:ext cx="5928344" cy="5294757"/>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0" name="Google Shape;80;p38"/>
          <p:cNvSpPr txBox="1"/>
          <p:nvPr>
            <p:ph idx="2" type="body"/>
          </p:nvPr>
        </p:nvSpPr>
        <p:spPr>
          <a:xfrm>
            <a:off x="643465" y="3043050"/>
            <a:ext cx="3517567" cy="3064505"/>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800"/>
              <a:buNone/>
              <a:defRPr sz="1800">
                <a:solidFill>
                  <a:srgbClr val="FFFFFF"/>
                </a:solidFill>
              </a:defRPr>
            </a:lvl1pPr>
            <a:lvl2pPr indent="-228600" lvl="1" marL="914400" algn="l">
              <a:lnSpc>
                <a:spcPct val="100000"/>
              </a:lnSpc>
              <a:spcBef>
                <a:spcPts val="2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1" name="Google Shape;81;p38"/>
          <p:cNvSpPr txBox="1"/>
          <p:nvPr>
            <p:ph idx="10" type="dt"/>
          </p:nvPr>
        </p:nvSpPr>
        <p:spPr>
          <a:xfrm>
            <a:off x="643464" y="6446520"/>
            <a:ext cx="351756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8"/>
          <p:cNvSpPr txBox="1"/>
          <p:nvPr>
            <p:ph idx="11" type="ftr"/>
          </p:nvPr>
        </p:nvSpPr>
        <p:spPr>
          <a:xfrm>
            <a:off x="5458983" y="6446520"/>
            <a:ext cx="533401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4" name="Shape 84"/>
        <p:cNvGrpSpPr/>
        <p:nvPr/>
      </p:nvGrpSpPr>
      <p:grpSpPr>
        <a:xfrm>
          <a:off x="0" y="0"/>
          <a:ext cx="0" cy="0"/>
          <a:chOff x="0" y="0"/>
          <a:chExt cx="0" cy="0"/>
        </a:xfrm>
      </p:grpSpPr>
      <p:sp>
        <p:nvSpPr>
          <p:cNvPr id="85" name="Google Shape;85;p39"/>
          <p:cNvSpPr/>
          <p:nvPr/>
        </p:nvSpPr>
        <p:spPr>
          <a:xfrm>
            <a:off x="0" y="4578350"/>
            <a:ext cx="12188825" cy="227965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9"/>
          <p:cNvSpPr/>
          <p:nvPr>
            <p:ph idx="2" type="pic"/>
          </p:nvPr>
        </p:nvSpPr>
        <p:spPr>
          <a:xfrm>
            <a:off x="15" y="0"/>
            <a:ext cx="12191985" cy="4578350"/>
          </a:xfrm>
          <a:prstGeom prst="rect">
            <a:avLst/>
          </a:prstGeom>
          <a:solidFill>
            <a:srgbClr val="D8D8D8"/>
          </a:solidFill>
          <a:ln>
            <a:noFill/>
          </a:ln>
        </p:spPr>
      </p:sp>
      <p:sp>
        <p:nvSpPr>
          <p:cNvPr id="87" name="Google Shape;87;p39"/>
          <p:cNvSpPr txBox="1"/>
          <p:nvPr>
            <p:ph type="title"/>
          </p:nvPr>
        </p:nvSpPr>
        <p:spPr>
          <a:xfrm>
            <a:off x="1097279" y="4799362"/>
            <a:ext cx="10113645" cy="743682"/>
          </a:xfrm>
          <a:prstGeom prst="rect">
            <a:avLst/>
          </a:prstGeom>
          <a:noFill/>
          <a:ln>
            <a:noFill/>
          </a:ln>
        </p:spPr>
        <p:txBody>
          <a:bodyPr anchorCtr="0" anchor="b" bIns="0" lIns="91425" spcFirstLastPara="1" rIns="91425" wrap="square" tIns="0">
            <a:noAutofit/>
          </a:bodyPr>
          <a:lstStyle>
            <a:lvl1pPr lvl="0" algn="l">
              <a:lnSpc>
                <a:spcPct val="90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9"/>
          <p:cNvSpPr txBox="1"/>
          <p:nvPr>
            <p:ph idx="1" type="body"/>
          </p:nvPr>
        </p:nvSpPr>
        <p:spPr>
          <a:xfrm>
            <a:off x="1097279" y="5715000"/>
            <a:ext cx="10113264" cy="609600"/>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0"/>
              </a:spcBef>
              <a:spcAft>
                <a:spcPts val="0"/>
              </a:spcAft>
              <a:buSzPts val="1800"/>
              <a:buNone/>
              <a:defRPr sz="1800">
                <a:solidFill>
                  <a:srgbClr val="FFFFFF"/>
                </a:solidFill>
              </a:defRPr>
            </a:lvl1pPr>
            <a:lvl2pPr indent="-228600" lvl="1" marL="914400" algn="l">
              <a:lnSpc>
                <a:spcPct val="100000"/>
              </a:lnSpc>
              <a:spcBef>
                <a:spcPts val="600"/>
              </a:spcBef>
              <a:spcAft>
                <a:spcPts val="0"/>
              </a:spcAft>
              <a:buClr>
                <a:srgbClr val="3F3F3F"/>
              </a:buClr>
              <a:buSzPts val="1200"/>
              <a:buNone/>
              <a:defRPr sz="1200"/>
            </a:lvl2pPr>
            <a:lvl3pPr indent="-228600" lvl="2" marL="1371600" algn="l">
              <a:lnSpc>
                <a:spcPct val="100000"/>
              </a:lnSpc>
              <a:spcBef>
                <a:spcPts val="400"/>
              </a:spcBef>
              <a:spcAft>
                <a:spcPts val="0"/>
              </a:spcAft>
              <a:buClr>
                <a:srgbClr val="3F3F3F"/>
              </a:buClr>
              <a:buSzPts val="1000"/>
              <a:buNone/>
              <a:defRPr sz="1000"/>
            </a:lvl3pPr>
            <a:lvl4pPr indent="-228600" lvl="3" marL="1828800" algn="l">
              <a:lnSpc>
                <a:spcPct val="100000"/>
              </a:lnSpc>
              <a:spcBef>
                <a:spcPts val="400"/>
              </a:spcBef>
              <a:spcAft>
                <a:spcPts val="0"/>
              </a:spcAft>
              <a:buClr>
                <a:srgbClr val="3F3F3F"/>
              </a:buClr>
              <a:buSzPts val="900"/>
              <a:buNone/>
              <a:defRPr sz="900"/>
            </a:lvl4pPr>
            <a:lvl5pPr indent="-228600" lvl="4" marL="2286000" algn="l">
              <a:lnSpc>
                <a:spcPct val="100000"/>
              </a:lnSpc>
              <a:spcBef>
                <a:spcPts val="400"/>
              </a:spcBef>
              <a:spcAft>
                <a:spcPts val="0"/>
              </a:spcAft>
              <a:buClr>
                <a:srgbClr val="3F3F3F"/>
              </a:buClr>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9" name="Google Shape;89;p39"/>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9"/>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9"/>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4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0"/>
          <p:cNvSpPr txBox="1"/>
          <p:nvPr>
            <p:ph idx="1" type="body"/>
          </p:nvPr>
        </p:nvSpPr>
        <p:spPr>
          <a:xfrm rot="5400000">
            <a:off x="4246035" y="-1040554"/>
            <a:ext cx="3760891" cy="10058400"/>
          </a:xfrm>
          <a:prstGeom prst="rect">
            <a:avLst/>
          </a:prstGeom>
          <a:noFill/>
          <a:ln>
            <a:noFill/>
          </a:ln>
        </p:spPr>
        <p:txBody>
          <a:bodyPr anchorCtr="0" anchor="t" bIns="0" lIns="45700" spcFirstLastPara="1" rIns="45700" wrap="square" tIns="0">
            <a:normAutofit/>
          </a:bodyPr>
          <a:lstStyle>
            <a:lvl1pPr indent="-342900" lvl="0" marL="457200" algn="l">
              <a:lnSpc>
                <a:spcPct val="10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5" name="Google Shape;95;p4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8" name="Shape 98"/>
        <p:cNvGrpSpPr/>
        <p:nvPr/>
      </p:nvGrpSpPr>
      <p:grpSpPr>
        <a:xfrm>
          <a:off x="0" y="0"/>
          <a:ext cx="0" cy="0"/>
          <a:chOff x="0" y="0"/>
          <a:chExt cx="0" cy="0"/>
        </a:xfrm>
      </p:grpSpPr>
      <p:sp>
        <p:nvSpPr>
          <p:cNvPr id="99" name="Google Shape;99;p4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41"/>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1"/>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10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2" name="Google Shape;102;p4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p:cSld name="Agenda 2">
    <p:spTree>
      <p:nvGrpSpPr>
        <p:cNvPr id="20" name="Shape 20"/>
        <p:cNvGrpSpPr/>
        <p:nvPr/>
      </p:nvGrpSpPr>
      <p:grpSpPr>
        <a:xfrm>
          <a:off x="0" y="0"/>
          <a:ext cx="0" cy="0"/>
          <a:chOff x="0" y="0"/>
          <a:chExt cx="0" cy="0"/>
        </a:xfrm>
      </p:grpSpPr>
      <p:sp>
        <p:nvSpPr>
          <p:cNvPr id="21" name="Google Shape;21;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2" name="Google Shape;22;p30"/>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
        <p:nvSpPr>
          <p:cNvPr id="23" name="Google Shape;23;p30"/>
          <p:cNvSpPr txBox="1"/>
          <p:nvPr>
            <p:ph idx="1" type="body"/>
          </p:nvPr>
        </p:nvSpPr>
        <p:spPr>
          <a:xfrm>
            <a:off x="1097280" y="2108201"/>
            <a:ext cx="10058399" cy="3760891"/>
          </a:xfrm>
          <a:prstGeom prst="rect">
            <a:avLst/>
          </a:prstGeom>
          <a:noFill/>
          <a:ln>
            <a:noFill/>
          </a:ln>
        </p:spPr>
        <p:txBody>
          <a:bodyPr anchorCtr="0" anchor="t" bIns="45700" lIns="91425" spcFirstLastPara="1" rIns="0" wrap="square" tIns="45700">
            <a:normAutofit/>
          </a:bodyPr>
          <a:lstStyle>
            <a:lvl1pPr indent="-419100" lvl="0" marL="457200" algn="l">
              <a:lnSpc>
                <a:spcPct val="100000"/>
              </a:lnSpc>
              <a:spcBef>
                <a:spcPts val="1200"/>
              </a:spcBef>
              <a:spcAft>
                <a:spcPts val="0"/>
              </a:spcAft>
              <a:buSzPts val="3000"/>
              <a:buFont typeface="Arial"/>
              <a:buChar char="•"/>
              <a:defRPr sz="3000"/>
            </a:lvl1pPr>
            <a:lvl2pPr indent="-419100" lvl="1" marL="914400" algn="l">
              <a:lnSpc>
                <a:spcPct val="100000"/>
              </a:lnSpc>
              <a:spcBef>
                <a:spcPts val="1200"/>
              </a:spcBef>
              <a:spcAft>
                <a:spcPts val="0"/>
              </a:spcAft>
              <a:buClr>
                <a:srgbClr val="3F3F3F"/>
              </a:buClr>
              <a:buSzPts val="3000"/>
              <a:buChar char="◦"/>
              <a:defRPr sz="3000"/>
            </a:lvl2pPr>
            <a:lvl3pPr indent="-419100" lvl="2" marL="1371600" algn="l">
              <a:lnSpc>
                <a:spcPct val="100000"/>
              </a:lnSpc>
              <a:spcBef>
                <a:spcPts val="1200"/>
              </a:spcBef>
              <a:spcAft>
                <a:spcPts val="0"/>
              </a:spcAft>
              <a:buClr>
                <a:srgbClr val="3F3F3F"/>
              </a:buClr>
              <a:buSzPts val="3000"/>
              <a:buChar char="◦"/>
              <a:defRPr sz="3000"/>
            </a:lvl3pPr>
            <a:lvl4pPr indent="-419100" lvl="3" marL="1828800" algn="l">
              <a:lnSpc>
                <a:spcPct val="100000"/>
              </a:lnSpc>
              <a:spcBef>
                <a:spcPts val="1200"/>
              </a:spcBef>
              <a:spcAft>
                <a:spcPts val="0"/>
              </a:spcAft>
              <a:buClr>
                <a:srgbClr val="3F3F3F"/>
              </a:buClr>
              <a:buSzPts val="3000"/>
              <a:buChar char="◦"/>
              <a:defRPr sz="3000"/>
            </a:lvl4pPr>
            <a:lvl5pPr indent="-419100" lvl="4" marL="2286000" algn="l">
              <a:lnSpc>
                <a:spcPct val="100000"/>
              </a:lnSpc>
              <a:spcBef>
                <a:spcPts val="1200"/>
              </a:spcBef>
              <a:spcAft>
                <a:spcPts val="0"/>
              </a:spcAft>
              <a:buClr>
                <a:srgbClr val="3F3F3F"/>
              </a:buClr>
              <a:buSzPts val="3000"/>
              <a:buChar char="◦"/>
              <a:defRPr sz="3000"/>
            </a:lvl5pPr>
            <a:lvl6pPr indent="-342900" lvl="5" marL="2743200" algn="l">
              <a:lnSpc>
                <a:spcPct val="90000"/>
              </a:lnSpc>
              <a:spcBef>
                <a:spcPts val="2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30"/>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0"/>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0"/>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7" name="Shape 27"/>
        <p:cNvGrpSpPr/>
        <p:nvPr/>
      </p:nvGrpSpPr>
      <p:grpSpPr>
        <a:xfrm>
          <a:off x="0" y="0"/>
          <a:ext cx="0" cy="0"/>
          <a:chOff x="0" y="0"/>
          <a:chExt cx="0" cy="0"/>
        </a:xfrm>
      </p:grpSpPr>
      <p:sp>
        <p:nvSpPr>
          <p:cNvPr id="28" name="Google Shape;28;p31"/>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1"/>
          <p:cNvSpPr txBox="1"/>
          <p:nvPr>
            <p:ph idx="1" type="subTitle"/>
          </p:nvPr>
        </p:nvSpPr>
        <p:spPr>
          <a:xfrm>
            <a:off x="1100051" y="4645152"/>
            <a:ext cx="10058400" cy="1143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200"/>
              </a:spcBef>
              <a:spcAft>
                <a:spcPts val="0"/>
              </a:spcAft>
              <a:buSzPts val="2400"/>
              <a:buNone/>
              <a:defRPr sz="2400" cap="none">
                <a:solidFill>
                  <a:schemeClr val="dk1"/>
                </a:solidFill>
                <a:latin typeface="Calibri"/>
                <a:ea typeface="Calibri"/>
                <a:cs typeface="Calibri"/>
                <a:sym typeface="Calibri"/>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31" name="Google Shape;31;p31"/>
          <p:cNvCxnSpPr/>
          <p:nvPr/>
        </p:nvCxnSpPr>
        <p:spPr>
          <a:xfrm>
            <a:off x="1207658" y="4474741"/>
            <a:ext cx="9875520" cy="0"/>
          </a:xfrm>
          <a:prstGeom prst="straightConnector1">
            <a:avLst/>
          </a:prstGeom>
          <a:noFill/>
          <a:ln cap="flat" cmpd="sng" w="12700">
            <a:solidFill>
              <a:srgbClr val="3F3F3F"/>
            </a:solidFill>
            <a:prstDash val="solid"/>
            <a:round/>
            <a:headEnd len="sm" w="sm" type="none"/>
            <a:tailEnd len="sm" w="sm" type="none"/>
          </a:ln>
        </p:spPr>
      </p:cxnSp>
      <p:sp>
        <p:nvSpPr>
          <p:cNvPr id="32" name="Google Shape;32;p31"/>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1"/>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1"/>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2"/>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8" name="Google Shape;38;p32"/>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2"/>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2"/>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1" name="Shape 41"/>
        <p:cNvGrpSpPr/>
        <p:nvPr/>
      </p:nvGrpSpPr>
      <p:grpSpPr>
        <a:xfrm>
          <a:off x="0" y="0"/>
          <a:ext cx="0" cy="0"/>
          <a:chOff x="0" y="0"/>
          <a:chExt cx="0" cy="0"/>
        </a:xfrm>
      </p:grpSpPr>
      <p:sp>
        <p:nvSpPr>
          <p:cNvPr id="42" name="Google Shape;42;p33"/>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3"/>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3"/>
          <p:cNvSpPr txBox="1"/>
          <p:nvPr>
            <p:ph idx="1" type="body"/>
          </p:nvPr>
        </p:nvSpPr>
        <p:spPr>
          <a:xfrm>
            <a:off x="1097280" y="4663440"/>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2400"/>
              <a:buNone/>
              <a:defRPr sz="2400" cap="none">
                <a:solidFill>
                  <a:schemeClr val="dk1"/>
                </a:solidFill>
                <a:latin typeface="Calibri"/>
                <a:ea typeface="Calibri"/>
                <a:cs typeface="Calibri"/>
                <a:sym typeface="Calibri"/>
              </a:defRPr>
            </a:lvl1pPr>
            <a:lvl2pPr indent="-228600" lvl="1" marL="914400" algn="l">
              <a:lnSpc>
                <a:spcPct val="100000"/>
              </a:lnSpc>
              <a:spcBef>
                <a:spcPts val="200"/>
              </a:spcBef>
              <a:spcAft>
                <a:spcPts val="0"/>
              </a:spcAft>
              <a:buClr>
                <a:srgbClr val="888888"/>
              </a:buClr>
              <a:buSzPts val="1800"/>
              <a:buNone/>
              <a:defRPr sz="1800">
                <a:solidFill>
                  <a:srgbClr val="888888"/>
                </a:solidFill>
              </a:defRPr>
            </a:lvl2pPr>
            <a:lvl3pPr indent="-228600" lvl="2" marL="1371600" algn="l">
              <a:lnSpc>
                <a:spcPct val="100000"/>
              </a:lnSpc>
              <a:spcBef>
                <a:spcPts val="400"/>
              </a:spcBef>
              <a:spcAft>
                <a:spcPts val="0"/>
              </a:spcAft>
              <a:buClr>
                <a:srgbClr val="888888"/>
              </a:buClr>
              <a:buSzPts val="1600"/>
              <a:buNone/>
              <a:defRPr sz="1600">
                <a:solidFill>
                  <a:srgbClr val="888888"/>
                </a:solidFill>
              </a:defRPr>
            </a:lvl3pPr>
            <a:lvl4pPr indent="-228600" lvl="3" marL="1828800" algn="l">
              <a:lnSpc>
                <a:spcPct val="100000"/>
              </a:lnSpc>
              <a:spcBef>
                <a:spcPts val="400"/>
              </a:spcBef>
              <a:spcAft>
                <a:spcPts val="0"/>
              </a:spcAft>
              <a:buClr>
                <a:srgbClr val="888888"/>
              </a:buClr>
              <a:buSzPts val="1400"/>
              <a:buNone/>
              <a:defRPr sz="1400">
                <a:solidFill>
                  <a:srgbClr val="888888"/>
                </a:solidFill>
              </a:defRPr>
            </a:lvl4pPr>
            <a:lvl5pPr indent="-228600" lvl="4" marL="2286000" algn="l">
              <a:lnSpc>
                <a:spcPct val="100000"/>
              </a:lnSpc>
              <a:spcBef>
                <a:spcPts val="400"/>
              </a:spcBef>
              <a:spcAft>
                <a:spcPts val="0"/>
              </a:spcAft>
              <a:buClr>
                <a:srgbClr val="888888"/>
              </a:buClr>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45" name="Google Shape;45;p33"/>
          <p:cNvCxnSpPr/>
          <p:nvPr/>
        </p:nvCxnSpPr>
        <p:spPr>
          <a:xfrm>
            <a:off x="1207658" y="4485132"/>
            <a:ext cx="9875520" cy="0"/>
          </a:xfrm>
          <a:prstGeom prst="straightConnector1">
            <a:avLst/>
          </a:prstGeom>
          <a:noFill/>
          <a:ln cap="flat" cmpd="sng" w="12700">
            <a:solidFill>
              <a:srgbClr val="3F3F3F"/>
            </a:solidFill>
            <a:prstDash val="solid"/>
            <a:round/>
            <a:headEnd len="sm" w="sm" type="none"/>
            <a:tailEnd len="sm" w="sm" type="none"/>
          </a:ln>
        </p:spPr>
      </p:cxnSp>
      <p:sp>
        <p:nvSpPr>
          <p:cNvPr id="46" name="Google Shape;46;p33"/>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3"/>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3"/>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3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4"/>
          <p:cNvSpPr txBox="1"/>
          <p:nvPr>
            <p:ph idx="1" type="body"/>
          </p:nvPr>
        </p:nvSpPr>
        <p:spPr>
          <a:xfrm>
            <a:off x="1097280" y="2120900"/>
            <a:ext cx="4639736" cy="3748193"/>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34"/>
          <p:cNvSpPr txBox="1"/>
          <p:nvPr>
            <p:ph idx="2" type="body"/>
          </p:nvPr>
        </p:nvSpPr>
        <p:spPr>
          <a:xfrm>
            <a:off x="6515944" y="2120900"/>
            <a:ext cx="4639736" cy="3748194"/>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34"/>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4"/>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4"/>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5"/>
          <p:cNvSpPr txBox="1"/>
          <p:nvPr>
            <p:ph idx="1" type="body"/>
          </p:nvPr>
        </p:nvSpPr>
        <p:spPr>
          <a:xfrm>
            <a:off x="1097280"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9" name="Google Shape;59;p35"/>
          <p:cNvSpPr txBox="1"/>
          <p:nvPr>
            <p:ph idx="2" type="body"/>
          </p:nvPr>
        </p:nvSpPr>
        <p:spPr>
          <a:xfrm>
            <a:off x="1097280" y="2958274"/>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0" name="Google Shape;60;p35"/>
          <p:cNvSpPr txBox="1"/>
          <p:nvPr>
            <p:ph idx="3" type="body"/>
          </p:nvPr>
        </p:nvSpPr>
        <p:spPr>
          <a:xfrm>
            <a:off x="6515944" y="2057400"/>
            <a:ext cx="4639736"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200"/>
              </a:spcBef>
              <a:spcAft>
                <a:spcPts val="0"/>
              </a:spcAft>
              <a:buSzPts val="2000"/>
              <a:buNone/>
              <a:defRPr b="0" sz="2000" cap="none">
                <a:solidFill>
                  <a:schemeClr val="dk1"/>
                </a:solidFill>
              </a:defRPr>
            </a:lvl1pPr>
            <a:lvl2pPr indent="-228600" lvl="1" marL="914400" algn="l">
              <a:lnSpc>
                <a:spcPct val="100000"/>
              </a:lnSpc>
              <a:spcBef>
                <a:spcPts val="200"/>
              </a:spcBef>
              <a:spcAft>
                <a:spcPts val="0"/>
              </a:spcAft>
              <a:buClr>
                <a:srgbClr val="3F3F3F"/>
              </a:buClr>
              <a:buSzPts val="2000"/>
              <a:buNone/>
              <a:defRPr b="1" sz="2000"/>
            </a:lvl2pPr>
            <a:lvl3pPr indent="-228600" lvl="2" marL="1371600" algn="l">
              <a:lnSpc>
                <a:spcPct val="100000"/>
              </a:lnSpc>
              <a:spcBef>
                <a:spcPts val="400"/>
              </a:spcBef>
              <a:spcAft>
                <a:spcPts val="0"/>
              </a:spcAft>
              <a:buClr>
                <a:srgbClr val="3F3F3F"/>
              </a:buClr>
              <a:buSzPts val="1800"/>
              <a:buNone/>
              <a:defRPr b="1" sz="1800"/>
            </a:lvl3pPr>
            <a:lvl4pPr indent="-228600" lvl="3" marL="1828800" algn="l">
              <a:lnSpc>
                <a:spcPct val="100000"/>
              </a:lnSpc>
              <a:spcBef>
                <a:spcPts val="400"/>
              </a:spcBef>
              <a:spcAft>
                <a:spcPts val="0"/>
              </a:spcAft>
              <a:buClr>
                <a:srgbClr val="3F3F3F"/>
              </a:buClr>
              <a:buSzPts val="1600"/>
              <a:buNone/>
              <a:defRPr b="1" sz="1600"/>
            </a:lvl4pPr>
            <a:lvl5pPr indent="-228600" lvl="4" marL="2286000" algn="l">
              <a:lnSpc>
                <a:spcPct val="100000"/>
              </a:lnSpc>
              <a:spcBef>
                <a:spcPts val="400"/>
              </a:spcBef>
              <a:spcAft>
                <a:spcPts val="0"/>
              </a:spcAft>
              <a:buClr>
                <a:srgbClr val="3F3F3F"/>
              </a:buClr>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1" name="Google Shape;61;p35"/>
          <p:cNvSpPr txBox="1"/>
          <p:nvPr>
            <p:ph idx="4" type="body"/>
          </p:nvPr>
        </p:nvSpPr>
        <p:spPr>
          <a:xfrm>
            <a:off x="6515944" y="2958273"/>
            <a:ext cx="4639736" cy="2910821"/>
          </a:xfrm>
          <a:prstGeom prst="rect">
            <a:avLst/>
          </a:prstGeom>
          <a:noFill/>
          <a:ln>
            <a:noFill/>
          </a:ln>
        </p:spPr>
        <p:txBody>
          <a:bodyPr anchorCtr="0" anchor="t" bIns="45700" lIns="0" spcFirstLastPara="1" rIns="0" wrap="square" tIns="45700">
            <a:normAutofit/>
          </a:bodyPr>
          <a:lstStyle>
            <a:lvl1pPr indent="-342900" lvl="0" marL="457200" algn="l">
              <a:lnSpc>
                <a:spcPct val="100000"/>
              </a:lnSpc>
              <a:spcBef>
                <a:spcPts val="1200"/>
              </a:spcBef>
              <a:spcAft>
                <a:spcPts val="0"/>
              </a:spcAft>
              <a:buSzPts val="1800"/>
              <a:buChar char=" "/>
              <a:defRPr/>
            </a:lvl1pPr>
            <a:lvl2pPr indent="-342900" lvl="1" marL="914400" algn="l">
              <a:lnSpc>
                <a:spcPct val="100000"/>
              </a:lnSpc>
              <a:spcBef>
                <a:spcPts val="200"/>
              </a:spcBef>
              <a:spcAft>
                <a:spcPts val="0"/>
              </a:spcAft>
              <a:buClr>
                <a:srgbClr val="3F3F3F"/>
              </a:buClr>
              <a:buSzPts val="1800"/>
              <a:buChar char="◦"/>
              <a:defRPr/>
            </a:lvl2pPr>
            <a:lvl3pPr indent="-342900" lvl="2" marL="1371600" algn="l">
              <a:lnSpc>
                <a:spcPct val="100000"/>
              </a:lnSpc>
              <a:spcBef>
                <a:spcPts val="400"/>
              </a:spcBef>
              <a:spcAft>
                <a:spcPts val="0"/>
              </a:spcAft>
              <a:buClr>
                <a:srgbClr val="3F3F3F"/>
              </a:buClr>
              <a:buSzPts val="1800"/>
              <a:buChar char="◦"/>
              <a:defRPr/>
            </a:lvl3pPr>
            <a:lvl4pPr indent="-342900" lvl="3" marL="1828800" algn="l">
              <a:lnSpc>
                <a:spcPct val="100000"/>
              </a:lnSpc>
              <a:spcBef>
                <a:spcPts val="400"/>
              </a:spcBef>
              <a:spcAft>
                <a:spcPts val="0"/>
              </a:spcAft>
              <a:buClr>
                <a:srgbClr val="3F3F3F"/>
              </a:buClr>
              <a:buSzPts val="1800"/>
              <a:buChar char="◦"/>
              <a:defRPr/>
            </a:lvl4pPr>
            <a:lvl5pPr indent="-342900" lvl="4" marL="2286000" algn="l">
              <a:lnSpc>
                <a:spcPct val="100000"/>
              </a:lnSpc>
              <a:spcBef>
                <a:spcPts val="400"/>
              </a:spcBef>
              <a:spcAft>
                <a:spcPts val="0"/>
              </a:spcAft>
              <a:buClr>
                <a:srgbClr val="3F3F3F"/>
              </a:buClr>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2" name="Google Shape;62;p35"/>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5"/>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5"/>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3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6"/>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6"/>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6"/>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0" name="Shape 70"/>
        <p:cNvGrpSpPr/>
        <p:nvPr/>
      </p:nvGrpSpPr>
      <p:grpSpPr>
        <a:xfrm>
          <a:off x="0" y="0"/>
          <a:ext cx="0" cy="0"/>
          <a:chOff x="0" y="0"/>
          <a:chExt cx="0" cy="0"/>
        </a:xfrm>
      </p:grpSpPr>
      <p:sp>
        <p:nvSpPr>
          <p:cNvPr id="71" name="Google Shape;71;p37"/>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7"/>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7"/>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7"/>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75" name="Google Shape;75;p37"/>
          <p:cNvSpPr/>
          <p:nvPr/>
        </p:nvSpPr>
        <p:spPr>
          <a:xfrm>
            <a:off x="0" y="6400800"/>
            <a:ext cx="12192000"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p:nvPr/>
        </p:nvSpPr>
        <p:spPr>
          <a:xfrm>
            <a:off x="3175" y="6400800"/>
            <a:ext cx="12188825" cy="457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28"/>
          <p:cNvSpPr txBox="1"/>
          <p:nvPr>
            <p:ph idx="1" type="body"/>
          </p:nvPr>
        </p:nvSpPr>
        <p:spPr>
          <a:xfrm>
            <a:off x="1097280" y="2108201"/>
            <a:ext cx="10058400" cy="3760891"/>
          </a:xfrm>
          <a:prstGeom prst="rect">
            <a:avLst/>
          </a:prstGeom>
          <a:noFill/>
          <a:ln>
            <a:noFill/>
          </a:ln>
        </p:spPr>
        <p:txBody>
          <a:bodyPr anchorCtr="0" anchor="t" bIns="45700" lIns="0" spcFirstLastPara="1" rIns="0" wrap="square" tIns="45700">
            <a:normAutofit/>
          </a:bodyPr>
          <a:lstStyle>
            <a:lvl1pPr indent="-355600" lvl="0" marL="457200" marR="0" rtl="0" algn="l">
              <a:lnSpc>
                <a:spcPct val="10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100000"/>
              </a:lnSpc>
              <a:spcBef>
                <a:spcPts val="200"/>
              </a:spcBef>
              <a:spcAft>
                <a:spcPts val="0"/>
              </a:spcAft>
              <a:buClr>
                <a:srgbClr val="3F3F3F"/>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100000"/>
              </a:lnSpc>
              <a:spcBef>
                <a:spcPts val="400"/>
              </a:spcBef>
              <a:spcAft>
                <a:spcPts val="0"/>
              </a:spcAft>
              <a:buClr>
                <a:srgbClr val="3F3F3F"/>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3" name="Google Shape;13;p28"/>
          <p:cNvSpPr txBox="1"/>
          <p:nvPr>
            <p:ph idx="10" type="dt"/>
          </p:nvPr>
        </p:nvSpPr>
        <p:spPr>
          <a:xfrm>
            <a:off x="8218426" y="6446838"/>
            <a:ext cx="258485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1" type="ftr"/>
          </p:nvPr>
        </p:nvSpPr>
        <p:spPr>
          <a:xfrm>
            <a:off x="1097279" y="6446838"/>
            <a:ext cx="681826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28"/>
          <p:cNvSpPr txBox="1"/>
          <p:nvPr>
            <p:ph idx="12" type="sldNum"/>
          </p:nvPr>
        </p:nvSpPr>
        <p:spPr>
          <a:xfrm>
            <a:off x="10993582" y="6446838"/>
            <a:ext cx="78001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cxnSp>
        <p:nvCxnSpPr>
          <p:cNvPr id="16" name="Google Shape;16;p28"/>
          <p:cNvCxnSpPr/>
          <p:nvPr/>
        </p:nvCxnSpPr>
        <p:spPr>
          <a:xfrm>
            <a:off x="1193532" y="1897380"/>
            <a:ext cx="996696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
          <p:cNvPicPr preferRelativeResize="0"/>
          <p:nvPr>
            <p:ph idx="2" type="pic"/>
          </p:nvPr>
        </p:nvPicPr>
        <p:blipFill rotWithShape="1">
          <a:blip r:embed="rId3">
            <a:alphaModFix/>
          </a:blip>
          <a:srcRect b="0" l="1863" r="1863" t="0"/>
          <a:stretch/>
        </p:blipFill>
        <p:spPr>
          <a:xfrm>
            <a:off x="1524" y="0"/>
            <a:ext cx="12188952" cy="6858000"/>
          </a:xfrm>
          <a:prstGeom prst="rect">
            <a:avLst/>
          </a:prstGeom>
          <a:solidFill>
            <a:schemeClr val="accent6"/>
          </a:solidFill>
          <a:ln>
            <a:noFill/>
          </a:ln>
        </p:spPr>
      </p:pic>
      <p:sp>
        <p:nvSpPr>
          <p:cNvPr id="111" name="Google Shape;111;p1"/>
          <p:cNvSpPr txBox="1"/>
          <p:nvPr>
            <p:ph type="ctrTitle"/>
          </p:nvPr>
        </p:nvSpPr>
        <p:spPr>
          <a:xfrm>
            <a:off x="0" y="2842591"/>
            <a:ext cx="5713423" cy="2956122"/>
          </a:xfrm>
          <a:prstGeom prst="rect">
            <a:avLst/>
          </a:prstGeom>
          <a:solidFill>
            <a:schemeClr val="lt1">
              <a:alpha val="92549"/>
            </a:schemeClr>
          </a:solidFill>
          <a:ln>
            <a:noFill/>
          </a:ln>
        </p:spPr>
        <p:txBody>
          <a:bodyPr anchorCtr="0" anchor="b" bIns="548625" lIns="822950" spcFirstLastPara="1" rIns="91425" wrap="square" tIns="91425">
            <a:noAutofit/>
          </a:bodyPr>
          <a:lstStyle/>
          <a:p>
            <a:pPr indent="0" lvl="0" marL="0" rtl="0" algn="ctr">
              <a:lnSpc>
                <a:spcPct val="100000"/>
              </a:lnSpc>
              <a:spcBef>
                <a:spcPts val="0"/>
              </a:spcBef>
              <a:spcAft>
                <a:spcPts val="0"/>
              </a:spcAft>
              <a:buClr>
                <a:srgbClr val="3F3F3F"/>
              </a:buClr>
              <a:buSzPts val="4800"/>
              <a:buFont typeface="Calibri"/>
              <a:buNone/>
            </a:pPr>
            <a:br>
              <a:rPr lang="en-US"/>
            </a:br>
            <a:br>
              <a:rPr lang="en-US"/>
            </a:br>
            <a:r>
              <a:rPr lang="en-US"/>
              <a:t>College Dropout Predictor</a:t>
            </a:r>
            <a:br>
              <a:rPr lang="en-US"/>
            </a:br>
            <a:r>
              <a:rPr lang="en-US" sz="1100"/>
              <a:t>Triet Tran</a:t>
            </a:r>
            <a:br>
              <a:rPr lang="en-US" sz="1100"/>
            </a:br>
            <a:r>
              <a:rPr lang="en-US" sz="1100"/>
              <a:t>Alex Ordonez</a:t>
            </a:r>
            <a:br>
              <a:rPr lang="en-US" sz="1100"/>
            </a:br>
            <a:r>
              <a:rPr lang="en-US" sz="1100"/>
              <a:t>Subaranjana Giridharan</a:t>
            </a:r>
            <a:br>
              <a:rPr lang="en-US" sz="1100"/>
            </a:br>
            <a:r>
              <a:rPr lang="en-US" sz="1100"/>
              <a:t>Chris Nicols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US"/>
              <a:t>Dimension Reduction</a:t>
            </a:r>
            <a:endParaRPr/>
          </a:p>
        </p:txBody>
      </p:sp>
      <p:sp>
        <p:nvSpPr>
          <p:cNvPr id="171" name="Google Shape;171;p4"/>
          <p:cNvSpPr txBox="1"/>
          <p:nvPr/>
        </p:nvSpPr>
        <p:spPr>
          <a:xfrm>
            <a:off x="1097275" y="2038624"/>
            <a:ext cx="10058400" cy="3868200"/>
          </a:xfrm>
          <a:prstGeom prst="rect">
            <a:avLst/>
          </a:prstGeom>
          <a:noFill/>
          <a:ln>
            <a:noFill/>
          </a:ln>
        </p:spPr>
        <p:txBody>
          <a:bodyPr anchorCtr="0" anchor="t" bIns="45700" lIns="91425" spcFirstLastPara="1" rIns="91425" wrap="square" tIns="45700">
            <a:spAutoFit/>
          </a:bodyPr>
          <a:lstStyle/>
          <a:p>
            <a:pPr indent="-368300" lvl="0" marL="457200" marR="0" rtl="0" algn="l">
              <a:lnSpc>
                <a:spcPct val="115000"/>
              </a:lnSpc>
              <a:spcBef>
                <a:spcPts val="0"/>
              </a:spcBef>
              <a:spcAft>
                <a:spcPts val="0"/>
              </a:spcAft>
              <a:buSzPts val="2200"/>
              <a:buChar char="●"/>
            </a:pPr>
            <a:r>
              <a:rPr b="0" i="0" lang="en-US" sz="2200" u="none" cap="none" strike="noStrike">
                <a:solidFill>
                  <a:srgbClr val="000000"/>
                </a:solidFill>
                <a:latin typeface="Arial"/>
                <a:ea typeface="Arial"/>
                <a:cs typeface="Arial"/>
                <a:sym typeface="Arial"/>
              </a:rPr>
              <a:t>Original </a:t>
            </a:r>
            <a:r>
              <a:rPr lang="en-US" sz="2200"/>
              <a:t>Data</a:t>
            </a:r>
            <a:endParaRPr b="0" i="0" sz="2200" u="none" cap="none" strike="noStrike">
              <a:solidFill>
                <a:schemeClr val="dk1"/>
              </a:solidFill>
              <a:latin typeface="Calibri"/>
              <a:ea typeface="Calibri"/>
              <a:cs typeface="Calibri"/>
              <a:sym typeface="Calibri"/>
            </a:endParaRPr>
          </a:p>
          <a:p>
            <a:pPr indent="-368300" lvl="1" marL="914400" marR="0" rtl="0" algn="l">
              <a:lnSpc>
                <a:spcPct val="150000"/>
              </a:lnSpc>
              <a:spcBef>
                <a:spcPts val="0"/>
              </a:spcBef>
              <a:spcAft>
                <a:spcPts val="0"/>
              </a:spcAft>
              <a:buSzPts val="2200"/>
              <a:buChar char="○"/>
            </a:pPr>
            <a:r>
              <a:rPr lang="en-US" sz="2200"/>
              <a:t># records</a:t>
            </a:r>
            <a:r>
              <a:rPr b="0" i="0" lang="en-US" sz="2200" u="none" cap="none" strike="noStrike">
                <a:solidFill>
                  <a:srgbClr val="000000"/>
                </a:solidFill>
                <a:latin typeface="Arial"/>
                <a:ea typeface="Arial"/>
                <a:cs typeface="Arial"/>
                <a:sym typeface="Arial"/>
              </a:rPr>
              <a:t>: 4424 observations</a:t>
            </a:r>
            <a:endParaRPr b="0" i="0" sz="2200" u="none" cap="none" strike="noStrike">
              <a:solidFill>
                <a:srgbClr val="000000"/>
              </a:solidFill>
              <a:latin typeface="Arial"/>
              <a:ea typeface="Arial"/>
              <a:cs typeface="Arial"/>
              <a:sym typeface="Arial"/>
            </a:endParaRPr>
          </a:p>
          <a:p>
            <a:pPr indent="-368300" lvl="1" marL="914400" marR="0" rtl="0" algn="l">
              <a:lnSpc>
                <a:spcPct val="150000"/>
              </a:lnSpc>
              <a:spcBef>
                <a:spcPts val="0"/>
              </a:spcBef>
              <a:spcAft>
                <a:spcPts val="0"/>
              </a:spcAft>
              <a:buSzPts val="2200"/>
              <a:buChar char="○"/>
            </a:pPr>
            <a:r>
              <a:rPr lang="en-US" sz="2200"/>
              <a:t># </a:t>
            </a:r>
            <a:r>
              <a:rPr b="0" i="0" lang="en-US" sz="2200" u="none" cap="none" strike="noStrike">
                <a:solidFill>
                  <a:srgbClr val="000000"/>
                </a:solidFill>
                <a:latin typeface="Arial"/>
                <a:ea typeface="Arial"/>
                <a:cs typeface="Arial"/>
                <a:sym typeface="Arial"/>
              </a:rPr>
              <a:t>independent variables: 36</a:t>
            </a:r>
            <a:endParaRPr b="0" i="0" sz="2200" u="none" cap="none" strike="noStrike">
              <a:solidFill>
                <a:srgbClr val="000000"/>
              </a:solidFill>
              <a:latin typeface="Arial"/>
              <a:ea typeface="Arial"/>
              <a:cs typeface="Arial"/>
              <a:sym typeface="Arial"/>
            </a:endParaRPr>
          </a:p>
          <a:p>
            <a:pPr indent="-368300" lvl="2" marL="1371600" marR="0" rtl="0" algn="l">
              <a:lnSpc>
                <a:spcPct val="15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Categorical variables: 32</a:t>
            </a:r>
            <a:endParaRPr b="0" i="0" sz="2200" u="none" cap="none" strike="noStrike">
              <a:solidFill>
                <a:srgbClr val="000000"/>
              </a:solidFill>
              <a:latin typeface="Arial"/>
              <a:ea typeface="Arial"/>
              <a:cs typeface="Arial"/>
              <a:sym typeface="Arial"/>
            </a:endParaRPr>
          </a:p>
          <a:p>
            <a:pPr indent="-368300" lvl="3" marL="1828800" marR="0" rtl="0" algn="l">
              <a:lnSpc>
                <a:spcPct val="15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Many have more than 10 classes </a:t>
            </a:r>
            <a:endParaRPr b="0" i="0" sz="2200" u="none" cap="none" strike="noStrike">
              <a:solidFill>
                <a:srgbClr val="000000"/>
              </a:solidFill>
              <a:latin typeface="Arial"/>
              <a:ea typeface="Arial"/>
              <a:cs typeface="Arial"/>
              <a:sym typeface="Arial"/>
            </a:endParaRPr>
          </a:p>
          <a:p>
            <a:pPr indent="-368300" lvl="2" marL="1371600" marR="0" rtl="0" algn="l">
              <a:lnSpc>
                <a:spcPct val="15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Numerical variables: 4</a:t>
            </a:r>
            <a:endParaRPr b="0" i="0" sz="2200" u="none" cap="none" strike="noStrike">
              <a:solidFill>
                <a:srgbClr val="000000"/>
              </a:solidFill>
              <a:latin typeface="Arial"/>
              <a:ea typeface="Arial"/>
              <a:cs typeface="Arial"/>
              <a:sym typeface="Arial"/>
            </a:endParaRPr>
          </a:p>
          <a:p>
            <a:pPr indent="-368300" lvl="0" marL="457200" marR="0" rtl="0" algn="l">
              <a:lnSpc>
                <a:spcPct val="15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Data is too sparse! We need Dimension Reduction.</a:t>
            </a:r>
            <a:endParaRPr sz="2200">
              <a:solidFill>
                <a:schemeClr val="dk1"/>
              </a:solidFill>
              <a:latin typeface="Calibri"/>
              <a:ea typeface="Calibri"/>
              <a:cs typeface="Calibri"/>
              <a:sym typeface="Calibri"/>
            </a:endParaRPr>
          </a:p>
          <a:p>
            <a:pPr indent="-368300" lvl="0" marL="457200" marR="0" rtl="0" algn="l">
              <a:lnSpc>
                <a:spcPct val="15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Dimension Reduction through Exploratory Data Analysis</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1bbeb8a95b_1_94"/>
          <p:cNvSpPr txBox="1"/>
          <p:nvPr/>
        </p:nvSpPr>
        <p:spPr>
          <a:xfrm>
            <a:off x="151950" y="2105250"/>
            <a:ext cx="11888100" cy="2647500"/>
          </a:xfrm>
          <a:prstGeom prst="rect">
            <a:avLst/>
          </a:prstGeom>
          <a:noFill/>
          <a:ln>
            <a:noFill/>
          </a:ln>
        </p:spPr>
        <p:txBody>
          <a:bodyPr anchorCtr="0" anchor="t" bIns="91425" lIns="91425" spcFirstLastPara="1" rIns="91425" wrap="square" tIns="91425">
            <a:spAutoFit/>
          </a:bodyPr>
          <a:lstStyle/>
          <a:p>
            <a:pPr indent="0" lvl="0" marL="0" rtl="0" algn="ctr">
              <a:spcBef>
                <a:spcPts val="1200"/>
              </a:spcBef>
              <a:spcAft>
                <a:spcPts val="0"/>
              </a:spcAft>
              <a:buNone/>
            </a:pPr>
            <a:r>
              <a:rPr lang="en-US" sz="8000">
                <a:solidFill>
                  <a:srgbClr val="3F3F3F"/>
                </a:solidFill>
                <a:latin typeface="Calibri"/>
                <a:ea typeface="Calibri"/>
                <a:cs typeface="Calibri"/>
                <a:sym typeface="Calibri"/>
              </a:rPr>
              <a:t>Dimension Reduction through 3 steps</a:t>
            </a:r>
            <a:endParaRPr sz="80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US"/>
              <a:t>Exploratory Data Analysis</a:t>
            </a:r>
            <a:endParaRPr/>
          </a:p>
        </p:txBody>
      </p:sp>
      <p:sp>
        <p:nvSpPr>
          <p:cNvPr id="183" name="Google Shape;183;p5"/>
          <p:cNvSpPr txBox="1"/>
          <p:nvPr/>
        </p:nvSpPr>
        <p:spPr>
          <a:xfrm>
            <a:off x="1097280" y="2256020"/>
            <a:ext cx="10130400" cy="1988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lang="en-US" sz="2200">
                <a:solidFill>
                  <a:schemeClr val="dk1"/>
                </a:solidFill>
              </a:rPr>
              <a:t>Reduction is done through 3 steps</a:t>
            </a:r>
            <a:endParaRPr i="0" sz="2200" u="none" cap="none" strike="noStrike">
              <a:solidFill>
                <a:srgbClr val="000000"/>
              </a:solidFill>
            </a:endParaRPr>
          </a:p>
          <a:p>
            <a:pPr indent="-368300" lvl="0" marL="342900" marR="0" rtl="0" algn="l">
              <a:lnSpc>
                <a:spcPct val="115000"/>
              </a:lnSpc>
              <a:spcBef>
                <a:spcPts val="0"/>
              </a:spcBef>
              <a:spcAft>
                <a:spcPts val="0"/>
              </a:spcAft>
              <a:buClr>
                <a:schemeClr val="dk1"/>
              </a:buClr>
              <a:buSzPts val="2200"/>
              <a:buAutoNum type="arabicPeriod"/>
            </a:pPr>
            <a:r>
              <a:rPr i="0" lang="en-US" sz="2200" u="none" cap="none" strike="noStrike">
                <a:solidFill>
                  <a:schemeClr val="dk1"/>
                </a:solidFill>
              </a:rPr>
              <a:t>Grouping classes based on meaning of variables – using domain knowledge</a:t>
            </a:r>
            <a:endParaRPr i="0" sz="2200" u="none" cap="none" strike="noStrike">
              <a:solidFill>
                <a:srgbClr val="000000"/>
              </a:solidFill>
            </a:endParaRPr>
          </a:p>
          <a:p>
            <a:pPr indent="-368300" lvl="0" marL="342900" marR="0" rtl="0" algn="l">
              <a:lnSpc>
                <a:spcPct val="115000"/>
              </a:lnSpc>
              <a:spcBef>
                <a:spcPts val="0"/>
              </a:spcBef>
              <a:spcAft>
                <a:spcPts val="0"/>
              </a:spcAft>
              <a:buClr>
                <a:schemeClr val="dk1"/>
              </a:buClr>
              <a:buSzPts val="2200"/>
              <a:buAutoNum type="arabicPeriod"/>
            </a:pPr>
            <a:r>
              <a:rPr i="0" lang="en-US" sz="2200" u="none" cap="none" strike="noStrike">
                <a:solidFill>
                  <a:schemeClr val="dk1"/>
                </a:solidFill>
              </a:rPr>
              <a:t>Grouping classes based on distribution over target variable – using statistical methods</a:t>
            </a:r>
            <a:endParaRPr i="0" sz="2200" u="none" cap="none" strike="noStrike">
              <a:solidFill>
                <a:srgbClr val="000000"/>
              </a:solidFill>
            </a:endParaRPr>
          </a:p>
          <a:p>
            <a:pPr indent="-368300" lvl="0" marL="342900" marR="0" rtl="0" algn="l">
              <a:lnSpc>
                <a:spcPct val="115000"/>
              </a:lnSpc>
              <a:spcBef>
                <a:spcPts val="0"/>
              </a:spcBef>
              <a:spcAft>
                <a:spcPts val="0"/>
              </a:spcAft>
              <a:buClr>
                <a:schemeClr val="dk1"/>
              </a:buClr>
              <a:buSzPts val="2200"/>
              <a:buAutoNum type="arabicPeriod"/>
            </a:pPr>
            <a:r>
              <a:rPr i="0" lang="en-US" sz="2200" u="none" cap="none" strike="noStrike">
                <a:solidFill>
                  <a:schemeClr val="dk1"/>
                </a:solidFill>
              </a:rPr>
              <a:t>Removing columns</a:t>
            </a:r>
            <a:endParaRPr i="0" sz="2200" u="none" cap="none" strike="noStrike">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US"/>
              <a:t>Grouping classes based on meaning of variables</a:t>
            </a:r>
            <a:endParaRPr/>
          </a:p>
        </p:txBody>
      </p:sp>
      <p:sp>
        <p:nvSpPr>
          <p:cNvPr id="189" name="Google Shape;189;p6"/>
          <p:cNvSpPr txBox="1"/>
          <p:nvPr/>
        </p:nvSpPr>
        <p:spPr>
          <a:xfrm>
            <a:off x="1097280" y="2256020"/>
            <a:ext cx="10130400" cy="1785600"/>
          </a:xfrm>
          <a:prstGeom prst="rect">
            <a:avLst/>
          </a:prstGeom>
          <a:noFill/>
          <a:ln>
            <a:noFill/>
          </a:ln>
        </p:spPr>
        <p:txBody>
          <a:bodyPr anchorCtr="0" anchor="t" bIns="45700" lIns="91425" spcFirstLastPara="1" rIns="91425" wrap="square" tIns="45700">
            <a:spAutoFit/>
          </a:bodyPr>
          <a:lstStyle/>
          <a:p>
            <a:pPr indent="-368300" lvl="0" marL="457200" marR="0" rtl="0" algn="l">
              <a:lnSpc>
                <a:spcPct val="100000"/>
              </a:lnSpc>
              <a:spcBef>
                <a:spcPts val="0"/>
              </a:spcBef>
              <a:spcAft>
                <a:spcPts val="0"/>
              </a:spcAft>
              <a:buClr>
                <a:schemeClr val="dk1"/>
              </a:buClr>
              <a:buSzPts val="2200"/>
              <a:buChar char="●"/>
            </a:pPr>
            <a:r>
              <a:rPr i="0" lang="en-US" sz="2200" u="none" cap="none" strike="noStrike">
                <a:solidFill>
                  <a:schemeClr val="dk1"/>
                </a:solidFill>
              </a:rPr>
              <a:t>Examining variables meaning and the number of classes in each variable</a:t>
            </a:r>
            <a:endParaRPr i="0" sz="2200" u="none" cap="none" strike="noStrike">
              <a:solidFill>
                <a:srgbClr val="000000"/>
              </a:solidFill>
            </a:endParaRPr>
          </a:p>
          <a:p>
            <a:pPr indent="-368300" lvl="0" marL="457200" marR="0" rtl="0" algn="l">
              <a:lnSpc>
                <a:spcPct val="100000"/>
              </a:lnSpc>
              <a:spcBef>
                <a:spcPts val="0"/>
              </a:spcBef>
              <a:spcAft>
                <a:spcPts val="0"/>
              </a:spcAft>
              <a:buClr>
                <a:schemeClr val="dk1"/>
              </a:buClr>
              <a:buSzPts val="2200"/>
              <a:buChar char="●"/>
            </a:pPr>
            <a:r>
              <a:rPr i="0" lang="en-US" sz="2200" u="none" cap="none" strike="noStrike">
                <a:solidFill>
                  <a:schemeClr val="dk1"/>
                </a:solidFill>
              </a:rPr>
              <a:t>Process:</a:t>
            </a:r>
            <a:endParaRPr i="0" sz="2200" u="none" cap="none" strike="noStrike">
              <a:solidFill>
                <a:srgbClr val="000000"/>
              </a:solidFill>
            </a:endParaRPr>
          </a:p>
          <a:p>
            <a:pPr indent="-368300" lvl="1" marL="914400" marR="0" rtl="0" algn="l">
              <a:lnSpc>
                <a:spcPct val="100000"/>
              </a:lnSpc>
              <a:spcBef>
                <a:spcPts val="0"/>
              </a:spcBef>
              <a:spcAft>
                <a:spcPts val="0"/>
              </a:spcAft>
              <a:buClr>
                <a:schemeClr val="dk1"/>
              </a:buClr>
              <a:buSzPts val="2200"/>
              <a:buChar char="○"/>
            </a:pPr>
            <a:r>
              <a:rPr i="0" lang="en-US" sz="2200" u="none" cap="none" strike="noStrike">
                <a:solidFill>
                  <a:schemeClr val="dk1"/>
                </a:solidFill>
              </a:rPr>
              <a:t>Reviewed the meaning and structure of the variables </a:t>
            </a:r>
            <a:endParaRPr i="0" sz="2200" u="none" cap="none" strike="noStrike">
              <a:solidFill>
                <a:srgbClr val="000000"/>
              </a:solidFill>
            </a:endParaRPr>
          </a:p>
          <a:p>
            <a:pPr indent="-368300" lvl="1" marL="914400" marR="0" rtl="0" algn="l">
              <a:lnSpc>
                <a:spcPct val="100000"/>
              </a:lnSpc>
              <a:spcBef>
                <a:spcPts val="0"/>
              </a:spcBef>
              <a:spcAft>
                <a:spcPts val="0"/>
              </a:spcAft>
              <a:buClr>
                <a:schemeClr val="dk1"/>
              </a:buClr>
              <a:buSzPts val="2200"/>
              <a:buChar char="○"/>
            </a:pPr>
            <a:r>
              <a:rPr i="0" lang="en-US" sz="2200" u="none" cap="none" strike="noStrike">
                <a:solidFill>
                  <a:schemeClr val="dk1"/>
                </a:solidFill>
              </a:rPr>
              <a:t>Based on the findings, certain </a:t>
            </a:r>
            <a:r>
              <a:rPr i="0" lang="en-US" sz="2200" u="none" cap="none" strike="noStrike">
                <a:solidFill>
                  <a:schemeClr val="dk1"/>
                </a:solidFill>
              </a:rPr>
              <a:t>variable </a:t>
            </a:r>
            <a:r>
              <a:rPr i="0" lang="en-US" sz="2200" u="none" cap="none" strike="noStrike">
                <a:solidFill>
                  <a:schemeClr val="dk1"/>
                </a:solidFill>
              </a:rPr>
              <a:t>classes can be grouped into meaningful class groups</a:t>
            </a:r>
            <a:endParaRPr i="0" sz="2200" u="none" cap="none" strike="noStrike">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7"/>
          <p:cNvSpPr txBox="1"/>
          <p:nvPr>
            <p:ph type="title"/>
          </p:nvPr>
        </p:nvSpPr>
        <p:spPr>
          <a:xfrm>
            <a:off x="1097279" y="286603"/>
            <a:ext cx="10770255"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US"/>
              <a:t>Example Breakdown</a:t>
            </a:r>
            <a:endParaRPr/>
          </a:p>
        </p:txBody>
      </p:sp>
      <p:sp>
        <p:nvSpPr>
          <p:cNvPr id="195" name="Google Shape;195;p7"/>
          <p:cNvSpPr txBox="1"/>
          <p:nvPr>
            <p:ph idx="1" type="body"/>
          </p:nvPr>
        </p:nvSpPr>
        <p:spPr>
          <a:xfrm>
            <a:off x="1097279" y="2345479"/>
            <a:ext cx="10058399" cy="3358533"/>
          </a:xfrm>
          <a:prstGeom prst="rect">
            <a:avLst/>
          </a:prstGeom>
          <a:noFill/>
          <a:ln>
            <a:noFill/>
          </a:ln>
        </p:spPr>
        <p:txBody>
          <a:bodyPr anchorCtr="0" anchor="t" bIns="45700" lIns="91425" spcFirstLastPara="1" rIns="0" wrap="square" tIns="45700">
            <a:normAutofit fontScale="25000" lnSpcReduction="20000"/>
          </a:bodyPr>
          <a:lstStyle/>
          <a:p>
            <a:pPr indent="0" lvl="0" marL="0" rtl="0" algn="l">
              <a:lnSpc>
                <a:spcPct val="100000"/>
              </a:lnSpc>
              <a:spcBef>
                <a:spcPts val="0"/>
              </a:spcBef>
              <a:spcAft>
                <a:spcPts val="0"/>
              </a:spcAft>
              <a:buSzPct val="100000"/>
              <a:buNone/>
            </a:pPr>
            <a:r>
              <a:rPr b="1" i="0" lang="en-US" sz="5200" u="none" strike="noStrike">
                <a:solidFill>
                  <a:srgbClr val="303030"/>
                </a:solidFill>
                <a:latin typeface="Arial"/>
                <a:ea typeface="Arial"/>
                <a:cs typeface="Arial"/>
                <a:sym typeface="Arial"/>
              </a:rPr>
              <a:t>0 - Student</a:t>
            </a:r>
            <a:r>
              <a:rPr b="0" i="0" lang="en-US" sz="5200" u="none" strike="noStrike">
                <a:solidFill>
                  <a:srgbClr val="303030"/>
                </a:solidFill>
                <a:latin typeface="Arial"/>
                <a:ea typeface="Arial"/>
                <a:cs typeface="Arial"/>
                <a:sym typeface="Arial"/>
              </a:rPr>
              <a:t> </a:t>
            </a:r>
            <a:r>
              <a:rPr b="1" i="0" lang="en-US" sz="5200" u="none" strike="noStrike">
                <a:solidFill>
                  <a:srgbClr val="FF0000"/>
                </a:solidFill>
                <a:latin typeface="Arial"/>
                <a:ea typeface="Arial"/>
                <a:cs typeface="Arial"/>
                <a:sym typeface="Arial"/>
              </a:rPr>
              <a:t>1 - Representatives of the Legislative Power and Executive Bodies, Directors, Directors and Executive Managers</a:t>
            </a:r>
            <a:r>
              <a:rPr b="0" i="0" lang="en-US" sz="5200" u="none" strike="noStrike">
                <a:solidFill>
                  <a:srgbClr val="303030"/>
                </a:solidFill>
                <a:latin typeface="Arial"/>
                <a:ea typeface="Arial"/>
                <a:cs typeface="Arial"/>
                <a:sym typeface="Arial"/>
              </a:rPr>
              <a:t> </a:t>
            </a:r>
            <a:r>
              <a:rPr b="1" i="0" lang="en-US" sz="5200" u="none" strike="noStrike">
                <a:solidFill>
                  <a:srgbClr val="FF9900"/>
                </a:solidFill>
                <a:latin typeface="Arial"/>
                <a:ea typeface="Arial"/>
                <a:cs typeface="Arial"/>
                <a:sym typeface="Arial"/>
              </a:rPr>
              <a:t>2 - Specialists in Intellectual and Scientific Activities</a:t>
            </a:r>
            <a:r>
              <a:rPr b="0" i="0" lang="en-US" sz="5200" u="none" strike="noStrike">
                <a:solidFill>
                  <a:srgbClr val="303030"/>
                </a:solidFill>
                <a:latin typeface="Arial"/>
                <a:ea typeface="Arial"/>
                <a:cs typeface="Arial"/>
                <a:sym typeface="Arial"/>
              </a:rPr>
              <a:t> </a:t>
            </a:r>
            <a:r>
              <a:rPr b="1" i="0" lang="en-US" sz="5200" u="none" strike="noStrike">
                <a:solidFill>
                  <a:srgbClr val="0000FF"/>
                </a:solidFill>
                <a:latin typeface="Arial"/>
                <a:ea typeface="Arial"/>
                <a:cs typeface="Arial"/>
                <a:sym typeface="Arial"/>
              </a:rPr>
              <a:t>3 - Intermediate Level Technicians and Professions</a:t>
            </a:r>
            <a:r>
              <a:rPr b="0" i="0" lang="en-US" sz="5200" u="none" strike="noStrike">
                <a:solidFill>
                  <a:srgbClr val="303030"/>
                </a:solidFill>
                <a:latin typeface="Arial"/>
                <a:ea typeface="Arial"/>
                <a:cs typeface="Arial"/>
                <a:sym typeface="Arial"/>
              </a:rPr>
              <a:t> </a:t>
            </a:r>
            <a:r>
              <a:rPr b="1" i="0" lang="en-US" sz="5200" u="none" strike="noStrike">
                <a:solidFill>
                  <a:srgbClr val="45818E"/>
                </a:solidFill>
                <a:latin typeface="Arial"/>
                <a:ea typeface="Arial"/>
                <a:cs typeface="Arial"/>
                <a:sym typeface="Arial"/>
              </a:rPr>
              <a:t>4 - Administrative staff</a:t>
            </a:r>
            <a:r>
              <a:rPr b="0" i="0" lang="en-US" sz="5200" u="none" strike="noStrike">
                <a:solidFill>
                  <a:srgbClr val="303030"/>
                </a:solidFill>
                <a:latin typeface="Arial"/>
                <a:ea typeface="Arial"/>
                <a:cs typeface="Arial"/>
                <a:sym typeface="Arial"/>
              </a:rPr>
              <a:t> </a:t>
            </a:r>
            <a:r>
              <a:rPr b="1" i="0" lang="en-US" sz="5200" u="none" strike="noStrike">
                <a:solidFill>
                  <a:srgbClr val="134F5C"/>
                </a:solidFill>
                <a:latin typeface="Arial"/>
                <a:ea typeface="Arial"/>
                <a:cs typeface="Arial"/>
                <a:sym typeface="Arial"/>
              </a:rPr>
              <a:t>5 - Personal Services, Security and Safety Workers and Sellers</a:t>
            </a:r>
            <a:r>
              <a:rPr b="0" i="0" lang="en-US" sz="5200" u="none" strike="noStrike">
                <a:solidFill>
                  <a:srgbClr val="303030"/>
                </a:solidFill>
                <a:latin typeface="Arial"/>
                <a:ea typeface="Arial"/>
                <a:cs typeface="Arial"/>
                <a:sym typeface="Arial"/>
              </a:rPr>
              <a:t> </a:t>
            </a:r>
            <a:r>
              <a:rPr b="1" i="0" lang="en-US" sz="5200" u="none" strike="noStrike">
                <a:solidFill>
                  <a:srgbClr val="741B47"/>
                </a:solidFill>
                <a:latin typeface="Arial"/>
                <a:ea typeface="Arial"/>
                <a:cs typeface="Arial"/>
                <a:sym typeface="Arial"/>
              </a:rPr>
              <a:t>6 - Farmers and Skilled Workers in Agriculture, Fisheries and Forestry</a:t>
            </a:r>
            <a:r>
              <a:rPr b="0" i="0" lang="en-US" sz="5200" u="none" strike="noStrike">
                <a:solidFill>
                  <a:srgbClr val="303030"/>
                </a:solidFill>
                <a:latin typeface="Arial"/>
                <a:ea typeface="Arial"/>
                <a:cs typeface="Arial"/>
                <a:sym typeface="Arial"/>
              </a:rPr>
              <a:t> 7</a:t>
            </a:r>
            <a:r>
              <a:rPr b="1" i="0" lang="en-US" sz="5200" u="none" strike="noStrike">
                <a:solidFill>
                  <a:srgbClr val="7F6000"/>
                </a:solidFill>
                <a:latin typeface="Arial"/>
                <a:ea typeface="Arial"/>
                <a:cs typeface="Arial"/>
                <a:sym typeface="Arial"/>
              </a:rPr>
              <a:t> - Skilled Workers in Industry, Construction and Craftsmen</a:t>
            </a:r>
            <a:r>
              <a:rPr b="0" i="0" lang="en-US" sz="5200" u="none" strike="noStrike">
                <a:solidFill>
                  <a:srgbClr val="303030"/>
                </a:solidFill>
                <a:latin typeface="Arial"/>
                <a:ea typeface="Arial"/>
                <a:cs typeface="Arial"/>
                <a:sym typeface="Arial"/>
              </a:rPr>
              <a:t> </a:t>
            </a:r>
            <a:r>
              <a:rPr b="1" i="0" lang="en-US" sz="5200" u="none" strike="noStrike">
                <a:solidFill>
                  <a:srgbClr val="9900FF"/>
                </a:solidFill>
                <a:latin typeface="Arial"/>
                <a:ea typeface="Arial"/>
                <a:cs typeface="Arial"/>
                <a:sym typeface="Arial"/>
              </a:rPr>
              <a:t>8 - Installation and Machine Operators and Assembly Workers</a:t>
            </a:r>
            <a:r>
              <a:rPr b="0" i="0" lang="en-US" sz="5200" u="none" strike="noStrike">
                <a:solidFill>
                  <a:srgbClr val="303030"/>
                </a:solidFill>
                <a:latin typeface="Arial"/>
                <a:ea typeface="Arial"/>
                <a:cs typeface="Arial"/>
                <a:sym typeface="Arial"/>
              </a:rPr>
              <a:t> </a:t>
            </a:r>
            <a:r>
              <a:rPr b="1" i="0" lang="en-US" sz="5200" u="none" strike="noStrike">
                <a:solidFill>
                  <a:srgbClr val="990000"/>
                </a:solidFill>
                <a:latin typeface="Arial"/>
                <a:ea typeface="Arial"/>
                <a:cs typeface="Arial"/>
                <a:sym typeface="Arial"/>
              </a:rPr>
              <a:t>9 - Unskilled Workers</a:t>
            </a:r>
            <a:r>
              <a:rPr b="0" i="0" lang="en-US" sz="5200" u="none" strike="noStrike">
                <a:solidFill>
                  <a:srgbClr val="303030"/>
                </a:solidFill>
                <a:latin typeface="Arial"/>
                <a:ea typeface="Arial"/>
                <a:cs typeface="Arial"/>
                <a:sym typeface="Arial"/>
              </a:rPr>
              <a:t> </a:t>
            </a:r>
            <a:r>
              <a:rPr b="1" i="0" lang="en-US" sz="5200" u="none" strike="noStrike">
                <a:solidFill>
                  <a:srgbClr val="4A86E8"/>
                </a:solidFill>
                <a:latin typeface="Arial"/>
                <a:ea typeface="Arial"/>
                <a:cs typeface="Arial"/>
                <a:sym typeface="Arial"/>
              </a:rPr>
              <a:t>10 - Armed Forces Professions</a:t>
            </a:r>
            <a:r>
              <a:rPr b="0" i="0" lang="en-US" sz="5200" u="none" strike="noStrike">
                <a:solidFill>
                  <a:srgbClr val="303030"/>
                </a:solidFill>
                <a:latin typeface="Arial"/>
                <a:ea typeface="Arial"/>
                <a:cs typeface="Arial"/>
                <a:sym typeface="Arial"/>
              </a:rPr>
              <a:t> 90 - Other Situation 99 - (blank) 101 - Armed Forces Officers 102 - Armed Forces Sergeants 103 - Other Armed Forces personnel 112 - Directors of administrative and commercial services 114 - Hotel, catering, trade and other services directors 121 - Specialists in the physical sciences, mathematics, engineering and related techniques 122 - Health professionals 123 - teachers 124 - Specialists in finance, accounting, administrative organization, public and commercial relations 131 - Intermediate level science and engineering technicians and professions 132 - Technicians and professionals, of intermediate level of health 134 - Intermediate level technicians from legal, social, sports, cultural and similar services </a:t>
            </a:r>
            <a:r>
              <a:rPr b="1" i="0" lang="en-US" sz="5200" u="none" strike="noStrike">
                <a:solidFill>
                  <a:srgbClr val="0000FF"/>
                </a:solidFill>
                <a:latin typeface="Arial"/>
                <a:ea typeface="Arial"/>
                <a:cs typeface="Arial"/>
                <a:sym typeface="Arial"/>
              </a:rPr>
              <a:t>135 - Information and communication technology technicians</a:t>
            </a:r>
            <a:r>
              <a:rPr b="0" i="0" lang="en-US" sz="5200" u="none" strike="noStrike">
                <a:solidFill>
                  <a:srgbClr val="303030"/>
                </a:solidFill>
                <a:latin typeface="Arial"/>
                <a:ea typeface="Arial"/>
                <a:cs typeface="Arial"/>
                <a:sym typeface="Arial"/>
              </a:rPr>
              <a:t> 141 - Office workers, secretaries in general and data processing operators 143 - Data, accounting, statistical, financial services and registry-related operators 144 - Other administrative support staff 151 - personal service workers 152 - sellers 153 - Personal care workers and the like 154 - Protection and security services personnel </a:t>
            </a:r>
            <a:r>
              <a:rPr b="1" i="0" lang="en-US" sz="5200" u="none" strike="noStrike">
                <a:solidFill>
                  <a:srgbClr val="741B47"/>
                </a:solidFill>
                <a:latin typeface="Arial"/>
                <a:ea typeface="Arial"/>
                <a:cs typeface="Arial"/>
                <a:sym typeface="Arial"/>
              </a:rPr>
              <a:t>161 - Market-oriented farmers and skilled agricultural and animal production workers</a:t>
            </a:r>
            <a:r>
              <a:rPr b="0" i="0" lang="en-US" sz="5200" u="none" strike="noStrike">
                <a:solidFill>
                  <a:srgbClr val="303030"/>
                </a:solidFill>
                <a:latin typeface="Arial"/>
                <a:ea typeface="Arial"/>
                <a:cs typeface="Arial"/>
                <a:sym typeface="Arial"/>
              </a:rPr>
              <a:t> 163 - Farmers, livestock keepers, fishermen, hunters and gatherers, subsistence 171 - Skilled construction workers and the like, except electricians 172 - Skilled workers in metallurgy, metalworking and similar 174 - Skilled workers in electricity and electronics 175 - Workers in food processing, woodworking, clothing and other industries and crafts 181 - Fixed plant and machine operators 182 - assembly workers 183 - Vehicle drivers and mobile equipment operators 192 - Unskilled workers in agriculture, animal production, fisheries and forestry 193 - Unskilled workers in extractive industry, construction, manufacturing and transport 194 - Meal preparation assistants </a:t>
            </a:r>
            <a:r>
              <a:rPr b="1" i="0" lang="en-US" sz="5200" u="none" strike="noStrike">
                <a:solidFill>
                  <a:srgbClr val="990000"/>
                </a:solidFill>
                <a:latin typeface="Arial"/>
                <a:ea typeface="Arial"/>
                <a:cs typeface="Arial"/>
                <a:sym typeface="Arial"/>
              </a:rPr>
              <a:t>195 - Street vendors (except food) and street service providers</a:t>
            </a:r>
            <a:br>
              <a:rPr lang="en-US"/>
            </a:br>
            <a:endParaRPr/>
          </a:p>
        </p:txBody>
      </p:sp>
      <p:sp>
        <p:nvSpPr>
          <p:cNvPr id="196" name="Google Shape;196;p7"/>
          <p:cNvSpPr txBox="1"/>
          <p:nvPr/>
        </p:nvSpPr>
        <p:spPr>
          <a:xfrm>
            <a:off x="3245366" y="5704012"/>
            <a:ext cx="647407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Original classes of father’s_occupation variable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US"/>
              <a:t>Grouping classes based on distribution over target variable</a:t>
            </a:r>
            <a:endParaRPr/>
          </a:p>
        </p:txBody>
      </p:sp>
      <p:sp>
        <p:nvSpPr>
          <p:cNvPr id="202" name="Google Shape;202;p8"/>
          <p:cNvSpPr txBox="1"/>
          <p:nvPr/>
        </p:nvSpPr>
        <p:spPr>
          <a:xfrm>
            <a:off x="1097280" y="2025446"/>
            <a:ext cx="10058400" cy="2801400"/>
          </a:xfrm>
          <a:prstGeom prst="rect">
            <a:avLst/>
          </a:prstGeom>
          <a:noFill/>
          <a:ln>
            <a:noFill/>
          </a:ln>
        </p:spPr>
        <p:txBody>
          <a:bodyPr anchorCtr="0" anchor="t" bIns="45700" lIns="91425" spcFirstLastPara="1" rIns="91425" wrap="square" tIns="45700">
            <a:spAutoFit/>
          </a:bodyPr>
          <a:lstStyle/>
          <a:p>
            <a:pPr indent="-368300" lvl="0" marL="4572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Classes further grouped based on distributions of each class over </a:t>
            </a:r>
            <a:r>
              <a:rPr b="0" i="0" lang="en-US" sz="2200" u="none" cap="none" strike="noStrike">
                <a:solidFill>
                  <a:srgbClr val="000000"/>
                </a:solidFill>
                <a:latin typeface="Arial"/>
                <a:ea typeface="Arial"/>
                <a:cs typeface="Arial"/>
                <a:sym typeface="Arial"/>
              </a:rPr>
              <a:t>target </a:t>
            </a:r>
            <a:r>
              <a:rPr b="0" i="0" lang="en-US" sz="2200" u="none" cap="none" strike="noStrike">
                <a:solidFill>
                  <a:srgbClr val="000000"/>
                </a:solidFill>
                <a:latin typeface="Arial"/>
                <a:ea typeface="Arial"/>
                <a:cs typeface="Arial"/>
                <a:sym typeface="Arial"/>
              </a:rPr>
              <a:t>binary variable. </a:t>
            </a:r>
            <a:endParaRPr b="0" i="0" sz="2200" u="none" cap="none" strike="noStrike">
              <a:solidFill>
                <a:srgbClr val="000000"/>
              </a:solidFill>
              <a:latin typeface="Arial"/>
              <a:ea typeface="Arial"/>
              <a:cs typeface="Arial"/>
              <a:sym typeface="Arial"/>
            </a:endParaRPr>
          </a:p>
          <a:p>
            <a:pPr indent="-368300" lvl="1" marL="914400" marR="0" rtl="0" algn="l">
              <a:lnSpc>
                <a:spcPct val="100000"/>
              </a:lnSpc>
              <a:spcBef>
                <a:spcPts val="0"/>
              </a:spcBef>
              <a:spcAft>
                <a:spcPts val="0"/>
              </a:spcAft>
              <a:buSzPts val="2200"/>
              <a:buChar char="○"/>
            </a:pPr>
            <a:r>
              <a:rPr b="0" i="0" lang="en-US" sz="2200" u="none" cap="none" strike="noStrike">
                <a:solidFill>
                  <a:srgbClr val="000000"/>
                </a:solidFill>
                <a:latin typeface="Arial"/>
                <a:ea typeface="Arial"/>
                <a:cs typeface="Arial"/>
                <a:sym typeface="Arial"/>
              </a:rPr>
              <a:t>Those with similar distributions affect prediction </a:t>
            </a:r>
            <a:r>
              <a:rPr lang="en-US" sz="2200"/>
              <a:t>similarly =&gt; </a:t>
            </a:r>
            <a:r>
              <a:rPr b="0" i="0" lang="en-US" sz="2200" u="none" cap="none" strike="noStrike">
                <a:solidFill>
                  <a:srgbClr val="000000"/>
                </a:solidFill>
                <a:latin typeface="Arial"/>
                <a:ea typeface="Arial"/>
                <a:cs typeface="Arial"/>
                <a:sym typeface="Arial"/>
              </a:rPr>
              <a:t>grouped together.</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Process </a:t>
            </a:r>
            <a:endParaRPr b="0" i="0" sz="2200" u="none" cap="none" strike="noStrike">
              <a:solidFill>
                <a:srgbClr val="000000"/>
              </a:solidFill>
              <a:latin typeface="Arial"/>
              <a:ea typeface="Arial"/>
              <a:cs typeface="Arial"/>
              <a:sym typeface="Arial"/>
            </a:endParaRPr>
          </a:p>
          <a:p>
            <a:pPr indent="-368300" lvl="1" marL="9144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Examining stacked bar chart to spot seemingly similar distributions over target variables</a:t>
            </a:r>
            <a:endParaRPr b="0" i="0" sz="2200" u="none" cap="none" strike="noStrike">
              <a:solidFill>
                <a:srgbClr val="000000"/>
              </a:solidFill>
              <a:latin typeface="Arial"/>
              <a:ea typeface="Arial"/>
              <a:cs typeface="Arial"/>
              <a:sym typeface="Arial"/>
            </a:endParaRPr>
          </a:p>
          <a:p>
            <a:pPr indent="-368300" lvl="1" marL="9144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Examining exact figures with frequency table</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9"/>
          <p:cNvSpPr txBox="1"/>
          <p:nvPr>
            <p:ph type="title"/>
          </p:nvPr>
        </p:nvSpPr>
        <p:spPr>
          <a:xfrm>
            <a:off x="1097279" y="286603"/>
            <a:ext cx="10770255"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US"/>
              <a:t>Example Breakdown</a:t>
            </a:r>
            <a:endParaRPr/>
          </a:p>
        </p:txBody>
      </p:sp>
      <p:sp>
        <p:nvSpPr>
          <p:cNvPr id="209" name="Google Shape;209;p9"/>
          <p:cNvSpPr txBox="1"/>
          <p:nvPr>
            <p:ph idx="1" type="body"/>
          </p:nvPr>
        </p:nvSpPr>
        <p:spPr>
          <a:xfrm>
            <a:off x="1097280" y="2108201"/>
            <a:ext cx="10058399" cy="3760891"/>
          </a:xfrm>
          <a:prstGeom prst="rect">
            <a:avLst/>
          </a:prstGeom>
          <a:noFill/>
          <a:ln>
            <a:noFill/>
          </a:ln>
        </p:spPr>
        <p:txBody>
          <a:bodyPr anchorCtr="0" anchor="t" bIns="45700" lIns="91425" spcFirstLastPara="1" rIns="0" wrap="square" tIns="45700">
            <a:normAutofit/>
          </a:bodyPr>
          <a:lstStyle/>
          <a:p>
            <a:pPr indent="-156972" lvl="0" marL="347472" rtl="0" algn="l">
              <a:lnSpc>
                <a:spcPct val="100000"/>
              </a:lnSpc>
              <a:spcBef>
                <a:spcPts val="0"/>
              </a:spcBef>
              <a:spcAft>
                <a:spcPts val="0"/>
              </a:spcAft>
              <a:buSzPts val="3000"/>
              <a:buFont typeface="Arial"/>
              <a:buNone/>
            </a:pPr>
            <a:r>
              <a:t/>
            </a:r>
            <a:endParaRPr/>
          </a:p>
        </p:txBody>
      </p:sp>
      <p:pic>
        <p:nvPicPr>
          <p:cNvPr id="210" name="Google Shape;210;p9"/>
          <p:cNvPicPr preferRelativeResize="0"/>
          <p:nvPr/>
        </p:nvPicPr>
        <p:blipFill rotWithShape="1">
          <a:blip r:embed="rId3">
            <a:alphaModFix/>
          </a:blip>
          <a:srcRect b="0" l="0" r="0" t="0"/>
          <a:stretch/>
        </p:blipFill>
        <p:spPr>
          <a:xfrm>
            <a:off x="1306201" y="2251690"/>
            <a:ext cx="4899444" cy="3068455"/>
          </a:xfrm>
          <a:prstGeom prst="rect">
            <a:avLst/>
          </a:prstGeom>
          <a:noFill/>
          <a:ln>
            <a:noFill/>
          </a:ln>
        </p:spPr>
      </p:pic>
      <p:pic>
        <p:nvPicPr>
          <p:cNvPr id="211" name="Google Shape;211;p9"/>
          <p:cNvPicPr preferRelativeResize="0"/>
          <p:nvPr/>
        </p:nvPicPr>
        <p:blipFill rotWithShape="1">
          <a:blip r:embed="rId4">
            <a:alphaModFix/>
          </a:blip>
          <a:srcRect b="0" l="0" r="0" t="0"/>
          <a:stretch/>
        </p:blipFill>
        <p:spPr>
          <a:xfrm>
            <a:off x="6205645" y="2730934"/>
            <a:ext cx="4899444" cy="2589211"/>
          </a:xfrm>
          <a:prstGeom prst="rect">
            <a:avLst/>
          </a:prstGeom>
          <a:noFill/>
          <a:ln>
            <a:noFill/>
          </a:ln>
        </p:spPr>
      </p:pic>
      <p:sp>
        <p:nvSpPr>
          <p:cNvPr id="212" name="Google Shape;212;p9"/>
          <p:cNvSpPr txBox="1"/>
          <p:nvPr/>
        </p:nvSpPr>
        <p:spPr>
          <a:xfrm>
            <a:off x="2810190" y="5799389"/>
            <a:ext cx="73444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Distribution of father’s_occupation over classes of the target variable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0"/>
          <p:cNvSpPr txBox="1"/>
          <p:nvPr/>
        </p:nvSpPr>
        <p:spPr>
          <a:xfrm>
            <a:off x="1097280" y="2025446"/>
            <a:ext cx="10058400" cy="2767500"/>
          </a:xfrm>
          <a:prstGeom prst="rect">
            <a:avLst/>
          </a:prstGeom>
          <a:noFill/>
          <a:ln>
            <a:noFill/>
          </a:ln>
        </p:spPr>
        <p:txBody>
          <a:bodyPr anchorCtr="0" anchor="t" bIns="45700" lIns="91425" spcFirstLastPara="1" rIns="91425" wrap="square" tIns="45700">
            <a:spAutoFit/>
          </a:bodyPr>
          <a:lstStyle/>
          <a:p>
            <a:pPr indent="-368300" lvl="0" marL="457200" marR="0" rtl="0" algn="l">
              <a:lnSpc>
                <a:spcPct val="115000"/>
              </a:lnSpc>
              <a:spcBef>
                <a:spcPts val="0"/>
              </a:spcBef>
              <a:spcAft>
                <a:spcPts val="0"/>
              </a:spcAft>
              <a:buClr>
                <a:srgbClr val="000000"/>
              </a:buClr>
              <a:buSzPts val="2200"/>
              <a:buChar char="●"/>
            </a:pPr>
            <a:r>
              <a:rPr i="0" lang="en-US" sz="2200" u="none" cap="none" strike="noStrike">
                <a:solidFill>
                  <a:srgbClr val="000000"/>
                </a:solidFill>
              </a:rPr>
              <a:t>Columns are removed if</a:t>
            </a:r>
            <a:endParaRPr i="0" sz="2200" u="none" cap="none" strike="noStrike">
              <a:solidFill>
                <a:srgbClr val="000000"/>
              </a:solidFill>
            </a:endParaRPr>
          </a:p>
          <a:p>
            <a:pPr indent="-368300" lvl="0" marL="457200" marR="0" rtl="0" algn="l">
              <a:lnSpc>
                <a:spcPct val="115000"/>
              </a:lnSpc>
              <a:spcBef>
                <a:spcPts val="0"/>
              </a:spcBef>
              <a:spcAft>
                <a:spcPts val="0"/>
              </a:spcAft>
              <a:buSzPts val="2200"/>
              <a:buChar char="●"/>
            </a:pPr>
            <a:r>
              <a:rPr lang="en-US" sz="2200">
                <a:solidFill>
                  <a:schemeClr val="dk1"/>
                </a:solidFill>
              </a:rPr>
              <a:t>U</a:t>
            </a:r>
            <a:r>
              <a:rPr lang="en-US" sz="2200">
                <a:solidFill>
                  <a:schemeClr val="dk1"/>
                </a:solidFill>
              </a:rPr>
              <a:t>nclear </a:t>
            </a:r>
            <a:r>
              <a:rPr i="0" lang="en-US" sz="2200" u="none" cap="none" strike="noStrike">
                <a:solidFill>
                  <a:srgbClr val="000000"/>
                </a:solidFill>
              </a:rPr>
              <a:t>interpretation</a:t>
            </a:r>
            <a:endParaRPr i="0" sz="2200" u="none" cap="none" strike="noStrike">
              <a:solidFill>
                <a:srgbClr val="000000"/>
              </a:solidFill>
            </a:endParaRPr>
          </a:p>
          <a:p>
            <a:pPr indent="-368300" lvl="0" marL="457200" marR="0" rtl="0" algn="l">
              <a:lnSpc>
                <a:spcPct val="115000"/>
              </a:lnSpc>
              <a:spcBef>
                <a:spcPts val="0"/>
              </a:spcBef>
              <a:spcAft>
                <a:spcPts val="0"/>
              </a:spcAft>
              <a:buSzPts val="2200"/>
              <a:buChar char="●"/>
            </a:pPr>
            <a:r>
              <a:rPr lang="en-US" sz="2200"/>
              <a:t>Similar </a:t>
            </a:r>
            <a:r>
              <a:rPr lang="en-US" sz="2200">
                <a:solidFill>
                  <a:schemeClr val="dk1"/>
                </a:solidFill>
              </a:rPr>
              <a:t>distributions </a:t>
            </a:r>
            <a:r>
              <a:rPr i="0" lang="en-US" sz="2200" u="none" cap="none" strike="noStrike">
                <a:solidFill>
                  <a:srgbClr val="000000"/>
                </a:solidFill>
              </a:rPr>
              <a:t>over target variable</a:t>
            </a:r>
            <a:endParaRPr i="0" sz="2200" u="none" cap="none" strike="noStrike">
              <a:solidFill>
                <a:srgbClr val="000000"/>
              </a:solidFill>
            </a:endParaRPr>
          </a:p>
          <a:p>
            <a:pPr indent="-368300" lvl="1" marL="914400" marR="0" rtl="0" algn="l">
              <a:lnSpc>
                <a:spcPct val="115000"/>
              </a:lnSpc>
              <a:spcBef>
                <a:spcPts val="0"/>
              </a:spcBef>
              <a:spcAft>
                <a:spcPts val="0"/>
              </a:spcAft>
              <a:buClr>
                <a:srgbClr val="000000"/>
              </a:buClr>
              <a:buSzPts val="2200"/>
              <a:buChar char="○"/>
            </a:pPr>
            <a:r>
              <a:rPr i="0" lang="en-US" sz="2200" u="none" cap="none" strike="noStrike">
                <a:solidFill>
                  <a:srgbClr val="000000"/>
                </a:solidFill>
              </a:rPr>
              <a:t>Removed because they do not provide information to distinguish between classes of the target variable</a:t>
            </a:r>
            <a:endParaRPr i="0" sz="2200" u="none" cap="none" strike="noStrike">
              <a:solidFill>
                <a:srgbClr val="000000"/>
              </a:solidFill>
            </a:endParaRPr>
          </a:p>
          <a:p>
            <a:pPr indent="-368300" lvl="1" marL="914400" marR="0" rtl="0" algn="l">
              <a:lnSpc>
                <a:spcPct val="115000"/>
              </a:lnSpc>
              <a:spcBef>
                <a:spcPts val="0"/>
              </a:spcBef>
              <a:spcAft>
                <a:spcPts val="0"/>
              </a:spcAft>
              <a:buClr>
                <a:srgbClr val="000000"/>
              </a:buClr>
              <a:buSzPts val="2200"/>
              <a:buChar char="○"/>
            </a:pPr>
            <a:r>
              <a:rPr i="0" lang="en-US" sz="2200" u="none" cap="none" strike="noStrike">
                <a:solidFill>
                  <a:srgbClr val="000000"/>
                </a:solidFill>
              </a:rPr>
              <a:t>Variables removed: 5 - nationality, educational_special_needs, international, CU1Sem_Credit, CU2Sem_Credit</a:t>
            </a:r>
            <a:endParaRPr i="0" sz="2200" u="none" cap="none" strike="noStrike">
              <a:solidFill>
                <a:schemeClr val="dk1"/>
              </a:solidFill>
            </a:endParaRPr>
          </a:p>
        </p:txBody>
      </p:sp>
      <p:sp>
        <p:nvSpPr>
          <p:cNvPr id="219" name="Google Shape;219;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US"/>
              <a:t>Removing Variables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1"/>
          <p:cNvSpPr txBox="1"/>
          <p:nvPr>
            <p:ph type="title"/>
          </p:nvPr>
        </p:nvSpPr>
        <p:spPr>
          <a:xfrm>
            <a:off x="1097279" y="286603"/>
            <a:ext cx="10770255"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US"/>
              <a:t>Example Breakdown</a:t>
            </a:r>
            <a:endParaRPr/>
          </a:p>
        </p:txBody>
      </p:sp>
      <p:pic>
        <p:nvPicPr>
          <p:cNvPr id="226" name="Google Shape;226;p11"/>
          <p:cNvPicPr preferRelativeResize="0"/>
          <p:nvPr/>
        </p:nvPicPr>
        <p:blipFill rotWithShape="1">
          <a:blip r:embed="rId3">
            <a:alphaModFix/>
          </a:blip>
          <a:srcRect b="0" l="0" r="0" t="0"/>
          <a:stretch/>
        </p:blipFill>
        <p:spPr>
          <a:xfrm>
            <a:off x="1097279" y="2333832"/>
            <a:ext cx="4233770" cy="2656470"/>
          </a:xfrm>
          <a:prstGeom prst="rect">
            <a:avLst/>
          </a:prstGeom>
          <a:noFill/>
          <a:ln>
            <a:noFill/>
          </a:ln>
        </p:spPr>
      </p:pic>
      <p:pic>
        <p:nvPicPr>
          <p:cNvPr id="227" name="Google Shape;227;p11"/>
          <p:cNvPicPr preferRelativeResize="0"/>
          <p:nvPr/>
        </p:nvPicPr>
        <p:blipFill rotWithShape="1">
          <a:blip r:embed="rId4">
            <a:alphaModFix/>
          </a:blip>
          <a:srcRect b="0" l="0" r="0" t="0"/>
          <a:stretch/>
        </p:blipFill>
        <p:spPr>
          <a:xfrm>
            <a:off x="5331048" y="2333832"/>
            <a:ext cx="5747889" cy="2656469"/>
          </a:xfrm>
          <a:prstGeom prst="rect">
            <a:avLst/>
          </a:prstGeom>
          <a:noFill/>
          <a:ln>
            <a:noFill/>
          </a:ln>
        </p:spPr>
      </p:pic>
      <p:sp>
        <p:nvSpPr>
          <p:cNvPr id="228" name="Google Shape;228;p11"/>
          <p:cNvSpPr txBox="1"/>
          <p:nvPr/>
        </p:nvSpPr>
        <p:spPr>
          <a:xfrm>
            <a:off x="2423784" y="5499760"/>
            <a:ext cx="73444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Distribution of cu1sem_credit over classes of the target variable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2"/>
          <p:cNvSpPr txBox="1"/>
          <p:nvPr>
            <p:ph type="title"/>
          </p:nvPr>
        </p:nvSpPr>
        <p:spPr>
          <a:xfrm>
            <a:off x="1097279" y="286603"/>
            <a:ext cx="10770255"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US"/>
              <a:t>Example Breakdown</a:t>
            </a:r>
            <a:endParaRPr/>
          </a:p>
        </p:txBody>
      </p:sp>
      <p:sp>
        <p:nvSpPr>
          <p:cNvPr id="235" name="Google Shape;235;p12"/>
          <p:cNvSpPr txBox="1"/>
          <p:nvPr/>
        </p:nvSpPr>
        <p:spPr>
          <a:xfrm>
            <a:off x="2388007" y="5499760"/>
            <a:ext cx="818879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Distribution of educational_special_needs over classes of the target variable</a:t>
            </a:r>
            <a:endParaRPr b="0" i="0" sz="1800" u="none" cap="none" strike="noStrike">
              <a:solidFill>
                <a:schemeClr val="dk1"/>
              </a:solidFill>
              <a:latin typeface="Calibri"/>
              <a:ea typeface="Calibri"/>
              <a:cs typeface="Calibri"/>
              <a:sym typeface="Calibri"/>
            </a:endParaRPr>
          </a:p>
        </p:txBody>
      </p:sp>
      <p:pic>
        <p:nvPicPr>
          <p:cNvPr id="236" name="Google Shape;236;p12"/>
          <p:cNvPicPr preferRelativeResize="0"/>
          <p:nvPr/>
        </p:nvPicPr>
        <p:blipFill rotWithShape="1">
          <a:blip r:embed="rId3">
            <a:alphaModFix/>
          </a:blip>
          <a:srcRect b="0" l="0" r="0" t="0"/>
          <a:stretch/>
        </p:blipFill>
        <p:spPr>
          <a:xfrm>
            <a:off x="1273000" y="2309061"/>
            <a:ext cx="5490704" cy="2649359"/>
          </a:xfrm>
          <a:prstGeom prst="rect">
            <a:avLst/>
          </a:prstGeom>
          <a:noFill/>
          <a:ln>
            <a:noFill/>
          </a:ln>
        </p:spPr>
      </p:pic>
      <p:pic>
        <p:nvPicPr>
          <p:cNvPr id="237" name="Google Shape;237;p12"/>
          <p:cNvPicPr preferRelativeResize="0"/>
          <p:nvPr/>
        </p:nvPicPr>
        <p:blipFill rotWithShape="1">
          <a:blip r:embed="rId4">
            <a:alphaModFix/>
          </a:blip>
          <a:srcRect b="0" l="0" r="0" t="0"/>
          <a:stretch/>
        </p:blipFill>
        <p:spPr>
          <a:xfrm>
            <a:off x="6763704" y="2341233"/>
            <a:ext cx="4233770" cy="264935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1bbeb8a95b_1_7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AGENDA</a:t>
            </a:r>
            <a:endParaRPr/>
          </a:p>
        </p:txBody>
      </p:sp>
      <p:sp>
        <p:nvSpPr>
          <p:cNvPr id="118" name="Google Shape;118;g31bbeb8a95b_1_72"/>
          <p:cNvSpPr txBox="1"/>
          <p:nvPr>
            <p:ph idx="1" type="body"/>
          </p:nvPr>
        </p:nvSpPr>
        <p:spPr>
          <a:xfrm>
            <a:off x="1097280" y="2108201"/>
            <a:ext cx="10058400" cy="3760800"/>
          </a:xfrm>
          <a:prstGeom prst="rect">
            <a:avLst/>
          </a:prstGeom>
        </p:spPr>
        <p:txBody>
          <a:bodyPr anchorCtr="0" anchor="t" bIns="45700" lIns="91425" spcFirstLastPara="1" rIns="0" wrap="square" tIns="45700">
            <a:normAutofit/>
          </a:bodyPr>
          <a:lstStyle/>
          <a:p>
            <a:pPr indent="-368300" lvl="0" marL="457200" marR="0" rtl="0" algn="l">
              <a:lnSpc>
                <a:spcPct val="115000"/>
              </a:lnSpc>
              <a:spcBef>
                <a:spcPts val="0"/>
              </a:spcBef>
              <a:spcAft>
                <a:spcPts val="0"/>
              </a:spcAft>
              <a:buClr>
                <a:schemeClr val="dk1"/>
              </a:buClr>
              <a:buSzPts val="2200"/>
              <a:buChar char="●"/>
            </a:pPr>
            <a:r>
              <a:rPr lang="en-US" sz="2200">
                <a:solidFill>
                  <a:schemeClr val="dk1"/>
                </a:solidFill>
                <a:latin typeface="Arial"/>
                <a:ea typeface="Arial"/>
                <a:cs typeface="Arial"/>
                <a:sym typeface="Arial"/>
              </a:rPr>
              <a:t>The Problem</a:t>
            </a:r>
            <a:endParaRPr sz="2200">
              <a:solidFill>
                <a:schemeClr val="dk1"/>
              </a:solidFill>
              <a:latin typeface="Arial"/>
              <a:ea typeface="Arial"/>
              <a:cs typeface="Arial"/>
              <a:sym typeface="Arial"/>
            </a:endParaRPr>
          </a:p>
          <a:p>
            <a:pPr indent="-368300" lvl="0" marL="457200" marR="0" rtl="0" algn="l">
              <a:lnSpc>
                <a:spcPct val="115000"/>
              </a:lnSpc>
              <a:spcBef>
                <a:spcPts val="0"/>
              </a:spcBef>
              <a:spcAft>
                <a:spcPts val="0"/>
              </a:spcAft>
              <a:buClr>
                <a:schemeClr val="dk1"/>
              </a:buClr>
              <a:buSzPts val="2200"/>
              <a:buChar char="●"/>
            </a:pPr>
            <a:r>
              <a:rPr lang="en-US" sz="2200">
                <a:solidFill>
                  <a:schemeClr val="dk1"/>
                </a:solidFill>
                <a:latin typeface="Arial"/>
                <a:ea typeface="Arial"/>
                <a:cs typeface="Arial"/>
                <a:sym typeface="Arial"/>
              </a:rPr>
              <a:t>Dataset and the need for D</a:t>
            </a:r>
            <a:r>
              <a:rPr lang="en-US" sz="2200">
                <a:solidFill>
                  <a:schemeClr val="dk1"/>
                </a:solidFill>
                <a:latin typeface="Arial"/>
                <a:ea typeface="Arial"/>
                <a:cs typeface="Arial"/>
                <a:sym typeface="Arial"/>
              </a:rPr>
              <a:t>imension</a:t>
            </a:r>
            <a:r>
              <a:rPr lang="en-US" sz="2200">
                <a:solidFill>
                  <a:schemeClr val="dk1"/>
                </a:solidFill>
                <a:latin typeface="Arial"/>
                <a:ea typeface="Arial"/>
                <a:cs typeface="Arial"/>
                <a:sym typeface="Arial"/>
              </a:rPr>
              <a:t> Reduction</a:t>
            </a:r>
            <a:endParaRPr sz="2200">
              <a:solidFill>
                <a:schemeClr val="dk1"/>
              </a:solidFill>
              <a:latin typeface="Arial"/>
              <a:ea typeface="Arial"/>
              <a:cs typeface="Arial"/>
              <a:sym typeface="Arial"/>
            </a:endParaRPr>
          </a:p>
          <a:p>
            <a:pPr indent="-368300" lvl="0" marL="457200" marR="0" rtl="0" algn="l">
              <a:lnSpc>
                <a:spcPct val="115000"/>
              </a:lnSpc>
              <a:spcBef>
                <a:spcPts val="0"/>
              </a:spcBef>
              <a:spcAft>
                <a:spcPts val="0"/>
              </a:spcAft>
              <a:buClr>
                <a:schemeClr val="dk1"/>
              </a:buClr>
              <a:buSzPts val="2200"/>
              <a:buChar char="●"/>
            </a:pPr>
            <a:r>
              <a:rPr lang="en-US" sz="2200">
                <a:solidFill>
                  <a:schemeClr val="dk1"/>
                </a:solidFill>
                <a:latin typeface="Arial"/>
                <a:ea typeface="Arial"/>
                <a:cs typeface="Arial"/>
                <a:sym typeface="Arial"/>
              </a:rPr>
              <a:t>Dimension Reduction through 3 steps</a:t>
            </a:r>
            <a:endParaRPr sz="2200">
              <a:solidFill>
                <a:schemeClr val="dk1"/>
              </a:solidFill>
              <a:latin typeface="Arial"/>
              <a:ea typeface="Arial"/>
              <a:cs typeface="Arial"/>
              <a:sym typeface="Arial"/>
            </a:endParaRPr>
          </a:p>
          <a:p>
            <a:pPr indent="-368300" lvl="0" marL="457200" marR="0" rtl="0" algn="l">
              <a:lnSpc>
                <a:spcPct val="115000"/>
              </a:lnSpc>
              <a:spcBef>
                <a:spcPts val="0"/>
              </a:spcBef>
              <a:spcAft>
                <a:spcPts val="0"/>
              </a:spcAft>
              <a:buClr>
                <a:schemeClr val="dk1"/>
              </a:buClr>
              <a:buSzPts val="2200"/>
              <a:buChar char="●"/>
            </a:pPr>
            <a:r>
              <a:rPr lang="en-US" sz="2200">
                <a:solidFill>
                  <a:schemeClr val="dk1"/>
                </a:solidFill>
                <a:latin typeface="Arial"/>
                <a:ea typeface="Arial"/>
                <a:cs typeface="Arial"/>
                <a:sym typeface="Arial"/>
              </a:rPr>
              <a:t>Applying models</a:t>
            </a:r>
            <a:endParaRPr sz="2200">
              <a:solidFill>
                <a:schemeClr val="dk1"/>
              </a:solidFill>
              <a:latin typeface="Arial"/>
              <a:ea typeface="Arial"/>
              <a:cs typeface="Arial"/>
              <a:sym typeface="Arial"/>
            </a:endParaRPr>
          </a:p>
          <a:p>
            <a:pPr indent="-368300" lvl="1" marL="914400" marR="0" rtl="0" algn="l">
              <a:lnSpc>
                <a:spcPct val="115000"/>
              </a:lnSpc>
              <a:spcBef>
                <a:spcPts val="0"/>
              </a:spcBef>
              <a:spcAft>
                <a:spcPts val="0"/>
              </a:spcAft>
              <a:buClr>
                <a:schemeClr val="dk1"/>
              </a:buClr>
              <a:buSzPts val="2200"/>
              <a:buChar char="○"/>
            </a:pPr>
            <a:r>
              <a:rPr lang="en-US" sz="2200">
                <a:solidFill>
                  <a:schemeClr val="dk1"/>
                </a:solidFill>
                <a:latin typeface="Arial"/>
                <a:ea typeface="Arial"/>
                <a:cs typeface="Arial"/>
                <a:sym typeface="Arial"/>
              </a:rPr>
              <a:t>Logistic Regression</a:t>
            </a:r>
            <a:endParaRPr sz="2200">
              <a:solidFill>
                <a:schemeClr val="dk1"/>
              </a:solidFill>
              <a:latin typeface="Arial"/>
              <a:ea typeface="Arial"/>
              <a:cs typeface="Arial"/>
              <a:sym typeface="Arial"/>
            </a:endParaRPr>
          </a:p>
          <a:p>
            <a:pPr indent="-368300" lvl="1" marL="914400" marR="0" rtl="0" algn="l">
              <a:lnSpc>
                <a:spcPct val="115000"/>
              </a:lnSpc>
              <a:spcBef>
                <a:spcPts val="0"/>
              </a:spcBef>
              <a:spcAft>
                <a:spcPts val="0"/>
              </a:spcAft>
              <a:buClr>
                <a:schemeClr val="dk1"/>
              </a:buClr>
              <a:buSzPts val="2200"/>
              <a:buChar char="○"/>
            </a:pPr>
            <a:r>
              <a:rPr lang="en-US" sz="2200">
                <a:solidFill>
                  <a:schemeClr val="dk1"/>
                </a:solidFill>
                <a:latin typeface="Arial"/>
                <a:ea typeface="Arial"/>
                <a:cs typeface="Arial"/>
                <a:sym typeface="Arial"/>
              </a:rPr>
              <a:t>CART</a:t>
            </a:r>
            <a:endParaRPr sz="2200">
              <a:solidFill>
                <a:schemeClr val="dk1"/>
              </a:solidFill>
              <a:latin typeface="Arial"/>
              <a:ea typeface="Arial"/>
              <a:cs typeface="Arial"/>
              <a:sym typeface="Arial"/>
            </a:endParaRPr>
          </a:p>
          <a:p>
            <a:pPr indent="-368300" lvl="1" marL="914400" marR="0" rtl="0" algn="l">
              <a:lnSpc>
                <a:spcPct val="115000"/>
              </a:lnSpc>
              <a:spcBef>
                <a:spcPts val="0"/>
              </a:spcBef>
              <a:spcAft>
                <a:spcPts val="0"/>
              </a:spcAft>
              <a:buClr>
                <a:schemeClr val="dk1"/>
              </a:buClr>
              <a:buSzPts val="2200"/>
              <a:buChar char="○"/>
            </a:pPr>
            <a:r>
              <a:rPr lang="en-US" sz="2200">
                <a:solidFill>
                  <a:schemeClr val="dk1"/>
                </a:solidFill>
                <a:latin typeface="Arial"/>
                <a:ea typeface="Arial"/>
                <a:cs typeface="Arial"/>
                <a:sym typeface="Arial"/>
              </a:rPr>
              <a:t>Neural Network</a:t>
            </a:r>
            <a:endParaRPr sz="2200">
              <a:solidFill>
                <a:schemeClr val="dk1"/>
              </a:solidFill>
              <a:latin typeface="Arial"/>
              <a:ea typeface="Arial"/>
              <a:cs typeface="Arial"/>
              <a:sym typeface="Arial"/>
            </a:endParaRPr>
          </a:p>
          <a:p>
            <a:pPr indent="-368300" lvl="0" marL="457200" marR="0" rtl="0" algn="l">
              <a:lnSpc>
                <a:spcPct val="115000"/>
              </a:lnSpc>
              <a:spcBef>
                <a:spcPts val="0"/>
              </a:spcBef>
              <a:spcAft>
                <a:spcPts val="0"/>
              </a:spcAft>
              <a:buClr>
                <a:schemeClr val="dk1"/>
              </a:buClr>
              <a:buSzPts val="2200"/>
              <a:buFont typeface="Aptos"/>
              <a:buChar char="●"/>
            </a:pPr>
            <a:r>
              <a:rPr lang="en-US" sz="2200">
                <a:solidFill>
                  <a:schemeClr val="dk1"/>
                </a:solidFill>
                <a:latin typeface="Arial"/>
                <a:ea typeface="Arial"/>
                <a:cs typeface="Arial"/>
                <a:sym typeface="Arial"/>
              </a:rPr>
              <a:t>Predic</a:t>
            </a:r>
            <a:r>
              <a:rPr lang="en-US" sz="2200">
                <a:latin typeface="Arial"/>
                <a:ea typeface="Arial"/>
                <a:cs typeface="Arial"/>
                <a:sym typeface="Arial"/>
              </a:rPr>
              <a:t>tive Performance Comparison &amp; Conclusion</a:t>
            </a:r>
            <a:endParaRPr sz="22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US"/>
              <a:t>Exploratory Data Analysis Conclusion</a:t>
            </a:r>
            <a:endParaRPr/>
          </a:p>
        </p:txBody>
      </p:sp>
      <p:graphicFrame>
        <p:nvGraphicFramePr>
          <p:cNvPr id="243" name="Google Shape;243;p13"/>
          <p:cNvGraphicFramePr/>
          <p:nvPr/>
        </p:nvGraphicFramePr>
        <p:xfrm>
          <a:off x="1097279" y="2695948"/>
          <a:ext cx="3000000" cy="3000000"/>
        </p:xfrm>
        <a:graphic>
          <a:graphicData uri="http://schemas.openxmlformats.org/drawingml/2006/table">
            <a:tbl>
              <a:tblPr bandRow="1" firstRow="1">
                <a:noFill/>
                <a:tableStyleId>{B6144C69-A028-474B-9B27-C2A8DC69D939}</a:tableStyleId>
              </a:tblPr>
              <a:tblGrid>
                <a:gridCol w="2514600"/>
                <a:gridCol w="2514600"/>
                <a:gridCol w="2514600"/>
                <a:gridCol w="2514600"/>
              </a:tblGrid>
              <a:tr h="47450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Before Reduction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After Reduction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 Reduction</a:t>
                      </a:r>
                      <a:endParaRPr sz="1400" u="none" cap="none" strike="noStrike"/>
                    </a:p>
                  </a:txBody>
                  <a:tcPr marT="45725" marB="45725" marR="91450" marL="91450"/>
                </a:tc>
              </a:tr>
              <a:tr h="8189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 of Independent Variables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2200" u="none" cap="none" strike="noStrike"/>
                        <a:t>36</a:t>
                      </a:r>
                      <a:endParaRPr sz="22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2200" u="none" cap="none" strike="noStrike"/>
                        <a:t>30</a:t>
                      </a:r>
                      <a:endParaRPr sz="22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2200" u="none" cap="none" strike="noStrike"/>
                        <a:t>16.67%</a:t>
                      </a:r>
                      <a:endParaRPr sz="2200" u="none" cap="none" strike="noStrike"/>
                    </a:p>
                  </a:txBody>
                  <a:tcPr marT="45725" marB="45725" marR="91450" marL="91450" anchor="ctr"/>
                </a:tc>
              </a:tr>
              <a:tr h="11699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 of independent Variables after one-hot Coding</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2200" u="none" cap="none" strike="noStrike"/>
                        <a:t>517</a:t>
                      </a:r>
                      <a:endParaRPr sz="22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2200" u="none" cap="none" strike="noStrike"/>
                        <a:t>73</a:t>
                      </a:r>
                      <a:endParaRPr sz="22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800"/>
                        <a:buFont typeface="Arial"/>
                        <a:buNone/>
                      </a:pPr>
                      <a:r>
                        <a:rPr lang="en-US" sz="2200" u="none" cap="none" strike="noStrike"/>
                        <a:t>85.88%</a:t>
                      </a:r>
                      <a:endParaRPr sz="2200" u="none" cap="none" strike="noStrike"/>
                    </a:p>
                  </a:txBody>
                  <a:tcPr marT="45725" marB="45725" marR="91450" marL="9145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31bbeb8a95b_1_1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US"/>
              <a:t>Exploratory Data Analysis</a:t>
            </a:r>
            <a:endParaRPr/>
          </a:p>
        </p:txBody>
      </p:sp>
      <p:sp>
        <p:nvSpPr>
          <p:cNvPr id="249" name="Google Shape;249;g31bbeb8a95b_1_14"/>
          <p:cNvSpPr txBox="1"/>
          <p:nvPr/>
        </p:nvSpPr>
        <p:spPr>
          <a:xfrm>
            <a:off x="1776300" y="2531425"/>
            <a:ext cx="8443800" cy="5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solidFill>
                  <a:srgbClr val="3F3F3F"/>
                </a:solidFill>
                <a:latin typeface="Calibri"/>
                <a:ea typeface="Calibri"/>
                <a:cs typeface="Calibri"/>
                <a:sym typeface="Calibri"/>
              </a:rPr>
              <a:t>We will refer to the list of variables after reduction through EDA as “VarsEDA”</a:t>
            </a:r>
            <a:endParaRPr sz="3100">
              <a:solidFill>
                <a:srgbClr val="3F3F3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31ed9b30844_0_25"/>
          <p:cNvSpPr txBox="1"/>
          <p:nvPr/>
        </p:nvSpPr>
        <p:spPr>
          <a:xfrm>
            <a:off x="2560800" y="1797450"/>
            <a:ext cx="7070400" cy="3263100"/>
          </a:xfrm>
          <a:prstGeom prst="rect">
            <a:avLst/>
          </a:prstGeom>
          <a:noFill/>
          <a:ln>
            <a:noFill/>
          </a:ln>
        </p:spPr>
        <p:txBody>
          <a:bodyPr anchorCtr="0" anchor="t" bIns="91425" lIns="91425" spcFirstLastPara="1" rIns="91425" wrap="square" tIns="91425">
            <a:spAutoFit/>
          </a:bodyPr>
          <a:lstStyle/>
          <a:p>
            <a:pPr indent="0" lvl="0" marL="0" rtl="0" algn="ctr">
              <a:spcBef>
                <a:spcPts val="1200"/>
              </a:spcBef>
              <a:spcAft>
                <a:spcPts val="0"/>
              </a:spcAft>
              <a:buNone/>
            </a:pPr>
            <a:r>
              <a:rPr lang="en-US" sz="10000">
                <a:solidFill>
                  <a:srgbClr val="3F3F3F"/>
                </a:solidFill>
                <a:latin typeface="Calibri"/>
                <a:ea typeface="Calibri"/>
                <a:cs typeface="Calibri"/>
                <a:sym typeface="Calibri"/>
              </a:rPr>
              <a:t>Applying the Models</a:t>
            </a:r>
            <a:endParaRPr sz="100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31bbeb8a95b_1_104"/>
          <p:cNvSpPr txBox="1"/>
          <p:nvPr/>
        </p:nvSpPr>
        <p:spPr>
          <a:xfrm>
            <a:off x="1066800" y="2523172"/>
            <a:ext cx="10058400" cy="25860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15000"/>
              </a:lnSpc>
              <a:spcBef>
                <a:spcPts val="0"/>
              </a:spcBef>
              <a:spcAft>
                <a:spcPts val="0"/>
              </a:spcAft>
              <a:buSzPts val="2400"/>
              <a:buChar char="●"/>
            </a:pPr>
            <a:r>
              <a:rPr lang="en-US" sz="2400"/>
              <a:t>Ran Logistic Regression model with VarsEDA using selection methods</a:t>
            </a:r>
            <a:endParaRPr sz="2400"/>
          </a:p>
          <a:p>
            <a:pPr indent="-381000" lvl="0" marL="457200" marR="0" rtl="0" algn="l">
              <a:lnSpc>
                <a:spcPct val="115000"/>
              </a:lnSpc>
              <a:spcBef>
                <a:spcPts val="0"/>
              </a:spcBef>
              <a:spcAft>
                <a:spcPts val="0"/>
              </a:spcAft>
              <a:buSzPts val="2400"/>
              <a:buChar char="●"/>
            </a:pPr>
            <a:r>
              <a:rPr lang="en-US" sz="2400"/>
              <a:t>End up with 3 models</a:t>
            </a:r>
            <a:endParaRPr sz="2400"/>
          </a:p>
          <a:p>
            <a:pPr indent="-381000" lvl="1" marL="914400" rtl="0" algn="l">
              <a:lnSpc>
                <a:spcPct val="115000"/>
              </a:lnSpc>
              <a:spcBef>
                <a:spcPts val="0"/>
              </a:spcBef>
              <a:spcAft>
                <a:spcPts val="0"/>
              </a:spcAft>
              <a:buClr>
                <a:schemeClr val="dk1"/>
              </a:buClr>
              <a:buSzPts val="2400"/>
              <a:buChar char="○"/>
            </a:pPr>
            <a:r>
              <a:rPr lang="en-US" sz="2400">
                <a:solidFill>
                  <a:schemeClr val="dk1"/>
                </a:solidFill>
              </a:rPr>
              <a:t>Backward</a:t>
            </a:r>
            <a:endParaRPr sz="2400">
              <a:solidFill>
                <a:schemeClr val="dk1"/>
              </a:solidFill>
            </a:endParaRPr>
          </a:p>
          <a:p>
            <a:pPr indent="-381000" lvl="1" marL="914400" rtl="0" algn="l">
              <a:lnSpc>
                <a:spcPct val="115000"/>
              </a:lnSpc>
              <a:spcBef>
                <a:spcPts val="0"/>
              </a:spcBef>
              <a:spcAft>
                <a:spcPts val="0"/>
              </a:spcAft>
              <a:buClr>
                <a:schemeClr val="dk1"/>
              </a:buClr>
              <a:buSzPts val="2400"/>
              <a:buChar char="○"/>
            </a:pPr>
            <a:r>
              <a:rPr lang="en-US" sz="2400">
                <a:solidFill>
                  <a:schemeClr val="dk1"/>
                </a:solidFill>
              </a:rPr>
              <a:t>Forward</a:t>
            </a:r>
            <a:endParaRPr sz="2400">
              <a:solidFill>
                <a:schemeClr val="dk1"/>
              </a:solidFill>
            </a:endParaRPr>
          </a:p>
          <a:p>
            <a:pPr indent="-381000" lvl="1" marL="914400" rtl="0" algn="l">
              <a:lnSpc>
                <a:spcPct val="115000"/>
              </a:lnSpc>
              <a:spcBef>
                <a:spcPts val="0"/>
              </a:spcBef>
              <a:spcAft>
                <a:spcPts val="0"/>
              </a:spcAft>
              <a:buClr>
                <a:schemeClr val="dk1"/>
              </a:buClr>
              <a:buSzPts val="2400"/>
              <a:buChar char="○"/>
            </a:pPr>
            <a:r>
              <a:rPr lang="en-US" sz="2400">
                <a:solidFill>
                  <a:schemeClr val="dk1"/>
                </a:solidFill>
              </a:rPr>
              <a:t>Stepwise</a:t>
            </a:r>
            <a:endParaRPr sz="2400"/>
          </a:p>
        </p:txBody>
      </p:sp>
      <p:sp>
        <p:nvSpPr>
          <p:cNvPr id="262" name="Google Shape;262;g31bbeb8a95b_1_104"/>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US"/>
              <a:t>Logistic Regression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US"/>
              <a:t>Logistic Regression</a:t>
            </a:r>
            <a:endParaRPr/>
          </a:p>
        </p:txBody>
      </p:sp>
      <p:graphicFrame>
        <p:nvGraphicFramePr>
          <p:cNvPr id="268" name="Google Shape;268;p16"/>
          <p:cNvGraphicFramePr/>
          <p:nvPr/>
        </p:nvGraphicFramePr>
        <p:xfrm>
          <a:off x="982980" y="2873861"/>
          <a:ext cx="3000000" cy="3000000"/>
        </p:xfrm>
        <a:graphic>
          <a:graphicData uri="http://schemas.openxmlformats.org/drawingml/2006/table">
            <a:tbl>
              <a:tblPr>
                <a:noFill/>
                <a:tableStyleId>{AB493677-7D37-4C8B-9957-24309FFAB517}</a:tableStyleId>
              </a:tblPr>
              <a:tblGrid>
                <a:gridCol w="2571750"/>
                <a:gridCol w="2571750"/>
                <a:gridCol w="2571750"/>
                <a:gridCol w="257175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Backward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Forward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Stepwise</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AUC</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91.58</a:t>
                      </a:r>
                      <a:endParaRPr sz="2000"/>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91.36</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91.34</a:t>
                      </a:r>
                      <a:endParaRPr sz="20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Sensitivity</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74.54</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74.54</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73.80</a:t>
                      </a:r>
                      <a:endParaRPr sz="20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Specificity</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93.96</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93.96</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93.47</a:t>
                      </a:r>
                      <a:endParaRPr sz="2000" u="none" cap="none" strike="noStrike"/>
                    </a:p>
                  </a:txBody>
                  <a:tcPr marT="91425" marB="91425" marR="91425" marL="91425"/>
                </a:tc>
              </a:tr>
              <a:tr h="381000">
                <a:tc>
                  <a:txBody>
                    <a:bodyPr/>
                    <a:lstStyle/>
                    <a:p>
                      <a:pPr indent="0" lvl="0" marL="0" marR="0" rtl="0" algn="l">
                        <a:lnSpc>
                          <a:spcPct val="100000"/>
                        </a:lnSpc>
                        <a:spcBef>
                          <a:spcPts val="0"/>
                        </a:spcBef>
                        <a:spcAft>
                          <a:spcPts val="0"/>
                        </a:spcAft>
                        <a:buNone/>
                      </a:pPr>
                      <a:r>
                        <a:rPr lang="en-US"/>
                        <a:t># Variables</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None/>
                      </a:pPr>
                      <a:r>
                        <a:rPr lang="en-US" sz="2000"/>
                        <a:t>51</a:t>
                      </a:r>
                      <a:endParaRPr sz="2000"/>
                    </a:p>
                  </a:txBody>
                  <a:tcPr marT="91425" marB="91425" marR="91425" marL="91425"/>
                </a:tc>
                <a:tc>
                  <a:txBody>
                    <a:bodyPr/>
                    <a:lstStyle/>
                    <a:p>
                      <a:pPr indent="0" lvl="0" marL="0" marR="0" rtl="0" algn="ctr">
                        <a:lnSpc>
                          <a:spcPct val="100000"/>
                        </a:lnSpc>
                        <a:spcBef>
                          <a:spcPts val="0"/>
                        </a:spcBef>
                        <a:spcAft>
                          <a:spcPts val="0"/>
                        </a:spcAft>
                        <a:buNone/>
                      </a:pPr>
                      <a:r>
                        <a:rPr lang="en-US" sz="2000"/>
                        <a:t>49</a:t>
                      </a:r>
                      <a:endParaRPr sz="2000"/>
                    </a:p>
                  </a:txBody>
                  <a:tcPr marT="91425" marB="91425" marR="91425" marL="91425"/>
                </a:tc>
                <a:tc>
                  <a:txBody>
                    <a:bodyPr/>
                    <a:lstStyle/>
                    <a:p>
                      <a:pPr indent="0" lvl="0" marL="0" marR="0" rtl="0" algn="ctr">
                        <a:lnSpc>
                          <a:spcPct val="100000"/>
                        </a:lnSpc>
                        <a:spcBef>
                          <a:spcPts val="0"/>
                        </a:spcBef>
                        <a:spcAft>
                          <a:spcPts val="0"/>
                        </a:spcAft>
                        <a:buNone/>
                      </a:pPr>
                      <a:r>
                        <a:rPr lang="en-US" sz="2000"/>
                        <a:t>49</a:t>
                      </a:r>
                      <a:endParaRPr sz="2000"/>
                    </a:p>
                  </a:txBody>
                  <a:tcPr marT="91425" marB="91425" marR="91425" marL="91425"/>
                </a:tc>
              </a:tr>
            </a:tbl>
          </a:graphicData>
        </a:graphic>
      </p:graphicFrame>
      <p:sp>
        <p:nvSpPr>
          <p:cNvPr id="269" name="Google Shape;269;p16"/>
          <p:cNvSpPr txBox="1"/>
          <p:nvPr/>
        </p:nvSpPr>
        <p:spPr>
          <a:xfrm>
            <a:off x="1066800" y="2115574"/>
            <a:ext cx="100584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Arial"/>
                <a:ea typeface="Arial"/>
                <a:cs typeface="Arial"/>
                <a:sym typeface="Arial"/>
              </a:rPr>
              <a:t>The </a:t>
            </a:r>
            <a:r>
              <a:rPr lang="en-US" sz="2200"/>
              <a:t>following</a:t>
            </a:r>
            <a:r>
              <a:rPr b="0" i="0" lang="en-US" sz="2200" u="none" cap="none" strike="noStrike">
                <a:solidFill>
                  <a:srgbClr val="000000"/>
                </a:solidFill>
                <a:latin typeface="Arial"/>
                <a:ea typeface="Arial"/>
                <a:cs typeface="Arial"/>
                <a:sym typeface="Arial"/>
              </a:rPr>
              <a:t> results show the performance of each regression model selection method on validation set</a:t>
            </a:r>
            <a:endParaRPr sz="2200"/>
          </a:p>
        </p:txBody>
      </p:sp>
      <p:sp>
        <p:nvSpPr>
          <p:cNvPr id="270" name="Google Shape;270;p16"/>
          <p:cNvSpPr txBox="1"/>
          <p:nvPr/>
        </p:nvSpPr>
        <p:spPr>
          <a:xfrm>
            <a:off x="1097275" y="5297807"/>
            <a:ext cx="100584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2200"/>
              <a:t>F</a:t>
            </a:r>
            <a:r>
              <a:rPr b="0" i="0" lang="en-US" sz="2200" u="none" cap="none" strike="noStrike">
                <a:solidFill>
                  <a:srgbClr val="000000"/>
                </a:solidFill>
                <a:latin typeface="Arial"/>
                <a:ea typeface="Arial"/>
                <a:cs typeface="Arial"/>
                <a:sym typeface="Arial"/>
              </a:rPr>
              <a:t>orward selection </a:t>
            </a:r>
            <a:r>
              <a:rPr lang="en-US" sz="2200"/>
              <a:t>is </a:t>
            </a:r>
            <a:r>
              <a:rPr b="0" i="0" lang="en-US" sz="2200" u="none" cap="none" strike="noStrike">
                <a:solidFill>
                  <a:srgbClr val="000000"/>
                </a:solidFill>
                <a:latin typeface="Arial"/>
                <a:ea typeface="Arial"/>
                <a:cs typeface="Arial"/>
                <a:sym typeface="Arial"/>
              </a:rPr>
              <a:t>best in </a:t>
            </a:r>
            <a:r>
              <a:rPr lang="en-US" sz="2200"/>
              <a:t>measurements,</a:t>
            </a:r>
            <a:r>
              <a:rPr b="0" i="0" lang="en-US" sz="2200" u="none" cap="none" strike="noStrike">
                <a:solidFill>
                  <a:srgbClr val="000000"/>
                </a:solidFill>
                <a:latin typeface="Arial"/>
                <a:ea typeface="Arial"/>
                <a:cs typeface="Arial"/>
                <a:sym typeface="Arial"/>
              </a:rPr>
              <a:t> also most parsimoniou</a:t>
            </a:r>
            <a:r>
              <a:rPr lang="en-US" sz="2200"/>
              <a:t>s</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31b355f7d7d_2_0"/>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800"/>
              <a:buNone/>
            </a:pPr>
            <a:r>
              <a:rPr lang="en-US"/>
              <a:t>CART</a:t>
            </a:r>
            <a:endParaRPr/>
          </a:p>
        </p:txBody>
      </p:sp>
      <p:sp>
        <p:nvSpPr>
          <p:cNvPr id="277" name="Google Shape;277;g31b355f7d7d_2_0"/>
          <p:cNvSpPr txBox="1"/>
          <p:nvPr/>
        </p:nvSpPr>
        <p:spPr>
          <a:xfrm>
            <a:off x="1066800" y="2523172"/>
            <a:ext cx="10058400" cy="3047700"/>
          </a:xfrm>
          <a:prstGeom prst="rect">
            <a:avLst/>
          </a:prstGeom>
          <a:noFill/>
          <a:ln>
            <a:noFill/>
          </a:ln>
        </p:spPr>
        <p:txBody>
          <a:bodyPr anchorCtr="0" anchor="t" bIns="45700" lIns="91425" spcFirstLastPara="1" rIns="91425" wrap="square" tIns="45700">
            <a:spAutoFit/>
          </a:bodyPr>
          <a:lstStyle/>
          <a:p>
            <a:pPr indent="-381000" lvl="0" marL="457200" marR="0" rtl="0" algn="l">
              <a:lnSpc>
                <a:spcPct val="100000"/>
              </a:lnSpc>
              <a:spcBef>
                <a:spcPts val="0"/>
              </a:spcBef>
              <a:spcAft>
                <a:spcPts val="0"/>
              </a:spcAft>
              <a:buSzPts val="2400"/>
              <a:buChar char="●"/>
            </a:pPr>
            <a:r>
              <a:rPr b="0" i="0" lang="en-US" sz="2400" u="none" cap="none" strike="noStrike">
                <a:solidFill>
                  <a:srgbClr val="000000"/>
                </a:solidFill>
                <a:latin typeface="Arial"/>
                <a:ea typeface="Arial"/>
                <a:cs typeface="Arial"/>
                <a:sym typeface="Arial"/>
              </a:rPr>
              <a:t>Ran CART with </a:t>
            </a:r>
            <a:r>
              <a:rPr lang="en-US" sz="2400"/>
              <a:t>Vars</a:t>
            </a:r>
            <a:r>
              <a:rPr b="0" i="0" lang="en-US" sz="2400" u="none" cap="none" strike="noStrike">
                <a:solidFill>
                  <a:srgbClr val="000000"/>
                </a:solidFill>
                <a:latin typeface="Arial"/>
                <a:ea typeface="Arial"/>
                <a:cs typeface="Arial"/>
                <a:sym typeface="Arial"/>
              </a:rPr>
              <a:t>EDA with Entropy and GIni</a:t>
            </a:r>
            <a:endParaRPr b="0" i="0" sz="18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Each model will produce a list of important variables</a:t>
            </a:r>
            <a:endParaRPr/>
          </a:p>
          <a:p>
            <a:pPr indent="-381000" lvl="0" marL="4572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Run each model with their respective list of important variables</a:t>
            </a:r>
            <a:endParaRPr/>
          </a:p>
          <a:p>
            <a:pPr indent="-381000" lvl="0" marL="457200" marR="0" rtl="0" algn="l">
              <a:lnSpc>
                <a:spcPct val="100000"/>
              </a:lnSpc>
              <a:spcBef>
                <a:spcPts val="0"/>
              </a:spcBef>
              <a:spcAft>
                <a:spcPts val="0"/>
              </a:spcAft>
              <a:buSzPts val="2400"/>
              <a:buChar char="●"/>
            </a:pPr>
            <a:r>
              <a:rPr lang="en-US" sz="2400"/>
              <a:t>We end up with 4 models</a:t>
            </a:r>
            <a:endParaRPr sz="2400"/>
          </a:p>
          <a:p>
            <a:pPr indent="-381000" lvl="1" marL="914400" marR="0" rtl="0" algn="l">
              <a:lnSpc>
                <a:spcPct val="100000"/>
              </a:lnSpc>
              <a:spcBef>
                <a:spcPts val="0"/>
              </a:spcBef>
              <a:spcAft>
                <a:spcPts val="0"/>
              </a:spcAft>
              <a:buSzPts val="2400"/>
              <a:buChar char="○"/>
            </a:pPr>
            <a:r>
              <a:rPr lang="en-US" sz="2400"/>
              <a:t>CART Gini with </a:t>
            </a:r>
            <a:r>
              <a:rPr lang="en-US" sz="2400">
                <a:solidFill>
                  <a:schemeClr val="dk1"/>
                </a:solidFill>
              </a:rPr>
              <a:t>VarsEDA</a:t>
            </a:r>
            <a:endParaRPr sz="2400"/>
          </a:p>
          <a:p>
            <a:pPr indent="-381000" lvl="1" marL="914400" rtl="0" algn="l">
              <a:spcBef>
                <a:spcPts val="0"/>
              </a:spcBef>
              <a:spcAft>
                <a:spcPts val="0"/>
              </a:spcAft>
              <a:buClr>
                <a:schemeClr val="dk1"/>
              </a:buClr>
              <a:buSzPts val="2400"/>
              <a:buChar char="○"/>
            </a:pPr>
            <a:r>
              <a:rPr lang="en-US" sz="2400">
                <a:solidFill>
                  <a:schemeClr val="dk1"/>
                </a:solidFill>
              </a:rPr>
              <a:t>CART Gini with vars reduced by CART Gini</a:t>
            </a:r>
            <a:endParaRPr sz="2400">
              <a:solidFill>
                <a:schemeClr val="dk1"/>
              </a:solidFill>
            </a:endParaRPr>
          </a:p>
          <a:p>
            <a:pPr indent="-381000" lvl="1" marL="914400" rtl="0" algn="l">
              <a:spcBef>
                <a:spcPts val="0"/>
              </a:spcBef>
              <a:spcAft>
                <a:spcPts val="0"/>
              </a:spcAft>
              <a:buClr>
                <a:schemeClr val="dk1"/>
              </a:buClr>
              <a:buSzPts val="2400"/>
              <a:buChar char="○"/>
            </a:pPr>
            <a:r>
              <a:rPr lang="en-US" sz="2400">
                <a:solidFill>
                  <a:schemeClr val="dk1"/>
                </a:solidFill>
              </a:rPr>
              <a:t>CART Entropy VarsEDA</a:t>
            </a:r>
            <a:endParaRPr sz="2400">
              <a:solidFill>
                <a:schemeClr val="dk1"/>
              </a:solidFill>
            </a:endParaRPr>
          </a:p>
          <a:p>
            <a:pPr indent="-381000" lvl="1" marL="914400" rtl="0" algn="l">
              <a:spcBef>
                <a:spcPts val="0"/>
              </a:spcBef>
              <a:spcAft>
                <a:spcPts val="0"/>
              </a:spcAft>
              <a:buClr>
                <a:schemeClr val="dk1"/>
              </a:buClr>
              <a:buSzPts val="2400"/>
              <a:buChar char="○"/>
            </a:pPr>
            <a:r>
              <a:rPr lang="en-US" sz="2400">
                <a:solidFill>
                  <a:schemeClr val="dk1"/>
                </a:solidFill>
              </a:rPr>
              <a:t>CART Entropy with vars reduced by CART Entropy</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31bbeb8a95b_1_0"/>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800"/>
              <a:buFont typeface="Arial"/>
              <a:buNone/>
            </a:pPr>
            <a:r>
              <a:rPr lang="en-US"/>
              <a:t>CART</a:t>
            </a:r>
            <a:endParaRPr/>
          </a:p>
        </p:txBody>
      </p:sp>
      <p:graphicFrame>
        <p:nvGraphicFramePr>
          <p:cNvPr id="284" name="Google Shape;284;g31bbeb8a95b_1_0"/>
          <p:cNvGraphicFramePr/>
          <p:nvPr/>
        </p:nvGraphicFramePr>
        <p:xfrm>
          <a:off x="982988" y="2393975"/>
          <a:ext cx="3000000" cy="3000000"/>
        </p:xfrm>
        <a:graphic>
          <a:graphicData uri="http://schemas.openxmlformats.org/drawingml/2006/table">
            <a:tbl>
              <a:tblPr>
                <a:noFill/>
                <a:tableStyleId>{7E8210C3-D5FF-4FFA-AE20-A0EE8594FAD5}</a:tableStyleId>
              </a:tblPr>
              <a:tblGrid>
                <a:gridCol w="1113475"/>
                <a:gridCol w="2293375"/>
                <a:gridCol w="2293375"/>
                <a:gridCol w="2293375"/>
                <a:gridCol w="229337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a:t>Entropy </a:t>
                      </a:r>
                      <a:r>
                        <a:rPr lang="en-US"/>
                        <a:t>VarsEDA (1)</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Entropy (reduced) (2)</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Gini VarsEDA (3)</a:t>
                      </a:r>
                      <a:endParaRPr/>
                    </a:p>
                  </a:txBody>
                  <a:tcPr marT="91425" marB="91425" marR="91425" marL="91425"/>
                </a:tc>
                <a:tc>
                  <a:txBody>
                    <a:bodyPr/>
                    <a:lstStyle/>
                    <a:p>
                      <a:pPr indent="0" lvl="0" marL="0" rtl="0" algn="l">
                        <a:spcBef>
                          <a:spcPts val="0"/>
                        </a:spcBef>
                        <a:spcAft>
                          <a:spcPts val="0"/>
                        </a:spcAft>
                        <a:buNone/>
                      </a:pPr>
                      <a:r>
                        <a:rPr lang="en-US">
                          <a:solidFill>
                            <a:schemeClr val="dk1"/>
                          </a:solidFill>
                        </a:rPr>
                        <a:t>Gini (reduced) (4)</a:t>
                      </a:r>
                      <a:endParaRPr/>
                    </a:p>
                  </a:txBody>
                  <a:tcPr marT="91425" marB="91425" marR="91425" marL="91425"/>
                </a:tc>
              </a:tr>
              <a:tr h="381000">
                <a:tc>
                  <a:txBody>
                    <a:bodyPr/>
                    <a:lstStyle/>
                    <a:p>
                      <a:pPr indent="0" lvl="0" marL="0" rtl="0" algn="l">
                        <a:spcBef>
                          <a:spcPts val="0"/>
                        </a:spcBef>
                        <a:spcAft>
                          <a:spcPts val="0"/>
                        </a:spcAft>
                        <a:buNone/>
                      </a:pPr>
                      <a:r>
                        <a:rPr lang="en-US"/>
                        <a:t>AUC</a:t>
                      </a:r>
                      <a:endParaRPr/>
                    </a:p>
                  </a:txBody>
                  <a:tcPr marT="91425" marB="91425" marR="91425" marL="91425"/>
                </a:tc>
                <a:tc>
                  <a:txBody>
                    <a:bodyPr/>
                    <a:lstStyle/>
                    <a:p>
                      <a:pPr indent="0" lvl="0" marL="0" rtl="0" algn="l">
                        <a:spcBef>
                          <a:spcPts val="0"/>
                        </a:spcBef>
                        <a:spcAft>
                          <a:spcPts val="0"/>
                        </a:spcAft>
                        <a:buNone/>
                      </a:pPr>
                      <a:r>
                        <a:rPr lang="en-US" sz="1800"/>
                        <a:t>88.26</a:t>
                      </a:r>
                      <a:endParaRPr sz="1800"/>
                    </a:p>
                  </a:txBody>
                  <a:tcPr marT="91425" marB="91425" marR="91425" marL="91425"/>
                </a:tc>
                <a:tc>
                  <a:txBody>
                    <a:bodyPr/>
                    <a:lstStyle/>
                    <a:p>
                      <a:pPr indent="0" lvl="0" marL="0" rtl="0" algn="l">
                        <a:spcBef>
                          <a:spcPts val="0"/>
                        </a:spcBef>
                        <a:spcAft>
                          <a:spcPts val="0"/>
                        </a:spcAft>
                        <a:buNone/>
                      </a:pPr>
                      <a:r>
                        <a:rPr lang="en-US" sz="1800"/>
                        <a:t>85.34</a:t>
                      </a:r>
                      <a:endParaRPr sz="1800"/>
                    </a:p>
                  </a:txBody>
                  <a:tcPr marT="91425" marB="91425" marR="91425" marL="91425"/>
                </a:tc>
                <a:tc>
                  <a:txBody>
                    <a:bodyPr/>
                    <a:lstStyle/>
                    <a:p>
                      <a:pPr indent="0" lvl="0" marL="0" rtl="0" algn="l">
                        <a:spcBef>
                          <a:spcPts val="0"/>
                        </a:spcBef>
                        <a:spcAft>
                          <a:spcPts val="0"/>
                        </a:spcAft>
                        <a:buNone/>
                      </a:pPr>
                      <a:r>
                        <a:rPr lang="en-US" sz="1800"/>
                        <a:t>86.68</a:t>
                      </a:r>
                      <a:endParaRPr sz="1800"/>
                    </a:p>
                  </a:txBody>
                  <a:tcPr marT="91425" marB="91425" marR="91425" marL="91425"/>
                </a:tc>
                <a:tc>
                  <a:txBody>
                    <a:bodyPr/>
                    <a:lstStyle/>
                    <a:p>
                      <a:pPr indent="0" lvl="0" marL="0" rtl="0" algn="l">
                        <a:spcBef>
                          <a:spcPts val="0"/>
                        </a:spcBef>
                        <a:spcAft>
                          <a:spcPts val="0"/>
                        </a:spcAft>
                        <a:buNone/>
                      </a:pPr>
                      <a:r>
                        <a:rPr lang="en-US" sz="1800"/>
                        <a:t>86.37</a:t>
                      </a:r>
                      <a:endParaRPr sz="1800"/>
                    </a:p>
                  </a:txBody>
                  <a:tcPr marT="91425" marB="91425" marR="91425" marL="91425"/>
                </a:tc>
              </a:tr>
              <a:tr h="381000">
                <a:tc>
                  <a:txBody>
                    <a:bodyPr/>
                    <a:lstStyle/>
                    <a:p>
                      <a:pPr indent="0" lvl="0" marL="0" rtl="0" algn="l">
                        <a:spcBef>
                          <a:spcPts val="0"/>
                        </a:spcBef>
                        <a:spcAft>
                          <a:spcPts val="0"/>
                        </a:spcAft>
                        <a:buNone/>
                      </a:pPr>
                      <a:r>
                        <a:rPr lang="en-US"/>
                        <a:t>Sensitivity</a:t>
                      </a:r>
                      <a:endParaRPr/>
                    </a:p>
                  </a:txBody>
                  <a:tcPr marT="91425" marB="91425" marR="91425" marL="91425"/>
                </a:tc>
                <a:tc>
                  <a:txBody>
                    <a:bodyPr/>
                    <a:lstStyle/>
                    <a:p>
                      <a:pPr indent="0" lvl="0" marL="0" rtl="0" algn="l">
                        <a:spcBef>
                          <a:spcPts val="0"/>
                        </a:spcBef>
                        <a:spcAft>
                          <a:spcPts val="0"/>
                        </a:spcAft>
                        <a:buNone/>
                      </a:pPr>
                      <a:r>
                        <a:rPr lang="en-US" sz="1800"/>
                        <a:t>71.22</a:t>
                      </a:r>
                      <a:endParaRPr sz="1800"/>
                    </a:p>
                  </a:txBody>
                  <a:tcPr marT="91425" marB="91425" marR="91425" marL="91425"/>
                </a:tc>
                <a:tc>
                  <a:txBody>
                    <a:bodyPr/>
                    <a:lstStyle/>
                    <a:p>
                      <a:pPr indent="0" lvl="0" marL="0" rtl="0" algn="l">
                        <a:spcBef>
                          <a:spcPts val="0"/>
                        </a:spcBef>
                        <a:spcAft>
                          <a:spcPts val="0"/>
                        </a:spcAft>
                        <a:buNone/>
                      </a:pPr>
                      <a:r>
                        <a:rPr lang="en-US" sz="1800"/>
                        <a:t>65.31</a:t>
                      </a:r>
                      <a:endParaRPr sz="1800"/>
                    </a:p>
                  </a:txBody>
                  <a:tcPr marT="91425" marB="91425" marR="91425" marL="91425"/>
                </a:tc>
                <a:tc>
                  <a:txBody>
                    <a:bodyPr/>
                    <a:lstStyle/>
                    <a:p>
                      <a:pPr indent="0" lvl="0" marL="0" rtl="0" algn="l">
                        <a:spcBef>
                          <a:spcPts val="0"/>
                        </a:spcBef>
                        <a:spcAft>
                          <a:spcPts val="0"/>
                        </a:spcAft>
                        <a:buNone/>
                      </a:pPr>
                      <a:r>
                        <a:rPr lang="en-US" sz="1800"/>
                        <a:t>69.74</a:t>
                      </a:r>
                      <a:endParaRPr sz="1800"/>
                    </a:p>
                  </a:txBody>
                  <a:tcPr marT="91425" marB="91425" marR="91425" marL="91425"/>
                </a:tc>
                <a:tc>
                  <a:txBody>
                    <a:bodyPr/>
                    <a:lstStyle/>
                    <a:p>
                      <a:pPr indent="0" lvl="0" marL="0" rtl="0" algn="l">
                        <a:spcBef>
                          <a:spcPts val="0"/>
                        </a:spcBef>
                        <a:spcAft>
                          <a:spcPts val="0"/>
                        </a:spcAft>
                        <a:buNone/>
                      </a:pPr>
                      <a:r>
                        <a:rPr lang="en-US" sz="1800"/>
                        <a:t>66.79</a:t>
                      </a:r>
                      <a:endParaRPr sz="1800"/>
                    </a:p>
                  </a:txBody>
                  <a:tcPr marT="91425" marB="91425" marR="91425" marL="91425"/>
                </a:tc>
              </a:tr>
              <a:tr h="381000">
                <a:tc>
                  <a:txBody>
                    <a:bodyPr/>
                    <a:lstStyle/>
                    <a:p>
                      <a:pPr indent="0" lvl="0" marL="0" rtl="0" algn="l">
                        <a:spcBef>
                          <a:spcPts val="0"/>
                        </a:spcBef>
                        <a:spcAft>
                          <a:spcPts val="0"/>
                        </a:spcAft>
                        <a:buNone/>
                      </a:pPr>
                      <a:r>
                        <a:rPr lang="en-US"/>
                        <a:t>Specificity</a:t>
                      </a:r>
                      <a:endParaRPr/>
                    </a:p>
                  </a:txBody>
                  <a:tcPr marT="91425" marB="91425" marR="91425" marL="91425"/>
                </a:tc>
                <a:tc>
                  <a:txBody>
                    <a:bodyPr/>
                    <a:lstStyle/>
                    <a:p>
                      <a:pPr indent="0" lvl="0" marL="0" rtl="0" algn="l">
                        <a:spcBef>
                          <a:spcPts val="0"/>
                        </a:spcBef>
                        <a:spcAft>
                          <a:spcPts val="0"/>
                        </a:spcAft>
                        <a:buNone/>
                      </a:pPr>
                      <a:r>
                        <a:rPr lang="en-US" sz="1800"/>
                        <a:t>92.99</a:t>
                      </a:r>
                      <a:endParaRPr sz="1800"/>
                    </a:p>
                  </a:txBody>
                  <a:tcPr marT="91425" marB="91425" marR="91425" marL="91425"/>
                </a:tc>
                <a:tc>
                  <a:txBody>
                    <a:bodyPr/>
                    <a:lstStyle/>
                    <a:p>
                      <a:pPr indent="0" lvl="0" marL="0" rtl="0" algn="l">
                        <a:spcBef>
                          <a:spcPts val="0"/>
                        </a:spcBef>
                        <a:spcAft>
                          <a:spcPts val="0"/>
                        </a:spcAft>
                        <a:buNone/>
                      </a:pPr>
                      <a:r>
                        <a:rPr lang="en-US" sz="1800"/>
                        <a:t>94.94</a:t>
                      </a:r>
                      <a:endParaRPr sz="1800"/>
                    </a:p>
                  </a:txBody>
                  <a:tcPr marT="91425" marB="91425" marR="91425" marL="91425"/>
                </a:tc>
                <a:tc>
                  <a:txBody>
                    <a:bodyPr/>
                    <a:lstStyle/>
                    <a:p>
                      <a:pPr indent="0" lvl="0" marL="0" rtl="0" algn="l">
                        <a:spcBef>
                          <a:spcPts val="0"/>
                        </a:spcBef>
                        <a:spcAft>
                          <a:spcPts val="0"/>
                        </a:spcAft>
                        <a:buNone/>
                      </a:pPr>
                      <a:r>
                        <a:rPr lang="en-US" sz="1800"/>
                        <a:t>93.47</a:t>
                      </a:r>
                      <a:endParaRPr sz="1800"/>
                    </a:p>
                  </a:txBody>
                  <a:tcPr marT="91425" marB="91425" marR="91425" marL="91425"/>
                </a:tc>
                <a:tc>
                  <a:txBody>
                    <a:bodyPr/>
                    <a:lstStyle/>
                    <a:p>
                      <a:pPr indent="0" lvl="0" marL="0" rtl="0" algn="l">
                        <a:spcBef>
                          <a:spcPts val="0"/>
                        </a:spcBef>
                        <a:spcAft>
                          <a:spcPts val="0"/>
                        </a:spcAft>
                        <a:buNone/>
                      </a:pPr>
                      <a:r>
                        <a:rPr lang="en-US" sz="1800"/>
                        <a:t>94.29</a:t>
                      </a:r>
                      <a:endParaRPr sz="1800"/>
                    </a:p>
                  </a:txBody>
                  <a:tcPr marT="91425" marB="91425" marR="91425" marL="91425"/>
                </a:tc>
              </a:tr>
              <a:tr h="381000">
                <a:tc>
                  <a:txBody>
                    <a:bodyPr/>
                    <a:lstStyle/>
                    <a:p>
                      <a:pPr indent="0" lvl="0" marL="0" rtl="0" algn="l">
                        <a:spcBef>
                          <a:spcPts val="0"/>
                        </a:spcBef>
                        <a:spcAft>
                          <a:spcPts val="0"/>
                        </a:spcAft>
                        <a:buNone/>
                      </a:pPr>
                      <a:r>
                        <a:rPr lang="en-US"/>
                        <a:t># Leaves</a:t>
                      </a:r>
                      <a:endParaRPr/>
                    </a:p>
                  </a:txBody>
                  <a:tcPr marT="91425" marB="91425" marR="91425" marL="91425"/>
                </a:tc>
                <a:tc>
                  <a:txBody>
                    <a:bodyPr/>
                    <a:lstStyle/>
                    <a:p>
                      <a:pPr indent="0" lvl="0" marL="0" rtl="0" algn="l">
                        <a:spcBef>
                          <a:spcPts val="0"/>
                        </a:spcBef>
                        <a:spcAft>
                          <a:spcPts val="0"/>
                        </a:spcAft>
                        <a:buNone/>
                      </a:pPr>
                      <a:r>
                        <a:rPr lang="en-US" sz="1800"/>
                        <a:t>22</a:t>
                      </a:r>
                      <a:endParaRPr sz="1800"/>
                    </a:p>
                  </a:txBody>
                  <a:tcPr marT="91425" marB="91425" marR="91425" marL="91425"/>
                </a:tc>
                <a:tc>
                  <a:txBody>
                    <a:bodyPr/>
                    <a:lstStyle/>
                    <a:p>
                      <a:pPr indent="0" lvl="0" marL="0" rtl="0" algn="l">
                        <a:spcBef>
                          <a:spcPts val="0"/>
                        </a:spcBef>
                        <a:spcAft>
                          <a:spcPts val="0"/>
                        </a:spcAft>
                        <a:buNone/>
                      </a:pPr>
                      <a:r>
                        <a:rPr lang="en-US" sz="1800"/>
                        <a:t>15</a:t>
                      </a:r>
                      <a:endParaRPr sz="1800"/>
                    </a:p>
                  </a:txBody>
                  <a:tcPr marT="91425" marB="91425" marR="91425" marL="91425"/>
                </a:tc>
                <a:tc>
                  <a:txBody>
                    <a:bodyPr/>
                    <a:lstStyle/>
                    <a:p>
                      <a:pPr indent="0" lvl="0" marL="0" rtl="0" algn="l">
                        <a:spcBef>
                          <a:spcPts val="0"/>
                        </a:spcBef>
                        <a:spcAft>
                          <a:spcPts val="0"/>
                        </a:spcAft>
                        <a:buNone/>
                      </a:pPr>
                      <a:r>
                        <a:rPr lang="en-US" sz="1800"/>
                        <a:t>13</a:t>
                      </a:r>
                      <a:endParaRPr sz="1800"/>
                    </a:p>
                  </a:txBody>
                  <a:tcPr marT="91425" marB="91425" marR="91425" marL="91425"/>
                </a:tc>
                <a:tc>
                  <a:txBody>
                    <a:bodyPr/>
                    <a:lstStyle/>
                    <a:p>
                      <a:pPr indent="0" lvl="0" marL="0" rtl="0" algn="l">
                        <a:spcBef>
                          <a:spcPts val="0"/>
                        </a:spcBef>
                        <a:spcAft>
                          <a:spcPts val="0"/>
                        </a:spcAft>
                        <a:buNone/>
                      </a:pPr>
                      <a:r>
                        <a:rPr lang="en-US" sz="1800"/>
                        <a:t>10</a:t>
                      </a:r>
                      <a:endParaRPr sz="1800"/>
                    </a:p>
                  </a:txBody>
                  <a:tcPr marT="91425" marB="91425" marR="91425" marL="91425"/>
                </a:tc>
              </a:tr>
            </a:tbl>
          </a:graphicData>
        </a:graphic>
      </p:graphicFrame>
      <p:sp>
        <p:nvSpPr>
          <p:cNvPr id="285" name="Google Shape;285;g31bbeb8a95b_1_0"/>
          <p:cNvSpPr txBox="1"/>
          <p:nvPr/>
        </p:nvSpPr>
        <p:spPr>
          <a:xfrm>
            <a:off x="1066800" y="1963175"/>
            <a:ext cx="60126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200"/>
              <a:t>CART</a:t>
            </a:r>
            <a:r>
              <a:rPr b="0" i="0" lang="en-US" sz="2200" u="none" cap="none" strike="noStrike">
                <a:solidFill>
                  <a:srgbClr val="000000"/>
                </a:solidFill>
                <a:latin typeface="Arial"/>
                <a:ea typeface="Arial"/>
                <a:cs typeface="Arial"/>
                <a:sym typeface="Arial"/>
              </a:rPr>
              <a:t> models performance on Validation Set</a:t>
            </a:r>
            <a:endParaRPr sz="2200"/>
          </a:p>
        </p:txBody>
      </p:sp>
      <p:sp>
        <p:nvSpPr>
          <p:cNvPr id="286" name="Google Shape;286;g31bbeb8a95b_1_0"/>
          <p:cNvSpPr txBox="1"/>
          <p:nvPr/>
        </p:nvSpPr>
        <p:spPr>
          <a:xfrm>
            <a:off x="1211575" y="4842299"/>
            <a:ext cx="10058400" cy="178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200"/>
              <a:t>Best Prediction - 1; Most Parsimonious - 3</a:t>
            </a:r>
            <a:br>
              <a:rPr lang="en-US" sz="2200"/>
            </a:br>
            <a:endParaRPr sz="2200"/>
          </a:p>
          <a:p>
            <a:pPr indent="0" lvl="0" marL="0" marR="0" rtl="0" algn="l">
              <a:lnSpc>
                <a:spcPct val="100000"/>
              </a:lnSpc>
              <a:spcBef>
                <a:spcPts val="0"/>
              </a:spcBef>
              <a:spcAft>
                <a:spcPts val="0"/>
              </a:spcAft>
              <a:buNone/>
            </a:pPr>
            <a:r>
              <a:rPr lang="en-US" sz="2200"/>
              <a:t>S</a:t>
            </a:r>
            <a:r>
              <a:rPr lang="en-US" sz="2200"/>
              <a:t>ince comparing Logistic Regression - CART - Neural Networks models based on predictive capability, not parsimony, (1) is deliberately chosen</a:t>
            </a:r>
            <a:endParaRPr sz="2200"/>
          </a:p>
          <a:p>
            <a:pPr indent="0" lvl="0" marL="0" marR="0" rtl="0" algn="l">
              <a:lnSpc>
                <a:spcPct val="100000"/>
              </a:lnSpc>
              <a:spcBef>
                <a:spcPts val="0"/>
              </a:spcBef>
              <a:spcAft>
                <a:spcPts val="0"/>
              </a:spcAft>
              <a:buNone/>
            </a:pPr>
            <a:r>
              <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31bbeb8a95b_1_4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Neural Network</a:t>
            </a:r>
            <a:endParaRPr/>
          </a:p>
        </p:txBody>
      </p:sp>
      <p:sp>
        <p:nvSpPr>
          <p:cNvPr id="293" name="Google Shape;293;g31bbeb8a95b_1_41"/>
          <p:cNvSpPr txBox="1"/>
          <p:nvPr>
            <p:ph idx="1" type="body"/>
          </p:nvPr>
        </p:nvSpPr>
        <p:spPr>
          <a:xfrm>
            <a:off x="1097280" y="2108201"/>
            <a:ext cx="10058400" cy="3760800"/>
          </a:xfrm>
          <a:prstGeom prst="rect">
            <a:avLst/>
          </a:prstGeom>
        </p:spPr>
        <p:txBody>
          <a:bodyPr anchorCtr="0" anchor="t" bIns="45700" lIns="91425" spcFirstLastPara="1" rIns="0" wrap="square" tIns="45700">
            <a:normAutofit/>
          </a:bodyPr>
          <a:lstStyle/>
          <a:p>
            <a:pPr indent="-419100" lvl="0" marL="457200" rtl="0" algn="l">
              <a:spcBef>
                <a:spcPts val="1200"/>
              </a:spcBef>
              <a:spcAft>
                <a:spcPts val="0"/>
              </a:spcAft>
              <a:buSzPts val="3000"/>
              <a:buChar char="•"/>
            </a:pPr>
            <a:r>
              <a:rPr lang="en-US"/>
              <a:t>Uses VarsEDA</a:t>
            </a:r>
            <a:endParaRPr/>
          </a:p>
          <a:p>
            <a:pPr indent="-419100" lvl="0" marL="457200" rtl="0" algn="l">
              <a:spcBef>
                <a:spcPts val="0"/>
              </a:spcBef>
              <a:spcAft>
                <a:spcPts val="0"/>
              </a:spcAft>
              <a:buSzPts val="3000"/>
              <a:buChar char="•"/>
            </a:pPr>
            <a:r>
              <a:rPr lang="en-US"/>
              <a:t>Three architectures:</a:t>
            </a:r>
            <a:endParaRPr/>
          </a:p>
          <a:p>
            <a:pPr indent="-419100" lvl="1" marL="914400" rtl="0" algn="l">
              <a:spcBef>
                <a:spcPts val="0"/>
              </a:spcBef>
              <a:spcAft>
                <a:spcPts val="0"/>
              </a:spcAft>
              <a:buSzPts val="3000"/>
              <a:buChar char="◦"/>
            </a:pPr>
            <a:r>
              <a:rPr lang="en-US"/>
              <a:t>1 hidden layer of 32 neurons</a:t>
            </a:r>
            <a:endParaRPr/>
          </a:p>
          <a:p>
            <a:pPr indent="-419100" lvl="1" marL="914400" rtl="0" algn="l">
              <a:spcBef>
                <a:spcPts val="0"/>
              </a:spcBef>
              <a:spcAft>
                <a:spcPts val="0"/>
              </a:spcAft>
              <a:buSzPts val="3000"/>
              <a:buChar char="◦"/>
            </a:pPr>
            <a:r>
              <a:rPr lang="en-US"/>
              <a:t>2</a:t>
            </a:r>
            <a:r>
              <a:rPr lang="en-US"/>
              <a:t> hidden layer of 32 and 16 neurons</a:t>
            </a:r>
            <a:endParaRPr/>
          </a:p>
          <a:p>
            <a:pPr indent="-419100" lvl="1" marL="914400" rtl="0" algn="l">
              <a:spcBef>
                <a:spcPts val="0"/>
              </a:spcBef>
              <a:spcAft>
                <a:spcPts val="0"/>
              </a:spcAft>
              <a:buSzPts val="3000"/>
              <a:buChar char="◦"/>
            </a:pPr>
            <a:r>
              <a:rPr lang="en-US"/>
              <a:t>2 hidden layer of 32 and 48 neurons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31bbeb8a95b_1_5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Neural Network</a:t>
            </a:r>
            <a:endParaRPr/>
          </a:p>
        </p:txBody>
      </p:sp>
      <p:graphicFrame>
        <p:nvGraphicFramePr>
          <p:cNvPr id="300" name="Google Shape;300;g31bbeb8a95b_1_53"/>
          <p:cNvGraphicFramePr/>
          <p:nvPr/>
        </p:nvGraphicFramePr>
        <p:xfrm>
          <a:off x="982980" y="2393986"/>
          <a:ext cx="3000000" cy="3000000"/>
        </p:xfrm>
        <a:graphic>
          <a:graphicData uri="http://schemas.openxmlformats.org/drawingml/2006/table">
            <a:tbl>
              <a:tblPr>
                <a:noFill/>
                <a:tableStyleId>{AB493677-7D37-4C8B-9957-24309FFAB517}</a:tableStyleId>
              </a:tblPr>
              <a:tblGrid>
                <a:gridCol w="2571750"/>
                <a:gridCol w="2571750"/>
                <a:gridCol w="2571750"/>
                <a:gridCol w="257175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a:t>32 (1)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a:t>32 - 16 (2)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a:t>32 - 48 (3)</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Sensitivity</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73.06</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70.85</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73.80</a:t>
                      </a:r>
                      <a:endParaRPr sz="20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Specificity</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93.80</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94.78</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94.45</a:t>
                      </a:r>
                      <a:endParaRPr sz="2000" u="none" cap="none" strike="noStrike"/>
                    </a:p>
                  </a:txBody>
                  <a:tcPr marT="91425" marB="91425" marR="91425" marL="91425"/>
                </a:tc>
              </a:tr>
              <a:tr h="381000">
                <a:tc>
                  <a:txBody>
                    <a:bodyPr/>
                    <a:lstStyle/>
                    <a:p>
                      <a:pPr indent="0" lvl="0" marL="0" marR="0" rtl="0" algn="l">
                        <a:lnSpc>
                          <a:spcPct val="100000"/>
                        </a:lnSpc>
                        <a:spcBef>
                          <a:spcPts val="0"/>
                        </a:spcBef>
                        <a:spcAft>
                          <a:spcPts val="0"/>
                        </a:spcAft>
                        <a:buNone/>
                      </a:pPr>
                      <a:r>
                        <a:rPr lang="en-US"/>
                        <a:t>Misclassification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None/>
                      </a:pPr>
                      <a:r>
                        <a:rPr lang="en-US" sz="2000"/>
                        <a:t>12.56</a:t>
                      </a:r>
                      <a:endParaRPr sz="2000"/>
                    </a:p>
                  </a:txBody>
                  <a:tcPr marT="91425" marB="91425" marR="91425" marL="91425"/>
                </a:tc>
                <a:tc>
                  <a:txBody>
                    <a:bodyPr/>
                    <a:lstStyle/>
                    <a:p>
                      <a:pPr indent="0" lvl="0" marL="0" marR="0" rtl="0" algn="ctr">
                        <a:lnSpc>
                          <a:spcPct val="100000"/>
                        </a:lnSpc>
                        <a:spcBef>
                          <a:spcPts val="0"/>
                        </a:spcBef>
                        <a:spcAft>
                          <a:spcPts val="0"/>
                        </a:spcAft>
                        <a:buNone/>
                      </a:pPr>
                      <a:r>
                        <a:rPr lang="en-US" sz="2000"/>
                        <a:t>12.56</a:t>
                      </a:r>
                      <a:endParaRPr sz="2000"/>
                    </a:p>
                  </a:txBody>
                  <a:tcPr marT="91425" marB="91425" marR="91425" marL="91425"/>
                </a:tc>
                <a:tc>
                  <a:txBody>
                    <a:bodyPr/>
                    <a:lstStyle/>
                    <a:p>
                      <a:pPr indent="0" lvl="0" marL="0" marR="0" rtl="0" algn="ctr">
                        <a:lnSpc>
                          <a:spcPct val="100000"/>
                        </a:lnSpc>
                        <a:spcBef>
                          <a:spcPts val="0"/>
                        </a:spcBef>
                        <a:spcAft>
                          <a:spcPts val="0"/>
                        </a:spcAft>
                        <a:buNone/>
                      </a:pPr>
                      <a:r>
                        <a:rPr lang="en-US" sz="2000"/>
                        <a:t>11.88</a:t>
                      </a:r>
                      <a:endParaRPr sz="2000"/>
                    </a:p>
                  </a:txBody>
                  <a:tcPr marT="91425" marB="91425" marR="91425" marL="91425"/>
                </a:tc>
              </a:tr>
            </a:tbl>
          </a:graphicData>
        </a:graphic>
      </p:graphicFrame>
      <p:sp>
        <p:nvSpPr>
          <p:cNvPr id="301" name="Google Shape;301;g31bbeb8a95b_1_53"/>
          <p:cNvSpPr txBox="1"/>
          <p:nvPr/>
        </p:nvSpPr>
        <p:spPr>
          <a:xfrm>
            <a:off x="1066800" y="1963175"/>
            <a:ext cx="81921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200"/>
              <a:t>Neural Network</a:t>
            </a:r>
            <a:r>
              <a:rPr b="0" i="0" lang="en-US" sz="2200" u="none" cap="none" strike="noStrike">
                <a:solidFill>
                  <a:srgbClr val="000000"/>
                </a:solidFill>
                <a:latin typeface="Arial"/>
                <a:ea typeface="Arial"/>
                <a:cs typeface="Arial"/>
                <a:sym typeface="Arial"/>
              </a:rPr>
              <a:t> models performance on Validation Set</a:t>
            </a:r>
            <a:endParaRPr sz="2200"/>
          </a:p>
        </p:txBody>
      </p:sp>
      <p:sp>
        <p:nvSpPr>
          <p:cNvPr id="302" name="Google Shape;302;g31bbeb8a95b_1_53"/>
          <p:cNvSpPr txBox="1"/>
          <p:nvPr/>
        </p:nvSpPr>
        <p:spPr>
          <a:xfrm>
            <a:off x="982975" y="4541949"/>
            <a:ext cx="10058400" cy="178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200"/>
              <a:t>Best Prediction - 3; Most Parsimonious - 1</a:t>
            </a:r>
            <a:br>
              <a:rPr lang="en-US" sz="2200"/>
            </a:br>
            <a:endParaRPr sz="2200"/>
          </a:p>
          <a:p>
            <a:pPr indent="0" lvl="0" marL="0" marR="0" rtl="0" algn="l">
              <a:lnSpc>
                <a:spcPct val="100000"/>
              </a:lnSpc>
              <a:spcBef>
                <a:spcPts val="0"/>
              </a:spcBef>
              <a:spcAft>
                <a:spcPts val="0"/>
              </a:spcAft>
              <a:buNone/>
            </a:pPr>
            <a:r>
              <a:rPr lang="en-US" sz="2200"/>
              <a:t>Since comparing Logistic Regression - CART - Neural Networks models based on predictive capability, not parsimony, (3) is deliberately chosen</a:t>
            </a:r>
            <a:endParaRPr sz="2200"/>
          </a:p>
          <a:p>
            <a:pPr indent="0" lvl="0" marL="0" marR="0" rtl="0" algn="l">
              <a:lnSpc>
                <a:spcPct val="100000"/>
              </a:lnSpc>
              <a:spcBef>
                <a:spcPts val="0"/>
              </a:spcBef>
              <a:spcAft>
                <a:spcPts val="0"/>
              </a:spcAft>
              <a:buNone/>
            </a:pPr>
            <a:r>
              <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31ed9b30844_0_30"/>
          <p:cNvSpPr txBox="1"/>
          <p:nvPr/>
        </p:nvSpPr>
        <p:spPr>
          <a:xfrm>
            <a:off x="-161550" y="1461850"/>
            <a:ext cx="12515100" cy="3263100"/>
          </a:xfrm>
          <a:prstGeom prst="rect">
            <a:avLst/>
          </a:prstGeom>
          <a:noFill/>
          <a:ln>
            <a:noFill/>
          </a:ln>
        </p:spPr>
        <p:txBody>
          <a:bodyPr anchorCtr="0" anchor="t" bIns="91425" lIns="91425" spcFirstLastPara="1" rIns="91425" wrap="square" tIns="91425">
            <a:spAutoFit/>
          </a:bodyPr>
          <a:lstStyle/>
          <a:p>
            <a:pPr indent="0" lvl="0" marL="0" rtl="0" algn="ctr">
              <a:spcBef>
                <a:spcPts val="1200"/>
              </a:spcBef>
              <a:spcAft>
                <a:spcPts val="0"/>
              </a:spcAft>
              <a:buNone/>
            </a:pPr>
            <a:r>
              <a:rPr lang="en-US" sz="10000">
                <a:solidFill>
                  <a:srgbClr val="3F3F3F"/>
                </a:solidFill>
                <a:latin typeface="Calibri"/>
                <a:ea typeface="Calibri"/>
                <a:cs typeface="Calibri"/>
                <a:sym typeface="Calibri"/>
              </a:rPr>
              <a:t>Predictive Comparison &amp; Conclusion</a:t>
            </a:r>
            <a:endParaRPr sz="10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1bbeb8a95b_1_78"/>
          <p:cNvSpPr txBox="1"/>
          <p:nvPr/>
        </p:nvSpPr>
        <p:spPr>
          <a:xfrm>
            <a:off x="2560800" y="2567100"/>
            <a:ext cx="7070400" cy="1723800"/>
          </a:xfrm>
          <a:prstGeom prst="rect">
            <a:avLst/>
          </a:prstGeom>
          <a:noFill/>
          <a:ln>
            <a:noFill/>
          </a:ln>
        </p:spPr>
        <p:txBody>
          <a:bodyPr anchorCtr="0" anchor="t" bIns="91425" lIns="91425" spcFirstLastPara="1" rIns="91425" wrap="square" tIns="91425">
            <a:spAutoFit/>
          </a:bodyPr>
          <a:lstStyle/>
          <a:p>
            <a:pPr indent="0" lvl="0" marL="0" rtl="0" algn="ctr">
              <a:spcBef>
                <a:spcPts val="1200"/>
              </a:spcBef>
              <a:spcAft>
                <a:spcPts val="0"/>
              </a:spcAft>
              <a:buNone/>
            </a:pPr>
            <a:r>
              <a:rPr lang="en-US" sz="10000">
                <a:solidFill>
                  <a:srgbClr val="3F3F3F"/>
                </a:solidFill>
                <a:latin typeface="Calibri"/>
                <a:ea typeface="Calibri"/>
                <a:cs typeface="Calibri"/>
                <a:sym typeface="Calibri"/>
              </a:rPr>
              <a:t>The Problem</a:t>
            </a:r>
            <a:endParaRPr sz="100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31bbeb8a95b_1_47"/>
          <p:cNvSpPr txBox="1"/>
          <p:nvPr/>
        </p:nvSpPr>
        <p:spPr>
          <a:xfrm>
            <a:off x="982975" y="4928102"/>
            <a:ext cx="10058400" cy="144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200"/>
              <a:t>Best Prediction - 1</a:t>
            </a:r>
            <a:br>
              <a:rPr lang="en-US" sz="2200"/>
            </a:br>
            <a:endParaRPr sz="2200"/>
          </a:p>
          <a:p>
            <a:pPr indent="0" lvl="0" marL="0" rtl="0" algn="l">
              <a:spcBef>
                <a:spcPts val="0"/>
              </a:spcBef>
              <a:spcAft>
                <a:spcPts val="0"/>
              </a:spcAft>
              <a:buNone/>
            </a:pPr>
            <a:r>
              <a:rPr lang="en-US" sz="2200">
                <a:solidFill>
                  <a:schemeClr val="dk1"/>
                </a:solidFill>
              </a:rPr>
              <a:t>Emphasis is given for Sensitivity so even though (3) scores best in two categories, (1) is still chosen</a:t>
            </a:r>
            <a:endParaRPr sz="2200"/>
          </a:p>
        </p:txBody>
      </p:sp>
      <p:sp>
        <p:nvSpPr>
          <p:cNvPr id="315" name="Google Shape;315;g31bbeb8a95b_1_47"/>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Comparison Logistic Regression - CART - Neural Network</a:t>
            </a:r>
            <a:endParaRPr/>
          </a:p>
        </p:txBody>
      </p:sp>
      <p:graphicFrame>
        <p:nvGraphicFramePr>
          <p:cNvPr id="316" name="Google Shape;316;g31bbeb8a95b_1_47"/>
          <p:cNvGraphicFramePr/>
          <p:nvPr/>
        </p:nvGraphicFramePr>
        <p:xfrm>
          <a:off x="982980" y="2780136"/>
          <a:ext cx="3000000" cy="3000000"/>
        </p:xfrm>
        <a:graphic>
          <a:graphicData uri="http://schemas.openxmlformats.org/drawingml/2006/table">
            <a:tbl>
              <a:tblPr>
                <a:noFill/>
                <a:tableStyleId>{AB493677-7D37-4C8B-9957-24309FFAB517}</a:tableStyleId>
              </a:tblPr>
              <a:tblGrid>
                <a:gridCol w="1645000"/>
                <a:gridCol w="3498500"/>
                <a:gridCol w="2571750"/>
                <a:gridCol w="257175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a:t>Logistic Regression Forward Selection (1)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a:t>CART Entropy VarsEDA (2)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a:t>NN 32 - 48 (3)</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Sensitivity</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74.54</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71.22</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73.80</a:t>
                      </a:r>
                      <a:endParaRPr sz="20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Specificity</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93.96</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92.99</a:t>
                      </a:r>
                      <a:endParaRPr sz="20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US" sz="2000"/>
                        <a:t>94.45</a:t>
                      </a:r>
                      <a:endParaRPr sz="2000" u="none" cap="none" strike="noStrike"/>
                    </a:p>
                  </a:txBody>
                  <a:tcPr marT="91425" marB="91425" marR="91425" marL="91425"/>
                </a:tc>
              </a:tr>
              <a:tr h="381000">
                <a:tc>
                  <a:txBody>
                    <a:bodyPr/>
                    <a:lstStyle/>
                    <a:p>
                      <a:pPr indent="0" lvl="0" marL="0" marR="0" rtl="0" algn="l">
                        <a:lnSpc>
                          <a:spcPct val="100000"/>
                        </a:lnSpc>
                        <a:spcBef>
                          <a:spcPts val="0"/>
                        </a:spcBef>
                        <a:spcAft>
                          <a:spcPts val="0"/>
                        </a:spcAft>
                        <a:buNone/>
                      </a:pPr>
                      <a:r>
                        <a:rPr lang="en-US"/>
                        <a:t>Misclassification</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None/>
                      </a:pPr>
                      <a:r>
                        <a:rPr lang="en-US" sz="2000"/>
                        <a:t>11.99</a:t>
                      </a:r>
                      <a:endParaRPr sz="2000"/>
                    </a:p>
                  </a:txBody>
                  <a:tcPr marT="91425" marB="91425" marR="91425" marL="91425"/>
                </a:tc>
                <a:tc>
                  <a:txBody>
                    <a:bodyPr/>
                    <a:lstStyle/>
                    <a:p>
                      <a:pPr indent="0" lvl="0" marL="0" marR="0" rtl="0" algn="ctr">
                        <a:lnSpc>
                          <a:spcPct val="100000"/>
                        </a:lnSpc>
                        <a:spcBef>
                          <a:spcPts val="0"/>
                        </a:spcBef>
                        <a:spcAft>
                          <a:spcPts val="0"/>
                        </a:spcAft>
                        <a:buNone/>
                      </a:pPr>
                      <a:r>
                        <a:rPr lang="en-US" sz="2000"/>
                        <a:t>13.69</a:t>
                      </a:r>
                      <a:endParaRPr sz="2000"/>
                    </a:p>
                  </a:txBody>
                  <a:tcPr marT="91425" marB="91425" marR="91425" marL="91425"/>
                </a:tc>
                <a:tc>
                  <a:txBody>
                    <a:bodyPr/>
                    <a:lstStyle/>
                    <a:p>
                      <a:pPr indent="0" lvl="0" marL="0" marR="0" rtl="0" algn="ctr">
                        <a:lnSpc>
                          <a:spcPct val="100000"/>
                        </a:lnSpc>
                        <a:spcBef>
                          <a:spcPts val="0"/>
                        </a:spcBef>
                        <a:spcAft>
                          <a:spcPts val="0"/>
                        </a:spcAft>
                        <a:buNone/>
                      </a:pPr>
                      <a:r>
                        <a:rPr lang="en-US" sz="2000"/>
                        <a:t>11.88</a:t>
                      </a:r>
                      <a:endParaRPr sz="2000"/>
                    </a:p>
                  </a:txBody>
                  <a:tcPr marT="91425" marB="91425" marR="91425" marL="91425"/>
                </a:tc>
              </a:tr>
            </a:tbl>
          </a:graphicData>
        </a:graphic>
      </p:graphicFrame>
      <p:sp>
        <p:nvSpPr>
          <p:cNvPr id="317" name="Google Shape;317;g31bbeb8a95b_1_47"/>
          <p:cNvSpPr txBox="1"/>
          <p:nvPr/>
        </p:nvSpPr>
        <p:spPr>
          <a:xfrm>
            <a:off x="1066800" y="2349325"/>
            <a:ext cx="81921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200"/>
              <a:t>Predictive</a:t>
            </a:r>
            <a:r>
              <a:rPr b="0" i="0" lang="en-US" sz="2200" u="none" cap="none" strike="noStrike">
                <a:solidFill>
                  <a:srgbClr val="000000"/>
                </a:solidFill>
                <a:latin typeface="Arial"/>
                <a:ea typeface="Arial"/>
                <a:cs typeface="Arial"/>
                <a:sym typeface="Arial"/>
              </a:rPr>
              <a:t> models performance on Validation Set</a:t>
            </a: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31ed9b30844_0_11"/>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324" name="Google Shape;324;g31ed9b30844_0_11"/>
          <p:cNvSpPr txBox="1"/>
          <p:nvPr>
            <p:ph idx="1" type="body"/>
          </p:nvPr>
        </p:nvSpPr>
        <p:spPr>
          <a:xfrm>
            <a:off x="1097280" y="2108201"/>
            <a:ext cx="10058400" cy="3760800"/>
          </a:xfrm>
          <a:prstGeom prst="rect">
            <a:avLst/>
          </a:prstGeom>
        </p:spPr>
        <p:txBody>
          <a:bodyPr anchorCtr="0" anchor="t" bIns="45700" lIns="91425" spcFirstLastPara="1" rIns="0" wrap="square" tIns="45700">
            <a:normAutofit fontScale="85000" lnSpcReduction="20000"/>
          </a:bodyPr>
          <a:lstStyle/>
          <a:p>
            <a:pPr indent="0" lvl="0" marL="0" rtl="0" algn="l">
              <a:spcBef>
                <a:spcPts val="1200"/>
              </a:spcBef>
              <a:spcAft>
                <a:spcPts val="0"/>
              </a:spcAft>
              <a:buNone/>
            </a:pPr>
            <a:r>
              <a:rPr lang="en-US"/>
              <a:t>Best model for classification</a:t>
            </a:r>
            <a:endParaRPr/>
          </a:p>
          <a:p>
            <a:pPr indent="-390525" lvl="0" marL="457200" rtl="0" algn="l">
              <a:spcBef>
                <a:spcPts val="1200"/>
              </a:spcBef>
              <a:spcAft>
                <a:spcPts val="0"/>
              </a:spcAft>
              <a:buSzPct val="100000"/>
              <a:buChar char="•"/>
            </a:pPr>
            <a:r>
              <a:rPr lang="en-US"/>
              <a:t>Logistic Regression</a:t>
            </a:r>
            <a:endParaRPr/>
          </a:p>
          <a:p>
            <a:pPr indent="-390525" lvl="1" marL="914400" rtl="0" algn="l">
              <a:spcBef>
                <a:spcPts val="0"/>
              </a:spcBef>
              <a:spcAft>
                <a:spcPts val="0"/>
              </a:spcAft>
              <a:buSzPct val="100000"/>
              <a:buChar char="◦"/>
            </a:pPr>
            <a:r>
              <a:rPr lang="en-US"/>
              <a:t>all models perform well (difference of ~1%)</a:t>
            </a:r>
            <a:endParaRPr/>
          </a:p>
          <a:p>
            <a:pPr indent="0" lvl="0" marL="0" rtl="0" algn="l">
              <a:spcBef>
                <a:spcPts val="1200"/>
              </a:spcBef>
              <a:spcAft>
                <a:spcPts val="0"/>
              </a:spcAft>
              <a:buNone/>
            </a:pPr>
            <a:r>
              <a:rPr lang="en-US"/>
              <a:t>Can we accurately predict student dropouts?</a:t>
            </a:r>
            <a:endParaRPr/>
          </a:p>
          <a:p>
            <a:pPr indent="-390525" lvl="0" marL="457200" rtl="0" algn="l">
              <a:spcBef>
                <a:spcPts val="1200"/>
              </a:spcBef>
              <a:spcAft>
                <a:spcPts val="0"/>
              </a:spcAft>
              <a:buSzPct val="100000"/>
              <a:buChar char="•"/>
            </a:pPr>
            <a:r>
              <a:rPr lang="en-US"/>
              <a:t>The logistic regression model can accurately predict the likelihood of student dropout to 74.5%</a:t>
            </a:r>
            <a:endParaRPr/>
          </a:p>
          <a:p>
            <a:pPr indent="-390525" lvl="1" marL="914400" rtl="0" algn="l">
              <a:spcBef>
                <a:spcPts val="0"/>
              </a:spcBef>
              <a:spcAft>
                <a:spcPts val="0"/>
              </a:spcAft>
              <a:buSzPct val="100000"/>
              <a:buChar char="◦"/>
            </a:pPr>
            <a:r>
              <a:rPr lang="en-US"/>
              <a:t>We have to conclude for a university to implement </a:t>
            </a:r>
            <a:r>
              <a:rPr lang="en-US"/>
              <a:t>this,</a:t>
            </a:r>
            <a:r>
              <a:rPr lang="en-US"/>
              <a:t> it would not be accurate </a:t>
            </a:r>
            <a:r>
              <a:rPr lang="en-US"/>
              <a:t>enough (Tell us the exact students that will drop).</a:t>
            </a:r>
            <a:endParaRPr/>
          </a:p>
          <a:p>
            <a:pPr indent="-390525" lvl="1" marL="914400" rtl="0" algn="l">
              <a:spcBef>
                <a:spcPts val="0"/>
              </a:spcBef>
              <a:spcAft>
                <a:spcPts val="0"/>
              </a:spcAft>
              <a:buSzPct val="100000"/>
              <a:buChar char="◦"/>
            </a:pPr>
            <a:r>
              <a:rPr lang="en-US"/>
              <a:t>This can be used with other information to make judgements on which students should receive early support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US"/>
              <a:t>The Problem</a:t>
            </a:r>
            <a:endParaRPr/>
          </a:p>
        </p:txBody>
      </p:sp>
      <p:sp>
        <p:nvSpPr>
          <p:cNvPr id="131" name="Google Shape;131;p2"/>
          <p:cNvSpPr txBox="1"/>
          <p:nvPr>
            <p:ph idx="1" type="body"/>
          </p:nvPr>
        </p:nvSpPr>
        <p:spPr>
          <a:xfrm>
            <a:off x="1097280" y="2108201"/>
            <a:ext cx="10058399" cy="3760891"/>
          </a:xfrm>
          <a:prstGeom prst="rect">
            <a:avLst/>
          </a:prstGeom>
          <a:noFill/>
          <a:ln>
            <a:noFill/>
          </a:ln>
        </p:spPr>
        <p:txBody>
          <a:bodyPr anchorCtr="0" anchor="t" bIns="45700" lIns="91425" spcFirstLastPara="1" rIns="0" wrap="square" tIns="45700">
            <a:normAutofit/>
          </a:bodyPr>
          <a:lstStyle/>
          <a:p>
            <a:pPr indent="-368300" lvl="0" marL="457200" marR="0" rtl="0" algn="l">
              <a:lnSpc>
                <a:spcPct val="107916"/>
              </a:lnSpc>
              <a:spcBef>
                <a:spcPts val="0"/>
              </a:spcBef>
              <a:spcAft>
                <a:spcPts val="0"/>
              </a:spcAft>
              <a:buClr>
                <a:schemeClr val="dk1"/>
              </a:buClr>
              <a:buSzPts val="2200"/>
              <a:buChar char="●"/>
            </a:pPr>
            <a:r>
              <a:rPr lang="en-US" sz="2200">
                <a:solidFill>
                  <a:schemeClr val="dk1"/>
                </a:solidFill>
                <a:latin typeface="Arial"/>
                <a:ea typeface="Arial"/>
                <a:cs typeface="Arial"/>
                <a:sym typeface="Arial"/>
              </a:rPr>
              <a:t>Getting started in College level academia can be difficult for many students</a:t>
            </a:r>
            <a:endParaRPr sz="2200">
              <a:solidFill>
                <a:schemeClr val="dk1"/>
              </a:solidFill>
              <a:latin typeface="Arial"/>
              <a:ea typeface="Arial"/>
              <a:cs typeface="Arial"/>
              <a:sym typeface="Arial"/>
            </a:endParaRPr>
          </a:p>
          <a:p>
            <a:pPr indent="-368300" lvl="1" marL="914400" marR="0" rtl="0" algn="l">
              <a:lnSpc>
                <a:spcPct val="107916"/>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Due to a lack of support, we see many students dropout in the early stages of the college careers</a:t>
            </a:r>
            <a:endParaRPr sz="2200">
              <a:solidFill>
                <a:schemeClr val="dk1"/>
              </a:solidFill>
              <a:latin typeface="Arial"/>
              <a:ea typeface="Arial"/>
              <a:cs typeface="Arial"/>
              <a:sym typeface="Arial"/>
            </a:endParaRPr>
          </a:p>
          <a:p>
            <a:pPr indent="-368300" lvl="0" marL="457200" marR="0" rtl="0" algn="l">
              <a:lnSpc>
                <a:spcPct val="107916"/>
              </a:lnSpc>
              <a:spcBef>
                <a:spcPts val="0"/>
              </a:spcBef>
              <a:spcAft>
                <a:spcPts val="0"/>
              </a:spcAft>
              <a:buClr>
                <a:schemeClr val="dk1"/>
              </a:buClr>
              <a:buSzPts val="2200"/>
              <a:buChar char="●"/>
            </a:pPr>
            <a:r>
              <a:rPr lang="en-US" sz="2200">
                <a:solidFill>
                  <a:schemeClr val="dk1"/>
                </a:solidFill>
                <a:latin typeface="Arial"/>
                <a:ea typeface="Arial"/>
                <a:cs typeface="Arial"/>
                <a:sym typeface="Arial"/>
              </a:rPr>
              <a:t>Can we create a predictive model based on student information at the time of their enrollment/and end each semester that would determine their likelihood of dropping out?</a:t>
            </a:r>
            <a:endParaRPr sz="2200">
              <a:solidFill>
                <a:schemeClr val="dk1"/>
              </a:solidFill>
              <a:latin typeface="Arial"/>
              <a:ea typeface="Arial"/>
              <a:cs typeface="Arial"/>
              <a:sym typeface="Arial"/>
            </a:endParaRPr>
          </a:p>
          <a:p>
            <a:pPr indent="-368300" lvl="1" marL="914400" marR="0" rtl="0" algn="l">
              <a:lnSpc>
                <a:spcPct val="107916"/>
              </a:lnSpc>
              <a:spcBef>
                <a:spcPts val="0"/>
              </a:spcBef>
              <a:spcAft>
                <a:spcPts val="0"/>
              </a:spcAft>
              <a:buClr>
                <a:schemeClr val="dk1"/>
              </a:buClr>
              <a:buSzPts val="2200"/>
              <a:buFont typeface="Aptos"/>
              <a:buChar char="○"/>
            </a:pPr>
            <a:r>
              <a:rPr lang="en-US" sz="2200">
                <a:solidFill>
                  <a:schemeClr val="dk1"/>
                </a:solidFill>
                <a:latin typeface="Arial"/>
                <a:ea typeface="Arial"/>
                <a:cs typeface="Arial"/>
                <a:sym typeface="Arial"/>
              </a:rPr>
              <a:t>Th</a:t>
            </a:r>
            <a:r>
              <a:rPr lang="en-US" sz="2200">
                <a:latin typeface="Arial"/>
                <a:ea typeface="Arial"/>
                <a:cs typeface="Arial"/>
                <a:sym typeface="Arial"/>
              </a:rPr>
              <a:t>is model like this could potentially help Universities guide students to support programs or </a:t>
            </a:r>
            <a:r>
              <a:rPr lang="en-US" sz="2200">
                <a:latin typeface="Arial"/>
                <a:ea typeface="Arial"/>
                <a:cs typeface="Arial"/>
                <a:sym typeface="Arial"/>
              </a:rPr>
              <a:t>academic</a:t>
            </a:r>
            <a:r>
              <a:rPr lang="en-US" sz="2200">
                <a:latin typeface="Arial"/>
                <a:ea typeface="Arial"/>
                <a:cs typeface="Arial"/>
                <a:sym typeface="Arial"/>
              </a:rPr>
              <a:t> </a:t>
            </a:r>
            <a:r>
              <a:rPr lang="en-US" sz="2200">
                <a:latin typeface="Arial"/>
                <a:ea typeface="Arial"/>
                <a:cs typeface="Arial"/>
                <a:sym typeface="Arial"/>
              </a:rPr>
              <a:t>counseling</a:t>
            </a:r>
            <a:r>
              <a:rPr lang="en-US" sz="2200">
                <a:latin typeface="Arial"/>
                <a:ea typeface="Arial"/>
                <a:cs typeface="Arial"/>
                <a:sym typeface="Arial"/>
              </a:rPr>
              <a:t> to help them succeed</a:t>
            </a:r>
            <a:endParaRPr sz="22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1bbeb8a95b_1_87"/>
          <p:cNvSpPr txBox="1"/>
          <p:nvPr/>
        </p:nvSpPr>
        <p:spPr>
          <a:xfrm>
            <a:off x="151950" y="2105250"/>
            <a:ext cx="11888100" cy="2647500"/>
          </a:xfrm>
          <a:prstGeom prst="rect">
            <a:avLst/>
          </a:prstGeom>
          <a:noFill/>
          <a:ln>
            <a:noFill/>
          </a:ln>
        </p:spPr>
        <p:txBody>
          <a:bodyPr anchorCtr="0" anchor="t" bIns="91425" lIns="91425" spcFirstLastPara="1" rIns="91425" wrap="square" tIns="91425">
            <a:spAutoFit/>
          </a:bodyPr>
          <a:lstStyle/>
          <a:p>
            <a:pPr indent="0" lvl="0" marL="0" rtl="0" algn="ctr">
              <a:spcBef>
                <a:spcPts val="1200"/>
              </a:spcBef>
              <a:spcAft>
                <a:spcPts val="0"/>
              </a:spcAft>
              <a:buNone/>
            </a:pPr>
            <a:r>
              <a:rPr lang="en-US" sz="8000">
                <a:solidFill>
                  <a:srgbClr val="3F3F3F"/>
                </a:solidFill>
                <a:latin typeface="Calibri"/>
                <a:ea typeface="Calibri"/>
                <a:cs typeface="Calibri"/>
                <a:sym typeface="Calibri"/>
              </a:rPr>
              <a:t>Dataset and the need for Dimension Reduction</a:t>
            </a:r>
            <a:endParaRPr sz="8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US"/>
              <a:t>Dataset</a:t>
            </a:r>
            <a:endParaRPr/>
          </a:p>
        </p:txBody>
      </p:sp>
      <p:sp>
        <p:nvSpPr>
          <p:cNvPr id="143" name="Google Shape;143;p3"/>
          <p:cNvSpPr txBox="1"/>
          <p:nvPr>
            <p:ph idx="1" type="body"/>
          </p:nvPr>
        </p:nvSpPr>
        <p:spPr>
          <a:xfrm>
            <a:off x="1097280" y="2108201"/>
            <a:ext cx="10058399" cy="3760891"/>
          </a:xfrm>
          <a:prstGeom prst="rect">
            <a:avLst/>
          </a:prstGeom>
          <a:noFill/>
          <a:ln>
            <a:noFill/>
          </a:ln>
        </p:spPr>
        <p:txBody>
          <a:bodyPr anchorCtr="0" anchor="t" bIns="45700" lIns="91425" spcFirstLastPara="1" rIns="0" wrap="square" tIns="45700">
            <a:normAutofit/>
          </a:bodyPr>
          <a:lstStyle/>
          <a:p>
            <a:pPr indent="-368300" lvl="0" marL="457200" rtl="0" algn="l">
              <a:lnSpc>
                <a:spcPct val="107916"/>
              </a:lnSpc>
              <a:spcBef>
                <a:spcPts val="0"/>
              </a:spcBef>
              <a:spcAft>
                <a:spcPts val="0"/>
              </a:spcAft>
              <a:buClr>
                <a:schemeClr val="dk1"/>
              </a:buClr>
              <a:buSzPts val="2200"/>
              <a:buFont typeface="Aptos"/>
              <a:buChar char="●"/>
            </a:pPr>
            <a:r>
              <a:rPr lang="en-US" sz="2200">
                <a:solidFill>
                  <a:schemeClr val="dk1"/>
                </a:solidFill>
                <a:latin typeface="Aptos"/>
                <a:ea typeface="Aptos"/>
                <a:cs typeface="Aptos"/>
                <a:sym typeface="Aptos"/>
              </a:rPr>
              <a:t>Undergraduate students doing different programs of Polytechnic Institute of Portalegre, Portugal from 2008 to </a:t>
            </a:r>
            <a:r>
              <a:rPr lang="en-US" sz="2200">
                <a:solidFill>
                  <a:schemeClr val="dk1"/>
                </a:solidFill>
                <a:latin typeface="Aptos"/>
                <a:ea typeface="Aptos"/>
                <a:cs typeface="Aptos"/>
                <a:sym typeface="Aptos"/>
              </a:rPr>
              <a:t>2018/</a:t>
            </a:r>
            <a:r>
              <a:rPr lang="en-US" sz="2200">
                <a:solidFill>
                  <a:schemeClr val="dk1"/>
                </a:solidFill>
                <a:latin typeface="Aptos"/>
                <a:ea typeface="Aptos"/>
                <a:cs typeface="Aptos"/>
                <a:sym typeface="Aptos"/>
              </a:rPr>
              <a:t>2019</a:t>
            </a:r>
            <a:endParaRPr sz="2200">
              <a:solidFill>
                <a:schemeClr val="dk1"/>
              </a:solidFill>
              <a:latin typeface="Aptos"/>
              <a:ea typeface="Aptos"/>
              <a:cs typeface="Aptos"/>
              <a:sym typeface="Aptos"/>
            </a:endParaRPr>
          </a:p>
          <a:p>
            <a:pPr indent="-368300" lvl="0" marL="457200" rtl="0" algn="l">
              <a:lnSpc>
                <a:spcPct val="107916"/>
              </a:lnSpc>
              <a:spcBef>
                <a:spcPts val="0"/>
              </a:spcBef>
              <a:spcAft>
                <a:spcPts val="0"/>
              </a:spcAft>
              <a:buClr>
                <a:schemeClr val="dk1"/>
              </a:buClr>
              <a:buSzPts val="2200"/>
              <a:buFont typeface="Aptos"/>
              <a:buChar char="●"/>
            </a:pPr>
            <a:r>
              <a:rPr lang="en-US" sz="2200">
                <a:solidFill>
                  <a:schemeClr val="dk1"/>
                </a:solidFill>
                <a:latin typeface="Aptos"/>
                <a:ea typeface="Aptos"/>
                <a:cs typeface="Aptos"/>
                <a:sym typeface="Aptos"/>
              </a:rPr>
              <a:t>Information is captured at multiple stages: </a:t>
            </a:r>
            <a:endParaRPr sz="2200">
              <a:solidFill>
                <a:schemeClr val="dk1"/>
              </a:solidFill>
              <a:latin typeface="Aptos"/>
              <a:ea typeface="Aptos"/>
              <a:cs typeface="Aptos"/>
              <a:sym typeface="Aptos"/>
            </a:endParaRPr>
          </a:p>
          <a:p>
            <a:pPr indent="-368300" lvl="1" marL="914400" rtl="0" algn="l">
              <a:lnSpc>
                <a:spcPct val="107916"/>
              </a:lnSpc>
              <a:spcBef>
                <a:spcPts val="0"/>
              </a:spcBef>
              <a:spcAft>
                <a:spcPts val="0"/>
              </a:spcAft>
              <a:buClr>
                <a:schemeClr val="dk1"/>
              </a:buClr>
              <a:buSzPts val="2200"/>
              <a:buFont typeface="Aptos"/>
              <a:buChar char="○"/>
            </a:pPr>
            <a:r>
              <a:rPr lang="en-US" sz="2200">
                <a:solidFill>
                  <a:schemeClr val="dk1"/>
                </a:solidFill>
                <a:latin typeface="Aptos"/>
                <a:ea typeface="Aptos"/>
                <a:cs typeface="Aptos"/>
                <a:sym typeface="Aptos"/>
              </a:rPr>
              <a:t>Right after enrollment, </a:t>
            </a:r>
            <a:endParaRPr sz="2200">
              <a:solidFill>
                <a:schemeClr val="dk1"/>
              </a:solidFill>
              <a:latin typeface="Aptos"/>
              <a:ea typeface="Aptos"/>
              <a:cs typeface="Aptos"/>
              <a:sym typeface="Aptos"/>
            </a:endParaRPr>
          </a:p>
          <a:p>
            <a:pPr indent="-368300" lvl="1" marL="914400" rtl="0" algn="l">
              <a:lnSpc>
                <a:spcPct val="107916"/>
              </a:lnSpc>
              <a:spcBef>
                <a:spcPts val="0"/>
              </a:spcBef>
              <a:spcAft>
                <a:spcPts val="0"/>
              </a:spcAft>
              <a:buClr>
                <a:schemeClr val="dk1"/>
              </a:buClr>
              <a:buSzPts val="2200"/>
              <a:buFont typeface="Aptos"/>
              <a:buChar char="○"/>
            </a:pPr>
            <a:r>
              <a:rPr lang="en-US" sz="2200">
                <a:solidFill>
                  <a:schemeClr val="dk1"/>
                </a:solidFill>
                <a:latin typeface="Aptos"/>
                <a:ea typeface="Aptos"/>
                <a:cs typeface="Aptos"/>
                <a:sym typeface="Aptos"/>
              </a:rPr>
              <a:t>After the first and second semesters</a:t>
            </a:r>
            <a:endParaRPr sz="2200">
              <a:solidFill>
                <a:schemeClr val="dk1"/>
              </a:solidFill>
              <a:latin typeface="Aptos"/>
              <a:ea typeface="Aptos"/>
              <a:cs typeface="Aptos"/>
              <a:sym typeface="Aptos"/>
            </a:endParaRPr>
          </a:p>
          <a:p>
            <a:pPr indent="-368300" lvl="1" marL="914400" rtl="0" algn="l">
              <a:lnSpc>
                <a:spcPct val="107916"/>
              </a:lnSpc>
              <a:spcBef>
                <a:spcPts val="0"/>
              </a:spcBef>
              <a:spcAft>
                <a:spcPts val="0"/>
              </a:spcAft>
              <a:buClr>
                <a:schemeClr val="dk1"/>
              </a:buClr>
              <a:buSzPts val="2200"/>
              <a:buFont typeface="Aptos"/>
              <a:buChar char="○"/>
            </a:pPr>
            <a:r>
              <a:rPr lang="en-US" sz="2200">
                <a:solidFill>
                  <a:schemeClr val="dk1"/>
                </a:solidFill>
                <a:latin typeface="Aptos"/>
                <a:ea typeface="Aptos"/>
                <a:cs typeface="Aptos"/>
                <a:sym typeface="Aptos"/>
              </a:rPr>
              <a:t>End of the standard duration of their respective programs</a:t>
            </a:r>
            <a:endParaRPr sz="2200">
              <a:solidFill>
                <a:schemeClr val="dk1"/>
              </a:solidFill>
              <a:latin typeface="Aptos"/>
              <a:ea typeface="Aptos"/>
              <a:cs typeface="Aptos"/>
              <a:sym typeface="Aptos"/>
            </a:endParaRPr>
          </a:p>
          <a:p>
            <a:pPr indent="-368300" lvl="2" marL="1371600" rtl="0" algn="l">
              <a:lnSpc>
                <a:spcPct val="107916"/>
              </a:lnSpc>
              <a:spcBef>
                <a:spcPts val="0"/>
              </a:spcBef>
              <a:spcAft>
                <a:spcPts val="0"/>
              </a:spcAft>
              <a:buClr>
                <a:schemeClr val="dk1"/>
              </a:buClr>
              <a:buSzPts val="2200"/>
              <a:buFont typeface="Aptos"/>
              <a:buChar char="■"/>
            </a:pPr>
            <a:r>
              <a:rPr lang="en-US" sz="2200">
                <a:solidFill>
                  <a:schemeClr val="dk1"/>
                </a:solidFill>
                <a:latin typeface="Aptos"/>
                <a:ea typeface="Aptos"/>
                <a:cs typeface="Aptos"/>
                <a:sym typeface="Aptos"/>
              </a:rPr>
              <a:t>final status is recorded as either </a:t>
            </a:r>
            <a:r>
              <a:rPr lang="en-US" sz="2200">
                <a:solidFill>
                  <a:schemeClr val="dk1"/>
                </a:solidFill>
                <a:latin typeface="Arial"/>
                <a:ea typeface="Arial"/>
                <a:cs typeface="Arial"/>
                <a:sym typeface="Arial"/>
              </a:rPr>
              <a:t>dropout, graduate or enrolled</a:t>
            </a:r>
            <a:endParaRPr sz="2200">
              <a:solidFill>
                <a:schemeClr val="dk1"/>
              </a:solidFill>
              <a:latin typeface="Arial"/>
              <a:ea typeface="Arial"/>
              <a:cs typeface="Arial"/>
              <a:sym typeface="Arial"/>
            </a:endParaRPr>
          </a:p>
          <a:p>
            <a:pPr indent="-368300" lvl="2" marL="1371600" rtl="0" algn="l">
              <a:lnSpc>
                <a:spcPct val="107916"/>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for our binary problem, we consider dropout as 1 and graduate &amp; enrolled as 0</a:t>
            </a:r>
            <a:endParaRPr sz="22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1bbeb8a95b_1_121"/>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800"/>
              <a:buFont typeface="Calibri"/>
              <a:buNone/>
            </a:pPr>
            <a:r>
              <a:rPr lang="en-US"/>
              <a:t>Dataset</a:t>
            </a:r>
            <a:endParaRPr/>
          </a:p>
        </p:txBody>
      </p:sp>
      <p:sp>
        <p:nvSpPr>
          <p:cNvPr id="149" name="Google Shape;149;g31bbeb8a95b_1_121"/>
          <p:cNvSpPr txBox="1"/>
          <p:nvPr>
            <p:ph idx="1" type="body"/>
          </p:nvPr>
        </p:nvSpPr>
        <p:spPr>
          <a:xfrm>
            <a:off x="1097275" y="2108201"/>
            <a:ext cx="10058400" cy="586800"/>
          </a:xfrm>
          <a:prstGeom prst="rect">
            <a:avLst/>
          </a:prstGeom>
          <a:noFill/>
          <a:ln>
            <a:noFill/>
          </a:ln>
        </p:spPr>
        <p:txBody>
          <a:bodyPr anchorCtr="0" anchor="t" bIns="45700" lIns="91425" spcFirstLastPara="1" rIns="0" wrap="square" tIns="45700">
            <a:normAutofit/>
          </a:bodyPr>
          <a:lstStyle/>
          <a:p>
            <a:pPr indent="0" lvl="0" marL="457200" rtl="0" algn="l">
              <a:lnSpc>
                <a:spcPct val="107916"/>
              </a:lnSpc>
              <a:spcBef>
                <a:spcPts val="0"/>
              </a:spcBef>
              <a:spcAft>
                <a:spcPts val="800"/>
              </a:spcAft>
              <a:buNone/>
            </a:pPr>
            <a:r>
              <a:rPr lang="en-US" sz="2200">
                <a:solidFill>
                  <a:schemeClr val="dk1"/>
                </a:solidFill>
                <a:latin typeface="Arial"/>
                <a:ea typeface="Arial"/>
                <a:cs typeface="Arial"/>
                <a:sym typeface="Arial"/>
              </a:rPr>
              <a:t>Target class distribution</a:t>
            </a:r>
            <a:endParaRPr sz="2200">
              <a:solidFill>
                <a:schemeClr val="dk1"/>
              </a:solidFill>
              <a:latin typeface="Arial"/>
              <a:ea typeface="Arial"/>
              <a:cs typeface="Arial"/>
              <a:sym typeface="Arial"/>
            </a:endParaRPr>
          </a:p>
        </p:txBody>
      </p:sp>
      <p:graphicFrame>
        <p:nvGraphicFramePr>
          <p:cNvPr id="150" name="Google Shape;150;g31bbeb8a95b_1_121"/>
          <p:cNvGraphicFramePr/>
          <p:nvPr/>
        </p:nvGraphicFramePr>
        <p:xfrm>
          <a:off x="952500" y="3048000"/>
          <a:ext cx="3000000" cy="3000000"/>
        </p:xfrm>
        <a:graphic>
          <a:graphicData uri="http://schemas.openxmlformats.org/drawingml/2006/table">
            <a:tbl>
              <a:tblPr>
                <a:noFill/>
                <a:tableStyleId>{7E8210C3-D5FF-4FFA-AE20-A0EE8594FAD5}</a:tableStyleId>
              </a:tblPr>
              <a:tblGrid>
                <a:gridCol w="3429000"/>
                <a:gridCol w="3429000"/>
                <a:gridCol w="3429000"/>
              </a:tblGrid>
              <a:tr h="381000">
                <a:tc>
                  <a:txBody>
                    <a:bodyPr/>
                    <a:lstStyle/>
                    <a:p>
                      <a:pPr indent="0" lvl="0" marL="0" rtl="0" algn="l">
                        <a:spcBef>
                          <a:spcPts val="0"/>
                        </a:spcBef>
                        <a:spcAft>
                          <a:spcPts val="0"/>
                        </a:spcAft>
                        <a:buNone/>
                      </a:pPr>
                      <a:r>
                        <a:t/>
                      </a:r>
                      <a:endParaRPr sz="2200"/>
                    </a:p>
                  </a:txBody>
                  <a:tcPr marT="91425" marB="91425" marR="91425" marL="91425"/>
                </a:tc>
                <a:tc>
                  <a:txBody>
                    <a:bodyPr/>
                    <a:lstStyle/>
                    <a:p>
                      <a:pPr indent="0" lvl="0" marL="0" rtl="0" algn="l">
                        <a:spcBef>
                          <a:spcPts val="0"/>
                        </a:spcBef>
                        <a:spcAft>
                          <a:spcPts val="0"/>
                        </a:spcAft>
                        <a:buNone/>
                      </a:pPr>
                      <a:r>
                        <a:rPr lang="en-US" sz="2200"/>
                        <a:t>Dropout (1)</a:t>
                      </a:r>
                      <a:endParaRPr sz="2200"/>
                    </a:p>
                  </a:txBody>
                  <a:tcPr marT="91425" marB="91425" marR="91425" marL="91425"/>
                </a:tc>
                <a:tc>
                  <a:txBody>
                    <a:bodyPr/>
                    <a:lstStyle/>
                    <a:p>
                      <a:pPr indent="0" lvl="0" marL="0" rtl="0" algn="l">
                        <a:spcBef>
                          <a:spcPts val="0"/>
                        </a:spcBef>
                        <a:spcAft>
                          <a:spcPts val="0"/>
                        </a:spcAft>
                        <a:buNone/>
                      </a:pPr>
                      <a:r>
                        <a:rPr lang="en-US" sz="2200"/>
                        <a:t>Non Dropout (0)</a:t>
                      </a:r>
                      <a:endParaRPr sz="2200"/>
                    </a:p>
                  </a:txBody>
                  <a:tcPr marT="91425" marB="91425" marR="91425" marL="91425"/>
                </a:tc>
              </a:tr>
              <a:tr h="381000">
                <a:tc>
                  <a:txBody>
                    <a:bodyPr/>
                    <a:lstStyle/>
                    <a:p>
                      <a:pPr indent="0" lvl="0" marL="0" rtl="0" algn="l">
                        <a:spcBef>
                          <a:spcPts val="0"/>
                        </a:spcBef>
                        <a:spcAft>
                          <a:spcPts val="0"/>
                        </a:spcAft>
                        <a:buNone/>
                      </a:pPr>
                      <a:r>
                        <a:rPr lang="en-US" sz="2200"/>
                        <a:t>Percentage</a:t>
                      </a:r>
                      <a:endParaRPr sz="2200"/>
                    </a:p>
                  </a:txBody>
                  <a:tcPr marT="91425" marB="91425" marR="91425" marL="91425"/>
                </a:tc>
                <a:tc>
                  <a:txBody>
                    <a:bodyPr/>
                    <a:lstStyle/>
                    <a:p>
                      <a:pPr indent="0" lvl="0" marL="0" rtl="0" algn="l">
                        <a:spcBef>
                          <a:spcPts val="0"/>
                        </a:spcBef>
                        <a:spcAft>
                          <a:spcPts val="0"/>
                        </a:spcAft>
                        <a:buNone/>
                      </a:pPr>
                      <a:r>
                        <a:rPr lang="en-US" sz="2200">
                          <a:solidFill>
                            <a:schemeClr val="dk1"/>
                          </a:solidFill>
                          <a:highlight>
                            <a:srgbClr val="FFFFFF"/>
                          </a:highlight>
                        </a:rPr>
                        <a:t>32.12 (1421)</a:t>
                      </a:r>
                      <a:endParaRPr sz="2200"/>
                    </a:p>
                  </a:txBody>
                  <a:tcPr marT="91425" marB="91425" marR="91425" marL="91425"/>
                </a:tc>
                <a:tc>
                  <a:txBody>
                    <a:bodyPr/>
                    <a:lstStyle/>
                    <a:p>
                      <a:pPr indent="0" lvl="0" marL="0" rtl="0" algn="l">
                        <a:spcBef>
                          <a:spcPts val="0"/>
                        </a:spcBef>
                        <a:spcAft>
                          <a:spcPts val="0"/>
                        </a:spcAft>
                        <a:buNone/>
                      </a:pPr>
                      <a:r>
                        <a:rPr lang="en-US" sz="2200"/>
                        <a:t>67.88 (3003)</a:t>
                      </a:r>
                      <a:endParaRPr sz="2200"/>
                    </a:p>
                  </a:txBody>
                  <a:tcPr marT="91425" marB="91425" marR="91425" marL="91425"/>
                </a:tc>
              </a:tr>
            </a:tbl>
          </a:graphicData>
        </a:graphic>
      </p:graphicFrame>
      <p:sp>
        <p:nvSpPr>
          <p:cNvPr id="151" name="Google Shape;151;g31bbeb8a95b_1_121"/>
          <p:cNvSpPr txBox="1"/>
          <p:nvPr>
            <p:ph idx="1" type="body"/>
          </p:nvPr>
        </p:nvSpPr>
        <p:spPr>
          <a:xfrm>
            <a:off x="1066800" y="4611701"/>
            <a:ext cx="10058400" cy="586800"/>
          </a:xfrm>
          <a:prstGeom prst="rect">
            <a:avLst/>
          </a:prstGeom>
          <a:noFill/>
          <a:ln>
            <a:noFill/>
          </a:ln>
        </p:spPr>
        <p:txBody>
          <a:bodyPr anchorCtr="0" anchor="t" bIns="45700" lIns="91425" spcFirstLastPara="1" rIns="0" wrap="square" tIns="45700">
            <a:normAutofit/>
          </a:bodyPr>
          <a:lstStyle/>
          <a:p>
            <a:pPr indent="0" lvl="0" marL="457200" rtl="0" algn="l">
              <a:lnSpc>
                <a:spcPct val="107916"/>
              </a:lnSpc>
              <a:spcBef>
                <a:spcPts val="0"/>
              </a:spcBef>
              <a:spcAft>
                <a:spcPts val="800"/>
              </a:spcAft>
              <a:buNone/>
            </a:pPr>
            <a:r>
              <a:rPr lang="en-US" sz="2200">
                <a:solidFill>
                  <a:schemeClr val="dk1"/>
                </a:solidFill>
                <a:latin typeface="Arial"/>
                <a:ea typeface="Arial"/>
                <a:cs typeface="Arial"/>
                <a:sym typeface="Arial"/>
              </a:rPr>
              <a:t>Target class is somewhat </a:t>
            </a:r>
            <a:r>
              <a:rPr lang="en-US" sz="2200">
                <a:solidFill>
                  <a:schemeClr val="dk1"/>
                </a:solidFill>
                <a:latin typeface="Arial"/>
                <a:ea typeface="Arial"/>
                <a:cs typeface="Arial"/>
                <a:sym typeface="Arial"/>
              </a:rPr>
              <a:t>imbalance but we will go ahead with it</a:t>
            </a:r>
            <a:endParaRPr sz="22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1ed9b30844_0_35"/>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Independent Variables Overview</a:t>
            </a:r>
            <a:endParaRPr/>
          </a:p>
        </p:txBody>
      </p:sp>
      <p:sp>
        <p:nvSpPr>
          <p:cNvPr id="158" name="Google Shape;158;g31ed9b30844_0_35"/>
          <p:cNvSpPr txBox="1"/>
          <p:nvPr/>
        </p:nvSpPr>
        <p:spPr>
          <a:xfrm>
            <a:off x="2159400" y="2652525"/>
            <a:ext cx="7873200" cy="81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200">
                <a:solidFill>
                  <a:srgbClr val="3F3F3F"/>
                </a:solidFill>
              </a:rPr>
              <a:t>Variables describes the following aspects of a student</a:t>
            </a:r>
            <a:endParaRPr sz="2200">
              <a:solidFill>
                <a:srgbClr val="3F3F3F"/>
              </a:solidFill>
            </a:endParaRPr>
          </a:p>
          <a:p>
            <a:pPr indent="-368300" lvl="0" marL="457200" rtl="0" algn="l">
              <a:lnSpc>
                <a:spcPct val="115000"/>
              </a:lnSpc>
              <a:spcBef>
                <a:spcPts val="0"/>
              </a:spcBef>
              <a:spcAft>
                <a:spcPts val="0"/>
              </a:spcAft>
              <a:buClr>
                <a:srgbClr val="3F3F3F"/>
              </a:buClr>
              <a:buSzPts val="2200"/>
              <a:buChar char="●"/>
            </a:pPr>
            <a:r>
              <a:rPr lang="en-US" sz="2200">
                <a:solidFill>
                  <a:srgbClr val="3F3F3F"/>
                </a:solidFill>
              </a:rPr>
              <a:t>Demographic information at the time of enrollment</a:t>
            </a:r>
            <a:endParaRPr sz="2200">
              <a:solidFill>
                <a:srgbClr val="3F3F3F"/>
              </a:solidFill>
            </a:endParaRPr>
          </a:p>
          <a:p>
            <a:pPr indent="-368300" lvl="0" marL="457200" rtl="0" algn="l">
              <a:lnSpc>
                <a:spcPct val="115000"/>
              </a:lnSpc>
              <a:spcBef>
                <a:spcPts val="0"/>
              </a:spcBef>
              <a:spcAft>
                <a:spcPts val="0"/>
              </a:spcAft>
              <a:buClr>
                <a:srgbClr val="3F3F3F"/>
              </a:buClr>
              <a:buSzPts val="2200"/>
              <a:buChar char="●"/>
            </a:pPr>
            <a:r>
              <a:rPr lang="en-US" sz="2200">
                <a:solidFill>
                  <a:srgbClr val="3F3F3F"/>
                </a:solidFill>
              </a:rPr>
              <a:t>Program at the university</a:t>
            </a:r>
            <a:endParaRPr sz="2200">
              <a:solidFill>
                <a:srgbClr val="3F3F3F"/>
              </a:solidFill>
            </a:endParaRPr>
          </a:p>
          <a:p>
            <a:pPr indent="-368300" lvl="0" marL="457200" rtl="0" algn="l">
              <a:lnSpc>
                <a:spcPct val="115000"/>
              </a:lnSpc>
              <a:spcBef>
                <a:spcPts val="0"/>
              </a:spcBef>
              <a:spcAft>
                <a:spcPts val="0"/>
              </a:spcAft>
              <a:buClr>
                <a:srgbClr val="3F3F3F"/>
              </a:buClr>
              <a:buSzPts val="2200"/>
              <a:buChar char="●"/>
            </a:pPr>
            <a:r>
              <a:rPr lang="en-US" sz="2200">
                <a:solidFill>
                  <a:srgbClr val="3F3F3F"/>
                </a:solidFill>
              </a:rPr>
              <a:t>1st semester information</a:t>
            </a:r>
            <a:endParaRPr sz="2200">
              <a:solidFill>
                <a:srgbClr val="3F3F3F"/>
              </a:solidFill>
            </a:endParaRPr>
          </a:p>
          <a:p>
            <a:pPr indent="-368300" lvl="0" marL="457200" rtl="0" algn="l">
              <a:lnSpc>
                <a:spcPct val="115000"/>
              </a:lnSpc>
              <a:spcBef>
                <a:spcPts val="0"/>
              </a:spcBef>
              <a:spcAft>
                <a:spcPts val="0"/>
              </a:spcAft>
              <a:buClr>
                <a:srgbClr val="3F3F3F"/>
              </a:buClr>
              <a:buSzPts val="2200"/>
              <a:buChar char="●"/>
            </a:pPr>
            <a:r>
              <a:rPr lang="en-US" sz="2200">
                <a:solidFill>
                  <a:srgbClr val="3F3F3F"/>
                </a:solidFill>
              </a:rPr>
              <a:t>2nd semester information</a:t>
            </a:r>
            <a:endParaRPr sz="2200">
              <a:solidFill>
                <a:srgbClr val="3F3F3F"/>
              </a:solidFill>
            </a:endParaRPr>
          </a:p>
          <a:p>
            <a:pPr indent="0" lvl="0" marL="0" rtl="0" algn="l">
              <a:lnSpc>
                <a:spcPct val="115000"/>
              </a:lnSpc>
              <a:spcBef>
                <a:spcPts val="0"/>
              </a:spcBef>
              <a:spcAft>
                <a:spcPts val="0"/>
              </a:spcAft>
              <a:buNone/>
            </a:pPr>
            <a:r>
              <a:t/>
            </a:r>
            <a:endParaRPr sz="2200">
              <a:solidFill>
                <a:srgbClr val="3F3F3F"/>
              </a:solidFill>
            </a:endParaRPr>
          </a:p>
          <a:p>
            <a:pPr indent="0" lvl="0" marL="0" rtl="0" algn="l">
              <a:lnSpc>
                <a:spcPct val="115000"/>
              </a:lnSpc>
              <a:spcBef>
                <a:spcPts val="0"/>
              </a:spcBef>
              <a:spcAft>
                <a:spcPts val="0"/>
              </a:spcAft>
              <a:buNone/>
            </a:pPr>
            <a:r>
              <a:rPr lang="en-US" sz="2200">
                <a:solidFill>
                  <a:srgbClr val="3F3F3F"/>
                </a:solidFill>
              </a:rPr>
              <a:t>Some selected variables are shown on the next slide for each type</a:t>
            </a:r>
            <a:endParaRPr sz="2200">
              <a:solidFill>
                <a:srgbClr val="3F3F3F"/>
              </a:solidFill>
            </a:endParaRPr>
          </a:p>
          <a:p>
            <a:pPr indent="0" lvl="0" marL="0" rtl="0" algn="l">
              <a:lnSpc>
                <a:spcPct val="115000"/>
              </a:lnSpc>
              <a:spcBef>
                <a:spcPts val="0"/>
              </a:spcBef>
              <a:spcAft>
                <a:spcPts val="0"/>
              </a:spcAft>
              <a:buNone/>
            </a:pPr>
            <a:r>
              <a:t/>
            </a:r>
            <a:endParaRPr sz="2200">
              <a:solidFill>
                <a:srgbClr val="3F3F3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1bbeb8a95b_1_114"/>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Independent Variables</a:t>
            </a:r>
            <a:r>
              <a:rPr lang="en-US"/>
              <a:t> Overview</a:t>
            </a:r>
            <a:endParaRPr/>
          </a:p>
        </p:txBody>
      </p:sp>
      <p:graphicFrame>
        <p:nvGraphicFramePr>
          <p:cNvPr id="165" name="Google Shape;165;g31bbeb8a95b_1_114"/>
          <p:cNvGraphicFramePr/>
          <p:nvPr/>
        </p:nvGraphicFramePr>
        <p:xfrm>
          <a:off x="687275" y="2032800"/>
          <a:ext cx="3000000" cy="3000000"/>
        </p:xfrm>
        <a:graphic>
          <a:graphicData uri="http://schemas.openxmlformats.org/drawingml/2006/table">
            <a:tbl>
              <a:tblPr>
                <a:noFill/>
                <a:tableStyleId>{7E8210C3-D5FF-4FFA-AE20-A0EE8594FAD5}</a:tableStyleId>
              </a:tblPr>
              <a:tblGrid>
                <a:gridCol w="2076450"/>
                <a:gridCol w="3190875"/>
                <a:gridCol w="3068375"/>
                <a:gridCol w="2530025"/>
              </a:tblGrid>
              <a:tr h="381000">
                <a:tc gridSpan="2">
                  <a:txBody>
                    <a:bodyPr/>
                    <a:lstStyle/>
                    <a:p>
                      <a:pPr indent="0" lvl="0" marL="0" rtl="0" algn="ctr">
                        <a:lnSpc>
                          <a:spcPct val="100000"/>
                        </a:lnSpc>
                        <a:spcBef>
                          <a:spcPts val="0"/>
                        </a:spcBef>
                        <a:spcAft>
                          <a:spcPts val="0"/>
                        </a:spcAft>
                        <a:buNone/>
                      </a:pPr>
                      <a:r>
                        <a:rPr b="1" lang="en-US"/>
                        <a:t>Demographic Information</a:t>
                      </a:r>
                      <a:endParaRPr b="1"/>
                    </a:p>
                  </a:txBody>
                  <a:tcPr marT="91425" marB="91425" marR="28575" marL="28575" anchor="ctr">
                    <a:lnR cap="flat" cmpd="sng" w="9525">
                      <a:solidFill>
                        <a:srgbClr val="9E9E9E"/>
                      </a:solidFill>
                      <a:prstDash val="solid"/>
                      <a:round/>
                      <a:headEnd len="sm" w="sm" type="none"/>
                      <a:tailEnd len="sm" w="sm" type="none"/>
                    </a:lnR>
                  </a:tcPr>
                </a:tc>
                <a:tc hMerge="1"/>
                <a:tc>
                  <a:txBody>
                    <a:bodyPr/>
                    <a:lstStyle/>
                    <a:p>
                      <a:pPr indent="0" lvl="0" marL="0" rtl="0" algn="ctr">
                        <a:lnSpc>
                          <a:spcPct val="100000"/>
                        </a:lnSpc>
                        <a:spcBef>
                          <a:spcPts val="0"/>
                        </a:spcBef>
                        <a:spcAft>
                          <a:spcPts val="0"/>
                        </a:spcAft>
                        <a:buNone/>
                      </a:pPr>
                      <a:r>
                        <a:rPr lang="en-US"/>
                        <a:t>unemployment_rate</a:t>
                      </a:r>
                      <a:endParaRPr/>
                    </a:p>
                  </a:txBody>
                  <a:tcPr marT="91425" marB="91425" marR="91425" marL="91425" anchor="ctr">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a:solidFill>
                            <a:schemeClr val="dk1"/>
                          </a:solidFill>
                        </a:rPr>
                        <a:t>unemployment rate of student’s nation at the time of application</a:t>
                      </a:r>
                      <a:endParaRPr/>
                    </a:p>
                  </a:txBody>
                  <a:tcPr marT="91425" marB="91425" marR="91425" marL="91425" anchor="ctr"/>
                </a:tc>
              </a:tr>
              <a:tr h="381000">
                <a:tc>
                  <a:txBody>
                    <a:bodyPr/>
                    <a:lstStyle/>
                    <a:p>
                      <a:pPr indent="0" lvl="0" marL="0" rtl="0" algn="l">
                        <a:lnSpc>
                          <a:spcPct val="100000"/>
                        </a:lnSpc>
                        <a:spcBef>
                          <a:spcPts val="0"/>
                        </a:spcBef>
                        <a:spcAft>
                          <a:spcPts val="0"/>
                        </a:spcAft>
                        <a:buNone/>
                      </a:pPr>
                      <a:r>
                        <a:rPr lang="en-US">
                          <a:solidFill>
                            <a:schemeClr val="dk1"/>
                          </a:solidFill>
                        </a:rPr>
                        <a:t>nationality</a:t>
                      </a:r>
                      <a:endParaRPr/>
                    </a:p>
                  </a:txBody>
                  <a:tcPr marT="91425" marB="91425" marR="28575" marL="28575" anchor="ctr">
                    <a:lnR cap="flat" cmpd="sng" w="9525">
                      <a:solidFill>
                        <a:srgbClr val="9E9E9E"/>
                      </a:solidFill>
                      <a:prstDash val="solid"/>
                      <a:round/>
                      <a:headEnd len="sm" w="sm" type="none"/>
                      <a:tailEnd len="sm" w="sm" type="none"/>
                    </a:lnR>
                  </a:tcPr>
                </a:tc>
                <a:tc>
                  <a:txBody>
                    <a:bodyPr/>
                    <a:lstStyle/>
                    <a:p>
                      <a:pPr indent="57150" lvl="0" marL="0" marR="0" rtl="0" algn="l">
                        <a:lnSpc>
                          <a:spcPct val="100000"/>
                        </a:lnSpc>
                        <a:spcBef>
                          <a:spcPts val="0"/>
                        </a:spcBef>
                        <a:spcAft>
                          <a:spcPts val="0"/>
                        </a:spcAft>
                        <a:buNone/>
                      </a:pPr>
                      <a:r>
                        <a:rPr lang="en-US"/>
                        <a:t>nationality</a:t>
                      </a:r>
                      <a:r>
                        <a:rPr lang="en-US"/>
                        <a:t> of the applicant</a:t>
                      </a:r>
                      <a:endParaRPr/>
                    </a:p>
                  </a:txBody>
                  <a:tcPr marT="91425" marB="91425"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gridSpan="2">
                  <a:txBody>
                    <a:bodyPr/>
                    <a:lstStyle/>
                    <a:p>
                      <a:pPr indent="0" lvl="0" marL="0" rtl="0" algn="ctr">
                        <a:lnSpc>
                          <a:spcPct val="100000"/>
                        </a:lnSpc>
                        <a:spcBef>
                          <a:spcPts val="0"/>
                        </a:spcBef>
                        <a:spcAft>
                          <a:spcPts val="0"/>
                        </a:spcAft>
                        <a:buNone/>
                      </a:pPr>
                      <a:r>
                        <a:rPr b="1" lang="en-US">
                          <a:solidFill>
                            <a:schemeClr val="dk1"/>
                          </a:solidFill>
                        </a:rPr>
                        <a:t>First Semester Information</a:t>
                      </a:r>
                      <a:endParaRPr/>
                    </a:p>
                  </a:txBody>
                  <a:tcPr marT="91425" marB="91425" marR="28575" marL="28575" anchor="ctr">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hMerge="1"/>
              </a:tr>
              <a:tr h="381000">
                <a:tc>
                  <a:txBody>
                    <a:bodyPr/>
                    <a:lstStyle/>
                    <a:p>
                      <a:pPr indent="0" lvl="0" marL="0" rtl="0" algn="l">
                        <a:lnSpc>
                          <a:spcPct val="100000"/>
                        </a:lnSpc>
                        <a:spcBef>
                          <a:spcPts val="0"/>
                        </a:spcBef>
                        <a:spcAft>
                          <a:spcPts val="0"/>
                        </a:spcAft>
                        <a:buNone/>
                      </a:pPr>
                      <a:r>
                        <a:rPr lang="en-US">
                          <a:solidFill>
                            <a:schemeClr val="dk1"/>
                          </a:solidFill>
                        </a:rPr>
                        <a:t>marital_status</a:t>
                      </a:r>
                      <a:endParaRPr/>
                    </a:p>
                  </a:txBody>
                  <a:tcPr marT="91425" marB="91425" marR="28575" marL="28575" anchor="ctr">
                    <a:lnR cap="flat" cmpd="sng" w="9525">
                      <a:solidFill>
                        <a:srgbClr val="9E9E9E"/>
                      </a:solidFill>
                      <a:prstDash val="solid"/>
                      <a:round/>
                      <a:headEnd len="sm" w="sm" type="none"/>
                      <a:tailEnd len="sm" w="sm" type="none"/>
                    </a:lnR>
                  </a:tcPr>
                </a:tc>
                <a:tc>
                  <a:txBody>
                    <a:bodyPr/>
                    <a:lstStyle/>
                    <a:p>
                      <a:pPr indent="0" lvl="0" marL="57150" rtl="0" algn="l">
                        <a:lnSpc>
                          <a:spcPct val="100000"/>
                        </a:lnSpc>
                        <a:spcBef>
                          <a:spcPts val="0"/>
                        </a:spcBef>
                        <a:spcAft>
                          <a:spcPts val="0"/>
                        </a:spcAft>
                        <a:buNone/>
                      </a:pPr>
                      <a:r>
                        <a:rPr lang="en-US"/>
                        <a:t>indicates the marital status of the applicant</a:t>
                      </a:r>
                      <a:endParaRPr/>
                    </a:p>
                  </a:txBody>
                  <a:tcPr marT="91425" marB="91425"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a:t>curricular_units_1st_sem_credit</a:t>
                      </a:r>
                      <a:endParaRPr/>
                    </a:p>
                  </a:txBody>
                  <a:tcPr marT="91425" marB="91425"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a:t>transferred credit for 1st semester</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US"/>
                        <a:t>mother's_qualifications</a:t>
                      </a:r>
                      <a:endParaRPr/>
                    </a:p>
                  </a:txBody>
                  <a:tcPr marT="91425" marB="91425" marR="28575" marL="28575" anchor="ctr">
                    <a:lnR cap="flat" cmpd="sng" w="9525">
                      <a:solidFill>
                        <a:srgbClr val="9E9E9E"/>
                      </a:solidFill>
                      <a:prstDash val="solid"/>
                      <a:round/>
                      <a:headEnd len="sm" w="sm" type="none"/>
                      <a:tailEnd len="sm" w="sm" type="none"/>
                    </a:lnR>
                  </a:tcPr>
                </a:tc>
                <a:tc>
                  <a:txBody>
                    <a:bodyPr/>
                    <a:lstStyle/>
                    <a:p>
                      <a:pPr indent="0" lvl="0" marL="0" rtl="0" algn="l">
                        <a:lnSpc>
                          <a:spcPct val="100000"/>
                        </a:lnSpc>
                        <a:spcBef>
                          <a:spcPts val="0"/>
                        </a:spcBef>
                        <a:spcAft>
                          <a:spcPts val="0"/>
                        </a:spcAft>
                        <a:buNone/>
                      </a:pPr>
                      <a:r>
                        <a:rPr lang="en-US"/>
                        <a:t>educational qualification of the applicant’s mother</a:t>
                      </a:r>
                      <a:endParaRPr/>
                    </a:p>
                  </a:txBody>
                  <a:tcPr marT="91425" marB="91425" marR="28575" marL="5715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a:t>curricular_units_1st_sem_evaluations</a:t>
                      </a:r>
                      <a:endParaRPr/>
                    </a:p>
                  </a:txBody>
                  <a:tcPr marT="91425" marB="91425"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a:t># tests in 1st semester</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US"/>
                        <a:t>mother's_occupations</a:t>
                      </a:r>
                      <a:endParaRPr/>
                    </a:p>
                  </a:txBody>
                  <a:tcPr marT="91425" marB="91425" marR="28575" marL="28575" anchor="ctr"/>
                </a:tc>
                <a:tc>
                  <a:txBody>
                    <a:bodyPr/>
                    <a:lstStyle/>
                    <a:p>
                      <a:pPr indent="0" lvl="0" marL="0" rtl="0" algn="l">
                        <a:lnSpc>
                          <a:spcPct val="100000"/>
                        </a:lnSpc>
                        <a:spcBef>
                          <a:spcPts val="0"/>
                        </a:spcBef>
                        <a:spcAft>
                          <a:spcPts val="0"/>
                        </a:spcAft>
                        <a:buNone/>
                      </a:pPr>
                      <a:r>
                        <a:rPr lang="en-US"/>
                        <a:t>occupation of the applicant’s mother</a:t>
                      </a:r>
                      <a:endParaRPr/>
                    </a:p>
                  </a:txBody>
                  <a:tcPr marT="91425" marB="91425" marR="91425" marL="91425" anchor="ctr">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rtl="0" algn="l">
                        <a:lnSpc>
                          <a:spcPct val="100000"/>
                        </a:lnSpc>
                        <a:spcBef>
                          <a:spcPts val="0"/>
                        </a:spcBef>
                        <a:spcAft>
                          <a:spcPts val="0"/>
                        </a:spcAft>
                        <a:buNone/>
                      </a:pPr>
                      <a:r>
                        <a:rPr lang="en-US"/>
                        <a:t>curricular_units_1st_sem_approved</a:t>
                      </a:r>
                      <a:endParaRPr/>
                    </a:p>
                  </a:txBody>
                  <a:tcPr marT="91425" marB="91425"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a:solidFill>
                            <a:schemeClr val="dk1"/>
                          </a:solidFill>
                        </a:rPr>
                        <a:t># units earned after 1st semester</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US">
                          <a:solidFill>
                            <a:schemeClr val="dk1"/>
                          </a:solidFill>
                        </a:rPr>
                        <a:t>previous_qualifactions</a:t>
                      </a:r>
                      <a:endParaRPr/>
                    </a:p>
                  </a:txBody>
                  <a:tcPr marT="91425" marB="91425" marR="28575" marL="28575" anchor="ctr"/>
                </a:tc>
                <a:tc>
                  <a:txBody>
                    <a:bodyPr/>
                    <a:lstStyle/>
                    <a:p>
                      <a:pPr indent="0" lvl="0" marL="0" rtl="0" algn="l">
                        <a:lnSpc>
                          <a:spcPct val="100000"/>
                        </a:lnSpc>
                        <a:spcBef>
                          <a:spcPts val="0"/>
                        </a:spcBef>
                        <a:spcAft>
                          <a:spcPts val="0"/>
                        </a:spcAft>
                        <a:buNone/>
                      </a:pPr>
                      <a:r>
                        <a:rPr lang="en-US"/>
                        <a:t>type of qualification help by the applicant</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l">
                        <a:lnSpc>
                          <a:spcPct val="100000"/>
                        </a:lnSpc>
                        <a:spcBef>
                          <a:spcPts val="0"/>
                        </a:spcBef>
                        <a:spcAft>
                          <a:spcPts val="0"/>
                        </a:spcAft>
                        <a:buNone/>
                      </a:pPr>
                      <a:r>
                        <a:rPr lang="en-US"/>
                        <a:t>curricular_units_1st_sem_enrolled</a:t>
                      </a:r>
                      <a:endParaRPr/>
                    </a:p>
                  </a:txBody>
                  <a:tcPr marT="91425" marB="91425" marR="28575" marL="285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US"/>
                        <a:t># credits enrolled for 1st semester</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00000"/>
                        </a:lnSpc>
                        <a:spcBef>
                          <a:spcPts val="0"/>
                        </a:spcBef>
                        <a:spcAft>
                          <a:spcPts val="0"/>
                        </a:spcAft>
                        <a:buNone/>
                      </a:pPr>
                      <a:r>
                        <a:rPr lang="en-US"/>
                        <a:t>GDP</a:t>
                      </a:r>
                      <a:endParaRPr/>
                    </a:p>
                  </a:txBody>
                  <a:tcPr marT="91425" marB="91425" marR="28575" marL="28575" anchor="ctr"/>
                </a:tc>
                <a:tc>
                  <a:txBody>
                    <a:bodyPr/>
                    <a:lstStyle/>
                    <a:p>
                      <a:pPr indent="0" lvl="0" marL="0" rtl="0" algn="l">
                        <a:lnSpc>
                          <a:spcPct val="100000"/>
                        </a:lnSpc>
                        <a:spcBef>
                          <a:spcPts val="0"/>
                        </a:spcBef>
                        <a:spcAft>
                          <a:spcPts val="0"/>
                        </a:spcAft>
                        <a:buNone/>
                      </a:pPr>
                      <a:r>
                        <a:rPr lang="en-US"/>
                        <a:t>GDP of student’s nation at the time of application </a:t>
                      </a:r>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l">
                        <a:lnSpc>
                          <a:spcPct val="100000"/>
                        </a:lnSpc>
                        <a:spcBef>
                          <a:spcPts val="0"/>
                        </a:spcBef>
                        <a:spcAft>
                          <a:spcPts val="0"/>
                        </a:spcAft>
                        <a:buNone/>
                      </a:pPr>
                      <a:r>
                        <a:rPr lang="en-US"/>
                        <a:t>curricular_units_1st_sem_grade</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grade average of 1st semester between 0 - 20</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VTI">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2024-11-26T17:59:53Z</dcterms:created>
  <dc:creator>Chris Nicols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