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57" r:id="rId4"/>
    <p:sldId id="258" r:id="rId5"/>
    <p:sldId id="259" r:id="rId6"/>
    <p:sldId id="260" r:id="rId7"/>
    <p:sldId id="261" r:id="rId8"/>
    <p:sldId id="262" r:id="rId9"/>
    <p:sldId id="266" r:id="rId10"/>
    <p:sldId id="268" r:id="rId11"/>
    <p:sldId id="269" r:id="rId12"/>
    <p:sldId id="270" r:id="rId13"/>
    <p:sldId id="263" r:id="rId14"/>
    <p:sldId id="271" r:id="rId15"/>
    <p:sldId id="272" r:id="rId16"/>
    <p:sldId id="273" r:id="rId17"/>
    <p:sldId id="279" r:id="rId18"/>
    <p:sldId id="275" r:id="rId19"/>
    <p:sldId id="276" r:id="rId20"/>
    <p:sldId id="280" r:id="rId21"/>
    <p:sldId id="281" r:id="rId22"/>
    <p:sldId id="282" r:id="rId23"/>
    <p:sldId id="283" r:id="rId24"/>
    <p:sldId id="26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922"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3/22/2025</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8410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991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820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086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22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925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427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076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918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0183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9776411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BCAD085-E8A6-8845-BD4E-CB4CCA059FC4}" type="datetimeFigureOut">
              <a:rPr lang="en-US" smtClean="0"/>
              <a:t>3/22/2025</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37702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A75E587D-308A-F620-4540-5222048DEEB4}"/>
              </a:ext>
            </a:extLst>
          </p:cNvPr>
          <p:cNvPicPr>
            <a:picLocks noChangeAspect="1"/>
          </p:cNvPicPr>
          <p:nvPr/>
        </p:nvPicPr>
        <p:blipFill>
          <a:blip r:embed="rId2">
            <a:alphaModFix amt="45000"/>
          </a:blip>
          <a:srcRect l="20143" r="4857"/>
          <a:stretch/>
        </p:blipFill>
        <p:spPr>
          <a:xfrm>
            <a:off x="20" y="10"/>
            <a:ext cx="9143980" cy="6857990"/>
          </a:xfrm>
          <a:prstGeom prst="rect">
            <a:avLst/>
          </a:prstGeom>
        </p:spPr>
      </p:pic>
      <p:sp>
        <p:nvSpPr>
          <p:cNvPr id="2" name="Title 1"/>
          <p:cNvSpPr>
            <a:spLocks noGrp="1"/>
          </p:cNvSpPr>
          <p:nvPr>
            <p:ph type="ctrTitle"/>
          </p:nvPr>
        </p:nvSpPr>
        <p:spPr>
          <a:xfrm>
            <a:off x="452628" y="770467"/>
            <a:ext cx="8086725" cy="3352800"/>
          </a:xfrm>
        </p:spPr>
        <p:txBody>
          <a:bodyPr>
            <a:normAutofit/>
          </a:bodyPr>
          <a:lstStyle/>
          <a:p>
            <a:r>
              <a:rPr lang="en-US">
                <a:solidFill>
                  <a:schemeClr val="tx1"/>
                </a:solidFill>
              </a:rPr>
              <a:t>Weather Data Analysis &amp; Forecasting</a:t>
            </a:r>
          </a:p>
        </p:txBody>
      </p:sp>
      <p:sp>
        <p:nvSpPr>
          <p:cNvPr id="3" name="Subtitle 2"/>
          <p:cNvSpPr>
            <a:spLocks noGrp="1"/>
          </p:cNvSpPr>
          <p:nvPr>
            <p:ph type="subTitle" idx="1"/>
          </p:nvPr>
        </p:nvSpPr>
        <p:spPr>
          <a:xfrm>
            <a:off x="500634" y="4206876"/>
            <a:ext cx="6921150" cy="1645920"/>
          </a:xfrm>
        </p:spPr>
        <p:txBody>
          <a:bodyPr>
            <a:normAutofit/>
          </a:bodyPr>
          <a:lstStyle/>
          <a:p>
            <a:r>
              <a:rPr lang="en-US">
                <a:solidFill>
                  <a:schemeClr val="tx1"/>
                </a:solidFill>
              </a:rPr>
              <a:t>TechAssessment Data Scientist</a:t>
            </a:r>
          </a:p>
          <a:p>
            <a:r>
              <a:rPr lang="en-US">
                <a:solidFill>
                  <a:schemeClr val="tx1"/>
                </a:solidFill>
              </a:rPr>
              <a:t>March 21, 2025</a:t>
            </a:r>
          </a:p>
          <a:p>
            <a:r>
              <a:rPr lang="en-US">
                <a:solidFill>
                  <a:schemeClr val="tx1"/>
                </a:solidFill>
              </a:rPr>
              <a:t>By Alex Ordonez</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EF48D-2380-048D-9004-630F00FFA73D}"/>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C6515D3-D9A8-3FAF-3906-0A4AB5BFF901}"/>
              </a:ext>
            </a:extLst>
          </p:cNvPr>
          <p:cNvSpPr>
            <a:spLocks noGrp="1"/>
          </p:cNvSpPr>
          <p:nvPr>
            <p:ph idx="1"/>
          </p:nvPr>
        </p:nvSpPr>
        <p:spPr>
          <a:xfrm>
            <a:off x="539353" y="5094514"/>
            <a:ext cx="8065294" cy="1481356"/>
          </a:xfrm>
        </p:spPr>
        <p:txBody>
          <a:bodyPr/>
          <a:lstStyle/>
          <a:p>
            <a:r>
              <a:rPr lang="en-US" dirty="0"/>
              <a:t>We can see that the condition and also the hour of the day can influence the temperature</a:t>
            </a:r>
          </a:p>
        </p:txBody>
      </p:sp>
      <p:pic>
        <p:nvPicPr>
          <p:cNvPr id="11" name="Picture 10">
            <a:extLst>
              <a:ext uri="{FF2B5EF4-FFF2-40B4-BE49-F238E27FC236}">
                <a16:creationId xmlns:a16="http://schemas.microsoft.com/office/drawing/2014/main" id="{37A8830C-F311-2C8A-EEC7-DC053A3FDAC7}"/>
              </a:ext>
            </a:extLst>
          </p:cNvPr>
          <p:cNvPicPr>
            <a:picLocks noChangeAspect="1"/>
          </p:cNvPicPr>
          <p:nvPr/>
        </p:nvPicPr>
        <p:blipFill>
          <a:blip r:embed="rId2"/>
          <a:stretch>
            <a:fillRect/>
          </a:stretch>
        </p:blipFill>
        <p:spPr>
          <a:xfrm>
            <a:off x="0" y="184174"/>
            <a:ext cx="9144000" cy="4801483"/>
          </a:xfrm>
          <a:prstGeom prst="rect">
            <a:avLst/>
          </a:prstGeom>
        </p:spPr>
      </p:pic>
    </p:spTree>
    <p:extLst>
      <p:ext uri="{BB962C8B-B14F-4D97-AF65-F5344CB8AC3E}">
        <p14:creationId xmlns:p14="http://schemas.microsoft.com/office/powerpoint/2010/main" val="378710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F397A-D1A0-25BB-B199-11B7C264513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99D1FE9-77CB-D96F-9E70-69D746A16061}"/>
              </a:ext>
            </a:extLst>
          </p:cNvPr>
          <p:cNvPicPr>
            <a:picLocks noChangeAspect="1"/>
          </p:cNvPicPr>
          <p:nvPr/>
        </p:nvPicPr>
        <p:blipFill>
          <a:blip r:embed="rId2"/>
          <a:stretch>
            <a:fillRect/>
          </a:stretch>
        </p:blipFill>
        <p:spPr>
          <a:xfrm>
            <a:off x="507206" y="252918"/>
            <a:ext cx="7875093" cy="4309232"/>
          </a:xfrm>
          <a:prstGeom prst="rect">
            <a:avLst/>
          </a:prstGeom>
        </p:spPr>
      </p:pic>
      <p:sp>
        <p:nvSpPr>
          <p:cNvPr id="2" name="Content Placeholder 6">
            <a:extLst>
              <a:ext uri="{FF2B5EF4-FFF2-40B4-BE49-F238E27FC236}">
                <a16:creationId xmlns:a16="http://schemas.microsoft.com/office/drawing/2014/main" id="{40EF2113-6CB7-FC4B-6F06-95545D42AE6C}"/>
              </a:ext>
            </a:extLst>
          </p:cNvPr>
          <p:cNvSpPr>
            <a:spLocks noGrp="1"/>
          </p:cNvSpPr>
          <p:nvPr>
            <p:ph idx="1"/>
          </p:nvPr>
        </p:nvSpPr>
        <p:spPr>
          <a:xfrm>
            <a:off x="506413" y="4811713"/>
            <a:ext cx="8066087" cy="1906587"/>
          </a:xfrm>
        </p:spPr>
        <p:txBody>
          <a:bodyPr/>
          <a:lstStyle/>
          <a:p>
            <a:r>
              <a:rPr lang="en-US" dirty="0"/>
              <a:t>We can see that the month can influence the temperature mainly that it gets hotter in the months in between, summer time.</a:t>
            </a:r>
          </a:p>
        </p:txBody>
      </p:sp>
    </p:spTree>
    <p:extLst>
      <p:ext uri="{BB962C8B-B14F-4D97-AF65-F5344CB8AC3E}">
        <p14:creationId xmlns:p14="http://schemas.microsoft.com/office/powerpoint/2010/main" val="35874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F1730-0134-6065-EABE-10661AEF3F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6FCAA5-066A-E0B3-A78E-61F0F8B8539B}"/>
              </a:ext>
            </a:extLst>
          </p:cNvPr>
          <p:cNvPicPr>
            <a:picLocks noChangeAspect="1"/>
          </p:cNvPicPr>
          <p:nvPr/>
        </p:nvPicPr>
        <p:blipFill>
          <a:blip r:embed="rId2"/>
          <a:stretch>
            <a:fillRect/>
          </a:stretch>
        </p:blipFill>
        <p:spPr>
          <a:xfrm>
            <a:off x="936171" y="0"/>
            <a:ext cx="6872353" cy="5721960"/>
          </a:xfrm>
          <a:prstGeom prst="rect">
            <a:avLst/>
          </a:prstGeom>
        </p:spPr>
      </p:pic>
      <p:sp>
        <p:nvSpPr>
          <p:cNvPr id="4" name="TextBox 3">
            <a:extLst>
              <a:ext uri="{FF2B5EF4-FFF2-40B4-BE49-F238E27FC236}">
                <a16:creationId xmlns:a16="http://schemas.microsoft.com/office/drawing/2014/main" id="{87D33BCD-1541-9097-AF8F-6F26D4FF9CA8}"/>
              </a:ext>
            </a:extLst>
          </p:cNvPr>
          <p:cNvSpPr txBox="1"/>
          <p:nvPr/>
        </p:nvSpPr>
        <p:spPr>
          <a:xfrm>
            <a:off x="1992036" y="6030685"/>
            <a:ext cx="5007525" cy="369332"/>
          </a:xfrm>
          <a:prstGeom prst="rect">
            <a:avLst/>
          </a:prstGeom>
          <a:noFill/>
        </p:spPr>
        <p:txBody>
          <a:bodyPr wrap="none" rtlCol="0">
            <a:spAutoFit/>
          </a:bodyPr>
          <a:lstStyle/>
          <a:p>
            <a:r>
              <a:rPr lang="en-US" dirty="0"/>
              <a:t>The Condition also has influence in the precipitation</a:t>
            </a:r>
          </a:p>
        </p:txBody>
      </p:sp>
    </p:spTree>
    <p:extLst>
      <p:ext uri="{BB962C8B-B14F-4D97-AF65-F5344CB8AC3E}">
        <p14:creationId xmlns:p14="http://schemas.microsoft.com/office/powerpoint/2010/main" val="286160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Weather Forecasting Models</a:t>
            </a:r>
          </a:p>
        </p:txBody>
      </p:sp>
      <p:sp>
        <p:nvSpPr>
          <p:cNvPr id="3" name="Content Placeholder 2"/>
          <p:cNvSpPr>
            <a:spLocks noGrp="1"/>
          </p:cNvSpPr>
          <p:nvPr>
            <p:ph idx="1"/>
          </p:nvPr>
        </p:nvSpPr>
        <p:spPr/>
        <p:txBody>
          <a:bodyPr/>
          <a:lstStyle/>
          <a:p>
            <a:r>
              <a:rPr dirty="0"/>
              <a:t>• Implemented LSTM</a:t>
            </a:r>
            <a:r>
              <a:rPr lang="en-US" dirty="0"/>
              <a:t> &amp;</a:t>
            </a:r>
            <a:r>
              <a:rPr dirty="0"/>
              <a:t> </a:t>
            </a:r>
            <a:r>
              <a:rPr lang="en-US" dirty="0"/>
              <a:t>Random Forest </a:t>
            </a:r>
            <a:r>
              <a:rPr dirty="0"/>
              <a:t>model for time series forecasting.</a:t>
            </a:r>
            <a:endParaRPr lang="en-US" dirty="0"/>
          </a:p>
          <a:p>
            <a:r>
              <a:rPr lang="en-US" dirty="0"/>
              <a:t>• Implemented Random Forest &amp; linear regression as Stacked meta models combining predictions of previous models  </a:t>
            </a:r>
            <a:endParaRPr dirty="0"/>
          </a:p>
          <a:p>
            <a:r>
              <a:rPr dirty="0"/>
              <a:t>• Evaluated performance using MAE, RMSE, and R² scores.</a:t>
            </a:r>
            <a:endParaRPr lang="en-US" dirty="0"/>
          </a:p>
          <a:p>
            <a:r>
              <a:rPr lang="en-US" dirty="0"/>
              <a:t>• Used different methods for feature importance random forest variable importance &amp; SHAP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1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B16B5EAC-8465-5CA3-CE9B-1C6BD4F3F2CB}"/>
              </a:ext>
            </a:extLst>
          </p:cNvPr>
          <p:cNvSpPr>
            <a:spLocks noGrp="1"/>
          </p:cNvSpPr>
          <p:nvPr>
            <p:ph type="title"/>
          </p:nvPr>
        </p:nvSpPr>
        <p:spPr>
          <a:xfrm>
            <a:off x="4857579" y="1144980"/>
            <a:ext cx="3797593" cy="1560716"/>
          </a:xfrm>
        </p:spPr>
        <p:txBody>
          <a:bodyPr>
            <a:normAutofit/>
          </a:bodyPr>
          <a:lstStyle/>
          <a:p>
            <a:r>
              <a:rPr lang="en-US" dirty="0"/>
              <a:t>Fit LSTM Measures</a:t>
            </a:r>
          </a:p>
        </p:txBody>
      </p:sp>
      <p:sp>
        <p:nvSpPr>
          <p:cNvPr id="14" name="Rectangle 13">
            <a:extLst>
              <a:ext uri="{FF2B5EF4-FFF2-40B4-BE49-F238E27FC236}">
                <a16:creationId xmlns:a16="http://schemas.microsoft.com/office/drawing/2014/main" id="{8A330AB8-A767-46C8-ABEF-2477854EF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0"/>
            <a:ext cx="3675888" cy="4021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 name="Freeform: Shape 15">
            <a:extLst>
              <a:ext uri="{FF2B5EF4-FFF2-40B4-BE49-F238E27FC236}">
                <a16:creationId xmlns:a16="http://schemas.microsoft.com/office/drawing/2014/main" id="{DAC0A98A-E260-4FF9-8124-02E1C2093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67" y="0"/>
            <a:ext cx="3429000" cy="3858768"/>
          </a:xfrm>
          <a:custGeom>
            <a:avLst/>
            <a:gdLst>
              <a:gd name="connsiteX0" fmla="*/ 0 w 4572000"/>
              <a:gd name="connsiteY0" fmla="*/ 0 h 3858768"/>
              <a:gd name="connsiteX1" fmla="*/ 4572000 w 4572000"/>
              <a:gd name="connsiteY1" fmla="*/ 0 h 3858768"/>
              <a:gd name="connsiteX2" fmla="*/ 4572000 w 4572000"/>
              <a:gd name="connsiteY2" fmla="*/ 3858768 h 3858768"/>
              <a:gd name="connsiteX3" fmla="*/ 0 w 4572000"/>
              <a:gd name="connsiteY3" fmla="*/ 3858768 h 3858768"/>
            </a:gdLst>
            <a:ahLst/>
            <a:cxnLst>
              <a:cxn ang="0">
                <a:pos x="connsiteX0" y="connsiteY0"/>
              </a:cxn>
              <a:cxn ang="0">
                <a:pos x="connsiteX1" y="connsiteY1"/>
              </a:cxn>
              <a:cxn ang="0">
                <a:pos x="connsiteX2" y="connsiteY2"/>
              </a:cxn>
              <a:cxn ang="0">
                <a:pos x="connsiteX3" y="connsiteY3"/>
              </a:cxn>
            </a:cxnLst>
            <a:rect l="l" t="t" r="r" b="b"/>
            <a:pathLst>
              <a:path w="4572000" h="3858768">
                <a:moveTo>
                  <a:pt x="0" y="0"/>
                </a:moveTo>
                <a:lnTo>
                  <a:pt x="4572000" y="0"/>
                </a:lnTo>
                <a:lnTo>
                  <a:pt x="4572000" y="3858768"/>
                </a:lnTo>
                <a:lnTo>
                  <a:pt x="0" y="38587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BD0CAA4D-3DF9-33E7-CF74-E3EC126AB187}"/>
              </a:ext>
            </a:extLst>
          </p:cNvPr>
          <p:cNvPicPr>
            <a:picLocks noChangeAspect="1"/>
          </p:cNvPicPr>
          <p:nvPr/>
        </p:nvPicPr>
        <p:blipFill>
          <a:blip r:embed="rId2"/>
          <a:stretch>
            <a:fillRect/>
          </a:stretch>
        </p:blipFill>
        <p:spPr>
          <a:xfrm>
            <a:off x="897714" y="1164676"/>
            <a:ext cx="2940718" cy="1521821"/>
          </a:xfrm>
          <a:prstGeom prst="rect">
            <a:avLst/>
          </a:prstGeom>
        </p:spPr>
      </p:pic>
      <p:sp>
        <p:nvSpPr>
          <p:cNvPr id="18" name="Rectangle 17">
            <a:extLst>
              <a:ext uri="{FF2B5EF4-FFF2-40B4-BE49-F238E27FC236}">
                <a16:creationId xmlns:a16="http://schemas.microsoft.com/office/drawing/2014/main" id="{88E62604-C40E-4D56-9D66-FD94B0CA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4241249"/>
            <a:ext cx="3675888" cy="2616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 name="Freeform: Shape 19">
            <a:extLst>
              <a:ext uri="{FF2B5EF4-FFF2-40B4-BE49-F238E27FC236}">
                <a16:creationId xmlns:a16="http://schemas.microsoft.com/office/drawing/2014/main" id="{35501681-6450-4364-B43C-3273BB998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67" y="4407408"/>
            <a:ext cx="3429000" cy="2450592"/>
          </a:xfrm>
          <a:custGeom>
            <a:avLst/>
            <a:gdLst>
              <a:gd name="connsiteX0" fmla="*/ 0 w 4572000"/>
              <a:gd name="connsiteY0" fmla="*/ 0 h 2450592"/>
              <a:gd name="connsiteX1" fmla="*/ 4572000 w 4572000"/>
              <a:gd name="connsiteY1" fmla="*/ 0 h 2450592"/>
              <a:gd name="connsiteX2" fmla="*/ 4572000 w 4572000"/>
              <a:gd name="connsiteY2" fmla="*/ 2450592 h 2450592"/>
              <a:gd name="connsiteX3" fmla="*/ 0 w 4572000"/>
              <a:gd name="connsiteY3" fmla="*/ 2450592 h 2450592"/>
            </a:gdLst>
            <a:ahLst/>
            <a:cxnLst>
              <a:cxn ang="0">
                <a:pos x="connsiteX0" y="connsiteY0"/>
              </a:cxn>
              <a:cxn ang="0">
                <a:pos x="connsiteX1" y="connsiteY1"/>
              </a:cxn>
              <a:cxn ang="0">
                <a:pos x="connsiteX2" y="connsiteY2"/>
              </a:cxn>
              <a:cxn ang="0">
                <a:pos x="connsiteX3" y="connsiteY3"/>
              </a:cxn>
            </a:cxnLst>
            <a:rect l="l" t="t" r="r" b="b"/>
            <a:pathLst>
              <a:path w="4572000" h="2450592">
                <a:moveTo>
                  <a:pt x="0" y="0"/>
                </a:moveTo>
                <a:lnTo>
                  <a:pt x="4572000" y="0"/>
                </a:lnTo>
                <a:lnTo>
                  <a:pt x="4572000" y="2450592"/>
                </a:lnTo>
                <a:lnTo>
                  <a:pt x="0" y="24505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11D29E9-5A13-FDFE-9B2D-7635611E10D5}"/>
              </a:ext>
            </a:extLst>
          </p:cNvPr>
          <p:cNvPicPr>
            <a:picLocks noChangeAspect="1"/>
          </p:cNvPicPr>
          <p:nvPr/>
        </p:nvPicPr>
        <p:blipFill>
          <a:blip r:embed="rId3"/>
          <a:stretch>
            <a:fillRect/>
          </a:stretch>
        </p:blipFill>
        <p:spPr>
          <a:xfrm>
            <a:off x="897714" y="5412056"/>
            <a:ext cx="2940718" cy="446359"/>
          </a:xfrm>
          <a:prstGeom prst="rect">
            <a:avLst/>
          </a:prstGeom>
        </p:spPr>
      </p:pic>
      <p:sp>
        <p:nvSpPr>
          <p:cNvPr id="3" name="Content Placeholder 2">
            <a:extLst>
              <a:ext uri="{FF2B5EF4-FFF2-40B4-BE49-F238E27FC236}">
                <a16:creationId xmlns:a16="http://schemas.microsoft.com/office/drawing/2014/main" id="{68625C9D-36DA-6C3B-E7AD-BC1F25931402}"/>
              </a:ext>
            </a:extLst>
          </p:cNvPr>
          <p:cNvSpPr>
            <a:spLocks noGrp="1"/>
          </p:cNvSpPr>
          <p:nvPr>
            <p:ph idx="1"/>
          </p:nvPr>
        </p:nvSpPr>
        <p:spPr>
          <a:xfrm>
            <a:off x="4857579" y="2978639"/>
            <a:ext cx="3797592" cy="2729196"/>
          </a:xfrm>
        </p:spPr>
        <p:txBody>
          <a:bodyPr>
            <a:normAutofit/>
          </a:bodyPr>
          <a:lstStyle/>
          <a:p>
            <a:r>
              <a:rPr lang="en-US" dirty="0"/>
              <a:t>The training went well and it seems that the model is apparently a good fit (just looking a temperature)</a:t>
            </a:r>
          </a:p>
        </p:txBody>
      </p:sp>
    </p:spTree>
    <p:extLst>
      <p:ext uri="{BB962C8B-B14F-4D97-AF65-F5344CB8AC3E}">
        <p14:creationId xmlns:p14="http://schemas.microsoft.com/office/powerpoint/2010/main" val="248662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89508A-4354-CB35-72D2-C7BF2B6C5AC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1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44A97B4B-3B18-9D32-BC9D-165D03C250B3}"/>
              </a:ext>
            </a:extLst>
          </p:cNvPr>
          <p:cNvSpPr>
            <a:spLocks noGrp="1"/>
          </p:cNvSpPr>
          <p:nvPr>
            <p:ph type="title"/>
          </p:nvPr>
        </p:nvSpPr>
        <p:spPr>
          <a:xfrm>
            <a:off x="4857579" y="1144980"/>
            <a:ext cx="3797593" cy="1560716"/>
          </a:xfrm>
        </p:spPr>
        <p:txBody>
          <a:bodyPr>
            <a:normAutofit/>
          </a:bodyPr>
          <a:lstStyle/>
          <a:p>
            <a:r>
              <a:rPr lang="en-US" dirty="0"/>
              <a:t>Test LSTM Measures</a:t>
            </a:r>
          </a:p>
        </p:txBody>
      </p:sp>
      <p:sp>
        <p:nvSpPr>
          <p:cNvPr id="27" name="Rectangle 26">
            <a:extLst>
              <a:ext uri="{FF2B5EF4-FFF2-40B4-BE49-F238E27FC236}">
                <a16:creationId xmlns:a16="http://schemas.microsoft.com/office/drawing/2014/main" id="{8A330AB8-A767-46C8-ABEF-2477854EF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0"/>
            <a:ext cx="3675888" cy="4021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9" name="Freeform: Shape 28">
            <a:extLst>
              <a:ext uri="{FF2B5EF4-FFF2-40B4-BE49-F238E27FC236}">
                <a16:creationId xmlns:a16="http://schemas.microsoft.com/office/drawing/2014/main" id="{DAC0A98A-E260-4FF9-8124-02E1C2093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67" y="0"/>
            <a:ext cx="3429000" cy="3858768"/>
          </a:xfrm>
          <a:custGeom>
            <a:avLst/>
            <a:gdLst>
              <a:gd name="connsiteX0" fmla="*/ 0 w 4572000"/>
              <a:gd name="connsiteY0" fmla="*/ 0 h 3858768"/>
              <a:gd name="connsiteX1" fmla="*/ 4572000 w 4572000"/>
              <a:gd name="connsiteY1" fmla="*/ 0 h 3858768"/>
              <a:gd name="connsiteX2" fmla="*/ 4572000 w 4572000"/>
              <a:gd name="connsiteY2" fmla="*/ 3858768 h 3858768"/>
              <a:gd name="connsiteX3" fmla="*/ 0 w 4572000"/>
              <a:gd name="connsiteY3" fmla="*/ 3858768 h 3858768"/>
            </a:gdLst>
            <a:ahLst/>
            <a:cxnLst>
              <a:cxn ang="0">
                <a:pos x="connsiteX0" y="connsiteY0"/>
              </a:cxn>
              <a:cxn ang="0">
                <a:pos x="connsiteX1" y="connsiteY1"/>
              </a:cxn>
              <a:cxn ang="0">
                <a:pos x="connsiteX2" y="connsiteY2"/>
              </a:cxn>
              <a:cxn ang="0">
                <a:pos x="connsiteX3" y="connsiteY3"/>
              </a:cxn>
            </a:cxnLst>
            <a:rect l="l" t="t" r="r" b="b"/>
            <a:pathLst>
              <a:path w="4572000" h="3858768">
                <a:moveTo>
                  <a:pt x="0" y="0"/>
                </a:moveTo>
                <a:lnTo>
                  <a:pt x="4572000" y="0"/>
                </a:lnTo>
                <a:lnTo>
                  <a:pt x="4572000" y="3858768"/>
                </a:lnTo>
                <a:lnTo>
                  <a:pt x="0" y="38587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C7EDBC98-F86E-8370-BE7B-C17D6B24B6EE}"/>
              </a:ext>
            </a:extLst>
          </p:cNvPr>
          <p:cNvPicPr>
            <a:picLocks noChangeAspect="1"/>
          </p:cNvPicPr>
          <p:nvPr/>
        </p:nvPicPr>
        <p:blipFill>
          <a:blip r:embed="rId2"/>
          <a:stretch>
            <a:fillRect/>
          </a:stretch>
        </p:blipFill>
        <p:spPr>
          <a:xfrm>
            <a:off x="897714" y="1179379"/>
            <a:ext cx="2940718" cy="1492414"/>
          </a:xfrm>
          <a:prstGeom prst="rect">
            <a:avLst/>
          </a:prstGeom>
        </p:spPr>
      </p:pic>
      <p:sp>
        <p:nvSpPr>
          <p:cNvPr id="31" name="Rectangle 30">
            <a:extLst>
              <a:ext uri="{FF2B5EF4-FFF2-40B4-BE49-F238E27FC236}">
                <a16:creationId xmlns:a16="http://schemas.microsoft.com/office/drawing/2014/main" id="{88E62604-C40E-4D56-9D66-FD94B0CA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4241249"/>
            <a:ext cx="3675888" cy="2616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3" name="Freeform: Shape 32">
            <a:extLst>
              <a:ext uri="{FF2B5EF4-FFF2-40B4-BE49-F238E27FC236}">
                <a16:creationId xmlns:a16="http://schemas.microsoft.com/office/drawing/2014/main" id="{35501681-6450-4364-B43C-3273BB998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67" y="4407408"/>
            <a:ext cx="3429000" cy="2450592"/>
          </a:xfrm>
          <a:custGeom>
            <a:avLst/>
            <a:gdLst>
              <a:gd name="connsiteX0" fmla="*/ 0 w 4572000"/>
              <a:gd name="connsiteY0" fmla="*/ 0 h 2450592"/>
              <a:gd name="connsiteX1" fmla="*/ 4572000 w 4572000"/>
              <a:gd name="connsiteY1" fmla="*/ 0 h 2450592"/>
              <a:gd name="connsiteX2" fmla="*/ 4572000 w 4572000"/>
              <a:gd name="connsiteY2" fmla="*/ 2450592 h 2450592"/>
              <a:gd name="connsiteX3" fmla="*/ 0 w 4572000"/>
              <a:gd name="connsiteY3" fmla="*/ 2450592 h 2450592"/>
            </a:gdLst>
            <a:ahLst/>
            <a:cxnLst>
              <a:cxn ang="0">
                <a:pos x="connsiteX0" y="connsiteY0"/>
              </a:cxn>
              <a:cxn ang="0">
                <a:pos x="connsiteX1" y="connsiteY1"/>
              </a:cxn>
              <a:cxn ang="0">
                <a:pos x="connsiteX2" y="connsiteY2"/>
              </a:cxn>
              <a:cxn ang="0">
                <a:pos x="connsiteX3" y="connsiteY3"/>
              </a:cxn>
            </a:cxnLst>
            <a:rect l="l" t="t" r="r" b="b"/>
            <a:pathLst>
              <a:path w="4572000" h="2450592">
                <a:moveTo>
                  <a:pt x="0" y="0"/>
                </a:moveTo>
                <a:lnTo>
                  <a:pt x="4572000" y="0"/>
                </a:lnTo>
                <a:lnTo>
                  <a:pt x="4572000" y="2450592"/>
                </a:lnTo>
                <a:lnTo>
                  <a:pt x="0" y="24505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1280F0CA-B305-C305-8768-4AC2623B29D6}"/>
              </a:ext>
            </a:extLst>
          </p:cNvPr>
          <p:cNvPicPr>
            <a:picLocks noChangeAspect="1"/>
          </p:cNvPicPr>
          <p:nvPr/>
        </p:nvPicPr>
        <p:blipFill>
          <a:blip r:embed="rId3"/>
          <a:stretch>
            <a:fillRect/>
          </a:stretch>
        </p:blipFill>
        <p:spPr>
          <a:xfrm>
            <a:off x="897714" y="5378735"/>
            <a:ext cx="2940718" cy="513000"/>
          </a:xfrm>
          <a:prstGeom prst="rect">
            <a:avLst/>
          </a:prstGeom>
        </p:spPr>
      </p:pic>
      <p:sp>
        <p:nvSpPr>
          <p:cNvPr id="3" name="Content Placeholder 2">
            <a:extLst>
              <a:ext uri="{FF2B5EF4-FFF2-40B4-BE49-F238E27FC236}">
                <a16:creationId xmlns:a16="http://schemas.microsoft.com/office/drawing/2014/main" id="{0E67FFC7-7642-9D62-FF85-88666989CFE3}"/>
              </a:ext>
            </a:extLst>
          </p:cNvPr>
          <p:cNvSpPr>
            <a:spLocks noGrp="1"/>
          </p:cNvSpPr>
          <p:nvPr>
            <p:ph idx="1"/>
          </p:nvPr>
        </p:nvSpPr>
        <p:spPr>
          <a:xfrm>
            <a:off x="4857579" y="2978639"/>
            <a:ext cx="3797592" cy="2729196"/>
          </a:xfrm>
        </p:spPr>
        <p:txBody>
          <a:bodyPr>
            <a:normAutofit/>
          </a:bodyPr>
          <a:lstStyle/>
          <a:p>
            <a:r>
              <a:rPr lang="en-US" dirty="0"/>
              <a:t>In the test set the performance is not that good but the model tries to simulate the temperature trend.</a:t>
            </a:r>
          </a:p>
        </p:txBody>
      </p:sp>
    </p:spTree>
    <p:extLst>
      <p:ext uri="{BB962C8B-B14F-4D97-AF65-F5344CB8AC3E}">
        <p14:creationId xmlns:p14="http://schemas.microsoft.com/office/powerpoint/2010/main" val="133417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8205AA-8E94-C06A-ADAD-A47A49816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BA7185-2688-2F5D-E5FB-F9F373C3C8BC}"/>
              </a:ext>
            </a:extLst>
          </p:cNvPr>
          <p:cNvSpPr>
            <a:spLocks noGrp="1"/>
          </p:cNvSpPr>
          <p:nvPr>
            <p:ph type="title"/>
          </p:nvPr>
        </p:nvSpPr>
        <p:spPr>
          <a:xfrm>
            <a:off x="492918" y="499533"/>
            <a:ext cx="8079581" cy="1658198"/>
          </a:xfrm>
        </p:spPr>
        <p:txBody>
          <a:bodyPr>
            <a:normAutofit/>
          </a:bodyPr>
          <a:lstStyle/>
          <a:p>
            <a:r>
              <a:rPr lang="en-US" dirty="0"/>
              <a:t>Train/Test Random Forest Measures</a:t>
            </a:r>
          </a:p>
        </p:txBody>
      </p:sp>
      <p:sp>
        <p:nvSpPr>
          <p:cNvPr id="3" name="Content Placeholder 2">
            <a:extLst>
              <a:ext uri="{FF2B5EF4-FFF2-40B4-BE49-F238E27FC236}">
                <a16:creationId xmlns:a16="http://schemas.microsoft.com/office/drawing/2014/main" id="{01B8C3E5-CE9B-E794-F7E3-AEBD6A27F57C}"/>
              </a:ext>
            </a:extLst>
          </p:cNvPr>
          <p:cNvSpPr>
            <a:spLocks noGrp="1"/>
          </p:cNvSpPr>
          <p:nvPr>
            <p:ph idx="1"/>
          </p:nvPr>
        </p:nvSpPr>
        <p:spPr>
          <a:xfrm>
            <a:off x="507492" y="2011680"/>
            <a:ext cx="5156708" cy="3766185"/>
          </a:xfrm>
        </p:spPr>
        <p:txBody>
          <a:bodyPr>
            <a:normAutofit/>
          </a:bodyPr>
          <a:lstStyle/>
          <a:p>
            <a:r>
              <a:rPr lang="en-US" dirty="0"/>
              <a:t>Good Measures for the Training and validation sets. Compared to the LSTM the training is better in the NN but in the test set the random forest is better.</a:t>
            </a:r>
          </a:p>
        </p:txBody>
      </p:sp>
      <p:pic>
        <p:nvPicPr>
          <p:cNvPr id="5" name="Picture 4">
            <a:extLst>
              <a:ext uri="{FF2B5EF4-FFF2-40B4-BE49-F238E27FC236}">
                <a16:creationId xmlns:a16="http://schemas.microsoft.com/office/drawing/2014/main" id="{542E41B3-9482-FA0B-0629-A49DBCC28FC4}"/>
              </a:ext>
            </a:extLst>
          </p:cNvPr>
          <p:cNvPicPr>
            <a:picLocks noChangeAspect="1"/>
          </p:cNvPicPr>
          <p:nvPr/>
        </p:nvPicPr>
        <p:blipFill>
          <a:blip r:embed="rId2"/>
          <a:stretch>
            <a:fillRect/>
          </a:stretch>
        </p:blipFill>
        <p:spPr>
          <a:xfrm>
            <a:off x="2035665" y="3737302"/>
            <a:ext cx="5072669" cy="2040563"/>
          </a:xfrm>
          <a:prstGeom prst="rect">
            <a:avLst/>
          </a:prstGeom>
        </p:spPr>
      </p:pic>
    </p:spTree>
    <p:extLst>
      <p:ext uri="{BB962C8B-B14F-4D97-AF65-F5344CB8AC3E}">
        <p14:creationId xmlns:p14="http://schemas.microsoft.com/office/powerpoint/2010/main" val="1862678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FA0870-25AC-E27D-E728-2D2C8742750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1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EA95C8DF-E69A-6A58-FE4E-C4BD72EC3376}"/>
              </a:ext>
            </a:extLst>
          </p:cNvPr>
          <p:cNvSpPr>
            <a:spLocks noGrp="1"/>
          </p:cNvSpPr>
          <p:nvPr>
            <p:ph type="title"/>
          </p:nvPr>
        </p:nvSpPr>
        <p:spPr>
          <a:xfrm>
            <a:off x="4857579" y="1144980"/>
            <a:ext cx="3797593" cy="1560716"/>
          </a:xfrm>
        </p:spPr>
        <p:txBody>
          <a:bodyPr>
            <a:normAutofit/>
          </a:bodyPr>
          <a:lstStyle/>
          <a:p>
            <a:r>
              <a:rPr lang="en-US" sz="3700" dirty="0"/>
              <a:t>Train/Test Random Forest</a:t>
            </a:r>
          </a:p>
        </p:txBody>
      </p:sp>
      <p:sp>
        <p:nvSpPr>
          <p:cNvPr id="15" name="Rectangle 14">
            <a:extLst>
              <a:ext uri="{FF2B5EF4-FFF2-40B4-BE49-F238E27FC236}">
                <a16:creationId xmlns:a16="http://schemas.microsoft.com/office/drawing/2014/main" id="{8A330AB8-A767-46C8-ABEF-2477854EF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0"/>
            <a:ext cx="3675888" cy="4021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 name="Freeform: Shape 16">
            <a:extLst>
              <a:ext uri="{FF2B5EF4-FFF2-40B4-BE49-F238E27FC236}">
                <a16:creationId xmlns:a16="http://schemas.microsoft.com/office/drawing/2014/main" id="{DAC0A98A-E260-4FF9-8124-02E1C2093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67" y="0"/>
            <a:ext cx="3429000" cy="3858768"/>
          </a:xfrm>
          <a:custGeom>
            <a:avLst/>
            <a:gdLst>
              <a:gd name="connsiteX0" fmla="*/ 0 w 4572000"/>
              <a:gd name="connsiteY0" fmla="*/ 0 h 3858768"/>
              <a:gd name="connsiteX1" fmla="*/ 4572000 w 4572000"/>
              <a:gd name="connsiteY1" fmla="*/ 0 h 3858768"/>
              <a:gd name="connsiteX2" fmla="*/ 4572000 w 4572000"/>
              <a:gd name="connsiteY2" fmla="*/ 3858768 h 3858768"/>
              <a:gd name="connsiteX3" fmla="*/ 0 w 4572000"/>
              <a:gd name="connsiteY3" fmla="*/ 3858768 h 3858768"/>
            </a:gdLst>
            <a:ahLst/>
            <a:cxnLst>
              <a:cxn ang="0">
                <a:pos x="connsiteX0" y="connsiteY0"/>
              </a:cxn>
              <a:cxn ang="0">
                <a:pos x="connsiteX1" y="connsiteY1"/>
              </a:cxn>
              <a:cxn ang="0">
                <a:pos x="connsiteX2" y="connsiteY2"/>
              </a:cxn>
              <a:cxn ang="0">
                <a:pos x="connsiteX3" y="connsiteY3"/>
              </a:cxn>
            </a:cxnLst>
            <a:rect l="l" t="t" r="r" b="b"/>
            <a:pathLst>
              <a:path w="4572000" h="3858768">
                <a:moveTo>
                  <a:pt x="0" y="0"/>
                </a:moveTo>
                <a:lnTo>
                  <a:pt x="4572000" y="0"/>
                </a:lnTo>
                <a:lnTo>
                  <a:pt x="4572000" y="3858768"/>
                </a:lnTo>
                <a:lnTo>
                  <a:pt x="0" y="38587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064457B4-FEAA-26E4-2F83-313E4CD6FEDC}"/>
              </a:ext>
            </a:extLst>
          </p:cNvPr>
          <p:cNvPicPr>
            <a:picLocks noChangeAspect="1"/>
          </p:cNvPicPr>
          <p:nvPr/>
        </p:nvPicPr>
        <p:blipFill>
          <a:blip r:embed="rId2"/>
          <a:stretch>
            <a:fillRect/>
          </a:stretch>
        </p:blipFill>
        <p:spPr>
          <a:xfrm>
            <a:off x="897714" y="1175703"/>
            <a:ext cx="2940718" cy="1499766"/>
          </a:xfrm>
          <a:prstGeom prst="rect">
            <a:avLst/>
          </a:prstGeom>
        </p:spPr>
      </p:pic>
      <p:sp>
        <p:nvSpPr>
          <p:cNvPr id="19" name="Rectangle 18">
            <a:extLst>
              <a:ext uri="{FF2B5EF4-FFF2-40B4-BE49-F238E27FC236}">
                <a16:creationId xmlns:a16="http://schemas.microsoft.com/office/drawing/2014/main" id="{88E62604-C40E-4D56-9D66-FD94B0CA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4241249"/>
            <a:ext cx="3675888" cy="2616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 name="Freeform: Shape 20">
            <a:extLst>
              <a:ext uri="{FF2B5EF4-FFF2-40B4-BE49-F238E27FC236}">
                <a16:creationId xmlns:a16="http://schemas.microsoft.com/office/drawing/2014/main" id="{35501681-6450-4364-B43C-3273BB998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67" y="4407408"/>
            <a:ext cx="3429000" cy="2450592"/>
          </a:xfrm>
          <a:custGeom>
            <a:avLst/>
            <a:gdLst>
              <a:gd name="connsiteX0" fmla="*/ 0 w 4572000"/>
              <a:gd name="connsiteY0" fmla="*/ 0 h 2450592"/>
              <a:gd name="connsiteX1" fmla="*/ 4572000 w 4572000"/>
              <a:gd name="connsiteY1" fmla="*/ 0 h 2450592"/>
              <a:gd name="connsiteX2" fmla="*/ 4572000 w 4572000"/>
              <a:gd name="connsiteY2" fmla="*/ 2450592 h 2450592"/>
              <a:gd name="connsiteX3" fmla="*/ 0 w 4572000"/>
              <a:gd name="connsiteY3" fmla="*/ 2450592 h 2450592"/>
            </a:gdLst>
            <a:ahLst/>
            <a:cxnLst>
              <a:cxn ang="0">
                <a:pos x="connsiteX0" y="connsiteY0"/>
              </a:cxn>
              <a:cxn ang="0">
                <a:pos x="connsiteX1" y="connsiteY1"/>
              </a:cxn>
              <a:cxn ang="0">
                <a:pos x="connsiteX2" y="connsiteY2"/>
              </a:cxn>
              <a:cxn ang="0">
                <a:pos x="connsiteX3" y="connsiteY3"/>
              </a:cxn>
            </a:cxnLst>
            <a:rect l="l" t="t" r="r" b="b"/>
            <a:pathLst>
              <a:path w="4572000" h="2450592">
                <a:moveTo>
                  <a:pt x="0" y="0"/>
                </a:moveTo>
                <a:lnTo>
                  <a:pt x="4572000" y="0"/>
                </a:lnTo>
                <a:lnTo>
                  <a:pt x="4572000" y="2450592"/>
                </a:lnTo>
                <a:lnTo>
                  <a:pt x="0" y="24505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B25A7227-A1E6-3E03-FA78-1276E1B305E1}"/>
              </a:ext>
            </a:extLst>
          </p:cNvPr>
          <p:cNvPicPr>
            <a:picLocks noChangeAspect="1"/>
          </p:cNvPicPr>
          <p:nvPr/>
        </p:nvPicPr>
        <p:blipFill>
          <a:blip r:embed="rId3"/>
          <a:stretch>
            <a:fillRect/>
          </a:stretch>
        </p:blipFill>
        <p:spPr>
          <a:xfrm>
            <a:off x="897714" y="4896380"/>
            <a:ext cx="2940718" cy="1477711"/>
          </a:xfrm>
          <a:prstGeom prst="rect">
            <a:avLst/>
          </a:prstGeom>
        </p:spPr>
      </p:pic>
      <p:sp>
        <p:nvSpPr>
          <p:cNvPr id="3" name="Content Placeholder 2">
            <a:extLst>
              <a:ext uri="{FF2B5EF4-FFF2-40B4-BE49-F238E27FC236}">
                <a16:creationId xmlns:a16="http://schemas.microsoft.com/office/drawing/2014/main" id="{09C2916B-27A8-A820-483E-B43A594E799C}"/>
              </a:ext>
            </a:extLst>
          </p:cNvPr>
          <p:cNvSpPr>
            <a:spLocks noGrp="1"/>
          </p:cNvSpPr>
          <p:nvPr>
            <p:ph idx="1"/>
          </p:nvPr>
        </p:nvSpPr>
        <p:spPr>
          <a:xfrm>
            <a:off x="4857579" y="2978639"/>
            <a:ext cx="3797592" cy="2729196"/>
          </a:xfrm>
        </p:spPr>
        <p:txBody>
          <a:bodyPr>
            <a:normAutofit/>
          </a:bodyPr>
          <a:lstStyle/>
          <a:p>
            <a:r>
              <a:rPr lang="en-US" dirty="0"/>
              <a:t>Following the plots in the training it performs very well and in the test it gets closer but it is not catching very well the complexity of the temperature trend</a:t>
            </a:r>
          </a:p>
        </p:txBody>
      </p:sp>
    </p:spTree>
    <p:extLst>
      <p:ext uri="{BB962C8B-B14F-4D97-AF65-F5344CB8AC3E}">
        <p14:creationId xmlns:p14="http://schemas.microsoft.com/office/powerpoint/2010/main" val="2416337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1360F0-C26E-67E8-E3F1-42C3355A61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4DB39-67F0-4AAC-2E0B-9E430B5328F8}"/>
              </a:ext>
            </a:extLst>
          </p:cNvPr>
          <p:cNvSpPr>
            <a:spLocks noGrp="1"/>
          </p:cNvSpPr>
          <p:nvPr>
            <p:ph type="title"/>
          </p:nvPr>
        </p:nvSpPr>
        <p:spPr>
          <a:xfrm>
            <a:off x="492918" y="499533"/>
            <a:ext cx="8079581" cy="1658198"/>
          </a:xfrm>
        </p:spPr>
        <p:txBody>
          <a:bodyPr>
            <a:normAutofit/>
          </a:bodyPr>
          <a:lstStyle/>
          <a:p>
            <a:r>
              <a:rPr lang="en-US" dirty="0"/>
              <a:t>Train Linear Regression Stacked Model Measures</a:t>
            </a:r>
          </a:p>
        </p:txBody>
      </p:sp>
      <p:sp>
        <p:nvSpPr>
          <p:cNvPr id="3" name="Content Placeholder 2">
            <a:extLst>
              <a:ext uri="{FF2B5EF4-FFF2-40B4-BE49-F238E27FC236}">
                <a16:creationId xmlns:a16="http://schemas.microsoft.com/office/drawing/2014/main" id="{B90376BE-5A6B-9385-164C-9D2F10DA09DE}"/>
              </a:ext>
            </a:extLst>
          </p:cNvPr>
          <p:cNvSpPr>
            <a:spLocks noGrp="1"/>
          </p:cNvSpPr>
          <p:nvPr>
            <p:ph idx="1"/>
          </p:nvPr>
        </p:nvSpPr>
        <p:spPr>
          <a:xfrm>
            <a:off x="507492" y="2188211"/>
            <a:ext cx="7177822" cy="3766185"/>
          </a:xfrm>
        </p:spPr>
        <p:txBody>
          <a:bodyPr>
            <a:normAutofit/>
          </a:bodyPr>
          <a:lstStyle/>
          <a:p>
            <a:r>
              <a:rPr lang="en-US" dirty="0"/>
              <a:t>I combined the predicted values from the previous 2 models and used them as input for the linear regression model. The model in the trainning set performs very well and in the validation in comparison with the LSTM is better but not than the Random Forest.</a:t>
            </a:r>
          </a:p>
        </p:txBody>
      </p:sp>
      <p:pic>
        <p:nvPicPr>
          <p:cNvPr id="5" name="Picture 4">
            <a:extLst>
              <a:ext uri="{FF2B5EF4-FFF2-40B4-BE49-F238E27FC236}">
                <a16:creationId xmlns:a16="http://schemas.microsoft.com/office/drawing/2014/main" id="{5153FABC-376F-C7F2-02F8-46D87F288E8F}"/>
              </a:ext>
            </a:extLst>
          </p:cNvPr>
          <p:cNvPicPr>
            <a:picLocks noChangeAspect="1"/>
          </p:cNvPicPr>
          <p:nvPr/>
        </p:nvPicPr>
        <p:blipFill>
          <a:blip r:embed="rId2"/>
          <a:stretch>
            <a:fillRect/>
          </a:stretch>
        </p:blipFill>
        <p:spPr>
          <a:xfrm>
            <a:off x="2322945" y="4392071"/>
            <a:ext cx="4419526" cy="1849117"/>
          </a:xfrm>
          <a:prstGeom prst="rect">
            <a:avLst/>
          </a:prstGeom>
        </p:spPr>
      </p:pic>
    </p:spTree>
    <p:extLst>
      <p:ext uri="{BB962C8B-B14F-4D97-AF65-F5344CB8AC3E}">
        <p14:creationId xmlns:p14="http://schemas.microsoft.com/office/powerpoint/2010/main" val="309313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9E0C0A7-C6EC-FC94-C872-40A4CF654585}"/>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5D4BBAA4-5350-4225-A232-680E7C33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80574B87-291D-42D5-849E-368485E04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E785B-06AD-41A1-EBE5-068264D60E47}"/>
              </a:ext>
            </a:extLst>
          </p:cNvPr>
          <p:cNvSpPr>
            <a:spLocks noGrp="1"/>
          </p:cNvSpPr>
          <p:nvPr>
            <p:ph type="title"/>
          </p:nvPr>
        </p:nvSpPr>
        <p:spPr>
          <a:xfrm>
            <a:off x="457200" y="4385066"/>
            <a:ext cx="8192729" cy="1349096"/>
          </a:xfrm>
        </p:spPr>
        <p:txBody>
          <a:bodyPr vert="horz" lIns="91440" tIns="45720" rIns="91440" bIns="45720" rtlCol="0" anchor="b">
            <a:normAutofit/>
          </a:bodyPr>
          <a:lstStyle/>
          <a:p>
            <a:pPr>
              <a:lnSpc>
                <a:spcPct val="80000"/>
              </a:lnSpc>
            </a:pPr>
            <a:r>
              <a:rPr lang="en-US" sz="4900">
                <a:solidFill>
                  <a:srgbClr val="FFFFFF"/>
                </a:solidFill>
              </a:rPr>
              <a:t>Test Linear Regression Stacked Model</a:t>
            </a:r>
          </a:p>
        </p:txBody>
      </p:sp>
      <p:sp>
        <p:nvSpPr>
          <p:cNvPr id="3" name="Content Placeholder 2">
            <a:extLst>
              <a:ext uri="{FF2B5EF4-FFF2-40B4-BE49-F238E27FC236}">
                <a16:creationId xmlns:a16="http://schemas.microsoft.com/office/drawing/2014/main" id="{3593EFDE-7984-7DE3-A220-BBEA77E4A14E}"/>
              </a:ext>
            </a:extLst>
          </p:cNvPr>
          <p:cNvSpPr>
            <a:spLocks noGrp="1"/>
          </p:cNvSpPr>
          <p:nvPr>
            <p:ph idx="1"/>
          </p:nvPr>
        </p:nvSpPr>
        <p:spPr>
          <a:xfrm>
            <a:off x="457200" y="5702709"/>
            <a:ext cx="8192728" cy="521109"/>
          </a:xfrm>
        </p:spPr>
        <p:txBody>
          <a:bodyPr vert="horz" lIns="91440" tIns="45720" rIns="91440" bIns="45720" rtlCol="0">
            <a:normAutofit/>
          </a:bodyPr>
          <a:lstStyle/>
          <a:p>
            <a:pPr marL="0" indent="0">
              <a:buNone/>
            </a:pPr>
            <a:r>
              <a:rPr lang="en-US" sz="1900">
                <a:solidFill>
                  <a:schemeClr val="bg1"/>
                </a:solidFill>
                <a:latin typeface="+mj-lt"/>
              </a:rPr>
              <a:t>We can see in the fit plot that is almost perfect, and in the validation it got better.</a:t>
            </a:r>
          </a:p>
        </p:txBody>
      </p:sp>
      <p:sp>
        <p:nvSpPr>
          <p:cNvPr id="42" name="Rectangle 41">
            <a:extLst>
              <a:ext uri="{FF2B5EF4-FFF2-40B4-BE49-F238E27FC236}">
                <a16:creationId xmlns:a16="http://schemas.microsoft.com/office/drawing/2014/main" id="{DDBB8A1B-F478-46E3-B3D4-FC7E87D5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1759AB-CC93-C0B7-A38C-DE16E01FB4CA}"/>
              </a:ext>
            </a:extLst>
          </p:cNvPr>
          <p:cNvPicPr>
            <a:picLocks noChangeAspect="1"/>
          </p:cNvPicPr>
          <p:nvPr/>
        </p:nvPicPr>
        <p:blipFill>
          <a:blip r:embed="rId2"/>
          <a:stretch>
            <a:fillRect/>
          </a:stretch>
        </p:blipFill>
        <p:spPr>
          <a:xfrm>
            <a:off x="476592" y="1162311"/>
            <a:ext cx="3974758" cy="2106621"/>
          </a:xfrm>
          <a:prstGeom prst="rect">
            <a:avLst/>
          </a:prstGeom>
        </p:spPr>
      </p:pic>
      <p:pic>
        <p:nvPicPr>
          <p:cNvPr id="8" name="Picture 7">
            <a:extLst>
              <a:ext uri="{FF2B5EF4-FFF2-40B4-BE49-F238E27FC236}">
                <a16:creationId xmlns:a16="http://schemas.microsoft.com/office/drawing/2014/main" id="{DEED0AED-2E54-7ECC-412A-8114F2765A5D}"/>
              </a:ext>
            </a:extLst>
          </p:cNvPr>
          <p:cNvPicPr>
            <a:picLocks noChangeAspect="1"/>
          </p:cNvPicPr>
          <p:nvPr/>
        </p:nvPicPr>
        <p:blipFill>
          <a:blip r:embed="rId3"/>
          <a:stretch>
            <a:fillRect/>
          </a:stretch>
        </p:blipFill>
        <p:spPr>
          <a:xfrm>
            <a:off x="4692650" y="1211996"/>
            <a:ext cx="3974758" cy="2007252"/>
          </a:xfrm>
          <a:prstGeom prst="rect">
            <a:avLst/>
          </a:prstGeom>
        </p:spPr>
      </p:pic>
    </p:spTree>
    <p:extLst>
      <p:ext uri="{BB962C8B-B14F-4D97-AF65-F5344CB8AC3E}">
        <p14:creationId xmlns:p14="http://schemas.microsoft.com/office/powerpoint/2010/main" val="267906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9D66-3020-9456-2A03-4FB553F5D2EB}"/>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11C4D61B-4052-88DB-D3CD-81282F2D1578}"/>
              </a:ext>
            </a:extLst>
          </p:cNvPr>
          <p:cNvSpPr>
            <a:spLocks noGrp="1"/>
          </p:cNvSpPr>
          <p:nvPr>
            <p:ph idx="1"/>
          </p:nvPr>
        </p:nvSpPr>
        <p:spPr/>
        <p:txBody>
          <a:bodyPr/>
          <a:lstStyle/>
          <a:p>
            <a:r>
              <a:rPr lang="en-US" dirty="0"/>
              <a:t>By making industry-leading tools and education available to individuals from all backgrounds, we level the playing field for future PM leaders. This is the PM Accelerator motto, </a:t>
            </a:r>
          </a:p>
          <a:p>
            <a:pPr marL="0" indent="0">
              <a:buNone/>
            </a:pPr>
            <a:r>
              <a:rPr lang="en-US" dirty="0"/>
              <a:t>as we grant aspiring and experienced PMs what they need most – Access. We introduce you to </a:t>
            </a:r>
          </a:p>
          <a:p>
            <a:r>
              <a:rPr lang="en-US" dirty="0"/>
              <a:t>industry leaders, surround you with the right PM ecosystem, and discover the new world of AI </a:t>
            </a:r>
          </a:p>
          <a:p>
            <a:r>
              <a:rPr lang="en-US" dirty="0"/>
              <a:t>product management skills.</a:t>
            </a:r>
          </a:p>
        </p:txBody>
      </p:sp>
    </p:spTree>
    <p:extLst>
      <p:ext uri="{BB962C8B-B14F-4D97-AF65-F5344CB8AC3E}">
        <p14:creationId xmlns:p14="http://schemas.microsoft.com/office/powerpoint/2010/main" val="50076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E89455-35D5-0263-C81B-B6C41C0A2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96C5D-FFC0-C61A-A543-2F80C8335CFA}"/>
              </a:ext>
            </a:extLst>
          </p:cNvPr>
          <p:cNvSpPr>
            <a:spLocks noGrp="1"/>
          </p:cNvSpPr>
          <p:nvPr>
            <p:ph type="title"/>
          </p:nvPr>
        </p:nvSpPr>
        <p:spPr>
          <a:xfrm>
            <a:off x="492918" y="499533"/>
            <a:ext cx="8079581" cy="1658198"/>
          </a:xfrm>
        </p:spPr>
        <p:txBody>
          <a:bodyPr>
            <a:normAutofit/>
          </a:bodyPr>
          <a:lstStyle/>
          <a:p>
            <a:r>
              <a:rPr lang="en-US" dirty="0"/>
              <a:t>Train Random Forest Stacked Model Measures</a:t>
            </a:r>
          </a:p>
        </p:txBody>
      </p:sp>
      <p:sp>
        <p:nvSpPr>
          <p:cNvPr id="3" name="Content Placeholder 2">
            <a:extLst>
              <a:ext uri="{FF2B5EF4-FFF2-40B4-BE49-F238E27FC236}">
                <a16:creationId xmlns:a16="http://schemas.microsoft.com/office/drawing/2014/main" id="{3C8EF9FD-B839-6E6E-054B-D87483F18F40}"/>
              </a:ext>
            </a:extLst>
          </p:cNvPr>
          <p:cNvSpPr>
            <a:spLocks noGrp="1"/>
          </p:cNvSpPr>
          <p:nvPr>
            <p:ph idx="1"/>
          </p:nvPr>
        </p:nvSpPr>
        <p:spPr>
          <a:xfrm>
            <a:off x="507492" y="2188211"/>
            <a:ext cx="7177822" cy="3766185"/>
          </a:xfrm>
        </p:spPr>
        <p:txBody>
          <a:bodyPr>
            <a:normAutofit/>
          </a:bodyPr>
          <a:lstStyle/>
          <a:p>
            <a:r>
              <a:rPr lang="en-US" dirty="0"/>
              <a:t>I combined the predicted values from the previous 2 models and used them as input for the Random Forest model. The model in the trainning set performs very well and in the validation it is the best.</a:t>
            </a:r>
          </a:p>
        </p:txBody>
      </p:sp>
      <p:pic>
        <p:nvPicPr>
          <p:cNvPr id="6" name="Picture 5">
            <a:extLst>
              <a:ext uri="{FF2B5EF4-FFF2-40B4-BE49-F238E27FC236}">
                <a16:creationId xmlns:a16="http://schemas.microsoft.com/office/drawing/2014/main" id="{1703960F-DE73-16DE-B340-9D2BF7808959}"/>
              </a:ext>
            </a:extLst>
          </p:cNvPr>
          <p:cNvPicPr>
            <a:picLocks noChangeAspect="1"/>
          </p:cNvPicPr>
          <p:nvPr/>
        </p:nvPicPr>
        <p:blipFill>
          <a:blip r:embed="rId2"/>
          <a:stretch>
            <a:fillRect/>
          </a:stretch>
        </p:blipFill>
        <p:spPr>
          <a:xfrm>
            <a:off x="2100943" y="4153629"/>
            <a:ext cx="4550227" cy="1987124"/>
          </a:xfrm>
          <a:prstGeom prst="rect">
            <a:avLst/>
          </a:prstGeom>
        </p:spPr>
      </p:pic>
    </p:spTree>
    <p:extLst>
      <p:ext uri="{BB962C8B-B14F-4D97-AF65-F5344CB8AC3E}">
        <p14:creationId xmlns:p14="http://schemas.microsoft.com/office/powerpoint/2010/main" val="792564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04C9B951-7CA1-F155-F2C2-F012EE66417F}"/>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5D4BBAA4-5350-4225-A232-680E7C33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80574B87-291D-42D5-849E-368485E04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27AA1-FE74-78E0-1C68-B3445AA30BB5}"/>
              </a:ext>
            </a:extLst>
          </p:cNvPr>
          <p:cNvSpPr>
            <a:spLocks noGrp="1"/>
          </p:cNvSpPr>
          <p:nvPr>
            <p:ph type="title"/>
          </p:nvPr>
        </p:nvSpPr>
        <p:spPr>
          <a:xfrm>
            <a:off x="457200" y="4385066"/>
            <a:ext cx="8192729" cy="1349096"/>
          </a:xfrm>
        </p:spPr>
        <p:txBody>
          <a:bodyPr vert="horz" lIns="91440" tIns="45720" rIns="91440" bIns="45720" rtlCol="0" anchor="b">
            <a:normAutofit/>
          </a:bodyPr>
          <a:lstStyle/>
          <a:p>
            <a:pPr>
              <a:lnSpc>
                <a:spcPct val="80000"/>
              </a:lnSpc>
            </a:pPr>
            <a:r>
              <a:rPr lang="en-US" sz="4900" dirty="0">
                <a:solidFill>
                  <a:srgbClr val="FFFFFF"/>
                </a:solidFill>
              </a:rPr>
              <a:t>Test Random Forest Stacked Model</a:t>
            </a:r>
          </a:p>
        </p:txBody>
      </p:sp>
      <p:sp>
        <p:nvSpPr>
          <p:cNvPr id="3" name="Content Placeholder 2">
            <a:extLst>
              <a:ext uri="{FF2B5EF4-FFF2-40B4-BE49-F238E27FC236}">
                <a16:creationId xmlns:a16="http://schemas.microsoft.com/office/drawing/2014/main" id="{7D26926D-CAA1-382D-E711-7BC88F036EA8}"/>
              </a:ext>
            </a:extLst>
          </p:cNvPr>
          <p:cNvSpPr>
            <a:spLocks noGrp="1"/>
          </p:cNvSpPr>
          <p:nvPr>
            <p:ph idx="1"/>
          </p:nvPr>
        </p:nvSpPr>
        <p:spPr>
          <a:xfrm>
            <a:off x="457200" y="5702709"/>
            <a:ext cx="8192728" cy="521109"/>
          </a:xfrm>
        </p:spPr>
        <p:txBody>
          <a:bodyPr vert="horz" lIns="91440" tIns="45720" rIns="91440" bIns="45720" rtlCol="0">
            <a:normAutofit fontScale="92500" lnSpcReduction="10000"/>
          </a:bodyPr>
          <a:lstStyle/>
          <a:p>
            <a:pPr marL="0" indent="0">
              <a:buNone/>
            </a:pPr>
            <a:r>
              <a:rPr lang="en-US" sz="1900" dirty="0">
                <a:solidFill>
                  <a:schemeClr val="bg1"/>
                </a:solidFill>
                <a:latin typeface="+mj-lt"/>
              </a:rPr>
              <a:t>We can see in the fit plot that is really good but not as with the stacked linear regression, and in the test set is better.</a:t>
            </a:r>
          </a:p>
        </p:txBody>
      </p:sp>
      <p:sp>
        <p:nvSpPr>
          <p:cNvPr id="51" name="Rectangle 50">
            <a:extLst>
              <a:ext uri="{FF2B5EF4-FFF2-40B4-BE49-F238E27FC236}">
                <a16:creationId xmlns:a16="http://schemas.microsoft.com/office/drawing/2014/main" id="{DDBB8A1B-F478-46E3-B3D4-FC7E87D5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D424B3-8218-821A-FAFD-295EC58D0D09}"/>
              </a:ext>
            </a:extLst>
          </p:cNvPr>
          <p:cNvPicPr>
            <a:picLocks noChangeAspect="1"/>
          </p:cNvPicPr>
          <p:nvPr/>
        </p:nvPicPr>
        <p:blipFill>
          <a:blip r:embed="rId2"/>
          <a:stretch>
            <a:fillRect/>
          </a:stretch>
        </p:blipFill>
        <p:spPr>
          <a:xfrm>
            <a:off x="476592" y="1162311"/>
            <a:ext cx="3974758" cy="2106621"/>
          </a:xfrm>
          <a:prstGeom prst="rect">
            <a:avLst/>
          </a:prstGeom>
        </p:spPr>
      </p:pic>
      <p:pic>
        <p:nvPicPr>
          <p:cNvPr id="9" name="Picture 8">
            <a:extLst>
              <a:ext uri="{FF2B5EF4-FFF2-40B4-BE49-F238E27FC236}">
                <a16:creationId xmlns:a16="http://schemas.microsoft.com/office/drawing/2014/main" id="{8F36E50F-C833-27B6-92D0-8ACD317D6E0B}"/>
              </a:ext>
            </a:extLst>
          </p:cNvPr>
          <p:cNvPicPr>
            <a:picLocks noChangeAspect="1"/>
          </p:cNvPicPr>
          <p:nvPr/>
        </p:nvPicPr>
        <p:blipFill>
          <a:blip r:embed="rId3"/>
          <a:stretch>
            <a:fillRect/>
          </a:stretch>
        </p:blipFill>
        <p:spPr>
          <a:xfrm>
            <a:off x="4692650" y="1231869"/>
            <a:ext cx="3974758" cy="1967505"/>
          </a:xfrm>
          <a:prstGeom prst="rect">
            <a:avLst/>
          </a:prstGeom>
        </p:spPr>
      </p:pic>
    </p:spTree>
    <p:extLst>
      <p:ext uri="{BB962C8B-B14F-4D97-AF65-F5344CB8AC3E}">
        <p14:creationId xmlns:p14="http://schemas.microsoft.com/office/powerpoint/2010/main" val="2747784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A14E31-1B06-92DB-AD38-236DD2653255}"/>
              </a:ext>
            </a:extLst>
          </p:cNvPr>
          <p:cNvSpPr>
            <a:spLocks noGrp="1"/>
          </p:cNvSpPr>
          <p:nvPr>
            <p:ph type="title"/>
          </p:nvPr>
        </p:nvSpPr>
        <p:spPr>
          <a:xfrm>
            <a:off x="452628" y="770467"/>
            <a:ext cx="3154176" cy="3352800"/>
          </a:xfrm>
        </p:spPr>
        <p:txBody>
          <a:bodyPr vert="horz" lIns="91440" tIns="45720" rIns="91440" bIns="45720" rtlCol="0" anchor="b">
            <a:normAutofit/>
          </a:bodyPr>
          <a:lstStyle/>
          <a:p>
            <a:pPr>
              <a:lnSpc>
                <a:spcPct val="80000"/>
              </a:lnSpc>
            </a:pPr>
            <a:r>
              <a:rPr lang="en-US" sz="4900" kern="1200" spc="-120" baseline="0" dirty="0">
                <a:solidFill>
                  <a:srgbClr val="FFFFFF"/>
                </a:solidFill>
                <a:latin typeface="+mj-lt"/>
                <a:ea typeface="+mj-ea"/>
                <a:cs typeface="+mj-cs"/>
              </a:rPr>
              <a:t>Variable importance Random Forest</a:t>
            </a:r>
          </a:p>
        </p:txBody>
      </p:sp>
      <p:sp>
        <p:nvSpPr>
          <p:cNvPr id="12" name="Rectangle 11">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9402" y="0"/>
            <a:ext cx="505459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B5AF1DA-AD34-702B-9DD7-C5EEF40E6CE0}"/>
              </a:ext>
            </a:extLst>
          </p:cNvPr>
          <p:cNvPicPr>
            <a:picLocks noGrp="1" noChangeAspect="1"/>
          </p:cNvPicPr>
          <p:nvPr>
            <p:ph idx="1"/>
          </p:nvPr>
        </p:nvPicPr>
        <p:blipFill>
          <a:blip r:embed="rId2"/>
          <a:srcRect r="1" b="3385"/>
          <a:stretch/>
        </p:blipFill>
        <p:spPr>
          <a:xfrm>
            <a:off x="4572000" y="629265"/>
            <a:ext cx="4089402" cy="5585271"/>
          </a:xfrm>
          <a:prstGeom prst="rect">
            <a:avLst/>
          </a:prstGeom>
        </p:spPr>
      </p:pic>
    </p:spTree>
    <p:extLst>
      <p:ext uri="{BB962C8B-B14F-4D97-AF65-F5344CB8AC3E}">
        <p14:creationId xmlns:p14="http://schemas.microsoft.com/office/powerpoint/2010/main" val="377680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DE707F5B-9294-4AE0-0C7C-347E910967BE}"/>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3D3AD9B-6508-67F5-E6FB-EE11CBD5460F}"/>
              </a:ext>
            </a:extLst>
          </p:cNvPr>
          <p:cNvSpPr>
            <a:spLocks noGrp="1"/>
          </p:cNvSpPr>
          <p:nvPr>
            <p:ph type="title"/>
          </p:nvPr>
        </p:nvSpPr>
        <p:spPr>
          <a:xfrm>
            <a:off x="452628" y="770467"/>
            <a:ext cx="3154176" cy="3352800"/>
          </a:xfrm>
        </p:spPr>
        <p:txBody>
          <a:bodyPr vert="horz" lIns="91440" tIns="45720" rIns="91440" bIns="45720" rtlCol="0" anchor="b">
            <a:normAutofit/>
          </a:bodyPr>
          <a:lstStyle/>
          <a:p>
            <a:pPr>
              <a:lnSpc>
                <a:spcPct val="80000"/>
              </a:lnSpc>
            </a:pPr>
            <a:r>
              <a:rPr lang="en-US" sz="4900" kern="1200" spc="-120" baseline="0" dirty="0">
                <a:solidFill>
                  <a:srgbClr val="FFFFFF"/>
                </a:solidFill>
                <a:latin typeface="+mj-lt"/>
                <a:ea typeface="+mj-ea"/>
                <a:cs typeface="+mj-cs"/>
              </a:rPr>
              <a:t>Variable importance Random Forest using SHAP</a:t>
            </a:r>
          </a:p>
        </p:txBody>
      </p:sp>
      <p:sp>
        <p:nvSpPr>
          <p:cNvPr id="19" name="Rectangle 18">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9402" y="0"/>
            <a:ext cx="505459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A5DDC43-76EA-DE04-C394-79E73A207CF8}"/>
              </a:ext>
            </a:extLst>
          </p:cNvPr>
          <p:cNvPicPr>
            <a:picLocks noGrp="1" noChangeAspect="1"/>
          </p:cNvPicPr>
          <p:nvPr>
            <p:ph idx="1"/>
          </p:nvPr>
        </p:nvPicPr>
        <p:blipFill>
          <a:blip r:embed="rId2"/>
          <a:srcRect l="21635" r="20887" b="-3"/>
          <a:stretch/>
        </p:blipFill>
        <p:spPr>
          <a:xfrm>
            <a:off x="4572000" y="629265"/>
            <a:ext cx="4089402" cy="5585271"/>
          </a:xfrm>
          <a:prstGeom prst="rect">
            <a:avLst/>
          </a:prstGeom>
        </p:spPr>
      </p:pic>
    </p:spTree>
    <p:extLst>
      <p:ext uri="{BB962C8B-B14F-4D97-AF65-F5344CB8AC3E}">
        <p14:creationId xmlns:p14="http://schemas.microsoft.com/office/powerpoint/2010/main" val="135653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&amp; Next Steps</a:t>
            </a:r>
          </a:p>
        </p:txBody>
      </p:sp>
      <p:sp>
        <p:nvSpPr>
          <p:cNvPr id="3" name="Content Placeholder 2"/>
          <p:cNvSpPr>
            <a:spLocks noGrp="1"/>
          </p:cNvSpPr>
          <p:nvPr>
            <p:ph idx="1"/>
          </p:nvPr>
        </p:nvSpPr>
        <p:spPr/>
        <p:txBody>
          <a:bodyPr/>
          <a:lstStyle/>
          <a:p>
            <a:r>
              <a:rPr dirty="0"/>
              <a:t>• Successfully cleaned, explored, and analyzed the dataset.</a:t>
            </a:r>
          </a:p>
          <a:p>
            <a:r>
              <a:rPr dirty="0"/>
              <a:t>• Built predictive models for temperature and weather conditions.</a:t>
            </a:r>
          </a:p>
          <a:p>
            <a:r>
              <a:rPr dirty="0"/>
              <a:t>• Future work: Fine-tune models,</a:t>
            </a:r>
            <a:r>
              <a:rPr lang="en-US" dirty="0"/>
              <a:t> add more model types to the ensemble model stack,</a:t>
            </a:r>
            <a:r>
              <a:rPr dirty="0"/>
              <a:t> and deploy for real-time forecasting.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dirty="0"/>
              <a:t>Goal: Analyze the 'Global Weather Repository.csv' dataset to forecast future weather trends.</a:t>
            </a:r>
          </a:p>
          <a:p>
            <a:r>
              <a:rPr dirty="0"/>
              <a:t>Showcase data science skills using various techniques.</a:t>
            </a:r>
          </a:p>
          <a:p>
            <a:r>
              <a:rPr dirty="0"/>
              <a:t>Dataset contains 59,633 records with 41 columns related to global weather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F4410-E6CA-8395-6642-EABB8090A389}"/>
              </a:ext>
            </a:extLst>
          </p:cNvPr>
          <p:cNvPicPr>
            <a:picLocks noChangeAspect="1"/>
          </p:cNvPicPr>
          <p:nvPr/>
        </p:nvPicPr>
        <p:blipFill>
          <a:blip r:embed="rId2"/>
          <a:srcRect b="26973"/>
          <a:stretch/>
        </p:blipFill>
        <p:spPr>
          <a:xfrm>
            <a:off x="20" y="10"/>
            <a:ext cx="9143980" cy="2253696"/>
          </a:xfrm>
          <a:prstGeom prst="rect">
            <a:avLst/>
          </a:prstGeom>
        </p:spPr>
      </p:pic>
      <p:sp>
        <p:nvSpPr>
          <p:cNvPr id="10" name="Rectangle 9">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706"/>
            <a:ext cx="9144000" cy="4604294"/>
          </a:xfrm>
          <a:prstGeom prst="rect">
            <a:avLst/>
          </a:prstGeom>
          <a:solidFill>
            <a:srgbClr val="593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492918" y="2592578"/>
            <a:ext cx="8079581" cy="1092729"/>
          </a:xfrm>
        </p:spPr>
        <p:txBody>
          <a:bodyPr>
            <a:normAutofit/>
          </a:bodyPr>
          <a:lstStyle/>
          <a:p>
            <a:r>
              <a:rPr lang="en-US" sz="4200">
                <a:solidFill>
                  <a:srgbClr val="FFFFFF"/>
                </a:solidFill>
              </a:rPr>
              <a:t>Data Exploration</a:t>
            </a:r>
          </a:p>
        </p:txBody>
      </p:sp>
      <p:sp>
        <p:nvSpPr>
          <p:cNvPr id="3" name="Content Placeholder 2"/>
          <p:cNvSpPr>
            <a:spLocks noGrp="1"/>
          </p:cNvSpPr>
          <p:nvPr>
            <p:ph idx="1"/>
          </p:nvPr>
        </p:nvSpPr>
        <p:spPr>
          <a:xfrm>
            <a:off x="507492" y="3685308"/>
            <a:ext cx="8065293" cy="2191103"/>
          </a:xfrm>
        </p:spPr>
        <p:txBody>
          <a:bodyPr>
            <a:normAutofit/>
          </a:bodyPr>
          <a:lstStyle/>
          <a:p>
            <a:r>
              <a:rPr lang="en-US" sz="1700" dirty="0">
                <a:solidFill>
                  <a:srgbClr val="FFFFFF"/>
                </a:solidFill>
              </a:rPr>
              <a:t>• Dataset contains country, location, latitude, longitude, timezone, temperature, wind, air quality, and celestial data.</a:t>
            </a:r>
          </a:p>
          <a:p>
            <a:r>
              <a:rPr lang="en-US" sz="1700" dirty="0">
                <a:solidFill>
                  <a:srgbClr val="FFFFFF"/>
                </a:solidFill>
              </a:rPr>
              <a:t>• Data inspection showed no missing values.</a:t>
            </a:r>
          </a:p>
          <a:p>
            <a:r>
              <a:rPr lang="en-US" sz="1700" dirty="0">
                <a:solidFill>
                  <a:srgbClr val="FFFFFF"/>
                </a:solidFill>
              </a:rPr>
              <a:t>• Key variables include temperature, wind speed, air quality indices, and moon illumination.</a:t>
            </a:r>
          </a:p>
          <a:p>
            <a:r>
              <a:rPr lang="en-US" sz="1700" dirty="0">
                <a:solidFill>
                  <a:srgbClr val="FFFFFF"/>
                </a:solidFill>
              </a:rPr>
              <a:t>•Calculated measures to get a glimpse of the overall data.</a:t>
            </a:r>
          </a:p>
          <a:p>
            <a:endParaRPr lang="en-US" sz="1700" dirty="0">
              <a:solidFill>
                <a:srgbClr val="FFFFFF"/>
              </a:solidFill>
            </a:endParaRPr>
          </a:p>
          <a:p>
            <a:endParaRPr lang="en-US" sz="17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98E1C-F29D-65A3-5C14-100D4F081288}"/>
              </a:ext>
            </a:extLst>
          </p:cNvPr>
          <p:cNvPicPr>
            <a:picLocks noChangeAspect="1"/>
          </p:cNvPicPr>
          <p:nvPr/>
        </p:nvPicPr>
        <p:blipFill>
          <a:blip r:embed="rId2"/>
          <a:srcRect r="12091" b="-1"/>
          <a:stretch/>
        </p:blipFill>
        <p:spPr>
          <a:xfrm>
            <a:off x="20" y="10"/>
            <a:ext cx="9143980" cy="4212698"/>
          </a:xfrm>
          <a:prstGeom prst="rect">
            <a:avLst/>
          </a:prstGeom>
        </p:spPr>
      </p:pic>
      <p:sp>
        <p:nvSpPr>
          <p:cNvPr id="13" name="Rectangle 12">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9144000" cy="2645291"/>
          </a:xfrm>
          <a:prstGeom prst="rect">
            <a:avLst/>
          </a:prstGeom>
          <a:solidFill>
            <a:srgbClr val="374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492918" y="4544814"/>
            <a:ext cx="3632666" cy="1807659"/>
          </a:xfrm>
        </p:spPr>
        <p:txBody>
          <a:bodyPr>
            <a:normAutofit/>
          </a:bodyPr>
          <a:lstStyle/>
          <a:p>
            <a:pPr algn="r"/>
            <a:r>
              <a:rPr lang="en-US" sz="4200">
                <a:solidFill>
                  <a:srgbClr val="FFFFFF"/>
                </a:solidFill>
              </a:rPr>
              <a:t>Data Cleaning &amp; Preparation</a:t>
            </a:r>
          </a:p>
        </p:txBody>
      </p:sp>
      <p:cxnSp>
        <p:nvCxnSpPr>
          <p:cNvPr id="12" name="Straight Connector 11">
            <a:extLst>
              <a:ext uri="{FF2B5EF4-FFF2-40B4-BE49-F238E27FC236}">
                <a16:creationId xmlns:a16="http://schemas.microsoft.com/office/drawing/2014/main" id="{6C6CF9A5-BEA4-4284-A8B5-D033E5B4BE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2131" y="4900003"/>
            <a:ext cx="0" cy="109728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1999" y="4540559"/>
            <a:ext cx="4000786" cy="1816169"/>
          </a:xfrm>
        </p:spPr>
        <p:txBody>
          <a:bodyPr anchor="ctr">
            <a:normAutofit/>
          </a:bodyPr>
          <a:lstStyle/>
          <a:p>
            <a:r>
              <a:rPr lang="en-US" sz="1500">
                <a:solidFill>
                  <a:srgbClr val="FFFFFF"/>
                </a:solidFill>
              </a:rPr>
              <a:t>• Converted timestamp to datetime format.</a:t>
            </a:r>
          </a:p>
          <a:p>
            <a:r>
              <a:rPr lang="en-US" sz="1500">
                <a:solidFill>
                  <a:srgbClr val="FFFFFF"/>
                </a:solidFill>
              </a:rPr>
              <a:t>• Extracted year, month, day, weekday, and hour.</a:t>
            </a:r>
          </a:p>
          <a:p>
            <a:r>
              <a:rPr lang="en-US" sz="1500">
                <a:solidFill>
                  <a:srgbClr val="FFFFFF"/>
                </a:solidFill>
              </a:rPr>
              <a:t>• Transformed cyclic features for hours and months.</a:t>
            </a:r>
          </a:p>
          <a:p>
            <a:r>
              <a:rPr lang="en-US" sz="1500">
                <a:solidFill>
                  <a:srgbClr val="FFFFFF"/>
                </a:solidFill>
              </a:rPr>
              <a:t>• Scaled numerical values using MinMaxScaler.</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9909" y="499533"/>
            <a:ext cx="2551176" cy="1920240"/>
          </a:xfrm>
        </p:spPr>
        <p:txBody>
          <a:bodyPr anchor="b">
            <a:normAutofit/>
          </a:bodyPr>
          <a:lstStyle/>
          <a:p>
            <a:r>
              <a:rPr lang="en-US" sz="3500">
                <a:solidFill>
                  <a:srgbClr val="FFFFFF"/>
                </a:solidFill>
              </a:rPr>
              <a:t>Outlier Detection</a:t>
            </a:r>
          </a:p>
        </p:txBody>
      </p:sp>
      <p:pic>
        <p:nvPicPr>
          <p:cNvPr id="5" name="Picture 4">
            <a:extLst>
              <a:ext uri="{FF2B5EF4-FFF2-40B4-BE49-F238E27FC236}">
                <a16:creationId xmlns:a16="http://schemas.microsoft.com/office/drawing/2014/main" id="{0F7D4340-B993-F269-0542-944F214F2C78}"/>
              </a:ext>
            </a:extLst>
          </p:cNvPr>
          <p:cNvPicPr>
            <a:picLocks noChangeAspect="1"/>
          </p:cNvPicPr>
          <p:nvPr/>
        </p:nvPicPr>
        <p:blipFill>
          <a:blip r:embed="rId2"/>
          <a:srcRect r="7470" b="5"/>
          <a:stretch/>
        </p:blipFill>
        <p:spPr>
          <a:xfrm>
            <a:off x="475499" y="640080"/>
            <a:ext cx="4708897" cy="5588101"/>
          </a:xfrm>
          <a:prstGeom prst="rect">
            <a:avLst/>
          </a:prstGeom>
        </p:spPr>
      </p:pic>
      <p:sp>
        <p:nvSpPr>
          <p:cNvPr id="3" name="Content Placeholder 2"/>
          <p:cNvSpPr>
            <a:spLocks noGrp="1"/>
          </p:cNvSpPr>
          <p:nvPr>
            <p:ph idx="1"/>
          </p:nvPr>
        </p:nvSpPr>
        <p:spPr>
          <a:xfrm>
            <a:off x="6129909" y="2419773"/>
            <a:ext cx="2551176" cy="3358092"/>
          </a:xfrm>
        </p:spPr>
        <p:txBody>
          <a:bodyPr>
            <a:normAutofit/>
          </a:bodyPr>
          <a:lstStyle/>
          <a:p>
            <a:r>
              <a:rPr lang="en-US" sz="1600" dirty="0"/>
              <a:t>• Used IQR (1.5 * IQR) and Z-score (±3 std) methods.</a:t>
            </a:r>
          </a:p>
          <a:p>
            <a:r>
              <a:rPr lang="en-US" sz="1600" dirty="0"/>
              <a:t>• Detected anomalies in temperature, wind speed, pressure, and air quality indices.</a:t>
            </a:r>
          </a:p>
          <a:p>
            <a:r>
              <a:rPr lang="en-US" sz="1600" dirty="0"/>
              <a:t>• Addressed extreme values in data preprocessing.</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1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4857579" y="1144980"/>
            <a:ext cx="3797593" cy="1560716"/>
          </a:xfrm>
        </p:spPr>
        <p:txBody>
          <a:bodyPr>
            <a:normAutofit/>
          </a:bodyPr>
          <a:lstStyle/>
          <a:p>
            <a:r>
              <a:rPr lang="en-US">
                <a:solidFill>
                  <a:srgbClr val="FF5E36"/>
                </a:solidFill>
              </a:rPr>
              <a:t>Feature Engineering</a:t>
            </a:r>
          </a:p>
        </p:txBody>
      </p:sp>
      <p:sp>
        <p:nvSpPr>
          <p:cNvPr id="17" name="Rectangle 16">
            <a:extLst>
              <a:ext uri="{FF2B5EF4-FFF2-40B4-BE49-F238E27FC236}">
                <a16:creationId xmlns:a16="http://schemas.microsoft.com/office/drawing/2014/main" id="{88E62604-C40E-4D56-9D66-FD94B0CA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0"/>
            <a:ext cx="3675888" cy="2616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pic>
        <p:nvPicPr>
          <p:cNvPr id="7" name="Picture 6">
            <a:extLst>
              <a:ext uri="{FF2B5EF4-FFF2-40B4-BE49-F238E27FC236}">
                <a16:creationId xmlns:a16="http://schemas.microsoft.com/office/drawing/2014/main" id="{526BEB78-C6A8-0FFE-49EB-1041E28E99ED}"/>
              </a:ext>
            </a:extLst>
          </p:cNvPr>
          <p:cNvPicPr>
            <a:picLocks noChangeAspect="1"/>
          </p:cNvPicPr>
          <p:nvPr/>
        </p:nvPicPr>
        <p:blipFill>
          <a:blip r:embed="rId2"/>
          <a:stretch>
            <a:fillRect/>
          </a:stretch>
        </p:blipFill>
        <p:spPr>
          <a:xfrm>
            <a:off x="652567" y="736459"/>
            <a:ext cx="3429000" cy="1157287"/>
          </a:xfrm>
          <a:prstGeom prst="rect">
            <a:avLst/>
          </a:prstGeom>
        </p:spPr>
      </p:pic>
      <p:sp>
        <p:nvSpPr>
          <p:cNvPr id="19" name="Rectangle 18">
            <a:extLst>
              <a:ext uri="{FF2B5EF4-FFF2-40B4-BE49-F238E27FC236}">
                <a16:creationId xmlns:a16="http://schemas.microsoft.com/office/drawing/2014/main" id="{8A330AB8-A767-46C8-ABEF-2477854EF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3" y="2836942"/>
            <a:ext cx="3675888" cy="402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pic>
        <p:nvPicPr>
          <p:cNvPr id="5" name="Picture 4">
            <a:extLst>
              <a:ext uri="{FF2B5EF4-FFF2-40B4-BE49-F238E27FC236}">
                <a16:creationId xmlns:a16="http://schemas.microsoft.com/office/drawing/2014/main" id="{C434B689-7688-AD22-CE4F-381CFB85ABE5}"/>
              </a:ext>
            </a:extLst>
          </p:cNvPr>
          <p:cNvPicPr>
            <a:picLocks noChangeAspect="1"/>
          </p:cNvPicPr>
          <p:nvPr/>
        </p:nvPicPr>
        <p:blipFill>
          <a:blip r:embed="rId3"/>
          <a:srcRect l="16101" r="4327" b="1"/>
          <a:stretch/>
        </p:blipFill>
        <p:spPr>
          <a:xfrm>
            <a:off x="816916" y="2999232"/>
            <a:ext cx="3100302" cy="3679154"/>
          </a:xfrm>
          <a:prstGeom prst="rect">
            <a:avLst/>
          </a:prstGeom>
        </p:spPr>
      </p:pic>
      <p:sp>
        <p:nvSpPr>
          <p:cNvPr id="3" name="Content Placeholder 2"/>
          <p:cNvSpPr>
            <a:spLocks noGrp="1"/>
          </p:cNvSpPr>
          <p:nvPr>
            <p:ph idx="1"/>
          </p:nvPr>
        </p:nvSpPr>
        <p:spPr>
          <a:xfrm>
            <a:off x="4857579" y="2978639"/>
            <a:ext cx="3797592" cy="2729196"/>
          </a:xfrm>
        </p:spPr>
        <p:txBody>
          <a:bodyPr>
            <a:normAutofit/>
          </a:bodyPr>
          <a:lstStyle/>
          <a:p>
            <a:r>
              <a:rPr lang="en-US" sz="2200"/>
              <a:t>• Added new features: month, hour, cyclic transformations.</a:t>
            </a:r>
          </a:p>
          <a:p>
            <a:r>
              <a:rPr lang="en-US" sz="2200"/>
              <a:t>• Normalized numerical variables for better model performance.</a:t>
            </a:r>
          </a:p>
          <a:p>
            <a:r>
              <a:rPr lang="en-US" sz="2200"/>
              <a:t>• Converted categorical time-related fields (sunrise, sunset, etc.) to numerical format.</a:t>
            </a: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9909" y="499533"/>
            <a:ext cx="2551176" cy="1920240"/>
          </a:xfrm>
        </p:spPr>
        <p:txBody>
          <a:bodyPr anchor="b">
            <a:normAutofit/>
          </a:bodyPr>
          <a:lstStyle/>
          <a:p>
            <a:r>
              <a:rPr lang="en-US" sz="3500">
                <a:solidFill>
                  <a:srgbClr val="FFFFFF"/>
                </a:solidFill>
              </a:rPr>
              <a:t>Correlation Analysis</a:t>
            </a:r>
          </a:p>
        </p:txBody>
      </p:sp>
      <p:pic>
        <p:nvPicPr>
          <p:cNvPr id="5" name="Picture 4">
            <a:extLst>
              <a:ext uri="{FF2B5EF4-FFF2-40B4-BE49-F238E27FC236}">
                <a16:creationId xmlns:a16="http://schemas.microsoft.com/office/drawing/2014/main" id="{95FD750F-32AE-0A8D-9948-47754CDF68C6}"/>
              </a:ext>
            </a:extLst>
          </p:cNvPr>
          <p:cNvPicPr>
            <a:picLocks noChangeAspect="1"/>
          </p:cNvPicPr>
          <p:nvPr/>
        </p:nvPicPr>
        <p:blipFill>
          <a:blip r:embed="rId2"/>
          <a:srcRect l="19428" r="9788" b="-2"/>
          <a:stretch/>
        </p:blipFill>
        <p:spPr>
          <a:xfrm>
            <a:off x="475499" y="640080"/>
            <a:ext cx="4708897" cy="5588101"/>
          </a:xfrm>
          <a:prstGeom prst="rect">
            <a:avLst/>
          </a:prstGeom>
        </p:spPr>
      </p:pic>
      <p:sp>
        <p:nvSpPr>
          <p:cNvPr id="3" name="Content Placeholder 2"/>
          <p:cNvSpPr>
            <a:spLocks noGrp="1"/>
          </p:cNvSpPr>
          <p:nvPr>
            <p:ph idx="1"/>
          </p:nvPr>
        </p:nvSpPr>
        <p:spPr>
          <a:xfrm>
            <a:off x="6129909" y="2419773"/>
            <a:ext cx="2551176" cy="3358092"/>
          </a:xfrm>
        </p:spPr>
        <p:txBody>
          <a:bodyPr>
            <a:normAutofit/>
          </a:bodyPr>
          <a:lstStyle/>
          <a:p>
            <a:r>
              <a:rPr lang="en-US" sz="1600"/>
              <a:t>• High correlation between same measures with different units.</a:t>
            </a:r>
          </a:p>
          <a:p>
            <a:r>
              <a:rPr lang="en-US" sz="1600"/>
              <a:t>• Air quality indicators show dependencies on environmental factors.</a:t>
            </a:r>
          </a:p>
          <a:p>
            <a:r>
              <a:rPr lang="en-US" sz="1600"/>
              <a:t>• Wind speed and gusts are strongly related.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84C5-C872-04F4-74A3-8FF4649968F7}"/>
              </a:ext>
            </a:extLst>
          </p:cNvPr>
          <p:cNvSpPr>
            <a:spLocks noGrp="1"/>
          </p:cNvSpPr>
          <p:nvPr>
            <p:ph type="title"/>
          </p:nvPr>
        </p:nvSpPr>
        <p:spPr>
          <a:xfrm>
            <a:off x="492919" y="237369"/>
            <a:ext cx="8079581" cy="1002347"/>
          </a:xfrm>
        </p:spPr>
        <p:txBody>
          <a:bodyPr/>
          <a:lstStyle/>
          <a:p>
            <a:r>
              <a:rPr lang="en-US"/>
              <a:t>Plots</a:t>
            </a:r>
            <a:endParaRPr lang="en-US" dirty="0"/>
          </a:p>
        </p:txBody>
      </p:sp>
      <p:pic>
        <p:nvPicPr>
          <p:cNvPr id="5" name="Content Placeholder 4">
            <a:extLst>
              <a:ext uri="{FF2B5EF4-FFF2-40B4-BE49-F238E27FC236}">
                <a16:creationId xmlns:a16="http://schemas.microsoft.com/office/drawing/2014/main" id="{F3A791F3-78CC-83D1-B8B9-671605A193C7}"/>
              </a:ext>
            </a:extLst>
          </p:cNvPr>
          <p:cNvPicPr>
            <a:picLocks noGrp="1" noChangeAspect="1"/>
          </p:cNvPicPr>
          <p:nvPr>
            <p:ph idx="1"/>
          </p:nvPr>
        </p:nvPicPr>
        <p:blipFill>
          <a:blip r:embed="rId2"/>
          <a:stretch>
            <a:fillRect/>
          </a:stretch>
        </p:blipFill>
        <p:spPr>
          <a:xfrm>
            <a:off x="859971" y="1239716"/>
            <a:ext cx="7791111" cy="5379705"/>
          </a:xfrm>
        </p:spPr>
      </p:pic>
    </p:spTree>
    <p:extLst>
      <p:ext uri="{BB962C8B-B14F-4D97-AF65-F5344CB8AC3E}">
        <p14:creationId xmlns:p14="http://schemas.microsoft.com/office/powerpoint/2010/main" val="282291871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61</TotalTime>
  <Words>780</Words>
  <Application>Microsoft Office PowerPoint</Application>
  <PresentationFormat>On-screen Show (4:3)</PresentationFormat>
  <Paragraphs>66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 Light</vt:lpstr>
      <vt:lpstr>Metropolitan</vt:lpstr>
      <vt:lpstr>Weather Data Analysis &amp; Forecasting</vt:lpstr>
      <vt:lpstr>Mission</vt:lpstr>
      <vt:lpstr>Introduction</vt:lpstr>
      <vt:lpstr>Data Exploration</vt:lpstr>
      <vt:lpstr>Data Cleaning &amp; Preparation</vt:lpstr>
      <vt:lpstr>Outlier Detection</vt:lpstr>
      <vt:lpstr>Feature Engineering</vt:lpstr>
      <vt:lpstr>Correlation Analysis</vt:lpstr>
      <vt:lpstr>Plots</vt:lpstr>
      <vt:lpstr>PowerPoint Presentation</vt:lpstr>
      <vt:lpstr>PowerPoint Presentation</vt:lpstr>
      <vt:lpstr>PowerPoint Presentation</vt:lpstr>
      <vt:lpstr>Weather Forecasting Models</vt:lpstr>
      <vt:lpstr>Fit LSTM Measures</vt:lpstr>
      <vt:lpstr>Test LSTM Measures</vt:lpstr>
      <vt:lpstr>Train/Test Random Forest Measures</vt:lpstr>
      <vt:lpstr>Train/Test Random Forest</vt:lpstr>
      <vt:lpstr>Train Linear Regression Stacked Model Measures</vt:lpstr>
      <vt:lpstr>Test Linear Regression Stacked Model</vt:lpstr>
      <vt:lpstr>Train Random Forest Stacked Model Measures</vt:lpstr>
      <vt:lpstr>Test Random Forest Stacked Model</vt:lpstr>
      <vt:lpstr>Variable importance Random Forest</vt:lpstr>
      <vt:lpstr>Variable importance Random Forest using SHAP</vt:lpstr>
      <vt:lpstr>Conclusion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Alex Ordonez</cp:lastModifiedBy>
  <cp:revision>2</cp:revision>
  <dcterms:created xsi:type="dcterms:W3CDTF">2013-01-27T09:14:16Z</dcterms:created>
  <dcterms:modified xsi:type="dcterms:W3CDTF">2025-03-23T00:12:42Z</dcterms:modified>
  <cp:category/>
</cp:coreProperties>
</file>