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f0088e7d01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f0088e7d01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f0088e7d0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f0088e7d0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f0088e7d01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f0088e7d01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f0088e7d01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f0088e7d0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0088e7d01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0088e7d01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f0088e7d01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f0088e7d01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f0088e7d01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f0088e7d01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f0088e7d01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f0088e7d01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f0088e7d01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f0088e7d0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0088e7d01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0088e7d0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0088e7d0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0088e7d0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f0088e7d0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f0088e7d0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0088e7d01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0088e7d0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0088e7d0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0088e7d0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f0088e7d0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f0088e7d0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f0088e7d01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f0088e7d01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f0088e7d01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f0088e7d0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0088e7d01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f0088e7d01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f0088e7d01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f0088e7d01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f0088e7d0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f0088e7d0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f0088e7d0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f0088e7d0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0088e7d0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0088e7d0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0088e7d0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f0088e7d0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0088e7d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f0088e7d0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f0088e7d0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f0088e7d0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016cace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016cace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0088e7d0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0088e7d0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f0088e7d01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f0088e7d01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f0088e7d01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f0088e7d01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ublic.tableau.com/views/Games_tableau/Games?:language=en-US&amp;publish=yes&amp;:display_count=n&amp;:origin=viz_share_link" TargetMode="External"/><Relationship Id="rId4" Type="http://schemas.openxmlformats.org/officeDocument/2006/relationships/hyperlink" Target="https://github.com/AlexOrtiz5/Games-Stud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fronkongames/steam-games-dataset?select=games.cs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54425" y="863400"/>
            <a:ext cx="5176200" cy="262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Final Project:</a:t>
            </a:r>
            <a:endParaRPr/>
          </a:p>
          <a:p>
            <a:pPr indent="0" lvl="0" marL="0" rtl="0" algn="l">
              <a:lnSpc>
                <a:spcPct val="125000"/>
              </a:lnSpc>
              <a:spcBef>
                <a:spcPts val="0"/>
              </a:spcBef>
              <a:spcAft>
                <a:spcPts val="1200"/>
              </a:spcAft>
              <a:buNone/>
            </a:pPr>
            <a:r>
              <a:rPr lang="en" sz="2300">
                <a:solidFill>
                  <a:srgbClr val="E6EDF3"/>
                </a:solidFill>
                <a:latin typeface="Arial"/>
                <a:ea typeface="Arial"/>
                <a:cs typeface="Arial"/>
                <a:sym typeface="Arial"/>
              </a:rPr>
              <a:t>Game Insights: Analyzing Popularity, Platforms, and User Feedback</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Alex Ortiz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783450"/>
            <a:ext cx="70305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 Testing</a:t>
            </a:r>
            <a:endParaRPr/>
          </a:p>
        </p:txBody>
      </p:sp>
      <p:sp>
        <p:nvSpPr>
          <p:cNvPr id="338" name="Google Shape;338;p22"/>
          <p:cNvSpPr txBox="1"/>
          <p:nvPr>
            <p:ph idx="1" type="body"/>
          </p:nvPr>
        </p:nvSpPr>
        <p:spPr>
          <a:xfrm>
            <a:off x="197900" y="1352900"/>
            <a:ext cx="43740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en">
                <a:solidFill>
                  <a:srgbClr val="000000"/>
                </a:solidFill>
              </a:rPr>
              <a:t>Hypothesis 3:</a:t>
            </a:r>
            <a:endParaRPr>
              <a:solidFill>
                <a:srgbClr val="000000"/>
              </a:solidFill>
            </a:endParaRPr>
          </a:p>
        </p:txBody>
      </p:sp>
      <p:sp>
        <p:nvSpPr>
          <p:cNvPr id="339" name="Google Shape;339;p22"/>
          <p:cNvSpPr txBox="1"/>
          <p:nvPr>
            <p:ph idx="2" type="body"/>
          </p:nvPr>
        </p:nvSpPr>
        <p:spPr>
          <a:xfrm>
            <a:off x="4571900" y="1352825"/>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en">
                <a:solidFill>
                  <a:srgbClr val="000000"/>
                </a:solidFill>
              </a:rPr>
              <a:t>Hypothesis 4:</a:t>
            </a:r>
            <a:endParaRPr>
              <a:solidFill>
                <a:srgbClr val="000000"/>
              </a:solidFill>
            </a:endParaRPr>
          </a:p>
        </p:txBody>
      </p:sp>
      <p:pic>
        <p:nvPicPr>
          <p:cNvPr id="340" name="Google Shape;340;p22"/>
          <p:cNvPicPr preferRelativeResize="0"/>
          <p:nvPr/>
        </p:nvPicPr>
        <p:blipFill>
          <a:blip r:embed="rId3">
            <a:alphaModFix/>
          </a:blip>
          <a:stretch>
            <a:fillRect/>
          </a:stretch>
        </p:blipFill>
        <p:spPr>
          <a:xfrm>
            <a:off x="517154" y="1682250"/>
            <a:ext cx="3275525" cy="3264474"/>
          </a:xfrm>
          <a:prstGeom prst="rect">
            <a:avLst/>
          </a:prstGeom>
          <a:noFill/>
          <a:ln>
            <a:noFill/>
          </a:ln>
        </p:spPr>
      </p:pic>
      <p:pic>
        <p:nvPicPr>
          <p:cNvPr id="341" name="Google Shape;341;p22"/>
          <p:cNvPicPr preferRelativeResize="0"/>
          <p:nvPr/>
        </p:nvPicPr>
        <p:blipFill>
          <a:blip r:embed="rId4">
            <a:alphaModFix/>
          </a:blip>
          <a:stretch>
            <a:fillRect/>
          </a:stretch>
        </p:blipFill>
        <p:spPr>
          <a:xfrm>
            <a:off x="4571996" y="1682246"/>
            <a:ext cx="4374001" cy="28925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783450"/>
            <a:ext cx="70305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 Testing</a:t>
            </a:r>
            <a:endParaRPr/>
          </a:p>
        </p:txBody>
      </p:sp>
      <p:sp>
        <p:nvSpPr>
          <p:cNvPr id="347" name="Google Shape;347;p23"/>
          <p:cNvSpPr txBox="1"/>
          <p:nvPr>
            <p:ph idx="1" type="body"/>
          </p:nvPr>
        </p:nvSpPr>
        <p:spPr>
          <a:xfrm>
            <a:off x="197900" y="1352900"/>
            <a:ext cx="4374000" cy="3178800"/>
          </a:xfrm>
          <a:prstGeom prst="rect">
            <a:avLst/>
          </a:prstGeom>
        </p:spPr>
        <p:txBody>
          <a:bodyPr anchorCtr="0" anchor="t" bIns="91425" lIns="91425" spcFirstLastPara="1" rIns="91425" wrap="square" tIns="91425">
            <a:normAutofit lnSpcReduction="20000"/>
          </a:bodyPr>
          <a:lstStyle/>
          <a:p>
            <a:pPr indent="0" lvl="0" marL="0" rtl="0" algn="ctr">
              <a:spcBef>
                <a:spcPts val="1200"/>
              </a:spcBef>
              <a:spcAft>
                <a:spcPts val="0"/>
              </a:spcAft>
              <a:buNone/>
            </a:pPr>
            <a:r>
              <a:rPr lang="en">
                <a:solidFill>
                  <a:srgbClr val="000000"/>
                </a:solidFill>
              </a:rPr>
              <a:t>Hypothesis 5: </a:t>
            </a:r>
            <a:endParaRPr sz="1100">
              <a:solidFill>
                <a:srgbClr val="000000"/>
              </a:solidFill>
            </a:endParaRPr>
          </a:p>
          <a:p>
            <a:pPr indent="0" lvl="0" marL="0" rtl="0" algn="ctr">
              <a:spcBef>
                <a:spcPts val="1200"/>
              </a:spcBef>
              <a:spcAft>
                <a:spcPts val="0"/>
              </a:spcAft>
              <a:buNone/>
            </a:pPr>
            <a:r>
              <a:rPr lang="en">
                <a:solidFill>
                  <a:srgbClr val="000000"/>
                </a:solidFill>
              </a:rPr>
              <a:t>Result:</a:t>
            </a:r>
            <a:r>
              <a:rPr b="1" lang="en" sz="1100">
                <a:solidFill>
                  <a:srgbClr val="000000"/>
                </a:solidFill>
                <a:highlight>
                  <a:srgbClr val="FFFFFF"/>
                </a:highlight>
              </a:rPr>
              <a:t> Playtime Patterns</a:t>
            </a:r>
            <a:endParaRPr>
              <a:solidFill>
                <a:srgbClr val="000000"/>
              </a:solidFill>
            </a:endParaRPr>
          </a:p>
          <a:p>
            <a:pPr indent="0" lvl="0" marL="0" rtl="0" algn="l">
              <a:spcBef>
                <a:spcPts val="1200"/>
              </a:spcBef>
              <a:spcAft>
                <a:spcPts val="0"/>
              </a:spcAft>
              <a:buNone/>
            </a:pPr>
            <a:r>
              <a:rPr b="1" lang="en" sz="1200">
                <a:solidFill>
                  <a:srgbClr val="000000"/>
                </a:solidFill>
                <a:highlight>
                  <a:srgbClr val="FFFFFF"/>
                </a:highlight>
              </a:rPr>
              <a:t>Null Hypothesis:</a:t>
            </a:r>
            <a:r>
              <a:rPr lang="en" sz="1200">
                <a:solidFill>
                  <a:srgbClr val="000000"/>
                </a:solidFill>
                <a:highlight>
                  <a:srgbClr val="FFFFFF"/>
                </a:highlight>
              </a:rPr>
              <a:t> </a:t>
            </a:r>
            <a:r>
              <a:rPr lang="en" sz="1100">
                <a:solidFill>
                  <a:srgbClr val="000000"/>
                </a:solidFill>
                <a:highlight>
                  <a:srgbClr val="FFFFFF"/>
                </a:highlight>
              </a:rPr>
              <a:t>The average playtime and median playtime do not significantly correlate.</a:t>
            </a:r>
            <a:endParaRPr sz="11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Alternative Hypothesis:</a:t>
            </a:r>
            <a:r>
              <a:rPr lang="en" sz="1050">
                <a:solidFill>
                  <a:srgbClr val="000000"/>
                </a:solidFill>
                <a:highlight>
                  <a:srgbClr val="FFFFFF"/>
                </a:highlight>
                <a:latin typeface="Arial"/>
                <a:ea typeface="Arial"/>
                <a:cs typeface="Arial"/>
                <a:sym typeface="Arial"/>
              </a:rPr>
              <a:t> </a:t>
            </a:r>
            <a:r>
              <a:rPr lang="en" sz="1100">
                <a:solidFill>
                  <a:srgbClr val="000000"/>
                </a:solidFill>
                <a:highlight>
                  <a:srgbClr val="FFFFFF"/>
                </a:highlight>
              </a:rPr>
              <a:t>Games with longer median playtimes also have longer average playtimes over time.</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000000"/>
                </a:solidFill>
              </a:rPr>
              <a:t>Method: </a:t>
            </a:r>
            <a:r>
              <a:rPr b="1" lang="en" sz="1100">
                <a:solidFill>
                  <a:srgbClr val="000000"/>
                </a:solidFill>
              </a:rPr>
              <a:t>Pearson</a:t>
            </a:r>
            <a:endParaRPr sz="1100">
              <a:solidFill>
                <a:srgbClr val="000000"/>
              </a:solidFill>
            </a:endParaRPr>
          </a:p>
          <a:p>
            <a:pPr indent="0" lvl="0" marL="0" rtl="0" algn="ctr">
              <a:spcBef>
                <a:spcPts val="1200"/>
              </a:spcBef>
              <a:spcAft>
                <a:spcPts val="0"/>
              </a:spcAft>
              <a:buNone/>
            </a:pPr>
            <a:r>
              <a:rPr b="1" lang="en" sz="1100">
                <a:solidFill>
                  <a:srgbClr val="000000"/>
                </a:solidFill>
                <a:highlight>
                  <a:srgbClr val="FFFFFF"/>
                </a:highlight>
                <a:latin typeface="Arial"/>
                <a:ea typeface="Arial"/>
                <a:cs typeface="Arial"/>
                <a:sym typeface="Arial"/>
              </a:rPr>
              <a:t>The Pearson Correlation Coefficient is</a:t>
            </a:r>
            <a:r>
              <a:rPr lang="en" sz="1100">
                <a:solidFill>
                  <a:srgbClr val="000000"/>
                </a:solidFill>
                <a:highlight>
                  <a:srgbClr val="FFFFFF"/>
                </a:highlight>
                <a:latin typeface="Arial"/>
                <a:ea typeface="Arial"/>
                <a:cs typeface="Arial"/>
                <a:sym typeface="Arial"/>
              </a:rPr>
              <a:t>: 0.8832070968390796</a:t>
            </a:r>
            <a:endParaRPr sz="1100">
              <a:solidFill>
                <a:srgbClr val="000000"/>
              </a:solidFill>
              <a:highlight>
                <a:srgbClr val="FFFFFF"/>
              </a:highlight>
              <a:latin typeface="Arial"/>
              <a:ea typeface="Arial"/>
              <a:cs typeface="Arial"/>
              <a:sym typeface="Arial"/>
            </a:endParaRPr>
          </a:p>
          <a:p>
            <a:pPr indent="0" lvl="0" marL="0" rtl="0" algn="ctr">
              <a:lnSpc>
                <a:spcPct val="110795"/>
              </a:lnSpc>
              <a:spcBef>
                <a:spcPts val="0"/>
              </a:spcBef>
              <a:spcAft>
                <a:spcPts val="0"/>
              </a:spcAft>
              <a:buNone/>
            </a:pPr>
            <a:r>
              <a:rPr b="1" lang="en" sz="1100">
                <a:solidFill>
                  <a:srgbClr val="000000"/>
                </a:solidFill>
                <a:highlight>
                  <a:srgbClr val="FFFFFF"/>
                </a:highlight>
                <a:latin typeface="Arial"/>
                <a:ea typeface="Arial"/>
                <a:cs typeface="Arial"/>
                <a:sym typeface="Arial"/>
              </a:rPr>
              <a:t>The Pearson P_Value is</a:t>
            </a:r>
            <a:r>
              <a:rPr lang="en" sz="1100">
                <a:solidFill>
                  <a:srgbClr val="000000"/>
                </a:solidFill>
                <a:highlight>
                  <a:srgbClr val="FFFFFF"/>
                </a:highlight>
                <a:latin typeface="Arial"/>
                <a:ea typeface="Arial"/>
                <a:cs typeface="Arial"/>
                <a:sym typeface="Arial"/>
              </a:rPr>
              <a:t>: 0.0</a:t>
            </a:r>
            <a:endParaRPr sz="1100">
              <a:solidFill>
                <a:srgbClr val="000000"/>
              </a:solidFill>
            </a:endParaRPr>
          </a:p>
          <a:p>
            <a:pPr indent="0" lvl="0" marL="0" rtl="0" algn="l">
              <a:spcBef>
                <a:spcPts val="1200"/>
              </a:spcBef>
              <a:spcAft>
                <a:spcPts val="1200"/>
              </a:spcAft>
              <a:buNone/>
            </a:pPr>
            <a:r>
              <a:rPr lang="en">
                <a:solidFill>
                  <a:srgbClr val="000000"/>
                </a:solidFill>
              </a:rPr>
              <a:t>Final Result: </a:t>
            </a:r>
            <a:r>
              <a:rPr lang="en" sz="1200">
                <a:solidFill>
                  <a:srgbClr val="000000"/>
                </a:solidFill>
                <a:highlight>
                  <a:srgbClr val="FFFFFF"/>
                </a:highlight>
              </a:rPr>
              <a:t>Dismiss the null hypothesis. A noteworthy link exists.</a:t>
            </a:r>
            <a:endParaRPr sz="1200">
              <a:solidFill>
                <a:srgbClr val="000000"/>
              </a:solidFill>
            </a:endParaRPr>
          </a:p>
        </p:txBody>
      </p:sp>
      <p:sp>
        <p:nvSpPr>
          <p:cNvPr id="348" name="Google Shape;348;p23"/>
          <p:cNvSpPr txBox="1"/>
          <p:nvPr>
            <p:ph idx="2" type="body"/>
          </p:nvPr>
        </p:nvSpPr>
        <p:spPr>
          <a:xfrm>
            <a:off x="4528400" y="1352900"/>
            <a:ext cx="4445100" cy="3178800"/>
          </a:xfrm>
          <a:prstGeom prst="rect">
            <a:avLst/>
          </a:prstGeom>
        </p:spPr>
        <p:txBody>
          <a:bodyPr anchorCtr="0" anchor="t" bIns="91425" lIns="91425" spcFirstLastPara="1" rIns="91425" wrap="square" tIns="91425">
            <a:normAutofit lnSpcReduction="20000"/>
          </a:bodyPr>
          <a:lstStyle/>
          <a:p>
            <a:pPr indent="0" lvl="0" marL="0" rtl="0" algn="ctr">
              <a:spcBef>
                <a:spcPts val="1200"/>
              </a:spcBef>
              <a:spcAft>
                <a:spcPts val="0"/>
              </a:spcAft>
              <a:buNone/>
            </a:pPr>
            <a:r>
              <a:rPr lang="en">
                <a:solidFill>
                  <a:srgbClr val="000000"/>
                </a:solidFill>
              </a:rPr>
              <a:t>Hypothesis 6:</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Price Influence</a:t>
            </a:r>
            <a:endParaRPr sz="1100">
              <a:solidFill>
                <a:srgbClr val="000000"/>
              </a:solidFill>
            </a:endParaRPr>
          </a:p>
          <a:p>
            <a:pPr indent="0" lvl="0" marL="0" rtl="0" algn="l">
              <a:spcBef>
                <a:spcPts val="1200"/>
              </a:spcBef>
              <a:spcAft>
                <a:spcPts val="0"/>
              </a:spcAft>
              <a:buNone/>
            </a:pPr>
            <a:r>
              <a:rPr b="1" lang="en" sz="1200">
                <a:solidFill>
                  <a:srgbClr val="000000"/>
                </a:solidFill>
                <a:highlight>
                  <a:srgbClr val="FFFFFF"/>
                </a:highlight>
              </a:rPr>
              <a:t>Null Hypothesis:</a:t>
            </a:r>
            <a:r>
              <a:rPr lang="en" sz="1200">
                <a:solidFill>
                  <a:srgbClr val="000000"/>
                </a:solidFill>
                <a:highlight>
                  <a:srgbClr val="FFFFFF"/>
                </a:highlight>
              </a:rPr>
              <a:t> </a:t>
            </a:r>
            <a:r>
              <a:rPr lang="en" sz="1100">
                <a:solidFill>
                  <a:srgbClr val="000000"/>
                </a:solidFill>
                <a:highlight>
                  <a:srgbClr val="FFFFFF"/>
                </a:highlight>
              </a:rPr>
              <a:t>User scores and game pricing do not significantly correlate.</a:t>
            </a:r>
            <a:endParaRPr sz="11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Alternative Hypothesis:</a:t>
            </a:r>
            <a:r>
              <a:rPr lang="en" sz="1050">
                <a:solidFill>
                  <a:srgbClr val="000000"/>
                </a:solidFill>
                <a:highlight>
                  <a:srgbClr val="FFFFFF"/>
                </a:highlight>
                <a:latin typeface="Arial"/>
                <a:ea typeface="Arial"/>
                <a:cs typeface="Arial"/>
                <a:sym typeface="Arial"/>
              </a:rPr>
              <a:t> </a:t>
            </a:r>
            <a:r>
              <a:rPr lang="en" sz="1100">
                <a:solidFill>
                  <a:srgbClr val="000000"/>
                </a:solidFill>
                <a:highlight>
                  <a:srgbClr val="FFFFFF"/>
                </a:highlight>
              </a:rPr>
              <a:t>User scores significantly positively correlate with games that cost more money.</a:t>
            </a:r>
            <a:endParaRPr sz="1100">
              <a:solidFill>
                <a:srgbClr val="000000"/>
              </a:solidFill>
            </a:endParaRPr>
          </a:p>
          <a:p>
            <a:pPr indent="0" lvl="0" marL="0" rtl="0" algn="l">
              <a:spcBef>
                <a:spcPts val="1200"/>
              </a:spcBef>
              <a:spcAft>
                <a:spcPts val="0"/>
              </a:spcAft>
              <a:buNone/>
            </a:pPr>
            <a:r>
              <a:rPr lang="en">
                <a:solidFill>
                  <a:srgbClr val="000000"/>
                </a:solidFill>
              </a:rPr>
              <a:t>Method: </a:t>
            </a:r>
            <a:r>
              <a:rPr b="1" lang="en" sz="1100">
                <a:solidFill>
                  <a:srgbClr val="000000"/>
                </a:solidFill>
              </a:rPr>
              <a:t>Pearson</a:t>
            </a:r>
            <a:endParaRPr sz="1100">
              <a:solidFill>
                <a:srgbClr val="000000"/>
              </a:solidFill>
            </a:endParaRPr>
          </a:p>
          <a:p>
            <a:pPr indent="0" lvl="0" marL="0" rtl="0" algn="ctr">
              <a:spcBef>
                <a:spcPts val="1200"/>
              </a:spcBef>
              <a:spcAft>
                <a:spcPts val="0"/>
              </a:spcAft>
              <a:buNone/>
            </a:pPr>
            <a:r>
              <a:rPr b="1" lang="en" sz="1100">
                <a:solidFill>
                  <a:srgbClr val="000000"/>
                </a:solidFill>
                <a:highlight>
                  <a:srgbClr val="FFFFFF"/>
                </a:highlight>
                <a:latin typeface="Arial"/>
                <a:ea typeface="Arial"/>
                <a:cs typeface="Arial"/>
                <a:sym typeface="Arial"/>
              </a:rPr>
              <a:t>The Pearson Correlation Coefficient is</a:t>
            </a:r>
            <a:r>
              <a:rPr lang="en" sz="1100">
                <a:solidFill>
                  <a:srgbClr val="000000"/>
                </a:solidFill>
                <a:highlight>
                  <a:srgbClr val="FFFFFF"/>
                </a:highlight>
                <a:latin typeface="Arial"/>
                <a:ea typeface="Arial"/>
                <a:cs typeface="Arial"/>
                <a:sym typeface="Arial"/>
              </a:rPr>
              <a:t>: 0.0004629139202071626</a:t>
            </a:r>
            <a:endParaRPr sz="1100">
              <a:solidFill>
                <a:srgbClr val="000000"/>
              </a:solidFill>
              <a:highlight>
                <a:srgbClr val="FFFFFF"/>
              </a:highlight>
              <a:latin typeface="Arial"/>
              <a:ea typeface="Arial"/>
              <a:cs typeface="Arial"/>
              <a:sym typeface="Arial"/>
            </a:endParaRPr>
          </a:p>
          <a:p>
            <a:pPr indent="0" lvl="0" marL="0" rtl="0" algn="ctr">
              <a:lnSpc>
                <a:spcPct val="110795"/>
              </a:lnSpc>
              <a:spcBef>
                <a:spcPts val="0"/>
              </a:spcBef>
              <a:spcAft>
                <a:spcPts val="0"/>
              </a:spcAft>
              <a:buNone/>
            </a:pPr>
            <a:r>
              <a:rPr b="1" lang="en" sz="1100">
                <a:solidFill>
                  <a:srgbClr val="000000"/>
                </a:solidFill>
                <a:highlight>
                  <a:srgbClr val="FFFFFF"/>
                </a:highlight>
                <a:latin typeface="Arial"/>
                <a:ea typeface="Arial"/>
                <a:cs typeface="Arial"/>
                <a:sym typeface="Arial"/>
              </a:rPr>
              <a:t>The Pearson P_Value is</a:t>
            </a:r>
            <a:r>
              <a:rPr lang="en" sz="1100">
                <a:solidFill>
                  <a:srgbClr val="000000"/>
                </a:solidFill>
                <a:highlight>
                  <a:srgbClr val="FFFFFF"/>
                </a:highlight>
                <a:latin typeface="Arial"/>
                <a:ea typeface="Arial"/>
                <a:cs typeface="Arial"/>
                <a:sym typeface="Arial"/>
              </a:rPr>
              <a:t>: 0.8951379356548903</a:t>
            </a:r>
            <a:endParaRPr sz="1100">
              <a:solidFill>
                <a:srgbClr val="000000"/>
              </a:solidFill>
            </a:endParaRPr>
          </a:p>
          <a:p>
            <a:pPr indent="0" lvl="0" marL="0" rtl="0" algn="l">
              <a:spcBef>
                <a:spcPts val="1200"/>
              </a:spcBef>
              <a:spcAft>
                <a:spcPts val="1200"/>
              </a:spcAft>
              <a:buNone/>
            </a:pPr>
            <a:r>
              <a:rPr lang="en">
                <a:solidFill>
                  <a:srgbClr val="000000"/>
                </a:solidFill>
              </a:rPr>
              <a:t>Final Result: </a:t>
            </a:r>
            <a:r>
              <a:rPr lang="en" sz="1200">
                <a:solidFill>
                  <a:srgbClr val="000000"/>
                </a:solidFill>
                <a:highlight>
                  <a:srgbClr val="FFFFFF"/>
                </a:highlight>
              </a:rPr>
              <a:t>The null hypothesis is not successfully rejected. Not a very strong link.</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783450"/>
            <a:ext cx="70305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 Testing</a:t>
            </a:r>
            <a:endParaRPr/>
          </a:p>
        </p:txBody>
      </p:sp>
      <p:sp>
        <p:nvSpPr>
          <p:cNvPr id="354" name="Google Shape;354;p24"/>
          <p:cNvSpPr txBox="1"/>
          <p:nvPr>
            <p:ph idx="1" type="body"/>
          </p:nvPr>
        </p:nvSpPr>
        <p:spPr>
          <a:xfrm>
            <a:off x="197900" y="1352900"/>
            <a:ext cx="43740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en">
                <a:solidFill>
                  <a:srgbClr val="000000"/>
                </a:solidFill>
              </a:rPr>
              <a:t>Hypothesis 5:</a:t>
            </a:r>
            <a:endParaRPr>
              <a:solidFill>
                <a:srgbClr val="000000"/>
              </a:solidFill>
            </a:endParaRPr>
          </a:p>
        </p:txBody>
      </p:sp>
      <p:sp>
        <p:nvSpPr>
          <p:cNvPr id="355" name="Google Shape;355;p24"/>
          <p:cNvSpPr txBox="1"/>
          <p:nvPr>
            <p:ph idx="2" type="body"/>
          </p:nvPr>
        </p:nvSpPr>
        <p:spPr>
          <a:xfrm>
            <a:off x="4571900" y="1352825"/>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en">
                <a:solidFill>
                  <a:srgbClr val="000000"/>
                </a:solidFill>
              </a:rPr>
              <a:t>Hypothesis 6:</a:t>
            </a:r>
            <a:endParaRPr>
              <a:solidFill>
                <a:srgbClr val="000000"/>
              </a:solidFill>
            </a:endParaRPr>
          </a:p>
        </p:txBody>
      </p:sp>
      <p:pic>
        <p:nvPicPr>
          <p:cNvPr id="356" name="Google Shape;356;p24"/>
          <p:cNvPicPr preferRelativeResize="0"/>
          <p:nvPr/>
        </p:nvPicPr>
        <p:blipFill>
          <a:blip r:embed="rId3">
            <a:alphaModFix/>
          </a:blip>
          <a:stretch>
            <a:fillRect/>
          </a:stretch>
        </p:blipFill>
        <p:spPr>
          <a:xfrm>
            <a:off x="374323" y="1671051"/>
            <a:ext cx="4021149" cy="2911653"/>
          </a:xfrm>
          <a:prstGeom prst="rect">
            <a:avLst/>
          </a:prstGeom>
          <a:noFill/>
          <a:ln>
            <a:noFill/>
          </a:ln>
        </p:spPr>
      </p:pic>
      <p:pic>
        <p:nvPicPr>
          <p:cNvPr id="357" name="Google Shape;357;p24"/>
          <p:cNvPicPr preferRelativeResize="0"/>
          <p:nvPr/>
        </p:nvPicPr>
        <p:blipFill>
          <a:blip r:embed="rId4">
            <a:alphaModFix/>
          </a:blip>
          <a:stretch>
            <a:fillRect/>
          </a:stretch>
        </p:blipFill>
        <p:spPr>
          <a:xfrm>
            <a:off x="4822172" y="1671047"/>
            <a:ext cx="4021150" cy="31138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783450"/>
            <a:ext cx="70305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 Testing</a:t>
            </a:r>
            <a:endParaRPr/>
          </a:p>
        </p:txBody>
      </p:sp>
      <p:sp>
        <p:nvSpPr>
          <p:cNvPr id="363" name="Google Shape;363;p25"/>
          <p:cNvSpPr txBox="1"/>
          <p:nvPr>
            <p:ph idx="1" type="body"/>
          </p:nvPr>
        </p:nvSpPr>
        <p:spPr>
          <a:xfrm>
            <a:off x="197900" y="1352900"/>
            <a:ext cx="4374000" cy="3178800"/>
          </a:xfrm>
          <a:prstGeom prst="rect">
            <a:avLst/>
          </a:prstGeom>
        </p:spPr>
        <p:txBody>
          <a:bodyPr anchorCtr="0" anchor="t" bIns="91425" lIns="91425" spcFirstLastPara="1" rIns="91425" wrap="square" tIns="91425">
            <a:normAutofit lnSpcReduction="20000"/>
          </a:bodyPr>
          <a:lstStyle/>
          <a:p>
            <a:pPr indent="0" lvl="0" marL="0" rtl="0" algn="ctr">
              <a:spcBef>
                <a:spcPts val="1200"/>
              </a:spcBef>
              <a:spcAft>
                <a:spcPts val="0"/>
              </a:spcAft>
              <a:buNone/>
            </a:pPr>
            <a:r>
              <a:rPr lang="en">
                <a:solidFill>
                  <a:srgbClr val="000000"/>
                </a:solidFill>
              </a:rPr>
              <a:t>Hypothesis 7:</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Categorization Impact on Popularity</a:t>
            </a:r>
            <a:endParaRPr b="1" sz="1100">
              <a:solidFill>
                <a:srgbClr val="000000"/>
              </a:solidFill>
            </a:endParaRPr>
          </a:p>
          <a:p>
            <a:pPr indent="0" lvl="0" marL="0" rtl="0" algn="l">
              <a:spcBef>
                <a:spcPts val="1200"/>
              </a:spcBef>
              <a:spcAft>
                <a:spcPts val="0"/>
              </a:spcAft>
              <a:buNone/>
            </a:pPr>
            <a:r>
              <a:rPr b="1" lang="en" sz="1200">
                <a:solidFill>
                  <a:srgbClr val="000000"/>
                </a:solidFill>
                <a:highlight>
                  <a:srgbClr val="FFFFFF"/>
                </a:highlight>
              </a:rPr>
              <a:t>Null Hypothesis:</a:t>
            </a:r>
            <a:r>
              <a:rPr lang="en" sz="1200">
                <a:solidFill>
                  <a:srgbClr val="000000"/>
                </a:solidFill>
                <a:highlight>
                  <a:srgbClr val="FFFFFF"/>
                </a:highlight>
              </a:rPr>
              <a:t> </a:t>
            </a:r>
            <a:r>
              <a:rPr lang="en" sz="1100">
                <a:solidFill>
                  <a:srgbClr val="000000"/>
                </a:solidFill>
                <a:highlight>
                  <a:srgbClr val="FFFFFF"/>
                </a:highlight>
              </a:rPr>
              <a:t>The number of categories/genres and estimated owners do not significantly correlate.</a:t>
            </a:r>
            <a:endParaRPr sz="11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Alternative Hypothesis:</a:t>
            </a:r>
            <a:r>
              <a:rPr lang="en" sz="1050">
                <a:solidFill>
                  <a:srgbClr val="000000"/>
                </a:solidFill>
                <a:highlight>
                  <a:srgbClr val="FFFFFF"/>
                </a:highlight>
                <a:latin typeface="Arial"/>
                <a:ea typeface="Arial"/>
                <a:cs typeface="Arial"/>
                <a:sym typeface="Arial"/>
              </a:rPr>
              <a:t> </a:t>
            </a:r>
            <a:r>
              <a:rPr lang="en" sz="1100">
                <a:solidFill>
                  <a:srgbClr val="000000"/>
                </a:solidFill>
                <a:highlight>
                  <a:srgbClr val="FFFFFF"/>
                </a:highlight>
              </a:rPr>
              <a:t>The estimated owners of games tend to be higher when there are more categories and genres.</a:t>
            </a:r>
            <a:endParaRPr sz="1100">
              <a:solidFill>
                <a:srgbClr val="000000"/>
              </a:solidFill>
            </a:endParaRPr>
          </a:p>
          <a:p>
            <a:pPr indent="0" lvl="0" marL="0" rtl="0" algn="l">
              <a:spcBef>
                <a:spcPts val="1200"/>
              </a:spcBef>
              <a:spcAft>
                <a:spcPts val="0"/>
              </a:spcAft>
              <a:buNone/>
            </a:pPr>
            <a:r>
              <a:rPr lang="en">
                <a:solidFill>
                  <a:srgbClr val="000000"/>
                </a:solidFill>
              </a:rPr>
              <a:t>Method: </a:t>
            </a:r>
            <a:r>
              <a:rPr b="1" lang="en" sz="1100">
                <a:solidFill>
                  <a:srgbClr val="000000"/>
                </a:solidFill>
              </a:rPr>
              <a:t>Pearson</a:t>
            </a:r>
            <a:endParaRPr sz="1100">
              <a:solidFill>
                <a:srgbClr val="000000"/>
              </a:solidFill>
            </a:endParaRPr>
          </a:p>
          <a:p>
            <a:pPr indent="0" lvl="0" marL="0" rtl="0" algn="ctr">
              <a:spcBef>
                <a:spcPts val="1200"/>
              </a:spcBef>
              <a:spcAft>
                <a:spcPts val="0"/>
              </a:spcAft>
              <a:buNone/>
            </a:pPr>
            <a:r>
              <a:rPr b="1" lang="en" sz="1100">
                <a:solidFill>
                  <a:srgbClr val="000000"/>
                </a:solidFill>
                <a:highlight>
                  <a:srgbClr val="FFFFFF"/>
                </a:highlight>
                <a:latin typeface="Arial"/>
                <a:ea typeface="Arial"/>
                <a:cs typeface="Arial"/>
                <a:sym typeface="Arial"/>
              </a:rPr>
              <a:t>The Pearson Correlation Coefficient is</a:t>
            </a:r>
            <a:r>
              <a:rPr lang="en" sz="1100">
                <a:solidFill>
                  <a:srgbClr val="000000"/>
                </a:solidFill>
                <a:highlight>
                  <a:srgbClr val="FFFFFF"/>
                </a:highlight>
                <a:latin typeface="Arial"/>
                <a:ea typeface="Arial"/>
                <a:cs typeface="Arial"/>
                <a:sym typeface="Arial"/>
              </a:rPr>
              <a:t>: 0.07572335077691224</a:t>
            </a:r>
            <a:endParaRPr sz="1100">
              <a:solidFill>
                <a:srgbClr val="000000"/>
              </a:solidFill>
              <a:highlight>
                <a:srgbClr val="FFFFFF"/>
              </a:highlight>
              <a:latin typeface="Arial"/>
              <a:ea typeface="Arial"/>
              <a:cs typeface="Arial"/>
              <a:sym typeface="Arial"/>
            </a:endParaRPr>
          </a:p>
          <a:p>
            <a:pPr indent="0" lvl="0" marL="0" rtl="0" algn="ctr">
              <a:lnSpc>
                <a:spcPct val="110795"/>
              </a:lnSpc>
              <a:spcBef>
                <a:spcPts val="0"/>
              </a:spcBef>
              <a:spcAft>
                <a:spcPts val="0"/>
              </a:spcAft>
              <a:buNone/>
            </a:pPr>
            <a:r>
              <a:rPr b="1" lang="en" sz="1100">
                <a:solidFill>
                  <a:srgbClr val="000000"/>
                </a:solidFill>
                <a:highlight>
                  <a:srgbClr val="FFFFFF"/>
                </a:highlight>
                <a:latin typeface="Arial"/>
                <a:ea typeface="Arial"/>
                <a:cs typeface="Arial"/>
                <a:sym typeface="Arial"/>
              </a:rPr>
              <a:t>The Pearson P_Value is</a:t>
            </a:r>
            <a:r>
              <a:rPr lang="en" sz="1100">
                <a:solidFill>
                  <a:srgbClr val="000000"/>
                </a:solidFill>
                <a:highlight>
                  <a:srgbClr val="FFFFFF"/>
                </a:highlight>
                <a:latin typeface="Arial"/>
                <a:ea typeface="Arial"/>
                <a:cs typeface="Arial"/>
                <a:sym typeface="Arial"/>
              </a:rPr>
              <a:t>: 2.5597907880365592e-08</a:t>
            </a:r>
            <a:endParaRPr sz="1100">
              <a:solidFill>
                <a:srgbClr val="000000"/>
              </a:solidFill>
            </a:endParaRPr>
          </a:p>
          <a:p>
            <a:pPr indent="0" lvl="0" marL="0" rtl="0" algn="l">
              <a:spcBef>
                <a:spcPts val="1200"/>
              </a:spcBef>
              <a:spcAft>
                <a:spcPts val="1200"/>
              </a:spcAft>
              <a:buNone/>
            </a:pPr>
            <a:r>
              <a:rPr lang="en">
                <a:solidFill>
                  <a:srgbClr val="000000"/>
                </a:solidFill>
              </a:rPr>
              <a:t>Final Result: </a:t>
            </a:r>
            <a:r>
              <a:rPr lang="en" sz="1200">
                <a:solidFill>
                  <a:srgbClr val="000000"/>
                </a:solidFill>
                <a:highlight>
                  <a:srgbClr val="FFFFFF"/>
                </a:highlight>
              </a:rPr>
              <a:t>Dismiss the null hypothesis. There's a noteworthy association.</a:t>
            </a:r>
            <a:endParaRPr sz="1200">
              <a:solidFill>
                <a:srgbClr val="000000"/>
              </a:solidFill>
            </a:endParaRPr>
          </a:p>
        </p:txBody>
      </p:sp>
      <p:sp>
        <p:nvSpPr>
          <p:cNvPr id="364" name="Google Shape;364;p25"/>
          <p:cNvSpPr txBox="1"/>
          <p:nvPr>
            <p:ph idx="2" type="body"/>
          </p:nvPr>
        </p:nvSpPr>
        <p:spPr>
          <a:xfrm>
            <a:off x="4571900" y="1352825"/>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en">
                <a:solidFill>
                  <a:srgbClr val="000000"/>
                </a:solidFill>
              </a:rPr>
              <a:t>Hypothesis 7:</a:t>
            </a:r>
            <a:endParaRPr>
              <a:solidFill>
                <a:srgbClr val="000000"/>
              </a:solidFill>
            </a:endParaRPr>
          </a:p>
        </p:txBody>
      </p:sp>
      <p:pic>
        <p:nvPicPr>
          <p:cNvPr id="365" name="Google Shape;365;p25"/>
          <p:cNvPicPr preferRelativeResize="0"/>
          <p:nvPr/>
        </p:nvPicPr>
        <p:blipFill>
          <a:blip r:embed="rId3">
            <a:alphaModFix/>
          </a:blip>
          <a:stretch>
            <a:fillRect/>
          </a:stretch>
        </p:blipFill>
        <p:spPr>
          <a:xfrm>
            <a:off x="5107900" y="1711075"/>
            <a:ext cx="3466900" cy="292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Modeling</a:t>
            </a:r>
            <a:endParaRPr/>
          </a:p>
        </p:txBody>
      </p:sp>
      <p:sp>
        <p:nvSpPr>
          <p:cNvPr id="371" name="Google Shape;371;p26"/>
          <p:cNvSpPr txBox="1"/>
          <p:nvPr>
            <p:ph idx="1" type="body"/>
          </p:nvPr>
        </p:nvSpPr>
        <p:spPr>
          <a:xfrm>
            <a:off x="197900" y="1352900"/>
            <a:ext cx="4374000" cy="3178800"/>
          </a:xfrm>
          <a:prstGeom prst="rect">
            <a:avLst/>
          </a:prstGeom>
        </p:spPr>
        <p:txBody>
          <a:bodyPr anchorCtr="0" anchor="t" bIns="91425" lIns="91425" spcFirstLastPara="1" rIns="91425" wrap="square" tIns="91425">
            <a:normAutofit lnSpcReduction="10000"/>
          </a:bodyPr>
          <a:lstStyle/>
          <a:p>
            <a:pPr indent="0" lvl="0" marL="0" rtl="0" algn="ctr">
              <a:spcBef>
                <a:spcPts val="1200"/>
              </a:spcBef>
              <a:spcAft>
                <a:spcPts val="0"/>
              </a:spcAft>
              <a:buNone/>
            </a:pPr>
            <a:r>
              <a:rPr lang="en">
                <a:solidFill>
                  <a:srgbClr val="000000"/>
                </a:solidFill>
              </a:rPr>
              <a:t>Hypothesis 1:</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200">
                <a:solidFill>
                  <a:srgbClr val="000000"/>
                </a:solidFill>
                <a:highlight>
                  <a:srgbClr val="FFFFFF"/>
                </a:highlight>
              </a:rPr>
              <a:t>Game Popularity vs. Features</a:t>
            </a:r>
            <a:endParaRPr b="1"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Model: </a:t>
            </a:r>
            <a:r>
              <a:rPr b="1" lang="en" sz="1200">
                <a:solidFill>
                  <a:srgbClr val="000000"/>
                </a:solidFill>
              </a:rPr>
              <a:t>Gradient Boosting Regressor</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MAE: 0.0652</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MSE: 0.3795</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RMSE: 0.6161</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R2: 0.2042</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RMSLE: 0.1064</a:t>
            </a:r>
            <a:endParaRPr sz="1200">
              <a:solidFill>
                <a:srgbClr val="000000"/>
              </a:solidFill>
              <a:highlight>
                <a:srgbClr val="FFFFFF"/>
              </a:highlight>
            </a:endParaRPr>
          </a:p>
          <a:p>
            <a:pPr indent="0" lvl="0" marL="0" rtl="0" algn="l">
              <a:spcBef>
                <a:spcPts val="1200"/>
              </a:spcBef>
              <a:spcAft>
                <a:spcPts val="1200"/>
              </a:spcAft>
              <a:buNone/>
            </a:pPr>
            <a:r>
              <a:rPr lang="en" sz="1200">
                <a:solidFill>
                  <a:srgbClr val="000000"/>
                </a:solidFill>
                <a:highlight>
                  <a:srgbClr val="FFFFFF"/>
                </a:highlight>
              </a:rPr>
              <a:t>MAPE: 0.6861</a:t>
            </a:r>
            <a:endParaRPr sz="1200">
              <a:solidFill>
                <a:srgbClr val="000000"/>
              </a:solidFill>
              <a:highlight>
                <a:srgbClr val="FFFFFF"/>
              </a:highlight>
            </a:endParaRPr>
          </a:p>
        </p:txBody>
      </p:sp>
      <p:sp>
        <p:nvSpPr>
          <p:cNvPr id="372" name="Google Shape;372;p26"/>
          <p:cNvSpPr txBox="1"/>
          <p:nvPr>
            <p:ph idx="4294967295" type="body"/>
          </p:nvPr>
        </p:nvSpPr>
        <p:spPr>
          <a:xfrm>
            <a:off x="4572000" y="1352900"/>
            <a:ext cx="4445100" cy="3178800"/>
          </a:xfrm>
          <a:prstGeom prst="rect">
            <a:avLst/>
          </a:prstGeom>
        </p:spPr>
        <p:txBody>
          <a:bodyPr anchorCtr="0" anchor="t" bIns="91425" lIns="91425" spcFirstLastPara="1" rIns="91425" wrap="square" tIns="91425">
            <a:normAutofit lnSpcReduction="10000"/>
          </a:bodyPr>
          <a:lstStyle/>
          <a:p>
            <a:pPr indent="0" lvl="0" marL="0" rtl="0" algn="ctr">
              <a:spcBef>
                <a:spcPts val="1200"/>
              </a:spcBef>
              <a:spcAft>
                <a:spcPts val="0"/>
              </a:spcAft>
              <a:buNone/>
            </a:pPr>
            <a:r>
              <a:rPr lang="en">
                <a:solidFill>
                  <a:srgbClr val="000000"/>
                </a:solidFill>
              </a:rPr>
              <a:t>Hypothesis 2:</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Impact of Platforms on Game Adoption</a:t>
            </a:r>
            <a:endParaRPr sz="1100">
              <a:solidFill>
                <a:srgbClr val="000000"/>
              </a:solidFill>
            </a:endParaRPr>
          </a:p>
          <a:p>
            <a:pPr indent="0" lvl="0" marL="0" rtl="0" algn="l">
              <a:spcBef>
                <a:spcPts val="1200"/>
              </a:spcBef>
              <a:spcAft>
                <a:spcPts val="0"/>
              </a:spcAft>
              <a:buNone/>
            </a:pPr>
            <a:r>
              <a:rPr lang="en" sz="1200">
                <a:solidFill>
                  <a:srgbClr val="000000"/>
                </a:solidFill>
                <a:highlight>
                  <a:srgbClr val="FFFFFF"/>
                </a:highlight>
              </a:rPr>
              <a:t>Model: </a:t>
            </a:r>
            <a:r>
              <a:rPr b="1" lang="en" sz="1100">
                <a:solidFill>
                  <a:srgbClr val="000000"/>
                </a:solidFill>
                <a:highlight>
                  <a:srgbClr val="FFFFFF"/>
                </a:highlight>
                <a:latin typeface="Arial"/>
                <a:ea typeface="Arial"/>
                <a:cs typeface="Arial"/>
                <a:sym typeface="Arial"/>
              </a:rPr>
              <a:t>Linear Regression</a:t>
            </a:r>
            <a:endParaRPr b="1"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000000"/>
                </a:solidFill>
                <a:highlight>
                  <a:srgbClr val="FFFFFF"/>
                </a:highlight>
              </a:rPr>
              <a:t>MAE: </a:t>
            </a:r>
            <a:r>
              <a:rPr lang="en" sz="1100">
                <a:solidFill>
                  <a:srgbClr val="000000"/>
                </a:solidFill>
                <a:highlight>
                  <a:srgbClr val="FFFFFF"/>
                </a:highlight>
                <a:latin typeface="Arial"/>
                <a:ea typeface="Arial"/>
                <a:cs typeface="Arial"/>
                <a:sym typeface="Arial"/>
              </a:rPr>
              <a:t>0.1097</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MSE: </a:t>
            </a:r>
            <a:r>
              <a:rPr lang="en" sz="1100">
                <a:solidFill>
                  <a:srgbClr val="000000"/>
                </a:solidFill>
                <a:highlight>
                  <a:srgbClr val="FFFFFF"/>
                </a:highlight>
                <a:latin typeface="Arial"/>
                <a:ea typeface="Arial"/>
                <a:cs typeface="Arial"/>
                <a:sym typeface="Arial"/>
              </a:rPr>
              <a:t>1.0555</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RMSE: </a:t>
            </a:r>
            <a:r>
              <a:rPr lang="en" sz="1100">
                <a:solidFill>
                  <a:srgbClr val="000000"/>
                </a:solidFill>
                <a:highlight>
                  <a:srgbClr val="FFFFFF"/>
                </a:highlight>
                <a:latin typeface="Arial"/>
                <a:ea typeface="Arial"/>
                <a:cs typeface="Arial"/>
                <a:sym typeface="Arial"/>
              </a:rPr>
              <a:t>1.0274</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R2: </a:t>
            </a:r>
            <a:r>
              <a:rPr lang="en" sz="1100">
                <a:solidFill>
                  <a:srgbClr val="000000"/>
                </a:solidFill>
                <a:highlight>
                  <a:srgbClr val="FFFFFF"/>
                </a:highlight>
                <a:latin typeface="Arial"/>
                <a:ea typeface="Arial"/>
                <a:cs typeface="Arial"/>
                <a:sym typeface="Arial"/>
              </a:rPr>
              <a:t>-1.2132</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RMSLE: </a:t>
            </a:r>
            <a:r>
              <a:rPr lang="en" sz="1100">
                <a:solidFill>
                  <a:srgbClr val="000000"/>
                </a:solidFill>
                <a:highlight>
                  <a:srgbClr val="FFFFFF"/>
                </a:highlight>
                <a:latin typeface="Arial"/>
                <a:ea typeface="Arial"/>
                <a:cs typeface="Arial"/>
                <a:sym typeface="Arial"/>
              </a:rPr>
              <a:t>0.1432</a:t>
            </a:r>
            <a:endParaRPr sz="1200">
              <a:solidFill>
                <a:srgbClr val="000000"/>
              </a:solidFill>
              <a:highlight>
                <a:srgbClr val="FFFFFF"/>
              </a:highlight>
            </a:endParaRPr>
          </a:p>
          <a:p>
            <a:pPr indent="0" lvl="0" marL="0" rtl="0" algn="l">
              <a:spcBef>
                <a:spcPts val="1200"/>
              </a:spcBef>
              <a:spcAft>
                <a:spcPts val="1200"/>
              </a:spcAft>
              <a:buNone/>
            </a:pPr>
            <a:r>
              <a:rPr lang="en" sz="1200">
                <a:solidFill>
                  <a:srgbClr val="000000"/>
                </a:solidFill>
                <a:highlight>
                  <a:srgbClr val="FFFFFF"/>
                </a:highlight>
              </a:rPr>
              <a:t>MAPE: </a:t>
            </a:r>
            <a:r>
              <a:rPr lang="en" sz="1100">
                <a:solidFill>
                  <a:srgbClr val="000000"/>
                </a:solidFill>
                <a:highlight>
                  <a:srgbClr val="FFFFFF"/>
                </a:highlight>
                <a:latin typeface="Arial"/>
                <a:ea typeface="Arial"/>
                <a:cs typeface="Arial"/>
                <a:sym typeface="Arial"/>
              </a:rPr>
              <a:t>0.9825</a:t>
            </a:r>
            <a:endParaRPr sz="1200">
              <a:solidFill>
                <a:srgbClr val="000000"/>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Modeling</a:t>
            </a:r>
            <a:endParaRPr/>
          </a:p>
        </p:txBody>
      </p:sp>
      <p:sp>
        <p:nvSpPr>
          <p:cNvPr id="378" name="Google Shape;378;p27"/>
          <p:cNvSpPr txBox="1"/>
          <p:nvPr>
            <p:ph idx="1" type="body"/>
          </p:nvPr>
        </p:nvSpPr>
        <p:spPr>
          <a:xfrm>
            <a:off x="197900" y="1352900"/>
            <a:ext cx="43740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lang="en">
                <a:solidFill>
                  <a:srgbClr val="000000"/>
                </a:solidFill>
              </a:rPr>
              <a:t>Hypothesis 1:</a:t>
            </a:r>
            <a:endParaRPr>
              <a:solidFill>
                <a:srgbClr val="000000"/>
              </a:solidFill>
            </a:endParaRPr>
          </a:p>
          <a:p>
            <a:pPr indent="0" lvl="0" marL="0" rtl="0" algn="ctr">
              <a:spcBef>
                <a:spcPts val="1200"/>
              </a:spcBef>
              <a:spcAft>
                <a:spcPts val="0"/>
              </a:spcAft>
              <a:buNone/>
            </a:pPr>
            <a:r>
              <a:t/>
            </a:r>
            <a:endParaRPr b="1" sz="1200">
              <a:solidFill>
                <a:srgbClr val="000000"/>
              </a:solidFill>
              <a:highlight>
                <a:srgbClr val="FFFFFF"/>
              </a:highlight>
            </a:endParaRPr>
          </a:p>
          <a:p>
            <a:pPr indent="0" lvl="0" marL="0" rtl="0" algn="l">
              <a:spcBef>
                <a:spcPts val="1200"/>
              </a:spcBef>
              <a:spcAft>
                <a:spcPts val="1200"/>
              </a:spcAft>
              <a:buNone/>
            </a:pPr>
            <a:r>
              <a:t/>
            </a:r>
            <a:endParaRPr sz="1200">
              <a:solidFill>
                <a:srgbClr val="000000"/>
              </a:solidFill>
              <a:highlight>
                <a:srgbClr val="FFFFFF"/>
              </a:highlight>
            </a:endParaRPr>
          </a:p>
        </p:txBody>
      </p:sp>
      <p:sp>
        <p:nvSpPr>
          <p:cNvPr id="379" name="Google Shape;379;p27"/>
          <p:cNvSpPr txBox="1"/>
          <p:nvPr>
            <p:ph idx="4294967295" type="body"/>
          </p:nvPr>
        </p:nvSpPr>
        <p:spPr>
          <a:xfrm>
            <a:off x="4571900" y="1352825"/>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lang="en">
                <a:solidFill>
                  <a:srgbClr val="000000"/>
                </a:solidFill>
              </a:rPr>
              <a:t>Hypothesis 2:</a:t>
            </a:r>
            <a:endParaRPr>
              <a:solidFill>
                <a:srgbClr val="000000"/>
              </a:solidFill>
            </a:endParaRPr>
          </a:p>
          <a:p>
            <a:pPr indent="0" lvl="0" marL="0" rtl="0" algn="ctr">
              <a:spcBef>
                <a:spcPts val="1200"/>
              </a:spcBef>
              <a:spcAft>
                <a:spcPts val="0"/>
              </a:spcAft>
              <a:buNone/>
            </a:pPr>
            <a:r>
              <a:t/>
            </a:r>
            <a:endParaRPr sz="1100">
              <a:solidFill>
                <a:srgbClr val="000000"/>
              </a:solidFill>
            </a:endParaRPr>
          </a:p>
          <a:p>
            <a:pPr indent="0" lvl="0" marL="0" rtl="0" algn="l">
              <a:spcBef>
                <a:spcPts val="1200"/>
              </a:spcBef>
              <a:spcAft>
                <a:spcPts val="1200"/>
              </a:spcAft>
              <a:buNone/>
            </a:pPr>
            <a:r>
              <a:t/>
            </a:r>
            <a:endParaRPr sz="1200">
              <a:solidFill>
                <a:srgbClr val="000000"/>
              </a:solidFill>
              <a:highlight>
                <a:srgbClr val="FFFFFF"/>
              </a:highlight>
            </a:endParaRPr>
          </a:p>
        </p:txBody>
      </p:sp>
      <p:pic>
        <p:nvPicPr>
          <p:cNvPr id="380" name="Google Shape;380;p27"/>
          <p:cNvPicPr preferRelativeResize="0"/>
          <p:nvPr/>
        </p:nvPicPr>
        <p:blipFill>
          <a:blip r:embed="rId3">
            <a:alphaModFix/>
          </a:blip>
          <a:stretch>
            <a:fillRect/>
          </a:stretch>
        </p:blipFill>
        <p:spPr>
          <a:xfrm>
            <a:off x="883713" y="1696075"/>
            <a:ext cx="3002375" cy="3081075"/>
          </a:xfrm>
          <a:prstGeom prst="rect">
            <a:avLst/>
          </a:prstGeom>
          <a:noFill/>
          <a:ln>
            <a:noFill/>
          </a:ln>
        </p:spPr>
      </p:pic>
      <p:pic>
        <p:nvPicPr>
          <p:cNvPr id="381" name="Google Shape;381;p27"/>
          <p:cNvPicPr preferRelativeResize="0"/>
          <p:nvPr/>
        </p:nvPicPr>
        <p:blipFill>
          <a:blip r:embed="rId4">
            <a:alphaModFix/>
          </a:blip>
          <a:stretch>
            <a:fillRect/>
          </a:stretch>
        </p:blipFill>
        <p:spPr>
          <a:xfrm>
            <a:off x="5293275" y="1726533"/>
            <a:ext cx="3002350" cy="302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Modeling</a:t>
            </a:r>
            <a:endParaRPr/>
          </a:p>
        </p:txBody>
      </p:sp>
      <p:sp>
        <p:nvSpPr>
          <p:cNvPr id="387" name="Google Shape;387;p28"/>
          <p:cNvSpPr txBox="1"/>
          <p:nvPr>
            <p:ph idx="1" type="body"/>
          </p:nvPr>
        </p:nvSpPr>
        <p:spPr>
          <a:xfrm>
            <a:off x="197900" y="1352900"/>
            <a:ext cx="4374000" cy="3178800"/>
          </a:xfrm>
          <a:prstGeom prst="rect">
            <a:avLst/>
          </a:prstGeom>
        </p:spPr>
        <p:txBody>
          <a:bodyPr anchorCtr="0" anchor="t" bIns="91425" lIns="91425" spcFirstLastPara="1" rIns="91425" wrap="square" tIns="91425">
            <a:normAutofit lnSpcReduction="10000"/>
          </a:bodyPr>
          <a:lstStyle/>
          <a:p>
            <a:pPr indent="0" lvl="0" marL="0" rtl="0" algn="ctr">
              <a:spcBef>
                <a:spcPts val="1200"/>
              </a:spcBef>
              <a:spcAft>
                <a:spcPts val="0"/>
              </a:spcAft>
              <a:buNone/>
            </a:pPr>
            <a:r>
              <a:rPr lang="en">
                <a:solidFill>
                  <a:srgbClr val="000000"/>
                </a:solidFill>
              </a:rPr>
              <a:t>Hypothesis 3:</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Metacritic Score and User Feedback</a:t>
            </a:r>
            <a:endParaRPr sz="1100">
              <a:solidFill>
                <a:srgbClr val="000000"/>
              </a:solidFill>
            </a:endParaRPr>
          </a:p>
          <a:p>
            <a:pPr indent="0" lvl="0" marL="0" rtl="0" algn="l">
              <a:spcBef>
                <a:spcPts val="1200"/>
              </a:spcBef>
              <a:spcAft>
                <a:spcPts val="0"/>
              </a:spcAft>
              <a:buNone/>
            </a:pPr>
            <a:r>
              <a:rPr lang="en" sz="1200">
                <a:solidFill>
                  <a:srgbClr val="000000"/>
                </a:solidFill>
                <a:highlight>
                  <a:srgbClr val="FFFFFF"/>
                </a:highlight>
              </a:rPr>
              <a:t>Model: </a:t>
            </a:r>
            <a:r>
              <a:rPr b="1" lang="en" sz="1100">
                <a:solidFill>
                  <a:srgbClr val="000000"/>
                </a:solidFill>
                <a:highlight>
                  <a:srgbClr val="FFFFFF"/>
                </a:highlight>
                <a:latin typeface="Arial"/>
                <a:ea typeface="Arial"/>
                <a:cs typeface="Arial"/>
                <a:sym typeface="Arial"/>
              </a:rPr>
              <a:t>Linear Regression</a:t>
            </a:r>
            <a:endParaRPr b="1"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MAE: </a:t>
            </a:r>
            <a:r>
              <a:rPr lang="en" sz="1100">
                <a:solidFill>
                  <a:srgbClr val="000000"/>
                </a:solidFill>
                <a:highlight>
                  <a:srgbClr val="FFFFFF"/>
                </a:highlight>
                <a:latin typeface="Arial"/>
                <a:ea typeface="Arial"/>
                <a:cs typeface="Arial"/>
                <a:sym typeface="Arial"/>
              </a:rPr>
              <a:t>0.1118</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MSE: </a:t>
            </a:r>
            <a:r>
              <a:rPr lang="en" sz="1100">
                <a:solidFill>
                  <a:srgbClr val="000000"/>
                </a:solidFill>
                <a:highlight>
                  <a:srgbClr val="FFFFFF"/>
                </a:highlight>
                <a:latin typeface="Arial"/>
                <a:ea typeface="Arial"/>
                <a:cs typeface="Arial"/>
                <a:sym typeface="Arial"/>
              </a:rPr>
              <a:t>1.3892</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RMSE: </a:t>
            </a:r>
            <a:r>
              <a:rPr lang="en" sz="1100">
                <a:solidFill>
                  <a:srgbClr val="000000"/>
                </a:solidFill>
                <a:highlight>
                  <a:srgbClr val="FFFFFF"/>
                </a:highlight>
                <a:latin typeface="Arial"/>
                <a:ea typeface="Arial"/>
                <a:cs typeface="Arial"/>
                <a:sym typeface="Arial"/>
              </a:rPr>
              <a:t>1.1786</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R2: </a:t>
            </a:r>
            <a:r>
              <a:rPr lang="en" sz="1100">
                <a:solidFill>
                  <a:srgbClr val="000000"/>
                </a:solidFill>
                <a:highlight>
                  <a:srgbClr val="FFFFFF"/>
                </a:highlight>
                <a:latin typeface="Arial"/>
                <a:ea typeface="Arial"/>
                <a:cs typeface="Arial"/>
                <a:sym typeface="Arial"/>
              </a:rPr>
              <a:t>0.0264</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RMSLE: </a:t>
            </a:r>
            <a:r>
              <a:rPr lang="en" sz="1100">
                <a:solidFill>
                  <a:srgbClr val="000000"/>
                </a:solidFill>
                <a:highlight>
                  <a:srgbClr val="FFFFFF"/>
                </a:highlight>
                <a:latin typeface="Arial"/>
                <a:ea typeface="Arial"/>
                <a:cs typeface="Arial"/>
                <a:sym typeface="Arial"/>
              </a:rPr>
              <a:t>0.1637</a:t>
            </a:r>
            <a:endParaRPr sz="1200">
              <a:solidFill>
                <a:srgbClr val="000000"/>
              </a:solidFill>
              <a:highlight>
                <a:srgbClr val="FFFFFF"/>
              </a:highlight>
            </a:endParaRPr>
          </a:p>
          <a:p>
            <a:pPr indent="0" lvl="0" marL="0" rtl="0" algn="l">
              <a:spcBef>
                <a:spcPts val="1200"/>
              </a:spcBef>
              <a:spcAft>
                <a:spcPts val="1200"/>
              </a:spcAft>
              <a:buNone/>
            </a:pPr>
            <a:r>
              <a:rPr lang="en" sz="1200">
                <a:solidFill>
                  <a:srgbClr val="000000"/>
                </a:solidFill>
                <a:highlight>
                  <a:srgbClr val="FFFFFF"/>
                </a:highlight>
              </a:rPr>
              <a:t>MAPE: </a:t>
            </a:r>
            <a:r>
              <a:rPr lang="en" sz="1100">
                <a:solidFill>
                  <a:srgbClr val="000000"/>
                </a:solidFill>
                <a:highlight>
                  <a:srgbClr val="FFFFFF"/>
                </a:highlight>
                <a:latin typeface="Arial"/>
                <a:ea typeface="Arial"/>
                <a:cs typeface="Arial"/>
                <a:sym typeface="Arial"/>
              </a:rPr>
              <a:t>1.2981</a:t>
            </a:r>
            <a:endParaRPr sz="1200">
              <a:solidFill>
                <a:srgbClr val="000000"/>
              </a:solidFill>
              <a:highlight>
                <a:srgbClr val="FFFFFF"/>
              </a:highlight>
            </a:endParaRPr>
          </a:p>
        </p:txBody>
      </p:sp>
      <p:sp>
        <p:nvSpPr>
          <p:cNvPr id="388" name="Google Shape;388;p28"/>
          <p:cNvSpPr txBox="1"/>
          <p:nvPr>
            <p:ph idx="4294967295" type="body"/>
          </p:nvPr>
        </p:nvSpPr>
        <p:spPr>
          <a:xfrm>
            <a:off x="4571900" y="1352825"/>
            <a:ext cx="4445100" cy="3178800"/>
          </a:xfrm>
          <a:prstGeom prst="rect">
            <a:avLst/>
          </a:prstGeom>
        </p:spPr>
        <p:txBody>
          <a:bodyPr anchorCtr="0" anchor="t" bIns="91425" lIns="91425" spcFirstLastPara="1" rIns="91425" wrap="square" tIns="91425">
            <a:normAutofit lnSpcReduction="10000"/>
          </a:bodyPr>
          <a:lstStyle/>
          <a:p>
            <a:pPr indent="0" lvl="0" marL="0" rtl="0" algn="ctr">
              <a:spcBef>
                <a:spcPts val="1200"/>
              </a:spcBef>
              <a:spcAft>
                <a:spcPts val="0"/>
              </a:spcAft>
              <a:buNone/>
            </a:pPr>
            <a:r>
              <a:rPr lang="en">
                <a:solidFill>
                  <a:srgbClr val="000000"/>
                </a:solidFill>
              </a:rPr>
              <a:t>Hypothesis 4:</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Effect of Game Features on Reviews</a:t>
            </a:r>
            <a:endParaRPr sz="1100">
              <a:solidFill>
                <a:srgbClr val="000000"/>
              </a:solidFill>
            </a:endParaRPr>
          </a:p>
          <a:p>
            <a:pPr indent="0" lvl="0" marL="0" rtl="0" algn="l">
              <a:spcBef>
                <a:spcPts val="1200"/>
              </a:spcBef>
              <a:spcAft>
                <a:spcPts val="0"/>
              </a:spcAft>
              <a:buNone/>
            </a:pPr>
            <a:r>
              <a:rPr lang="en" sz="1200">
                <a:solidFill>
                  <a:srgbClr val="000000"/>
                </a:solidFill>
                <a:highlight>
                  <a:srgbClr val="FFFFFF"/>
                </a:highlight>
              </a:rPr>
              <a:t>Model: </a:t>
            </a:r>
            <a:r>
              <a:rPr b="1" lang="en" sz="1100">
                <a:solidFill>
                  <a:srgbClr val="000000"/>
                </a:solidFill>
                <a:highlight>
                  <a:srgbClr val="FFFFFF"/>
                </a:highlight>
                <a:latin typeface="Arial"/>
                <a:ea typeface="Arial"/>
                <a:cs typeface="Arial"/>
                <a:sym typeface="Arial"/>
              </a:rPr>
              <a:t>K Neighbors Regressor</a:t>
            </a:r>
            <a:endParaRPr b="1"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MAE: </a:t>
            </a:r>
            <a:r>
              <a:rPr lang="en" sz="1100">
                <a:solidFill>
                  <a:srgbClr val="000000"/>
                </a:solidFill>
                <a:highlight>
                  <a:srgbClr val="FFFFFF"/>
                </a:highlight>
                <a:latin typeface="Arial"/>
                <a:ea typeface="Arial"/>
                <a:cs typeface="Arial"/>
                <a:sym typeface="Arial"/>
              </a:rPr>
              <a:t>0.0371</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MSE: </a:t>
            </a:r>
            <a:r>
              <a:rPr lang="en" sz="1100">
                <a:solidFill>
                  <a:srgbClr val="000000"/>
                </a:solidFill>
                <a:highlight>
                  <a:srgbClr val="FFFFFF"/>
                </a:highlight>
                <a:latin typeface="Arial"/>
                <a:ea typeface="Arial"/>
                <a:cs typeface="Arial"/>
                <a:sym typeface="Arial"/>
              </a:rPr>
              <a:t>1.7223</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RMSE: </a:t>
            </a:r>
            <a:r>
              <a:rPr lang="en" sz="1100">
                <a:solidFill>
                  <a:srgbClr val="000000"/>
                </a:solidFill>
                <a:highlight>
                  <a:srgbClr val="FFFFFF"/>
                </a:highlight>
                <a:latin typeface="Arial"/>
                <a:ea typeface="Arial"/>
                <a:cs typeface="Arial"/>
                <a:sym typeface="Arial"/>
              </a:rPr>
              <a:t>1.3124</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R2: </a:t>
            </a:r>
            <a:r>
              <a:rPr lang="en" sz="1100">
                <a:solidFill>
                  <a:srgbClr val="000000"/>
                </a:solidFill>
                <a:highlight>
                  <a:srgbClr val="FFFFFF"/>
                </a:highlight>
                <a:latin typeface="Arial"/>
                <a:ea typeface="Arial"/>
                <a:cs typeface="Arial"/>
                <a:sym typeface="Arial"/>
              </a:rPr>
              <a:t>0.3072</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RMSLE: </a:t>
            </a:r>
            <a:r>
              <a:rPr lang="en" sz="1100">
                <a:solidFill>
                  <a:srgbClr val="000000"/>
                </a:solidFill>
                <a:highlight>
                  <a:srgbClr val="FFFFFF"/>
                </a:highlight>
                <a:latin typeface="Arial"/>
                <a:ea typeface="Arial"/>
                <a:cs typeface="Arial"/>
                <a:sym typeface="Arial"/>
              </a:rPr>
              <a:t>0.0764</a:t>
            </a:r>
            <a:endParaRPr sz="1200">
              <a:solidFill>
                <a:srgbClr val="000000"/>
              </a:solidFill>
              <a:highlight>
                <a:srgbClr val="FFFFFF"/>
              </a:highlight>
            </a:endParaRPr>
          </a:p>
          <a:p>
            <a:pPr indent="0" lvl="0" marL="0" rtl="0" algn="l">
              <a:spcBef>
                <a:spcPts val="1200"/>
              </a:spcBef>
              <a:spcAft>
                <a:spcPts val="1200"/>
              </a:spcAft>
              <a:buNone/>
            </a:pPr>
            <a:r>
              <a:rPr lang="en" sz="1200">
                <a:solidFill>
                  <a:srgbClr val="000000"/>
                </a:solidFill>
                <a:highlight>
                  <a:srgbClr val="FFFFFF"/>
                </a:highlight>
              </a:rPr>
              <a:t>MAPE: </a:t>
            </a:r>
            <a:r>
              <a:rPr lang="en" sz="1100">
                <a:solidFill>
                  <a:srgbClr val="000000"/>
                </a:solidFill>
                <a:highlight>
                  <a:srgbClr val="FFFFFF"/>
                </a:highlight>
                <a:latin typeface="Arial"/>
                <a:ea typeface="Arial"/>
                <a:cs typeface="Arial"/>
                <a:sym typeface="Arial"/>
              </a:rPr>
              <a:t>0.5473</a:t>
            </a:r>
            <a:endParaRPr sz="1200">
              <a:solidFill>
                <a:srgbClr val="000000"/>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Modeling</a:t>
            </a:r>
            <a:endParaRPr/>
          </a:p>
        </p:txBody>
      </p:sp>
      <p:sp>
        <p:nvSpPr>
          <p:cNvPr id="394" name="Google Shape;394;p29"/>
          <p:cNvSpPr txBox="1"/>
          <p:nvPr>
            <p:ph idx="1" type="body"/>
          </p:nvPr>
        </p:nvSpPr>
        <p:spPr>
          <a:xfrm>
            <a:off x="197900" y="1352900"/>
            <a:ext cx="43740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lang="en">
                <a:solidFill>
                  <a:srgbClr val="000000"/>
                </a:solidFill>
              </a:rPr>
              <a:t>Hypothesis 3:</a:t>
            </a:r>
            <a:endParaRPr>
              <a:solidFill>
                <a:srgbClr val="000000"/>
              </a:solidFill>
            </a:endParaRPr>
          </a:p>
          <a:p>
            <a:pPr indent="0" lvl="0" marL="0" rtl="0" algn="l">
              <a:spcBef>
                <a:spcPts val="1200"/>
              </a:spcBef>
              <a:spcAft>
                <a:spcPts val="1200"/>
              </a:spcAft>
              <a:buNone/>
            </a:pPr>
            <a:r>
              <a:t/>
            </a:r>
            <a:endParaRPr sz="1200">
              <a:solidFill>
                <a:srgbClr val="000000"/>
              </a:solidFill>
              <a:highlight>
                <a:srgbClr val="FFFFFF"/>
              </a:highlight>
            </a:endParaRPr>
          </a:p>
        </p:txBody>
      </p:sp>
      <p:sp>
        <p:nvSpPr>
          <p:cNvPr id="395" name="Google Shape;395;p29"/>
          <p:cNvSpPr txBox="1"/>
          <p:nvPr>
            <p:ph idx="4294967295" type="body"/>
          </p:nvPr>
        </p:nvSpPr>
        <p:spPr>
          <a:xfrm>
            <a:off x="4571900" y="1352825"/>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lang="en">
                <a:solidFill>
                  <a:srgbClr val="000000"/>
                </a:solidFill>
              </a:rPr>
              <a:t>Hypothesis 4:</a:t>
            </a:r>
            <a:endParaRPr>
              <a:solidFill>
                <a:srgbClr val="000000"/>
              </a:solidFill>
            </a:endParaRPr>
          </a:p>
          <a:p>
            <a:pPr indent="0" lvl="0" marL="0" rtl="0" algn="l">
              <a:spcBef>
                <a:spcPts val="1200"/>
              </a:spcBef>
              <a:spcAft>
                <a:spcPts val="1200"/>
              </a:spcAft>
              <a:buNone/>
            </a:pPr>
            <a:r>
              <a:t/>
            </a:r>
            <a:endParaRPr sz="1200">
              <a:solidFill>
                <a:srgbClr val="000000"/>
              </a:solidFill>
              <a:highlight>
                <a:srgbClr val="FFFFFF"/>
              </a:highlight>
            </a:endParaRPr>
          </a:p>
        </p:txBody>
      </p:sp>
      <p:pic>
        <p:nvPicPr>
          <p:cNvPr id="396" name="Google Shape;396;p29"/>
          <p:cNvPicPr preferRelativeResize="0"/>
          <p:nvPr/>
        </p:nvPicPr>
        <p:blipFill>
          <a:blip r:embed="rId3">
            <a:alphaModFix/>
          </a:blip>
          <a:stretch>
            <a:fillRect/>
          </a:stretch>
        </p:blipFill>
        <p:spPr>
          <a:xfrm>
            <a:off x="807775" y="1663675"/>
            <a:ext cx="3038825" cy="3075075"/>
          </a:xfrm>
          <a:prstGeom prst="rect">
            <a:avLst/>
          </a:prstGeom>
          <a:noFill/>
          <a:ln>
            <a:noFill/>
          </a:ln>
        </p:spPr>
      </p:pic>
      <p:pic>
        <p:nvPicPr>
          <p:cNvPr id="397" name="Google Shape;397;p29"/>
          <p:cNvPicPr preferRelativeResize="0"/>
          <p:nvPr/>
        </p:nvPicPr>
        <p:blipFill>
          <a:blip r:embed="rId4">
            <a:alphaModFix/>
          </a:blip>
          <a:stretch>
            <a:fillRect/>
          </a:stretch>
        </p:blipFill>
        <p:spPr>
          <a:xfrm>
            <a:off x="5349295" y="1663670"/>
            <a:ext cx="2890300" cy="292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Modeling</a:t>
            </a:r>
            <a:endParaRPr/>
          </a:p>
        </p:txBody>
      </p:sp>
      <p:sp>
        <p:nvSpPr>
          <p:cNvPr id="403" name="Google Shape;403;p30"/>
          <p:cNvSpPr txBox="1"/>
          <p:nvPr>
            <p:ph idx="1" type="body"/>
          </p:nvPr>
        </p:nvSpPr>
        <p:spPr>
          <a:xfrm>
            <a:off x="197900" y="1352900"/>
            <a:ext cx="4374000" cy="3178800"/>
          </a:xfrm>
          <a:prstGeom prst="rect">
            <a:avLst/>
          </a:prstGeom>
        </p:spPr>
        <p:txBody>
          <a:bodyPr anchorCtr="0" anchor="t" bIns="91425" lIns="91425" spcFirstLastPara="1" rIns="91425" wrap="square" tIns="91425">
            <a:normAutofit lnSpcReduction="10000"/>
          </a:bodyPr>
          <a:lstStyle/>
          <a:p>
            <a:pPr indent="0" lvl="0" marL="0" rtl="0" algn="ctr">
              <a:spcBef>
                <a:spcPts val="1200"/>
              </a:spcBef>
              <a:spcAft>
                <a:spcPts val="0"/>
              </a:spcAft>
              <a:buNone/>
            </a:pPr>
            <a:r>
              <a:rPr lang="en">
                <a:solidFill>
                  <a:srgbClr val="000000"/>
                </a:solidFill>
              </a:rPr>
              <a:t>Hypothesis 5: </a:t>
            </a:r>
            <a:endParaRPr sz="1100">
              <a:solidFill>
                <a:srgbClr val="000000"/>
              </a:solidFill>
            </a:endParaRPr>
          </a:p>
          <a:p>
            <a:pPr indent="0" lvl="0" marL="0" rtl="0" algn="ctr">
              <a:spcBef>
                <a:spcPts val="1200"/>
              </a:spcBef>
              <a:spcAft>
                <a:spcPts val="0"/>
              </a:spcAft>
              <a:buNone/>
            </a:pPr>
            <a:r>
              <a:rPr lang="en">
                <a:solidFill>
                  <a:srgbClr val="000000"/>
                </a:solidFill>
              </a:rPr>
              <a:t>Result:</a:t>
            </a:r>
            <a:r>
              <a:rPr b="1" lang="en" sz="1100">
                <a:solidFill>
                  <a:srgbClr val="000000"/>
                </a:solidFill>
                <a:highlight>
                  <a:srgbClr val="FFFFFF"/>
                </a:highlight>
              </a:rPr>
              <a:t> Playtime Patterns</a:t>
            </a:r>
            <a:endParaRPr>
              <a:solidFill>
                <a:srgbClr val="000000"/>
              </a:solidFill>
            </a:endParaRPr>
          </a:p>
          <a:p>
            <a:pPr indent="0" lvl="0" marL="0" rtl="0" algn="l">
              <a:spcBef>
                <a:spcPts val="1200"/>
              </a:spcBef>
              <a:spcAft>
                <a:spcPts val="0"/>
              </a:spcAft>
              <a:buNone/>
            </a:pPr>
            <a:r>
              <a:rPr lang="en" sz="1200">
                <a:solidFill>
                  <a:srgbClr val="000000"/>
                </a:solidFill>
                <a:highlight>
                  <a:srgbClr val="FFFFFF"/>
                </a:highlight>
              </a:rPr>
              <a:t>Model: </a:t>
            </a:r>
            <a:r>
              <a:rPr b="1" lang="en" sz="1200">
                <a:solidFill>
                  <a:srgbClr val="000000"/>
                </a:solidFill>
                <a:highlight>
                  <a:srgbClr val="FFFFFF"/>
                </a:highlight>
              </a:rPr>
              <a:t>Linear Regression</a:t>
            </a:r>
            <a:endParaRPr b="1"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MAE: 0.0684</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MSE: 0.1797</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RMSE: 0.4239</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R2: 0.6854</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RMSLE: 0.1019</a:t>
            </a:r>
            <a:endParaRPr sz="1200">
              <a:solidFill>
                <a:srgbClr val="000000"/>
              </a:solidFill>
              <a:highlight>
                <a:srgbClr val="FFFFFF"/>
              </a:highlight>
            </a:endParaRPr>
          </a:p>
          <a:p>
            <a:pPr indent="0" lvl="0" marL="0" rtl="0" algn="l">
              <a:spcBef>
                <a:spcPts val="1200"/>
              </a:spcBef>
              <a:spcAft>
                <a:spcPts val="1200"/>
              </a:spcAft>
              <a:buNone/>
            </a:pPr>
            <a:r>
              <a:rPr lang="en" sz="1200">
                <a:solidFill>
                  <a:srgbClr val="000000"/>
                </a:solidFill>
                <a:highlight>
                  <a:srgbClr val="FFFFFF"/>
                </a:highlight>
              </a:rPr>
              <a:t>MAPE: 0.4738</a:t>
            </a:r>
            <a:endParaRPr sz="1200">
              <a:solidFill>
                <a:srgbClr val="000000"/>
              </a:solidFill>
              <a:highlight>
                <a:srgbClr val="FFFFFF"/>
              </a:highlight>
            </a:endParaRPr>
          </a:p>
        </p:txBody>
      </p:sp>
      <p:sp>
        <p:nvSpPr>
          <p:cNvPr id="404" name="Google Shape;404;p30"/>
          <p:cNvSpPr txBox="1"/>
          <p:nvPr>
            <p:ph idx="4294967295" type="body"/>
          </p:nvPr>
        </p:nvSpPr>
        <p:spPr>
          <a:xfrm>
            <a:off x="4528400" y="1352900"/>
            <a:ext cx="4445100" cy="3178800"/>
          </a:xfrm>
          <a:prstGeom prst="rect">
            <a:avLst/>
          </a:prstGeom>
        </p:spPr>
        <p:txBody>
          <a:bodyPr anchorCtr="0" anchor="t" bIns="91425" lIns="91425" spcFirstLastPara="1" rIns="91425" wrap="square" tIns="91425">
            <a:normAutofit lnSpcReduction="10000"/>
          </a:bodyPr>
          <a:lstStyle/>
          <a:p>
            <a:pPr indent="0" lvl="0" marL="0" rtl="0" algn="ctr">
              <a:spcBef>
                <a:spcPts val="1200"/>
              </a:spcBef>
              <a:spcAft>
                <a:spcPts val="0"/>
              </a:spcAft>
              <a:buNone/>
            </a:pPr>
            <a:r>
              <a:rPr lang="en">
                <a:solidFill>
                  <a:srgbClr val="000000"/>
                </a:solidFill>
              </a:rPr>
              <a:t>Hypothesis 6:</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Price Influence</a:t>
            </a:r>
            <a:endParaRPr sz="1100">
              <a:solidFill>
                <a:srgbClr val="000000"/>
              </a:solidFill>
            </a:endParaRPr>
          </a:p>
          <a:p>
            <a:pPr indent="0" lvl="0" marL="0" rtl="0" algn="l">
              <a:spcBef>
                <a:spcPts val="1200"/>
              </a:spcBef>
              <a:spcAft>
                <a:spcPts val="0"/>
              </a:spcAft>
              <a:buNone/>
            </a:pPr>
            <a:r>
              <a:rPr lang="en" sz="1200">
                <a:solidFill>
                  <a:srgbClr val="000000"/>
                </a:solidFill>
                <a:highlight>
                  <a:srgbClr val="FFFFFF"/>
                </a:highlight>
              </a:rPr>
              <a:t>Model: </a:t>
            </a:r>
            <a:r>
              <a:rPr b="1" lang="en" sz="1200">
                <a:solidFill>
                  <a:srgbClr val="000000"/>
                </a:solidFill>
                <a:highlight>
                  <a:srgbClr val="FFFFFF"/>
                </a:highlight>
              </a:rPr>
              <a:t>Ridge Regression</a:t>
            </a:r>
            <a:endParaRPr b="1"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MAE: 0.6256</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MSE: 0.4834</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RMSE: 0.6953</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R2: -0.0323</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RMSLE: 0.3471</a:t>
            </a:r>
            <a:endParaRPr sz="1200">
              <a:solidFill>
                <a:srgbClr val="000000"/>
              </a:solidFill>
              <a:highlight>
                <a:srgbClr val="FFFFFF"/>
              </a:highlight>
            </a:endParaRPr>
          </a:p>
          <a:p>
            <a:pPr indent="0" lvl="0" marL="0" rtl="0" algn="l">
              <a:spcBef>
                <a:spcPts val="1200"/>
              </a:spcBef>
              <a:spcAft>
                <a:spcPts val="1200"/>
              </a:spcAft>
              <a:buNone/>
            </a:pPr>
            <a:r>
              <a:rPr lang="en" sz="1200">
                <a:solidFill>
                  <a:srgbClr val="000000"/>
                </a:solidFill>
                <a:highlight>
                  <a:srgbClr val="FFFFFF"/>
                </a:highlight>
              </a:rPr>
              <a:t>MAPE: 14.2317</a:t>
            </a:r>
            <a:endParaRPr sz="1200">
              <a:solidFill>
                <a:srgbClr val="000000"/>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Modeling</a:t>
            </a:r>
            <a:endParaRPr/>
          </a:p>
        </p:txBody>
      </p:sp>
      <p:sp>
        <p:nvSpPr>
          <p:cNvPr id="410" name="Google Shape;410;p31"/>
          <p:cNvSpPr txBox="1"/>
          <p:nvPr>
            <p:ph idx="1" type="body"/>
          </p:nvPr>
        </p:nvSpPr>
        <p:spPr>
          <a:xfrm>
            <a:off x="197900" y="1352900"/>
            <a:ext cx="43740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lang="en">
                <a:solidFill>
                  <a:srgbClr val="000000"/>
                </a:solidFill>
              </a:rPr>
              <a:t>Hypothesis 5: </a:t>
            </a:r>
            <a:endParaRPr sz="1100">
              <a:solidFill>
                <a:srgbClr val="000000"/>
              </a:solidFill>
            </a:endParaRPr>
          </a:p>
          <a:p>
            <a:pPr indent="0" lvl="0" marL="0" rtl="0" algn="l">
              <a:spcBef>
                <a:spcPts val="1200"/>
              </a:spcBef>
              <a:spcAft>
                <a:spcPts val="1200"/>
              </a:spcAft>
              <a:buNone/>
            </a:pPr>
            <a:r>
              <a:t/>
            </a:r>
            <a:endParaRPr sz="1200">
              <a:solidFill>
                <a:srgbClr val="000000"/>
              </a:solidFill>
              <a:highlight>
                <a:srgbClr val="FFFFFF"/>
              </a:highlight>
            </a:endParaRPr>
          </a:p>
        </p:txBody>
      </p:sp>
      <p:sp>
        <p:nvSpPr>
          <p:cNvPr id="411" name="Google Shape;411;p31"/>
          <p:cNvSpPr txBox="1"/>
          <p:nvPr>
            <p:ph idx="4294967295" type="body"/>
          </p:nvPr>
        </p:nvSpPr>
        <p:spPr>
          <a:xfrm>
            <a:off x="4528400" y="1352900"/>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lang="en">
                <a:solidFill>
                  <a:srgbClr val="000000"/>
                </a:solidFill>
              </a:rPr>
              <a:t>Hypothesis 6:</a:t>
            </a:r>
            <a:endParaRPr>
              <a:solidFill>
                <a:srgbClr val="000000"/>
              </a:solidFill>
            </a:endParaRPr>
          </a:p>
          <a:p>
            <a:pPr indent="0" lvl="0" marL="0" rtl="0" algn="ctr">
              <a:spcBef>
                <a:spcPts val="1200"/>
              </a:spcBef>
              <a:spcAft>
                <a:spcPts val="0"/>
              </a:spcAft>
              <a:buNone/>
            </a:pPr>
            <a:r>
              <a:t/>
            </a:r>
            <a:endParaRPr sz="1100">
              <a:solidFill>
                <a:srgbClr val="000000"/>
              </a:solidFill>
            </a:endParaRPr>
          </a:p>
          <a:p>
            <a:pPr indent="0" lvl="0" marL="0" rtl="0" algn="l">
              <a:spcBef>
                <a:spcPts val="1200"/>
              </a:spcBef>
              <a:spcAft>
                <a:spcPts val="1200"/>
              </a:spcAft>
              <a:buNone/>
            </a:pPr>
            <a:r>
              <a:t/>
            </a:r>
            <a:endParaRPr sz="1200">
              <a:solidFill>
                <a:srgbClr val="000000"/>
              </a:solidFill>
              <a:highlight>
                <a:srgbClr val="FFFFFF"/>
              </a:highlight>
            </a:endParaRPr>
          </a:p>
        </p:txBody>
      </p:sp>
      <p:pic>
        <p:nvPicPr>
          <p:cNvPr id="412" name="Google Shape;412;p31"/>
          <p:cNvPicPr preferRelativeResize="0"/>
          <p:nvPr/>
        </p:nvPicPr>
        <p:blipFill>
          <a:blip r:embed="rId3">
            <a:alphaModFix/>
          </a:blip>
          <a:stretch>
            <a:fillRect/>
          </a:stretch>
        </p:blipFill>
        <p:spPr>
          <a:xfrm>
            <a:off x="820482" y="1722921"/>
            <a:ext cx="3128839" cy="3178800"/>
          </a:xfrm>
          <a:prstGeom prst="rect">
            <a:avLst/>
          </a:prstGeom>
          <a:noFill/>
          <a:ln>
            <a:noFill/>
          </a:ln>
        </p:spPr>
      </p:pic>
      <p:pic>
        <p:nvPicPr>
          <p:cNvPr id="413" name="Google Shape;413;p31"/>
          <p:cNvPicPr preferRelativeResize="0"/>
          <p:nvPr/>
        </p:nvPicPr>
        <p:blipFill>
          <a:blip r:embed="rId4">
            <a:alphaModFix/>
          </a:blip>
          <a:stretch>
            <a:fillRect/>
          </a:stretch>
        </p:blipFill>
        <p:spPr>
          <a:xfrm>
            <a:off x="5186525" y="1744821"/>
            <a:ext cx="3128849" cy="31350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284" name="Google Shape;284;p14"/>
          <p:cNvSpPr txBox="1"/>
          <p:nvPr>
            <p:ph idx="1" type="body"/>
          </p:nvPr>
        </p:nvSpPr>
        <p:spPr>
          <a:xfrm>
            <a:off x="904725" y="1494125"/>
            <a:ext cx="7429500" cy="30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our initiative, you can take a data-driven tour of the game business as we carefully examine a wide range of datasets, including user reviews, platform accessibility, Metacritic scores, and more. Our goal is to find trends and connections that provide insightful information to the gaming industry's decision-makers. Our goal is to provide publishers, stakeholders, and developers with meaningful insights by analyzing the effects of estimated ownership on player engagement and platform accessibility. Come along as we use in-depth data analysis to unravel the dynamics of the gaming industry and offer a path forward for success in this dynamic sector.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Modeling</a:t>
            </a:r>
            <a:endParaRPr/>
          </a:p>
        </p:txBody>
      </p:sp>
      <p:sp>
        <p:nvSpPr>
          <p:cNvPr id="419" name="Google Shape;419;p32"/>
          <p:cNvSpPr txBox="1"/>
          <p:nvPr>
            <p:ph idx="1" type="body"/>
          </p:nvPr>
        </p:nvSpPr>
        <p:spPr>
          <a:xfrm>
            <a:off x="197900" y="1352900"/>
            <a:ext cx="4374000" cy="3178800"/>
          </a:xfrm>
          <a:prstGeom prst="rect">
            <a:avLst/>
          </a:prstGeom>
        </p:spPr>
        <p:txBody>
          <a:bodyPr anchorCtr="0" anchor="t" bIns="91425" lIns="91425" spcFirstLastPara="1" rIns="91425" wrap="square" tIns="91425">
            <a:normAutofit lnSpcReduction="10000"/>
          </a:bodyPr>
          <a:lstStyle/>
          <a:p>
            <a:pPr indent="0" lvl="0" marL="0" rtl="0" algn="ctr">
              <a:spcBef>
                <a:spcPts val="1200"/>
              </a:spcBef>
              <a:spcAft>
                <a:spcPts val="0"/>
              </a:spcAft>
              <a:buNone/>
            </a:pPr>
            <a:r>
              <a:rPr lang="en">
                <a:solidFill>
                  <a:srgbClr val="000000"/>
                </a:solidFill>
              </a:rPr>
              <a:t>Hypothesis 7:</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Categorization Impact on Popularity</a:t>
            </a:r>
            <a:endParaRPr>
              <a:solidFill>
                <a:srgbClr val="000000"/>
              </a:solidFill>
            </a:endParaRPr>
          </a:p>
          <a:p>
            <a:pPr indent="0" lvl="0" marL="0" rtl="0" algn="l">
              <a:spcBef>
                <a:spcPts val="1200"/>
              </a:spcBef>
              <a:spcAft>
                <a:spcPts val="0"/>
              </a:spcAft>
              <a:buNone/>
            </a:pPr>
            <a:r>
              <a:rPr lang="en" sz="1200">
                <a:solidFill>
                  <a:srgbClr val="000000"/>
                </a:solidFill>
                <a:highlight>
                  <a:srgbClr val="FFFFFF"/>
                </a:highlight>
              </a:rPr>
              <a:t>Model: </a:t>
            </a:r>
            <a:r>
              <a:rPr b="1" lang="en" sz="1100">
                <a:solidFill>
                  <a:srgbClr val="000000"/>
                </a:solidFill>
                <a:highlight>
                  <a:srgbClr val="FFFFFF"/>
                </a:highlight>
                <a:latin typeface="Arial"/>
                <a:ea typeface="Arial"/>
                <a:cs typeface="Arial"/>
                <a:sym typeface="Arial"/>
              </a:rPr>
              <a:t>Huber Regressor</a:t>
            </a:r>
            <a:endParaRPr b="1"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MAE: </a:t>
            </a:r>
            <a:r>
              <a:rPr lang="en" sz="1100">
                <a:solidFill>
                  <a:srgbClr val="000000"/>
                </a:solidFill>
                <a:highlight>
                  <a:srgbClr val="FFFFFF"/>
                </a:highlight>
                <a:latin typeface="Arial"/>
                <a:ea typeface="Arial"/>
                <a:cs typeface="Arial"/>
                <a:sym typeface="Arial"/>
              </a:rPr>
              <a:t>0.0712</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MSE: </a:t>
            </a:r>
            <a:r>
              <a:rPr lang="en" sz="1100">
                <a:solidFill>
                  <a:srgbClr val="000000"/>
                </a:solidFill>
                <a:highlight>
                  <a:srgbClr val="FFFFFF"/>
                </a:highlight>
                <a:latin typeface="Arial"/>
                <a:ea typeface="Arial"/>
                <a:cs typeface="Arial"/>
                <a:sym typeface="Arial"/>
              </a:rPr>
              <a:t>0.4754</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RMSE: </a:t>
            </a:r>
            <a:r>
              <a:rPr lang="en" sz="1100">
                <a:solidFill>
                  <a:srgbClr val="000000"/>
                </a:solidFill>
                <a:highlight>
                  <a:srgbClr val="FFFFFF"/>
                </a:highlight>
                <a:latin typeface="Arial"/>
                <a:ea typeface="Arial"/>
                <a:cs typeface="Arial"/>
                <a:sym typeface="Arial"/>
              </a:rPr>
              <a:t>0.6895</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R2: </a:t>
            </a:r>
            <a:r>
              <a:rPr lang="en" sz="1100">
                <a:solidFill>
                  <a:srgbClr val="000000"/>
                </a:solidFill>
                <a:highlight>
                  <a:srgbClr val="FFFFFF"/>
                </a:highlight>
                <a:latin typeface="Arial"/>
                <a:ea typeface="Arial"/>
                <a:cs typeface="Arial"/>
                <a:sym typeface="Arial"/>
              </a:rPr>
              <a:t>0.0032</a:t>
            </a:r>
            <a:endParaRPr sz="1200">
              <a:solidFill>
                <a:srgbClr val="000000"/>
              </a:solidFill>
              <a:highlight>
                <a:srgbClr val="FFFFFF"/>
              </a:highlight>
            </a:endParaRPr>
          </a:p>
          <a:p>
            <a:pPr indent="0" lvl="0" marL="0" rtl="0" algn="l">
              <a:spcBef>
                <a:spcPts val="1200"/>
              </a:spcBef>
              <a:spcAft>
                <a:spcPts val="0"/>
              </a:spcAft>
              <a:buNone/>
            </a:pPr>
            <a:r>
              <a:rPr lang="en" sz="1200">
                <a:solidFill>
                  <a:srgbClr val="000000"/>
                </a:solidFill>
                <a:highlight>
                  <a:srgbClr val="FFFFFF"/>
                </a:highlight>
              </a:rPr>
              <a:t>RMSLE: </a:t>
            </a:r>
            <a:r>
              <a:rPr lang="en" sz="1100">
                <a:solidFill>
                  <a:srgbClr val="000000"/>
                </a:solidFill>
                <a:highlight>
                  <a:srgbClr val="FFFFFF"/>
                </a:highlight>
                <a:latin typeface="Arial"/>
                <a:ea typeface="Arial"/>
                <a:cs typeface="Arial"/>
                <a:sym typeface="Arial"/>
              </a:rPr>
              <a:t>0.1591</a:t>
            </a:r>
            <a:endParaRPr sz="1200">
              <a:solidFill>
                <a:srgbClr val="000000"/>
              </a:solidFill>
              <a:highlight>
                <a:srgbClr val="FFFFFF"/>
              </a:highlight>
            </a:endParaRPr>
          </a:p>
          <a:p>
            <a:pPr indent="0" lvl="0" marL="0" rtl="0" algn="l">
              <a:spcBef>
                <a:spcPts val="1200"/>
              </a:spcBef>
              <a:spcAft>
                <a:spcPts val="1200"/>
              </a:spcAft>
              <a:buNone/>
            </a:pPr>
            <a:r>
              <a:rPr lang="en" sz="1200">
                <a:solidFill>
                  <a:srgbClr val="000000"/>
                </a:solidFill>
                <a:highlight>
                  <a:srgbClr val="FFFFFF"/>
                </a:highlight>
              </a:rPr>
              <a:t>MAPE: </a:t>
            </a:r>
            <a:r>
              <a:rPr lang="en" sz="1100">
                <a:solidFill>
                  <a:srgbClr val="000000"/>
                </a:solidFill>
                <a:highlight>
                  <a:srgbClr val="FFFFFF"/>
                </a:highlight>
                <a:latin typeface="Arial"/>
                <a:ea typeface="Arial"/>
                <a:cs typeface="Arial"/>
                <a:sym typeface="Arial"/>
              </a:rPr>
              <a:t>0.4401</a:t>
            </a:r>
            <a:endParaRPr sz="1200">
              <a:solidFill>
                <a:srgbClr val="000000"/>
              </a:solidFill>
              <a:highlight>
                <a:srgbClr val="FFFFFF"/>
              </a:highlight>
            </a:endParaRPr>
          </a:p>
        </p:txBody>
      </p:sp>
      <p:sp>
        <p:nvSpPr>
          <p:cNvPr id="420" name="Google Shape;420;p32"/>
          <p:cNvSpPr txBox="1"/>
          <p:nvPr>
            <p:ph idx="4294967295" type="body"/>
          </p:nvPr>
        </p:nvSpPr>
        <p:spPr>
          <a:xfrm>
            <a:off x="4571900" y="1352825"/>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en">
                <a:solidFill>
                  <a:srgbClr val="000000"/>
                </a:solidFill>
              </a:rPr>
              <a:t>Hypothesis 7:</a:t>
            </a:r>
            <a:endParaRPr>
              <a:solidFill>
                <a:srgbClr val="000000"/>
              </a:solidFill>
            </a:endParaRPr>
          </a:p>
        </p:txBody>
      </p:sp>
      <p:pic>
        <p:nvPicPr>
          <p:cNvPr id="421" name="Google Shape;421;p32"/>
          <p:cNvPicPr preferRelativeResize="0"/>
          <p:nvPr/>
        </p:nvPicPr>
        <p:blipFill>
          <a:blip r:embed="rId3">
            <a:alphaModFix/>
          </a:blip>
          <a:stretch>
            <a:fillRect/>
          </a:stretch>
        </p:blipFill>
        <p:spPr>
          <a:xfrm>
            <a:off x="5245638" y="1665396"/>
            <a:ext cx="3097613" cy="317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Experiment Evaluation</a:t>
            </a:r>
            <a:endParaRPr/>
          </a:p>
        </p:txBody>
      </p:sp>
      <p:sp>
        <p:nvSpPr>
          <p:cNvPr id="427" name="Google Shape;427;p33"/>
          <p:cNvSpPr txBox="1"/>
          <p:nvPr>
            <p:ph idx="1" type="body"/>
          </p:nvPr>
        </p:nvSpPr>
        <p:spPr>
          <a:xfrm>
            <a:off x="904725" y="1494125"/>
            <a:ext cx="7429500" cy="30375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rPr>
              <a:t>Ownership Dynamics</a:t>
            </a:r>
            <a:r>
              <a:rPr lang="en">
                <a:solidFill>
                  <a:srgbClr val="000000"/>
                </a:solidFill>
              </a:rPr>
              <a:t>: Examine the correlation between peak concurrent users and estimated owners to identify trends that characterize game popularity at peak times.</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Platform Influence</a:t>
            </a:r>
            <a:r>
              <a:rPr lang="en">
                <a:solidFill>
                  <a:srgbClr val="000000"/>
                </a:solidFill>
              </a:rPr>
              <a:t>: Examine how game adoption is impacted by accessibility on Linux, Mac, and Windows platforms, uncovering ownership patterns on various systems.</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Critical Harmony</a:t>
            </a:r>
            <a:r>
              <a:rPr lang="en">
                <a:solidFill>
                  <a:srgbClr val="000000"/>
                </a:solidFill>
              </a:rPr>
              <a:t>: Examine how well Metacritic scores match user reviews to see if professional critics' judgments are generally in line with what users are saying.</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Success and Evaluations</a:t>
            </a:r>
            <a:r>
              <a:rPr lang="en">
                <a:solidFill>
                  <a:srgbClr val="000000"/>
                </a:solidFill>
              </a:rPr>
              <a:t>: Analyze how a game's success affects the kinds of evaluations it gets and find out if more successful games tend to have better reviews.</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Patterns of Play</a:t>
            </a:r>
            <a:r>
              <a:rPr lang="en">
                <a:solidFill>
                  <a:srgbClr val="000000"/>
                </a:solidFill>
              </a:rPr>
              <a:t>: Discover hidden patterns in average and median playtime that provide important details about user involvement and engagement.</a:t>
            </a:r>
            <a:endParaRPr>
              <a:solidFill>
                <a:srgbClr val="000000"/>
              </a:solidFill>
            </a:endParaRPr>
          </a:p>
          <a:p>
            <a:pPr indent="-311150" lvl="0" marL="457200" rtl="0" algn="l">
              <a:spcBef>
                <a:spcPts val="0"/>
              </a:spcBef>
              <a:spcAft>
                <a:spcPts val="0"/>
              </a:spcAft>
              <a:buClr>
                <a:srgbClr val="000000"/>
              </a:buClr>
              <a:buSzPts val="1300"/>
              <a:buFont typeface="Arial"/>
              <a:buChar char="●"/>
            </a:pPr>
            <a:r>
              <a:rPr b="1" lang="en">
                <a:solidFill>
                  <a:srgbClr val="000000"/>
                </a:solidFill>
              </a:rPr>
              <a:t>Price-User Score Dynamics</a:t>
            </a:r>
            <a:r>
              <a:rPr lang="en">
                <a:solidFill>
                  <a:srgbClr val="000000"/>
                </a:solidFill>
              </a:rPr>
              <a:t>: Examine how game prices affect user scores and whether more expensive games typically have better evaluations from users.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4"/>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Experiment Evaluation</a:t>
            </a:r>
            <a:endParaRPr/>
          </a:p>
        </p:txBody>
      </p:sp>
      <p:sp>
        <p:nvSpPr>
          <p:cNvPr id="433" name="Google Shape;433;p34"/>
          <p:cNvSpPr txBox="1"/>
          <p:nvPr>
            <p:ph idx="1" type="body"/>
          </p:nvPr>
        </p:nvSpPr>
        <p:spPr>
          <a:xfrm>
            <a:off x="1060800" y="3520350"/>
            <a:ext cx="7429500" cy="15768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rPr>
              <a:t>Sentiment Analysis</a:t>
            </a:r>
            <a:r>
              <a:rPr lang="en">
                <a:solidFill>
                  <a:srgbClr val="000000"/>
                </a:solidFill>
              </a:rPr>
              <a:t>: Expand the investigation to include user reviews. This can offer a more profound comprehension of user attitudes regarding various games, assisting in the identification of elements influencing favorable or unfavorable reviews.</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Time Series Analysis</a:t>
            </a:r>
            <a:r>
              <a:rPr lang="en">
                <a:solidFill>
                  <a:srgbClr val="000000"/>
                </a:solidFill>
              </a:rPr>
              <a:t>: To investigate how game popularity, user engagement, and other metrics evolve over time, think about implementing time series analysis. This may highlight cyclical patterns, emerging themes, or abrupt changes in the game industry.</a:t>
            </a:r>
            <a:endParaRPr>
              <a:solidFill>
                <a:srgbClr val="000000"/>
              </a:solidFill>
            </a:endParaRPr>
          </a:p>
        </p:txBody>
      </p:sp>
      <p:sp>
        <p:nvSpPr>
          <p:cNvPr id="434" name="Google Shape;434;p34"/>
          <p:cNvSpPr txBox="1"/>
          <p:nvPr>
            <p:ph type="title"/>
          </p:nvPr>
        </p:nvSpPr>
        <p:spPr>
          <a:xfrm>
            <a:off x="1260300" y="29185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Suggestion for the project</a:t>
            </a:r>
            <a:endParaRPr/>
          </a:p>
        </p:txBody>
      </p:sp>
      <p:sp>
        <p:nvSpPr>
          <p:cNvPr id="435" name="Google Shape;435;p34"/>
          <p:cNvSpPr txBox="1"/>
          <p:nvPr>
            <p:ph idx="1" type="body"/>
          </p:nvPr>
        </p:nvSpPr>
        <p:spPr>
          <a:xfrm>
            <a:off x="1060800" y="1341750"/>
            <a:ext cx="7429500" cy="15768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rPr>
              <a:t>Influence by Genre</a:t>
            </a:r>
            <a:r>
              <a:rPr lang="en">
                <a:solidFill>
                  <a:srgbClr val="000000"/>
                </a:solidFill>
              </a:rPr>
              <a:t>: Determine whether games that are extensively classified are more likely to be owned by examining the correlation between the expected number of owners and the number of categories or genres that the game belongs to.</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Practical Takeaways for Stakeholders</a:t>
            </a:r>
            <a:r>
              <a:rPr lang="en">
                <a:solidFill>
                  <a:srgbClr val="000000"/>
                </a:solidFill>
              </a:rPr>
              <a:t>: The experiments are designed to offer publishers, industry participants, and game developers useful takeaways that they can utilize to improve decision-making, hone marketing tactics, and streamline game development processes.</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Suggestion for the Project</a:t>
            </a:r>
            <a:endParaRPr/>
          </a:p>
        </p:txBody>
      </p:sp>
      <p:sp>
        <p:nvSpPr>
          <p:cNvPr id="441" name="Google Shape;441;p35"/>
          <p:cNvSpPr txBox="1"/>
          <p:nvPr>
            <p:ph idx="1" type="body"/>
          </p:nvPr>
        </p:nvSpPr>
        <p:spPr>
          <a:xfrm>
            <a:off x="904725" y="1494125"/>
            <a:ext cx="7429500" cy="30375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rPr>
              <a:t>Analyze Competition</a:t>
            </a:r>
            <a:r>
              <a:rPr lang="en">
                <a:solidFill>
                  <a:srgbClr val="000000"/>
                </a:solidFill>
              </a:rPr>
              <a:t>: Broaden the focus to incorporate a comparison analysis with rival games. Gaining insight into a game's performance relative to its rivals in terms of reviews, user engagement, and other areas might provide it a competitive advantage.</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Qualitative Data Collection</a:t>
            </a:r>
            <a:r>
              <a:rPr lang="en">
                <a:solidFill>
                  <a:srgbClr val="000000"/>
                </a:solidFill>
              </a:rPr>
              <a:t>: Take into account using focus groups, interviews, and surveys to gather qualitative data. This can offer players' subjective observations and add a human viewpoint to go along with the quantitative data.</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Outside Factors</a:t>
            </a:r>
            <a:r>
              <a:rPr lang="en">
                <a:solidFill>
                  <a:srgbClr val="000000"/>
                </a:solidFill>
              </a:rPr>
              <a:t>: Examine outside variables such as marketing initiatives, social media fads, or significant gaming occasions that could affect the popularity of games. Marketing strategy can be improved by having a better understanding of these outside factors.</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Ethical Considerations</a:t>
            </a:r>
            <a:r>
              <a:rPr lang="en">
                <a:solidFill>
                  <a:srgbClr val="000000"/>
                </a:solidFill>
              </a:rPr>
              <a:t>: Examine the impact of microtransactions, inclusion in game design, and the representation of various groups when it comes to ethical issues in gaming. This gives it a more socially concerned aspect.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6"/>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Tableau and Streamlit visualization</a:t>
            </a:r>
            <a:endParaRPr/>
          </a:p>
        </p:txBody>
      </p:sp>
      <p:sp>
        <p:nvSpPr>
          <p:cNvPr id="447" name="Google Shape;447;p36"/>
          <p:cNvSpPr txBox="1"/>
          <p:nvPr>
            <p:ph idx="1" type="body"/>
          </p:nvPr>
        </p:nvSpPr>
        <p:spPr>
          <a:xfrm>
            <a:off x="197900" y="1352900"/>
            <a:ext cx="4374000" cy="3178800"/>
          </a:xfrm>
          <a:prstGeom prst="rect">
            <a:avLst/>
          </a:prstGeom>
        </p:spPr>
        <p:txBody>
          <a:bodyPr anchorCtr="0" anchor="t" bIns="91425" lIns="91425" spcFirstLastPara="1" rIns="91425" wrap="square" tIns="91425">
            <a:normAutofit lnSpcReduction="20000"/>
          </a:bodyPr>
          <a:lstStyle/>
          <a:p>
            <a:pPr indent="0" lvl="0" marL="0" rtl="0" algn="ctr">
              <a:spcBef>
                <a:spcPts val="1200"/>
              </a:spcBef>
              <a:spcAft>
                <a:spcPts val="0"/>
              </a:spcAft>
              <a:buNone/>
            </a:pPr>
            <a:r>
              <a:rPr lang="en">
                <a:solidFill>
                  <a:srgbClr val="000000"/>
                </a:solidFill>
              </a:rPr>
              <a:t>Tableau:</a:t>
            </a:r>
            <a:endParaRPr b="1" sz="1100">
              <a:solidFill>
                <a:srgbClr val="000000"/>
              </a:solidFill>
            </a:endParaRPr>
          </a:p>
          <a:p>
            <a:pPr indent="0" lvl="0" marL="0" rtl="0" algn="l">
              <a:spcBef>
                <a:spcPts val="1200"/>
              </a:spcBef>
              <a:spcAft>
                <a:spcPts val="0"/>
              </a:spcAft>
              <a:buNone/>
            </a:pPr>
            <a:r>
              <a:rPr lang="en">
                <a:solidFill>
                  <a:srgbClr val="000000"/>
                </a:solidFill>
              </a:rPr>
              <a:t>Hypothesis 1: </a:t>
            </a:r>
            <a:r>
              <a:rPr b="1" lang="en" sz="1200">
                <a:solidFill>
                  <a:srgbClr val="000000"/>
                </a:solidFill>
                <a:highlight>
                  <a:srgbClr val="FFFFFF"/>
                </a:highlight>
              </a:rPr>
              <a:t>Game Popularity vs. Features</a:t>
            </a:r>
            <a:endParaRPr sz="1200">
              <a:solidFill>
                <a:srgbClr val="000000"/>
              </a:solidFill>
              <a:highlight>
                <a:srgbClr val="FFFFFF"/>
              </a:highlight>
            </a:endParaRPr>
          </a:p>
          <a:p>
            <a:pPr indent="0" lvl="0" marL="0" rtl="0" algn="l">
              <a:spcBef>
                <a:spcPts val="1200"/>
              </a:spcBef>
              <a:spcAft>
                <a:spcPts val="0"/>
              </a:spcAft>
              <a:buNone/>
            </a:pPr>
            <a:r>
              <a:rPr lang="en">
                <a:solidFill>
                  <a:srgbClr val="000000"/>
                </a:solidFill>
              </a:rPr>
              <a:t>Hypothesis 2:  </a:t>
            </a:r>
            <a:r>
              <a:rPr b="1" lang="en" sz="1100">
                <a:solidFill>
                  <a:srgbClr val="000000"/>
                </a:solidFill>
                <a:highlight>
                  <a:srgbClr val="FFFFFF"/>
                </a:highlight>
              </a:rPr>
              <a:t>Impact of Platforms on Game Adoption</a:t>
            </a:r>
            <a:endParaRPr sz="1200">
              <a:solidFill>
                <a:srgbClr val="000000"/>
              </a:solidFill>
              <a:highlight>
                <a:srgbClr val="FFFFFF"/>
              </a:highlight>
            </a:endParaRPr>
          </a:p>
          <a:p>
            <a:pPr indent="0" lvl="0" marL="0" rtl="0" algn="l">
              <a:spcBef>
                <a:spcPts val="1200"/>
              </a:spcBef>
              <a:spcAft>
                <a:spcPts val="0"/>
              </a:spcAft>
              <a:buNone/>
            </a:pPr>
            <a:r>
              <a:rPr lang="en">
                <a:solidFill>
                  <a:srgbClr val="000000"/>
                </a:solidFill>
              </a:rPr>
              <a:t>Hypothesis 3: </a:t>
            </a:r>
            <a:r>
              <a:rPr b="1" lang="en" sz="1100">
                <a:solidFill>
                  <a:srgbClr val="000000"/>
                </a:solidFill>
                <a:highlight>
                  <a:srgbClr val="FFFFFF"/>
                </a:highlight>
              </a:rPr>
              <a:t>Metacritic Score and User Feedback</a:t>
            </a:r>
            <a:endParaRPr sz="1200">
              <a:solidFill>
                <a:srgbClr val="000000"/>
              </a:solidFill>
              <a:highlight>
                <a:srgbClr val="FFFFFF"/>
              </a:highlight>
            </a:endParaRPr>
          </a:p>
          <a:p>
            <a:pPr indent="0" lvl="0" marL="0" rtl="0" algn="l">
              <a:spcBef>
                <a:spcPts val="1200"/>
              </a:spcBef>
              <a:spcAft>
                <a:spcPts val="0"/>
              </a:spcAft>
              <a:buNone/>
            </a:pPr>
            <a:r>
              <a:rPr lang="en">
                <a:solidFill>
                  <a:srgbClr val="000000"/>
                </a:solidFill>
              </a:rPr>
              <a:t>Hypothesis 4: </a:t>
            </a:r>
            <a:r>
              <a:rPr b="1" lang="en" sz="1100">
                <a:solidFill>
                  <a:srgbClr val="000000"/>
                </a:solidFill>
                <a:highlight>
                  <a:srgbClr val="FFFFFF"/>
                </a:highlight>
              </a:rPr>
              <a:t>Effect of Game Features on Reviews</a:t>
            </a:r>
            <a:endParaRPr sz="1200">
              <a:solidFill>
                <a:srgbClr val="000000"/>
              </a:solidFill>
              <a:highlight>
                <a:srgbClr val="FFFFFF"/>
              </a:highlight>
            </a:endParaRPr>
          </a:p>
          <a:p>
            <a:pPr indent="0" lvl="0" marL="0" rtl="0" algn="l">
              <a:spcBef>
                <a:spcPts val="1200"/>
              </a:spcBef>
              <a:spcAft>
                <a:spcPts val="0"/>
              </a:spcAft>
              <a:buNone/>
            </a:pPr>
            <a:r>
              <a:rPr lang="en">
                <a:solidFill>
                  <a:srgbClr val="000000"/>
                </a:solidFill>
              </a:rPr>
              <a:t>Hypothesis 5: </a:t>
            </a:r>
            <a:r>
              <a:rPr b="1" lang="en" sz="1100">
                <a:solidFill>
                  <a:srgbClr val="000000"/>
                </a:solidFill>
                <a:highlight>
                  <a:srgbClr val="FFFFFF"/>
                </a:highlight>
              </a:rPr>
              <a:t>Playtime Patterns</a:t>
            </a:r>
            <a:endParaRPr sz="1200">
              <a:solidFill>
                <a:srgbClr val="000000"/>
              </a:solidFill>
              <a:highlight>
                <a:srgbClr val="FFFFFF"/>
              </a:highlight>
            </a:endParaRPr>
          </a:p>
          <a:p>
            <a:pPr indent="0" lvl="0" marL="0" rtl="0" algn="l">
              <a:spcBef>
                <a:spcPts val="1200"/>
              </a:spcBef>
              <a:spcAft>
                <a:spcPts val="0"/>
              </a:spcAft>
              <a:buNone/>
            </a:pPr>
            <a:r>
              <a:rPr lang="en">
                <a:solidFill>
                  <a:srgbClr val="000000"/>
                </a:solidFill>
              </a:rPr>
              <a:t>Hypothesis 6: </a:t>
            </a:r>
            <a:r>
              <a:rPr b="1" lang="en" sz="1100">
                <a:solidFill>
                  <a:srgbClr val="000000"/>
                </a:solidFill>
                <a:highlight>
                  <a:srgbClr val="FFFFFF"/>
                </a:highlight>
              </a:rPr>
              <a:t>Price Influence</a:t>
            </a:r>
            <a:endParaRPr sz="1200">
              <a:solidFill>
                <a:srgbClr val="000000"/>
              </a:solidFill>
              <a:highlight>
                <a:srgbClr val="FFFFFF"/>
              </a:highlight>
            </a:endParaRPr>
          </a:p>
          <a:p>
            <a:pPr indent="0" lvl="0" marL="0" rtl="0" algn="l">
              <a:spcBef>
                <a:spcPts val="1200"/>
              </a:spcBef>
              <a:spcAft>
                <a:spcPts val="0"/>
              </a:spcAft>
              <a:buNone/>
            </a:pPr>
            <a:r>
              <a:rPr lang="en">
                <a:solidFill>
                  <a:srgbClr val="000000"/>
                </a:solidFill>
              </a:rPr>
              <a:t>Hypothesis 7: </a:t>
            </a:r>
            <a:r>
              <a:rPr b="1" lang="en" sz="1100">
                <a:solidFill>
                  <a:srgbClr val="000000"/>
                </a:solidFill>
                <a:highlight>
                  <a:srgbClr val="FFFFFF"/>
                </a:highlight>
              </a:rPr>
              <a:t>Categorization Impact on Popularity</a:t>
            </a:r>
            <a:endParaRPr b="1" sz="1100">
              <a:solidFill>
                <a:srgbClr val="000000"/>
              </a:solidFill>
              <a:highlight>
                <a:srgbClr val="FFFFFF"/>
              </a:highlight>
            </a:endParaRPr>
          </a:p>
          <a:p>
            <a:pPr indent="0" lvl="0" marL="0" rtl="0" algn="l">
              <a:spcBef>
                <a:spcPts val="1200"/>
              </a:spcBef>
              <a:spcAft>
                <a:spcPts val="1200"/>
              </a:spcAft>
              <a:buNone/>
            </a:pPr>
            <a:r>
              <a:rPr lang="en">
                <a:solidFill>
                  <a:srgbClr val="000000"/>
                </a:solidFill>
                <a:highlight>
                  <a:srgbClr val="FFFFFF"/>
                </a:highlight>
              </a:rPr>
              <a:t>Link: </a:t>
            </a:r>
            <a:r>
              <a:rPr lang="en" u="sng">
                <a:solidFill>
                  <a:schemeClr val="hlink"/>
                </a:solidFill>
                <a:highlight>
                  <a:srgbClr val="FFFFFF"/>
                </a:highlight>
                <a:hlinkClick r:id="rId3"/>
              </a:rPr>
              <a:t>Tableau</a:t>
            </a:r>
            <a:endParaRPr>
              <a:solidFill>
                <a:srgbClr val="000000"/>
              </a:solidFill>
              <a:highlight>
                <a:srgbClr val="FFFFFF"/>
              </a:highlight>
            </a:endParaRPr>
          </a:p>
        </p:txBody>
      </p:sp>
      <p:sp>
        <p:nvSpPr>
          <p:cNvPr id="448" name="Google Shape;448;p36"/>
          <p:cNvSpPr txBox="1"/>
          <p:nvPr>
            <p:ph idx="4294967295" type="body"/>
          </p:nvPr>
        </p:nvSpPr>
        <p:spPr>
          <a:xfrm>
            <a:off x="4571900" y="1352825"/>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lang="en">
                <a:solidFill>
                  <a:srgbClr val="000000"/>
                </a:solidFill>
              </a:rPr>
              <a:t>Streamlit:</a:t>
            </a:r>
            <a:endParaRPr>
              <a:solidFill>
                <a:srgbClr val="000000"/>
              </a:solidFill>
            </a:endParaRPr>
          </a:p>
          <a:p>
            <a:pPr indent="0" lvl="0" marL="0" rtl="0" algn="l">
              <a:spcBef>
                <a:spcPts val="1200"/>
              </a:spcBef>
              <a:spcAft>
                <a:spcPts val="1200"/>
              </a:spcAft>
              <a:buNone/>
            </a:pPr>
            <a:r>
              <a:rPr lang="en">
                <a:solidFill>
                  <a:srgbClr val="000000"/>
                </a:solidFill>
              </a:rPr>
              <a:t>For the app please visit the </a:t>
            </a:r>
            <a:r>
              <a:rPr lang="en" u="sng">
                <a:solidFill>
                  <a:schemeClr val="hlink"/>
                </a:solidFill>
                <a:hlinkClick r:id="rId4"/>
              </a:rPr>
              <a:t>Github Repository</a:t>
            </a:r>
            <a:r>
              <a:rPr lang="en">
                <a:solidFill>
                  <a:srgbClr val="000000"/>
                </a:solidFill>
              </a:rPr>
              <a:t> and run the code that is located in the src file called app.py</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7"/>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Management</a:t>
            </a:r>
            <a:endParaRPr/>
          </a:p>
        </p:txBody>
      </p:sp>
      <p:sp>
        <p:nvSpPr>
          <p:cNvPr id="454" name="Google Shape;454;p37"/>
          <p:cNvSpPr txBox="1"/>
          <p:nvPr>
            <p:ph idx="1" type="body"/>
          </p:nvPr>
        </p:nvSpPr>
        <p:spPr>
          <a:xfrm>
            <a:off x="939225" y="1396188"/>
            <a:ext cx="7429500" cy="413100"/>
          </a:xfrm>
          <a:prstGeom prst="rect">
            <a:avLst/>
          </a:prstGeom>
        </p:spPr>
        <p:txBody>
          <a:bodyPr anchorCtr="0" anchor="t" bIns="91425" lIns="91425" spcFirstLastPara="1" rIns="91425" wrap="square" tIns="91425">
            <a:noAutofit/>
          </a:bodyPr>
          <a:lstStyle/>
          <a:p>
            <a:pPr indent="0" lvl="0" marL="0" rtl="0" algn="ctr">
              <a:lnSpc>
                <a:spcPct val="140000"/>
              </a:lnSpc>
              <a:spcBef>
                <a:spcPts val="2000"/>
              </a:spcBef>
              <a:spcAft>
                <a:spcPts val="2000"/>
              </a:spcAft>
              <a:buNone/>
            </a:pPr>
            <a:r>
              <a:rPr lang="en">
                <a:solidFill>
                  <a:srgbClr val="000000"/>
                </a:solidFill>
              </a:rPr>
              <a:t>I used ASANA as my Kanban board.</a:t>
            </a:r>
            <a:endParaRPr/>
          </a:p>
        </p:txBody>
      </p:sp>
      <p:pic>
        <p:nvPicPr>
          <p:cNvPr id="455" name="Google Shape;455;p37"/>
          <p:cNvPicPr preferRelativeResize="0"/>
          <p:nvPr/>
        </p:nvPicPr>
        <p:blipFill>
          <a:blip r:embed="rId3">
            <a:alphaModFix/>
          </a:blip>
          <a:stretch>
            <a:fillRect/>
          </a:stretch>
        </p:blipFill>
        <p:spPr>
          <a:xfrm>
            <a:off x="2176600" y="1748675"/>
            <a:ext cx="5197876" cy="32362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Challenges and Learnings</a:t>
            </a:r>
            <a:endParaRPr/>
          </a:p>
        </p:txBody>
      </p:sp>
      <p:sp>
        <p:nvSpPr>
          <p:cNvPr id="461" name="Google Shape;461;p38"/>
          <p:cNvSpPr txBox="1"/>
          <p:nvPr>
            <p:ph idx="1" type="body"/>
          </p:nvPr>
        </p:nvSpPr>
        <p:spPr>
          <a:xfrm>
            <a:off x="904725" y="1494125"/>
            <a:ext cx="7429500" cy="30375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rPr>
              <a:t>Problems with Data Quality</a:t>
            </a:r>
            <a:r>
              <a:rPr lang="en">
                <a:solidFill>
                  <a:srgbClr val="000000"/>
                </a:solidFill>
              </a:rPr>
              <a:t>: Handling erroneous or incomplete data can be difficult. Outliers, conflicting data formats, or missing values could affect how reliable your analysis is.</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Complexity of Data Cleaning</a:t>
            </a:r>
            <a:r>
              <a:rPr lang="en">
                <a:solidFill>
                  <a:srgbClr val="000000"/>
                </a:solidFill>
              </a:rPr>
              <a:t>: When working with unstructured text data, categorical variables, or a large number of features, the data cleaning and preparation procedure can be quite involved.</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Bias in Data</a:t>
            </a:r>
            <a:r>
              <a:rPr lang="en">
                <a:solidFill>
                  <a:srgbClr val="000000"/>
                </a:solidFill>
              </a:rPr>
              <a:t>: It's important to address bias in data, particularly when it comes to user reviews. Opinions that are biased could distort the analysis, and it can be difficult to guarantee fair representation.</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Ethics</a:t>
            </a:r>
            <a:r>
              <a:rPr lang="en">
                <a:solidFill>
                  <a:srgbClr val="000000"/>
                </a:solidFill>
              </a:rPr>
              <a:t>: Examining user preferences and behavior may lead to questions of ethics. It is difficult to strike a balance between the requirement for insights and user privacy and ethical constraints. </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Model Interpretability</a:t>
            </a:r>
            <a:r>
              <a:rPr lang="en">
                <a:solidFill>
                  <a:srgbClr val="000000"/>
                </a:solidFill>
              </a:rPr>
              <a:t>: It can be difficult to explain complicated models to stakeholders who might not have a technical background if you utilize machine learning models. It's crucial to guarantee comprehension and honesty.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Challenges and Learnings</a:t>
            </a:r>
            <a:endParaRPr/>
          </a:p>
        </p:txBody>
      </p:sp>
      <p:sp>
        <p:nvSpPr>
          <p:cNvPr id="467" name="Google Shape;467;p39"/>
          <p:cNvSpPr txBox="1"/>
          <p:nvPr>
            <p:ph idx="1" type="body"/>
          </p:nvPr>
        </p:nvSpPr>
        <p:spPr>
          <a:xfrm>
            <a:off x="904725" y="1494125"/>
            <a:ext cx="7429500" cy="30375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rPr>
              <a:t>Dynamic Industry Trends</a:t>
            </a:r>
            <a:r>
              <a:rPr lang="en">
                <a:solidFill>
                  <a:srgbClr val="000000"/>
                </a:solidFill>
              </a:rPr>
              <a:t>: The gaming sector is undergoing fast change. It can be difficult to stay current with player preferences, emerging technology, and trends, especially when these things can change as a project progresses.</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Resource Constraints</a:t>
            </a:r>
            <a:r>
              <a:rPr lang="en">
                <a:solidFill>
                  <a:srgbClr val="000000"/>
                </a:solidFill>
              </a:rPr>
              <a:t>: Having little time and computational power can be problematic. Large datasets or complex analysis could call for a lot of processing power.</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Accurate User Segmentation</a:t>
            </a:r>
            <a:r>
              <a:rPr lang="en">
                <a:solidFill>
                  <a:srgbClr val="000000"/>
                </a:solidFill>
              </a:rPr>
              <a:t>: It might be difficult to define user categories that are accurate based on behavioral or demographic information. Neglecting pertinent attributes could result in erroneous segmentation.</a:t>
            </a:r>
            <a:r>
              <a:rPr lang="en">
                <a:solidFill>
                  <a:srgbClr val="000000"/>
                </a:solidFill>
              </a:rPr>
              <a:t> </a:t>
            </a:r>
            <a:endParaRPr>
              <a:solidFill>
                <a:srgbClr val="000000"/>
              </a:solidFill>
            </a:endParaRPr>
          </a:p>
          <a:p>
            <a:pPr indent="-298450" lvl="0" marL="457200" rtl="0" algn="l">
              <a:spcBef>
                <a:spcPts val="0"/>
              </a:spcBef>
              <a:spcAft>
                <a:spcPts val="0"/>
              </a:spcAft>
              <a:buClr>
                <a:srgbClr val="000000"/>
              </a:buClr>
              <a:buSzPts val="1100"/>
              <a:buFont typeface="Arial"/>
              <a:buChar char="●"/>
            </a:pPr>
            <a:r>
              <a:rPr b="1" lang="en">
                <a:solidFill>
                  <a:srgbClr val="000000"/>
                </a:solidFill>
              </a:rPr>
              <a:t>Unexpected External Factors</a:t>
            </a:r>
            <a:r>
              <a:rPr lang="en">
                <a:solidFill>
                  <a:srgbClr val="000000"/>
                </a:solidFill>
              </a:rPr>
              <a:t>: Unexpected occurrences or modifications in the gaming sector, such the launch of new gaming platforms or significant legislative adjustments, could affect the applicability of your research.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0"/>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473" name="Google Shape;473;p40"/>
          <p:cNvSpPr txBox="1"/>
          <p:nvPr>
            <p:ph idx="1" type="body"/>
          </p:nvPr>
        </p:nvSpPr>
        <p:spPr>
          <a:xfrm>
            <a:off x="904725" y="1494125"/>
            <a:ext cx="7429500" cy="30375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1850"/>
              <a:t>Key Findings:</a:t>
            </a:r>
            <a:endParaRPr sz="1850"/>
          </a:p>
          <a:p>
            <a:pPr indent="-301942" lvl="0" marL="457200" rtl="0" algn="l">
              <a:spcBef>
                <a:spcPts val="1200"/>
              </a:spcBef>
              <a:spcAft>
                <a:spcPts val="0"/>
              </a:spcAft>
              <a:buClr>
                <a:srgbClr val="000000"/>
              </a:buClr>
              <a:buSzPct val="100000"/>
              <a:buFont typeface="Arial"/>
              <a:buChar char="●"/>
            </a:pPr>
            <a:r>
              <a:rPr b="1" lang="en" sz="1650">
                <a:solidFill>
                  <a:srgbClr val="000000"/>
                </a:solidFill>
              </a:rPr>
              <a:t>High Association Between Estimated Owners and Peak Concurrent Users</a:t>
            </a:r>
            <a:r>
              <a:rPr lang="en" sz="1650">
                <a:solidFill>
                  <a:srgbClr val="000000"/>
                </a:solidFill>
              </a:rPr>
              <a:t>: The research showed a strong association between the peak concurrent users of a game and its estimated owners, suggesting that games with higher estimated ownership typically draw in more players during peak times.</a:t>
            </a:r>
            <a:endParaRPr sz="1650">
              <a:solidFill>
                <a:srgbClr val="000000"/>
              </a:solidFill>
            </a:endParaRPr>
          </a:p>
          <a:p>
            <a:pPr indent="-301942" lvl="0" marL="457200" rtl="0" algn="l">
              <a:spcBef>
                <a:spcPts val="0"/>
              </a:spcBef>
              <a:spcAft>
                <a:spcPts val="0"/>
              </a:spcAft>
              <a:buClr>
                <a:srgbClr val="000000"/>
              </a:buClr>
              <a:buSzPct val="100000"/>
              <a:buFont typeface="Arial"/>
              <a:buChar char="●"/>
            </a:pPr>
            <a:r>
              <a:rPr b="1" lang="en" sz="1650">
                <a:solidFill>
                  <a:srgbClr val="000000"/>
                </a:solidFill>
              </a:rPr>
              <a:t>Game Adoption Is Significantly Affected by Platform Accessibility</a:t>
            </a:r>
            <a:r>
              <a:rPr lang="en" sz="1650">
                <a:solidFill>
                  <a:srgbClr val="000000"/>
                </a:solidFill>
              </a:rPr>
              <a:t>: Games that are available on many platforms—Linux, Mac, and Windows—display distinct ownership patterns. Publishers and developers can optimize platform compatibility by following these patterns.</a:t>
            </a:r>
            <a:endParaRPr sz="1650">
              <a:solidFill>
                <a:srgbClr val="000000"/>
              </a:solidFill>
            </a:endParaRPr>
          </a:p>
          <a:p>
            <a:pPr indent="-301942" lvl="0" marL="457200" rtl="0" algn="l">
              <a:spcBef>
                <a:spcPts val="0"/>
              </a:spcBef>
              <a:spcAft>
                <a:spcPts val="0"/>
              </a:spcAft>
              <a:buClr>
                <a:srgbClr val="000000"/>
              </a:buClr>
              <a:buSzPct val="100000"/>
              <a:buFont typeface="Arial"/>
              <a:buChar char="●"/>
            </a:pPr>
            <a:r>
              <a:rPr b="1" lang="en" sz="1650">
                <a:solidFill>
                  <a:srgbClr val="000000"/>
                </a:solidFill>
              </a:rPr>
              <a:t>Regular Positive association Between User and Metacritic Scores</a:t>
            </a:r>
            <a:r>
              <a:rPr lang="en" sz="1650">
                <a:solidFill>
                  <a:srgbClr val="000000"/>
                </a:solidFill>
              </a:rPr>
              <a:t>: The data showed a regular positive association between user and Metacritic scores. This implies that user feedback has credibility because user opinions closely match those of professional critics.</a:t>
            </a:r>
            <a:endParaRPr sz="1650">
              <a:solidFill>
                <a:srgbClr val="000000"/>
              </a:solidFill>
            </a:endParaRPr>
          </a:p>
          <a:p>
            <a:pPr indent="-301942" lvl="0" marL="457200" rtl="0" algn="l">
              <a:spcBef>
                <a:spcPts val="0"/>
              </a:spcBef>
              <a:spcAft>
                <a:spcPts val="0"/>
              </a:spcAft>
              <a:buClr>
                <a:srgbClr val="000000"/>
              </a:buClr>
              <a:buSzPct val="100000"/>
              <a:buFont typeface="Arial"/>
              <a:buChar char="●"/>
            </a:pPr>
            <a:r>
              <a:rPr b="1" lang="en" sz="1650">
                <a:solidFill>
                  <a:srgbClr val="000000"/>
                </a:solidFill>
              </a:rPr>
              <a:t>User ratings Are Influenced by Achievements</a:t>
            </a:r>
            <a:r>
              <a:rPr lang="en" sz="1650">
                <a:solidFill>
                  <a:srgbClr val="000000"/>
                </a:solidFill>
              </a:rPr>
              <a:t>: Positive ratings are more common for games with a larger number of achievements. This result emphasizes how crucial in-game achievements are to improving the user experience as a whole.</a:t>
            </a:r>
            <a:endParaRPr sz="165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1"/>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479" name="Google Shape;479;p41"/>
          <p:cNvSpPr txBox="1"/>
          <p:nvPr>
            <p:ph idx="1" type="body"/>
          </p:nvPr>
        </p:nvSpPr>
        <p:spPr>
          <a:xfrm>
            <a:off x="904725" y="1494125"/>
            <a:ext cx="7429500" cy="3037500"/>
          </a:xfrm>
          <a:prstGeom prst="rect">
            <a:avLst/>
          </a:prstGeom>
        </p:spPr>
        <p:txBody>
          <a:bodyPr anchorCtr="0" anchor="t" bIns="91425" lIns="91425" spcFirstLastPara="1" rIns="91425" wrap="square" tIns="91425">
            <a:normAutofit fontScale="85000" lnSpcReduction="20000"/>
          </a:bodyPr>
          <a:lstStyle/>
          <a:p>
            <a:pPr indent="-317658" lvl="0" marL="457200" rtl="0" algn="l">
              <a:spcBef>
                <a:spcPts val="1200"/>
              </a:spcBef>
              <a:spcAft>
                <a:spcPts val="0"/>
              </a:spcAft>
              <a:buClr>
                <a:srgbClr val="000000"/>
              </a:buClr>
              <a:buSzPct val="100000"/>
              <a:buFont typeface="Arial"/>
              <a:buChar char="●"/>
            </a:pPr>
            <a:r>
              <a:rPr b="1" lang="en" sz="1650">
                <a:solidFill>
                  <a:srgbClr val="000000"/>
                </a:solidFill>
              </a:rPr>
              <a:t>User Involvement and Playtime Patterns</a:t>
            </a:r>
            <a:r>
              <a:rPr lang="en" sz="1650">
                <a:solidFill>
                  <a:srgbClr val="000000"/>
                </a:solidFill>
              </a:rPr>
              <a:t>: Analyzing average and median playtime yielded informative patterns that provided a more thorough picture of user engagement. Playtime statistics recurring trends can help game designers create engaging user experiences.</a:t>
            </a:r>
            <a:endParaRPr sz="1650">
              <a:solidFill>
                <a:srgbClr val="000000"/>
              </a:solidFill>
            </a:endParaRPr>
          </a:p>
          <a:p>
            <a:pPr indent="-317658" lvl="0" marL="457200" rtl="0" algn="l">
              <a:spcBef>
                <a:spcPts val="0"/>
              </a:spcBef>
              <a:spcAft>
                <a:spcPts val="0"/>
              </a:spcAft>
              <a:buClr>
                <a:srgbClr val="000000"/>
              </a:buClr>
              <a:buSzPct val="100000"/>
              <a:buFont typeface="Arial"/>
              <a:buChar char="●"/>
            </a:pPr>
            <a:r>
              <a:rPr b="1" lang="en" sz="1650">
                <a:solidFill>
                  <a:srgbClr val="000000"/>
                </a:solidFill>
              </a:rPr>
              <a:t>Limited Effect of Game pricing on User Scores</a:t>
            </a:r>
            <a:r>
              <a:rPr lang="en" sz="1650">
                <a:solidFill>
                  <a:srgbClr val="000000"/>
                </a:solidFill>
              </a:rPr>
              <a:t>: The investigation did not reveal any appreciable relationship between game pricing and user reviews, which was unexpected. It appears that other factors influence user perceptions more than price, as higher-priced games did not consistently obtain higher user scores.</a:t>
            </a:r>
            <a:endParaRPr sz="1650">
              <a:solidFill>
                <a:srgbClr val="000000"/>
              </a:solidFill>
            </a:endParaRPr>
          </a:p>
          <a:p>
            <a:pPr indent="-317658" lvl="0" marL="457200" rtl="0" algn="l">
              <a:spcBef>
                <a:spcPts val="0"/>
              </a:spcBef>
              <a:spcAft>
                <a:spcPts val="0"/>
              </a:spcAft>
              <a:buClr>
                <a:srgbClr val="000000"/>
              </a:buClr>
              <a:buSzPct val="100000"/>
              <a:buFont typeface="Arial"/>
              <a:buChar char="●"/>
            </a:pPr>
            <a:r>
              <a:rPr b="1" lang="en" sz="1650">
                <a:solidFill>
                  <a:srgbClr val="000000"/>
                </a:solidFill>
              </a:rPr>
              <a:t>Ownership Rates and Categorization</a:t>
            </a:r>
            <a:r>
              <a:rPr lang="en" sz="1650">
                <a:solidFill>
                  <a:srgbClr val="000000"/>
                </a:solidFill>
              </a:rPr>
              <a:t>: An investigation was conducted into the correlation between a game's estimated ownership and the number of categories/genres it belongs to. Even though there was no clear trend found in the data, more research on the effects of game category on ownership rates could provide more detailed information.</a:t>
            </a:r>
            <a:endParaRPr sz="165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Overview</a:t>
            </a:r>
            <a:endParaRPr/>
          </a:p>
        </p:txBody>
      </p:sp>
      <p:sp>
        <p:nvSpPr>
          <p:cNvPr id="290" name="Google Shape;290;p15"/>
          <p:cNvSpPr txBox="1"/>
          <p:nvPr>
            <p:ph idx="1" type="body"/>
          </p:nvPr>
        </p:nvSpPr>
        <p:spPr>
          <a:xfrm>
            <a:off x="904725" y="1494125"/>
            <a:ext cx="7429500" cy="30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Explore a vast gaming dataset that is brimming with information about Metacritic scores, platform accessibility, user reviews, and more. The information provides a broad overview of the gaming industry and acts as our treasure trove. Every detail is carefully documented, including playing trends, pricing dynamics, peak concurrent users, and projected ownership. Come along on this analytical journey where data transforms into a potent lens to reveal patterns, connections, and crucial revelations that will change the strategic environment of the gaming business.</a:t>
            </a:r>
            <a:endParaRPr/>
          </a:p>
          <a:p>
            <a:pPr indent="0" lvl="0" marL="0" rtl="0" algn="l">
              <a:spcBef>
                <a:spcPts val="1200"/>
              </a:spcBef>
              <a:spcAft>
                <a:spcPts val="1200"/>
              </a:spcAft>
              <a:buNone/>
            </a:pPr>
            <a:r>
              <a:rPr lang="en"/>
              <a:t>All of the data utilized is contained in a single CSV file named games.csv, which serves as the main dataset. The </a:t>
            </a:r>
            <a:r>
              <a:rPr lang="en" u="sng">
                <a:solidFill>
                  <a:schemeClr val="hlink"/>
                </a:solidFill>
                <a:highlight>
                  <a:srgbClr val="FFFFFF"/>
                </a:highlight>
                <a:hlinkClick r:id="rId3"/>
              </a:rPr>
              <a:t>Kaggle</a:t>
            </a:r>
            <a:r>
              <a:rPr lang="en"/>
              <a:t> data collection was downloaded.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2"/>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485" name="Google Shape;485;p42"/>
          <p:cNvSpPr txBox="1"/>
          <p:nvPr>
            <p:ph idx="1" type="body"/>
          </p:nvPr>
        </p:nvSpPr>
        <p:spPr>
          <a:xfrm>
            <a:off x="904725" y="1494125"/>
            <a:ext cx="7429500" cy="30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verdict</a:t>
            </a:r>
            <a:r>
              <a:rPr lang="en"/>
              <a:t>:</a:t>
            </a:r>
            <a:endParaRPr/>
          </a:p>
          <a:p>
            <a:pPr indent="0" lvl="0" marL="0" rtl="0" algn="l">
              <a:spcBef>
                <a:spcPts val="1200"/>
              </a:spcBef>
              <a:spcAft>
                <a:spcPts val="1200"/>
              </a:spcAft>
              <a:buNone/>
            </a:pPr>
            <a:r>
              <a:rPr lang="en">
                <a:solidFill>
                  <a:srgbClr val="000000"/>
                </a:solidFill>
              </a:rPr>
              <a:t>Key findings from the analysis are summarized as follows: there is a relationship between estimated owners and peak concurrent users; accessibility of platforms affects game uptake; and user and Metacritic scores are consistent. Notably, in-game achievements have a favorable impact on ratings, but pricing and playtime trends have subtle effects on user happiness. These results provide industry participants with useful information for strategic planning and well-informed decision-making in the ever-changing gaming environment.</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783450"/>
            <a:ext cx="70305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Cleaning</a:t>
            </a:r>
            <a:endParaRPr/>
          </a:p>
        </p:txBody>
      </p:sp>
      <p:sp>
        <p:nvSpPr>
          <p:cNvPr id="296" name="Google Shape;296;p16"/>
          <p:cNvSpPr txBox="1"/>
          <p:nvPr>
            <p:ph idx="1" type="body"/>
          </p:nvPr>
        </p:nvSpPr>
        <p:spPr>
          <a:xfrm>
            <a:off x="197900" y="1352900"/>
            <a:ext cx="4374000" cy="3178800"/>
          </a:xfrm>
          <a:prstGeom prst="rect">
            <a:avLst/>
          </a:prstGeom>
        </p:spPr>
        <p:txBody>
          <a:bodyPr anchorCtr="0" anchor="t" bIns="91425" lIns="91425" spcFirstLastPara="1" rIns="91425" wrap="square" tIns="91425">
            <a:normAutofit fontScale="77500" lnSpcReduction="10000"/>
          </a:bodyPr>
          <a:lstStyle/>
          <a:p>
            <a:pPr indent="-302418" lvl="0" marL="457200" rtl="0" algn="l">
              <a:spcBef>
                <a:spcPts val="1200"/>
              </a:spcBef>
              <a:spcAft>
                <a:spcPts val="0"/>
              </a:spcAft>
              <a:buClr>
                <a:srgbClr val="000000"/>
              </a:buClr>
              <a:buSzPct val="100000"/>
              <a:buFont typeface="Arial"/>
              <a:buChar char="●"/>
            </a:pPr>
            <a:r>
              <a:rPr b="1" lang="en" sz="1500">
                <a:solidFill>
                  <a:srgbClr val="000000"/>
                </a:solidFill>
              </a:rPr>
              <a:t>Column Standardization</a:t>
            </a:r>
            <a:r>
              <a:rPr lang="en" sz="1500">
                <a:solidFill>
                  <a:srgbClr val="000000"/>
                </a:solidFill>
              </a:rPr>
              <a:t>: To ensure consistency, spaces were substituted with underscores and column names were changed to lowercase.</a:t>
            </a:r>
            <a:endParaRPr sz="1500">
              <a:solidFill>
                <a:srgbClr val="000000"/>
              </a:solidFill>
            </a:endParaRPr>
          </a:p>
          <a:p>
            <a:pPr indent="-302418" lvl="0" marL="457200" rtl="0" algn="l">
              <a:spcBef>
                <a:spcPts val="0"/>
              </a:spcBef>
              <a:spcAft>
                <a:spcPts val="0"/>
              </a:spcAft>
              <a:buClr>
                <a:srgbClr val="000000"/>
              </a:buClr>
              <a:buSzPct val="100000"/>
              <a:buFont typeface="Arial"/>
              <a:buChar char="●"/>
            </a:pPr>
            <a:r>
              <a:rPr b="1" lang="en" sz="1500">
                <a:solidFill>
                  <a:srgbClr val="000000"/>
                </a:solidFill>
              </a:rPr>
              <a:t>Missing Values Handling</a:t>
            </a:r>
            <a:r>
              <a:rPr lang="en" sz="1500">
                <a:solidFill>
                  <a:srgbClr val="000000"/>
                </a:solidFill>
              </a:rPr>
              <a:t>: For both numerical and text/categorical columns, identify the missing values and use the proper imputation techniques.</a:t>
            </a:r>
            <a:endParaRPr sz="1500">
              <a:solidFill>
                <a:srgbClr val="000000"/>
              </a:solidFill>
            </a:endParaRPr>
          </a:p>
          <a:p>
            <a:pPr indent="-302418" lvl="0" marL="457200" rtl="0" algn="l">
              <a:spcBef>
                <a:spcPts val="0"/>
              </a:spcBef>
              <a:spcAft>
                <a:spcPts val="0"/>
              </a:spcAft>
              <a:buClr>
                <a:srgbClr val="000000"/>
              </a:buClr>
              <a:buSzPct val="100000"/>
              <a:buFont typeface="Arial"/>
              <a:buChar char="●"/>
            </a:pPr>
            <a:r>
              <a:rPr b="1" lang="en" sz="1500">
                <a:solidFill>
                  <a:srgbClr val="000000"/>
                </a:solidFill>
              </a:rPr>
              <a:t>Datakind</a:t>
            </a:r>
            <a:r>
              <a:rPr b="1" lang="en" sz="1500">
                <a:solidFill>
                  <a:srgbClr val="000000"/>
                </a:solidFill>
              </a:rPr>
              <a:t> Separation</a:t>
            </a:r>
            <a:r>
              <a:rPr lang="en" sz="1500">
                <a:solidFill>
                  <a:srgbClr val="000000"/>
                </a:solidFill>
              </a:rPr>
              <a:t>: Text and numeric columns were divided into separate groups based on the kind of data.</a:t>
            </a:r>
            <a:endParaRPr sz="1500">
              <a:solidFill>
                <a:srgbClr val="000000"/>
              </a:solidFill>
            </a:endParaRPr>
          </a:p>
          <a:p>
            <a:pPr indent="-302418" lvl="0" marL="457200" rtl="0" algn="l">
              <a:spcBef>
                <a:spcPts val="0"/>
              </a:spcBef>
              <a:spcAft>
                <a:spcPts val="0"/>
              </a:spcAft>
              <a:buClr>
                <a:srgbClr val="000000"/>
              </a:buClr>
              <a:buSzPct val="100000"/>
              <a:buFont typeface="Arial"/>
              <a:buChar char="●"/>
            </a:pPr>
            <a:r>
              <a:rPr b="1" lang="en" sz="1500">
                <a:solidFill>
                  <a:srgbClr val="000000"/>
                </a:solidFill>
              </a:rPr>
              <a:t>Numerical Imputation</a:t>
            </a:r>
            <a:r>
              <a:rPr lang="en" sz="1500">
                <a:solidFill>
                  <a:srgbClr val="000000"/>
                </a:solidFill>
              </a:rPr>
              <a:t>: To fill in the blanks in numerical columns, use SimpleImputer and the mean technique.</a:t>
            </a:r>
            <a:endParaRPr sz="1500">
              <a:solidFill>
                <a:srgbClr val="000000"/>
              </a:solidFill>
            </a:endParaRPr>
          </a:p>
          <a:p>
            <a:pPr indent="-302418" lvl="0" marL="457200" rtl="0" algn="l">
              <a:spcBef>
                <a:spcPts val="0"/>
              </a:spcBef>
              <a:spcAft>
                <a:spcPts val="0"/>
              </a:spcAft>
              <a:buClr>
                <a:srgbClr val="000000"/>
              </a:buClr>
              <a:buSzPct val="100000"/>
              <a:buFont typeface="Arial"/>
              <a:buChar char="●"/>
            </a:pPr>
            <a:r>
              <a:rPr b="1" lang="en" sz="1500">
                <a:solidFill>
                  <a:srgbClr val="000000"/>
                </a:solidFill>
              </a:rPr>
              <a:t>Text Imputation</a:t>
            </a:r>
            <a:r>
              <a:rPr lang="en" sz="1500">
                <a:solidFill>
                  <a:srgbClr val="000000"/>
                </a:solidFill>
              </a:rPr>
              <a:t>: For text and category columns, a constant value imputation approach was used.</a:t>
            </a:r>
            <a:endParaRPr sz="1500">
              <a:solidFill>
                <a:srgbClr val="000000"/>
              </a:solidFill>
            </a:endParaRPr>
          </a:p>
          <a:p>
            <a:pPr indent="-302418" lvl="0" marL="457200" rtl="0" algn="l">
              <a:spcBef>
                <a:spcPts val="0"/>
              </a:spcBef>
              <a:spcAft>
                <a:spcPts val="0"/>
              </a:spcAft>
              <a:buClr>
                <a:srgbClr val="000000"/>
              </a:buClr>
              <a:buSzPct val="100000"/>
              <a:buFont typeface="Arial"/>
              <a:buChar char="●"/>
            </a:pPr>
            <a:r>
              <a:rPr b="1" lang="en" sz="1500">
                <a:solidFill>
                  <a:srgbClr val="000000"/>
                </a:solidFill>
              </a:rPr>
              <a:t>String Processing</a:t>
            </a:r>
            <a:r>
              <a:rPr lang="en" sz="1500">
                <a:solidFill>
                  <a:srgbClr val="000000"/>
                </a:solidFill>
              </a:rPr>
              <a:t>: Some string columns had their brackets removed.</a:t>
            </a:r>
            <a:endParaRPr sz="1500">
              <a:solidFill>
                <a:srgbClr val="000000"/>
              </a:solidFill>
            </a:endParaRPr>
          </a:p>
          <a:p>
            <a:pPr indent="-302418" lvl="0" marL="457200" rtl="0" algn="l">
              <a:spcBef>
                <a:spcPts val="0"/>
              </a:spcBef>
              <a:spcAft>
                <a:spcPts val="0"/>
              </a:spcAft>
              <a:buClr>
                <a:srgbClr val="000000"/>
              </a:buClr>
              <a:buSzPct val="100000"/>
              <a:buFont typeface="Arial"/>
              <a:buChar char="●"/>
            </a:pPr>
            <a:r>
              <a:rPr b="1" lang="en" sz="1500">
                <a:solidFill>
                  <a:srgbClr val="000000"/>
                </a:solidFill>
              </a:rPr>
              <a:t>Datetime Conversion</a:t>
            </a:r>
            <a:r>
              <a:rPr lang="en" sz="1500">
                <a:solidFill>
                  <a:srgbClr val="000000"/>
                </a:solidFill>
              </a:rPr>
              <a:t>: Datetime format was converted to the'release_date' column.</a:t>
            </a:r>
            <a:endParaRPr sz="1500">
              <a:solidFill>
                <a:srgbClr val="000000"/>
              </a:solidFill>
            </a:endParaRPr>
          </a:p>
        </p:txBody>
      </p:sp>
      <p:sp>
        <p:nvSpPr>
          <p:cNvPr id="297" name="Google Shape;297;p16"/>
          <p:cNvSpPr txBox="1"/>
          <p:nvPr>
            <p:ph idx="2" type="body"/>
          </p:nvPr>
        </p:nvSpPr>
        <p:spPr>
          <a:xfrm>
            <a:off x="4571900" y="1352825"/>
            <a:ext cx="4445100" cy="31788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Technologies Used</a:t>
            </a:r>
            <a:r>
              <a:rPr lang="en" sz="1100">
                <a:solidFill>
                  <a:srgbClr val="000000"/>
                </a:solidFill>
                <a:latin typeface="Arial"/>
                <a:ea typeface="Arial"/>
                <a:cs typeface="Arial"/>
                <a:sym typeface="Arial"/>
              </a:rPr>
              <a:t>: For data manipulation and visualization, NumPy, Seaborn, Matplotlib, and Python were used together with Pandas.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Tool Usage</a:t>
            </a:r>
            <a:r>
              <a:rPr lang="en" sz="1100">
                <a:solidFill>
                  <a:srgbClr val="000000"/>
                </a:solidFill>
                <a:latin typeface="Arial"/>
                <a:ea typeface="Arial"/>
                <a:cs typeface="Arial"/>
                <a:sym typeface="Arial"/>
              </a:rPr>
              <a:t>: PyCaret was used to create machine learning models, and Tableau was used to visualize data.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Modeling and Visualization</a:t>
            </a:r>
            <a:r>
              <a:rPr lang="en" sz="1100">
                <a:solidFill>
                  <a:srgbClr val="000000"/>
                </a:solidFill>
                <a:latin typeface="Arial"/>
                <a:ea typeface="Arial"/>
                <a:cs typeface="Arial"/>
                <a:sym typeface="Arial"/>
              </a:rPr>
              <a:t>: Using PyCaret, machine learning models, such as a Gradient Boosting Regressor, were created and visualized.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Outlier Detection</a:t>
            </a:r>
            <a:r>
              <a:rPr lang="en" sz="1100">
                <a:solidFill>
                  <a:srgbClr val="000000"/>
                </a:solidFill>
                <a:latin typeface="Arial"/>
                <a:ea typeface="Arial"/>
                <a:cs typeface="Arial"/>
                <a:sym typeface="Arial"/>
              </a:rPr>
              <a:t>: The interquartile range (IQR) approach was used to identify and manage outliers.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Statistical Analysis</a:t>
            </a:r>
            <a:r>
              <a:rPr lang="en" sz="1100">
                <a:solidFill>
                  <a:srgbClr val="000000"/>
                </a:solidFill>
                <a:latin typeface="Arial"/>
                <a:ea typeface="Arial"/>
                <a:cs typeface="Arial"/>
                <a:sym typeface="Arial"/>
              </a:rPr>
              <a:t>: Performed statistical analysis, including testing hypotheses and calculating the Pearson correlation coefficient.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Visualization</a:t>
            </a:r>
            <a:r>
              <a:rPr lang="en" sz="1100">
                <a:solidFill>
                  <a:srgbClr val="000000"/>
                </a:solidFill>
                <a:latin typeface="Arial"/>
                <a:ea typeface="Arial"/>
                <a:cs typeface="Arial"/>
                <a:sym typeface="Arial"/>
              </a:rPr>
              <a:t>: To investigate links and trends in the data, statistical visualizations, scatter plots, and heatmaps were made.</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t>
            </a:r>
            <a:r>
              <a:rPr lang="en"/>
              <a:t>Analysis</a:t>
            </a:r>
            <a:endParaRPr/>
          </a:p>
        </p:txBody>
      </p:sp>
      <p:sp>
        <p:nvSpPr>
          <p:cNvPr id="303" name="Google Shape;303;p17"/>
          <p:cNvSpPr txBox="1"/>
          <p:nvPr>
            <p:ph idx="1" type="body"/>
          </p:nvPr>
        </p:nvSpPr>
        <p:spPr>
          <a:xfrm>
            <a:off x="904725" y="1494125"/>
            <a:ext cx="7429500" cy="36495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None/>
            </a:pPr>
            <a:r>
              <a:rPr b="1" lang="en">
                <a:solidFill>
                  <a:srgbClr val="000000"/>
                </a:solidFill>
                <a:latin typeface="Arial"/>
                <a:ea typeface="Arial"/>
                <a:cs typeface="Arial"/>
                <a:sym typeface="Arial"/>
              </a:rPr>
              <a:t>Key Demographics and Behaviors:</a:t>
            </a:r>
            <a:endParaRPr b="1">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User Demographics:</a:t>
            </a: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Determine how users are distributed according to their location, gender, and age. This can give an overview of the user base and assist in customizing services or content.</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Game Preferences:</a:t>
            </a: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Examine the most popular game categories, titles, or genres among users. Knowledge of user preferences can help with partnering, marketing, and game development decisions.</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Platform Usage:</a:t>
            </a: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Find out which platforms—such as PC, console, and mobile—are most popular with users. Strategies and optimizations tailored to a particular platform can be guided by this data.</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Engagement Metrics:</a:t>
            </a: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Examine metrics related to user engagement, such as playtime, interaction frequency, and user ratings. This aids in finding trends and evaluating users' level of satisfaction overall.</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Pricing Sensitivity:</a:t>
            </a: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Analyze the relationship between price and user satisfaction. Determine whether or whether players tend to assign higher points to more expensive games, giving you insight on how valuable people think certain games are.</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Categorization Impact:</a:t>
            </a:r>
            <a:endParaRPr b="1"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Examine the effects of categorization (genres, categories) on the acceptance of video games. Find out if games with a wider range of genres or categories tend to draw in more players.</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260300" y="739950"/>
            <a:ext cx="7030500" cy="60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a:t>
            </a:r>
            <a:endParaRPr/>
          </a:p>
        </p:txBody>
      </p:sp>
      <p:sp>
        <p:nvSpPr>
          <p:cNvPr id="309" name="Google Shape;309;p18"/>
          <p:cNvSpPr txBox="1"/>
          <p:nvPr>
            <p:ph idx="1" type="body"/>
          </p:nvPr>
        </p:nvSpPr>
        <p:spPr>
          <a:xfrm>
            <a:off x="904725" y="1494125"/>
            <a:ext cx="7429500" cy="36495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
                <a:solidFill>
                  <a:srgbClr val="000000"/>
                </a:solidFill>
                <a:latin typeface="Arial"/>
                <a:ea typeface="Arial"/>
                <a:cs typeface="Arial"/>
                <a:sym typeface="Arial"/>
              </a:rPr>
              <a:t>Initial</a:t>
            </a:r>
            <a:r>
              <a:rPr b="1" lang="en">
                <a:solidFill>
                  <a:srgbClr val="000000"/>
                </a:solidFill>
                <a:latin typeface="Arial"/>
                <a:ea typeface="Arial"/>
                <a:cs typeface="Arial"/>
                <a:sym typeface="Arial"/>
              </a:rPr>
              <a:t> Findings about Client Engagement:</a:t>
            </a:r>
            <a:endParaRPr b="1">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Client Interaction Patterns:</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Examine trends in client interactions, including the number and length of meetings. Determine whether your clients would rather have longer, less frequent sessions or shorter, more frequent encounters.</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Feedback and Reviews:</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Analyze comments and reviews from users. Determine recurring themes, feelings, and opportunities for development. Improving client happiness and implementing data-driven improvements may depend on this.</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User Input Predictions:</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Analyze how accurate the predictions made by the user were. Examine how well the model's predictions of good or negative feedback, derived from user input, match up with the real user reviews.</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Playtime Patterns:</a:t>
            </a:r>
            <a:endParaRPr b="1"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Examine playtime patterns to learn how players interact with games across time. To find possible trends, find correlations between the average and median playtime.</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Price Influence:</a:t>
            </a:r>
            <a:endParaRPr b="1"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Examine how user scores are affected by game prices. Examine whether user scores and game prices have a statistically significant positive link.</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Categorization Impact on Popularity:</a:t>
            </a:r>
            <a:endParaRPr b="1"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Determine whether the quantity of genres and categories affects the approximate number of owners. Recognize whether games with a wide variety of genres and categories likely to draw in more players.</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Visualization and User-Friendly Interface:</a:t>
            </a:r>
            <a:endParaRPr b="1"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Emphasize the value of data visualization and the app's user-friendly design for data exploration. Stress the ways in which these features improve the user experience.</a:t>
            </a:r>
            <a:endParaRPr>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783450"/>
            <a:ext cx="70305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 Testing</a:t>
            </a:r>
            <a:endParaRPr/>
          </a:p>
        </p:txBody>
      </p:sp>
      <p:sp>
        <p:nvSpPr>
          <p:cNvPr id="315" name="Google Shape;315;p19"/>
          <p:cNvSpPr txBox="1"/>
          <p:nvPr>
            <p:ph idx="1" type="body"/>
          </p:nvPr>
        </p:nvSpPr>
        <p:spPr>
          <a:xfrm>
            <a:off x="197900" y="1352900"/>
            <a:ext cx="4374000" cy="31788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1200"/>
              </a:spcBef>
              <a:spcAft>
                <a:spcPts val="0"/>
              </a:spcAft>
              <a:buNone/>
            </a:pPr>
            <a:r>
              <a:rPr lang="en">
                <a:solidFill>
                  <a:srgbClr val="000000"/>
                </a:solidFill>
              </a:rPr>
              <a:t>Hypothesis 1:</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200">
                <a:solidFill>
                  <a:srgbClr val="000000"/>
                </a:solidFill>
                <a:highlight>
                  <a:srgbClr val="FFFFFF"/>
                </a:highlight>
              </a:rPr>
              <a:t>Game Popularity vs. Features</a:t>
            </a:r>
            <a:endParaRPr b="1" sz="12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Null Hypothesis:</a:t>
            </a:r>
            <a:r>
              <a:rPr lang="en" sz="1200">
                <a:solidFill>
                  <a:srgbClr val="000000"/>
                </a:solidFill>
                <a:highlight>
                  <a:srgbClr val="FFFFFF"/>
                </a:highlight>
              </a:rPr>
              <a:t> Estimated owners and peak concurrent users do not significantly correlate.</a:t>
            </a:r>
            <a:endParaRPr sz="12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Alternative Hypothesis:</a:t>
            </a:r>
            <a:r>
              <a:rPr lang="en" sz="1050">
                <a:solidFill>
                  <a:srgbClr val="000000"/>
                </a:solidFill>
                <a:highlight>
                  <a:srgbClr val="FFFFFF"/>
                </a:highlight>
                <a:latin typeface="Arial"/>
                <a:ea typeface="Arial"/>
                <a:cs typeface="Arial"/>
                <a:sym typeface="Arial"/>
              </a:rPr>
              <a:t> </a:t>
            </a:r>
            <a:r>
              <a:rPr lang="en" sz="1200">
                <a:solidFill>
                  <a:srgbClr val="000000"/>
                </a:solidFill>
                <a:highlight>
                  <a:srgbClr val="FFFFFF"/>
                </a:highlight>
              </a:rPr>
              <a:t>Peak concurrent users and estimated owners have a substantial positive association</a:t>
            </a:r>
            <a:endParaRPr sz="1200">
              <a:solidFill>
                <a:srgbClr val="000000"/>
              </a:solidFill>
              <a:highlight>
                <a:srgbClr val="FFFFFF"/>
              </a:highlight>
            </a:endParaRPr>
          </a:p>
          <a:p>
            <a:pPr indent="0" lvl="0" marL="0" rtl="0" algn="l">
              <a:spcBef>
                <a:spcPts val="1200"/>
              </a:spcBef>
              <a:spcAft>
                <a:spcPts val="0"/>
              </a:spcAft>
              <a:buNone/>
            </a:pPr>
            <a:r>
              <a:rPr lang="en">
                <a:solidFill>
                  <a:srgbClr val="000000"/>
                </a:solidFill>
              </a:rPr>
              <a:t>Method: </a:t>
            </a:r>
            <a:r>
              <a:rPr b="1" lang="en" sz="1200">
                <a:solidFill>
                  <a:srgbClr val="212121"/>
                </a:solidFill>
              </a:rPr>
              <a:t>Pearson</a:t>
            </a:r>
            <a:endParaRPr sz="1200">
              <a:solidFill>
                <a:srgbClr val="212121"/>
              </a:solidFill>
            </a:endParaRPr>
          </a:p>
          <a:p>
            <a:pPr indent="0" lvl="0" marL="0" rtl="0" algn="ctr">
              <a:lnSpc>
                <a:spcPct val="100000"/>
              </a:lnSpc>
              <a:spcBef>
                <a:spcPts val="1200"/>
              </a:spcBef>
              <a:spcAft>
                <a:spcPts val="0"/>
              </a:spcAft>
              <a:buNone/>
            </a:pPr>
            <a:r>
              <a:rPr b="1" lang="en" sz="1250">
                <a:solidFill>
                  <a:srgbClr val="000000"/>
                </a:solidFill>
                <a:highlight>
                  <a:srgbClr val="FFFFFF"/>
                </a:highlight>
              </a:rPr>
              <a:t>The Pearson Correlation Coefficient is</a:t>
            </a:r>
            <a:r>
              <a:rPr lang="en" sz="1250">
                <a:solidFill>
                  <a:srgbClr val="000000"/>
                </a:solidFill>
                <a:highlight>
                  <a:srgbClr val="FFFFFF"/>
                </a:highlight>
              </a:rPr>
              <a:t>: 0.1325735473919038</a:t>
            </a:r>
            <a:endParaRPr sz="1250">
              <a:solidFill>
                <a:srgbClr val="000000"/>
              </a:solidFill>
              <a:highlight>
                <a:srgbClr val="FFFFFF"/>
              </a:highlight>
            </a:endParaRPr>
          </a:p>
          <a:p>
            <a:pPr indent="0" lvl="0" marL="0" rtl="0" algn="ctr">
              <a:lnSpc>
                <a:spcPct val="100000"/>
              </a:lnSpc>
              <a:spcBef>
                <a:spcPts val="0"/>
              </a:spcBef>
              <a:spcAft>
                <a:spcPts val="0"/>
              </a:spcAft>
              <a:buNone/>
            </a:pPr>
            <a:r>
              <a:rPr b="1" lang="en" sz="1250">
                <a:solidFill>
                  <a:srgbClr val="000000"/>
                </a:solidFill>
                <a:highlight>
                  <a:srgbClr val="FFFFFF"/>
                </a:highlight>
              </a:rPr>
              <a:t>The Pearson P_Value is</a:t>
            </a:r>
            <a:r>
              <a:rPr lang="en" sz="1250">
                <a:solidFill>
                  <a:srgbClr val="000000"/>
                </a:solidFill>
                <a:highlight>
                  <a:srgbClr val="FFFFFF"/>
                </a:highlight>
              </a:rPr>
              <a:t>: 1.3829792168487608e-291</a:t>
            </a:r>
            <a:endParaRPr sz="1250">
              <a:solidFill>
                <a:srgbClr val="212121"/>
              </a:solidFill>
            </a:endParaRPr>
          </a:p>
          <a:p>
            <a:pPr indent="0" lvl="0" marL="0" rtl="0" algn="l">
              <a:spcBef>
                <a:spcPts val="1200"/>
              </a:spcBef>
              <a:spcAft>
                <a:spcPts val="1200"/>
              </a:spcAft>
              <a:buNone/>
            </a:pPr>
            <a:r>
              <a:rPr lang="en">
                <a:solidFill>
                  <a:srgbClr val="000000"/>
                </a:solidFill>
              </a:rPr>
              <a:t>Final Result: </a:t>
            </a:r>
            <a:r>
              <a:rPr lang="en">
                <a:solidFill>
                  <a:srgbClr val="000000"/>
                </a:solidFill>
                <a:highlight>
                  <a:srgbClr val="FFFFFF"/>
                </a:highlight>
              </a:rPr>
              <a:t>Reject the null hypothesis as a result. A notable association exists.</a:t>
            </a:r>
            <a:endParaRPr>
              <a:solidFill>
                <a:srgbClr val="000000"/>
              </a:solidFill>
            </a:endParaRPr>
          </a:p>
        </p:txBody>
      </p:sp>
      <p:sp>
        <p:nvSpPr>
          <p:cNvPr id="316" name="Google Shape;316;p19"/>
          <p:cNvSpPr txBox="1"/>
          <p:nvPr>
            <p:ph idx="2" type="body"/>
          </p:nvPr>
        </p:nvSpPr>
        <p:spPr>
          <a:xfrm>
            <a:off x="4571900" y="1352825"/>
            <a:ext cx="4445100" cy="3178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1200"/>
              </a:spcBef>
              <a:spcAft>
                <a:spcPts val="0"/>
              </a:spcAft>
              <a:buNone/>
            </a:pPr>
            <a:r>
              <a:rPr lang="en">
                <a:solidFill>
                  <a:srgbClr val="000000"/>
                </a:solidFill>
              </a:rPr>
              <a:t>Hypothesis 2:</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Impact of Platforms on Game Adoption</a:t>
            </a:r>
            <a:endParaRPr sz="1100">
              <a:solidFill>
                <a:srgbClr val="000000"/>
              </a:solidFill>
            </a:endParaRPr>
          </a:p>
          <a:p>
            <a:pPr indent="0" lvl="0" marL="0" rtl="0" algn="l">
              <a:spcBef>
                <a:spcPts val="1200"/>
              </a:spcBef>
              <a:spcAft>
                <a:spcPts val="0"/>
              </a:spcAft>
              <a:buNone/>
            </a:pPr>
            <a:r>
              <a:rPr b="1" lang="en" sz="1200">
                <a:solidFill>
                  <a:srgbClr val="000000"/>
                </a:solidFill>
                <a:highlight>
                  <a:srgbClr val="FFFFFF"/>
                </a:highlight>
              </a:rPr>
              <a:t>Null Hypothesis:</a:t>
            </a:r>
            <a:r>
              <a:rPr lang="en" sz="1200">
                <a:solidFill>
                  <a:srgbClr val="000000"/>
                </a:solidFill>
                <a:highlight>
                  <a:srgbClr val="FFFFFF"/>
                </a:highlight>
              </a:rPr>
              <a:t> </a:t>
            </a:r>
            <a:r>
              <a:rPr lang="en" sz="1100">
                <a:solidFill>
                  <a:srgbClr val="000000"/>
                </a:solidFill>
                <a:highlight>
                  <a:srgbClr val="FFFFFF"/>
                </a:highlight>
              </a:rPr>
              <a:t>The number of players in games that are accessible on various platform combinations does not significantly differ from one another.</a:t>
            </a:r>
            <a:endParaRPr sz="11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Alternative Hypothesis:</a:t>
            </a:r>
            <a:r>
              <a:rPr lang="en" sz="1050">
                <a:solidFill>
                  <a:srgbClr val="000000"/>
                </a:solidFill>
                <a:highlight>
                  <a:srgbClr val="FFFFFF"/>
                </a:highlight>
                <a:latin typeface="Arial"/>
                <a:ea typeface="Arial"/>
                <a:cs typeface="Arial"/>
                <a:sym typeface="Arial"/>
              </a:rPr>
              <a:t> </a:t>
            </a:r>
            <a:r>
              <a:rPr lang="en" sz="1100">
                <a:solidFill>
                  <a:srgbClr val="000000"/>
                </a:solidFill>
                <a:highlight>
                  <a:srgbClr val="FFFFFF"/>
                </a:highlight>
              </a:rPr>
              <a:t>Compared to games on a single platform, games available on many platforms have a larger user base.</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000000"/>
                </a:solidFill>
              </a:rPr>
              <a:t>Method: </a:t>
            </a:r>
            <a:r>
              <a:rPr b="1" lang="en" sz="1100">
                <a:solidFill>
                  <a:srgbClr val="000000"/>
                </a:solidFill>
                <a:highlight>
                  <a:srgbClr val="FFFFFF"/>
                </a:highlight>
              </a:rPr>
              <a:t>T-Test</a:t>
            </a:r>
            <a:endParaRPr b="1" sz="1100">
              <a:solidFill>
                <a:srgbClr val="000000"/>
              </a:solidFill>
              <a:highlight>
                <a:srgbClr val="FFFFFF"/>
              </a:highlight>
            </a:endParaRPr>
          </a:p>
          <a:p>
            <a:pPr indent="0" lvl="0" marL="0" rtl="0" algn="ctr">
              <a:spcBef>
                <a:spcPts val="1200"/>
              </a:spcBef>
              <a:spcAft>
                <a:spcPts val="0"/>
              </a:spcAft>
              <a:buNone/>
            </a:pPr>
            <a:r>
              <a:rPr b="1" lang="en" sz="1100">
                <a:solidFill>
                  <a:srgbClr val="000000"/>
                </a:solidFill>
                <a:highlight>
                  <a:srgbClr val="FFFFFF"/>
                </a:highlight>
                <a:latin typeface="Arial"/>
                <a:ea typeface="Arial"/>
                <a:cs typeface="Arial"/>
                <a:sym typeface="Arial"/>
              </a:rPr>
              <a:t>The T-Test statistic is</a:t>
            </a:r>
            <a:r>
              <a:rPr lang="en" sz="1100">
                <a:solidFill>
                  <a:srgbClr val="000000"/>
                </a:solidFill>
                <a:highlight>
                  <a:srgbClr val="FFFFFF"/>
                </a:highlight>
                <a:latin typeface="Arial"/>
                <a:ea typeface="Arial"/>
                <a:cs typeface="Arial"/>
                <a:sym typeface="Arial"/>
              </a:rPr>
              <a:t>: 0.1325735473919038</a:t>
            </a:r>
            <a:endParaRPr sz="1100">
              <a:solidFill>
                <a:srgbClr val="000000"/>
              </a:solidFill>
              <a:highlight>
                <a:srgbClr val="FFFFFF"/>
              </a:highlight>
              <a:latin typeface="Arial"/>
              <a:ea typeface="Arial"/>
              <a:cs typeface="Arial"/>
              <a:sym typeface="Arial"/>
            </a:endParaRPr>
          </a:p>
          <a:p>
            <a:pPr indent="0" lvl="0" marL="0" rtl="0" algn="ctr">
              <a:lnSpc>
                <a:spcPct val="110795"/>
              </a:lnSpc>
              <a:spcBef>
                <a:spcPts val="0"/>
              </a:spcBef>
              <a:spcAft>
                <a:spcPts val="0"/>
              </a:spcAft>
              <a:buNone/>
            </a:pPr>
            <a:r>
              <a:rPr b="1" lang="en" sz="1100">
                <a:solidFill>
                  <a:srgbClr val="000000"/>
                </a:solidFill>
                <a:highlight>
                  <a:srgbClr val="FFFFFF"/>
                </a:highlight>
                <a:latin typeface="Arial"/>
                <a:ea typeface="Arial"/>
                <a:cs typeface="Arial"/>
                <a:sym typeface="Arial"/>
              </a:rPr>
              <a:t>The P_Value is</a:t>
            </a:r>
            <a:r>
              <a:rPr lang="en" sz="1100">
                <a:solidFill>
                  <a:srgbClr val="000000"/>
                </a:solidFill>
                <a:highlight>
                  <a:srgbClr val="FFFFFF"/>
                </a:highlight>
                <a:latin typeface="Arial"/>
                <a:ea typeface="Arial"/>
                <a:cs typeface="Arial"/>
                <a:sym typeface="Arial"/>
              </a:rPr>
              <a:t>: 1.3829792168487608e-291</a:t>
            </a:r>
            <a:endParaRPr b="1" sz="1100">
              <a:solidFill>
                <a:srgbClr val="000000"/>
              </a:solidFill>
              <a:highlight>
                <a:srgbClr val="FFFFFF"/>
              </a:highlight>
            </a:endParaRPr>
          </a:p>
          <a:p>
            <a:pPr indent="0" lvl="0" marL="0" rtl="0" algn="l">
              <a:spcBef>
                <a:spcPts val="1200"/>
              </a:spcBef>
              <a:spcAft>
                <a:spcPts val="1200"/>
              </a:spcAft>
              <a:buNone/>
            </a:pPr>
            <a:r>
              <a:rPr lang="en">
                <a:solidFill>
                  <a:srgbClr val="000000"/>
                </a:solidFill>
              </a:rPr>
              <a:t>Final Result: </a:t>
            </a:r>
            <a:r>
              <a:rPr lang="en" sz="1250">
                <a:solidFill>
                  <a:srgbClr val="000000"/>
                </a:solidFill>
                <a:highlight>
                  <a:srgbClr val="FFFFFF"/>
                </a:highlight>
              </a:rPr>
              <a:t>Reject the null hypothesis as a result. The player base on Windows and Multiple Platforms differs significantly.</a:t>
            </a:r>
            <a:endParaRPr sz="125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783450"/>
            <a:ext cx="70305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 Testing</a:t>
            </a:r>
            <a:endParaRPr/>
          </a:p>
        </p:txBody>
      </p:sp>
      <p:sp>
        <p:nvSpPr>
          <p:cNvPr id="322" name="Google Shape;322;p20"/>
          <p:cNvSpPr txBox="1"/>
          <p:nvPr>
            <p:ph idx="1" type="body"/>
          </p:nvPr>
        </p:nvSpPr>
        <p:spPr>
          <a:xfrm>
            <a:off x="197900" y="1352900"/>
            <a:ext cx="43740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en">
                <a:solidFill>
                  <a:srgbClr val="000000"/>
                </a:solidFill>
              </a:rPr>
              <a:t>Hypothesis 1:</a:t>
            </a:r>
            <a:endParaRPr>
              <a:solidFill>
                <a:srgbClr val="000000"/>
              </a:solidFill>
            </a:endParaRPr>
          </a:p>
        </p:txBody>
      </p:sp>
      <p:sp>
        <p:nvSpPr>
          <p:cNvPr id="323" name="Google Shape;323;p20"/>
          <p:cNvSpPr txBox="1"/>
          <p:nvPr>
            <p:ph idx="2" type="body"/>
          </p:nvPr>
        </p:nvSpPr>
        <p:spPr>
          <a:xfrm>
            <a:off x="4571900" y="1352825"/>
            <a:ext cx="4445100" cy="31788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None/>
            </a:pPr>
            <a:r>
              <a:rPr lang="en">
                <a:solidFill>
                  <a:srgbClr val="000000"/>
                </a:solidFill>
              </a:rPr>
              <a:t>Hypothesis 2:</a:t>
            </a:r>
            <a:endParaRPr>
              <a:solidFill>
                <a:srgbClr val="000000"/>
              </a:solidFill>
            </a:endParaRPr>
          </a:p>
        </p:txBody>
      </p:sp>
      <p:pic>
        <p:nvPicPr>
          <p:cNvPr id="324" name="Google Shape;324;p20"/>
          <p:cNvPicPr preferRelativeResize="0"/>
          <p:nvPr/>
        </p:nvPicPr>
        <p:blipFill>
          <a:blip r:embed="rId3">
            <a:alphaModFix/>
          </a:blip>
          <a:stretch>
            <a:fillRect/>
          </a:stretch>
        </p:blipFill>
        <p:spPr>
          <a:xfrm>
            <a:off x="351413" y="1659950"/>
            <a:ext cx="4066975" cy="3249250"/>
          </a:xfrm>
          <a:prstGeom prst="rect">
            <a:avLst/>
          </a:prstGeom>
          <a:noFill/>
          <a:ln>
            <a:noFill/>
          </a:ln>
        </p:spPr>
      </p:pic>
      <p:pic>
        <p:nvPicPr>
          <p:cNvPr id="325" name="Google Shape;325;p20"/>
          <p:cNvPicPr preferRelativeResize="0"/>
          <p:nvPr/>
        </p:nvPicPr>
        <p:blipFill>
          <a:blip r:embed="rId4">
            <a:alphaModFix/>
          </a:blip>
          <a:stretch>
            <a:fillRect/>
          </a:stretch>
        </p:blipFill>
        <p:spPr>
          <a:xfrm>
            <a:off x="4760975" y="1738988"/>
            <a:ext cx="4066951" cy="30911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783450"/>
            <a:ext cx="70305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 Testing</a:t>
            </a:r>
            <a:endParaRPr/>
          </a:p>
        </p:txBody>
      </p:sp>
      <p:sp>
        <p:nvSpPr>
          <p:cNvPr id="331" name="Google Shape;331;p21"/>
          <p:cNvSpPr txBox="1"/>
          <p:nvPr>
            <p:ph idx="1" type="body"/>
          </p:nvPr>
        </p:nvSpPr>
        <p:spPr>
          <a:xfrm>
            <a:off x="197900" y="1352900"/>
            <a:ext cx="4374000" cy="3178800"/>
          </a:xfrm>
          <a:prstGeom prst="rect">
            <a:avLst/>
          </a:prstGeom>
        </p:spPr>
        <p:txBody>
          <a:bodyPr anchorCtr="0" anchor="t" bIns="91425" lIns="91425" spcFirstLastPara="1" rIns="91425" wrap="square" tIns="91425">
            <a:normAutofit lnSpcReduction="20000"/>
          </a:bodyPr>
          <a:lstStyle/>
          <a:p>
            <a:pPr indent="0" lvl="0" marL="0" rtl="0" algn="ctr">
              <a:spcBef>
                <a:spcPts val="1200"/>
              </a:spcBef>
              <a:spcAft>
                <a:spcPts val="0"/>
              </a:spcAft>
              <a:buNone/>
            </a:pPr>
            <a:r>
              <a:rPr lang="en">
                <a:solidFill>
                  <a:srgbClr val="000000"/>
                </a:solidFill>
              </a:rPr>
              <a:t>Hypothesis 3:</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Metacritic Score and User Feedback</a:t>
            </a:r>
            <a:endParaRPr sz="1100">
              <a:solidFill>
                <a:srgbClr val="000000"/>
              </a:solidFill>
            </a:endParaRPr>
          </a:p>
          <a:p>
            <a:pPr indent="0" lvl="0" marL="0" rtl="0" algn="l">
              <a:spcBef>
                <a:spcPts val="1200"/>
              </a:spcBef>
              <a:spcAft>
                <a:spcPts val="0"/>
              </a:spcAft>
              <a:buNone/>
            </a:pPr>
            <a:r>
              <a:rPr b="1" lang="en" sz="1200">
                <a:solidFill>
                  <a:srgbClr val="000000"/>
                </a:solidFill>
                <a:highlight>
                  <a:srgbClr val="FFFFFF"/>
                </a:highlight>
              </a:rPr>
              <a:t>Null Hypothesis:</a:t>
            </a:r>
            <a:r>
              <a:rPr lang="en" sz="1200">
                <a:solidFill>
                  <a:srgbClr val="000000"/>
                </a:solidFill>
                <a:highlight>
                  <a:srgbClr val="FFFFFF"/>
                </a:highlight>
              </a:rPr>
              <a:t> </a:t>
            </a:r>
            <a:r>
              <a:rPr lang="en" sz="1100">
                <a:solidFill>
                  <a:srgbClr val="000000"/>
                </a:solidFill>
                <a:highlight>
                  <a:srgbClr val="FFFFFF"/>
                </a:highlight>
              </a:rPr>
              <a:t>There is no discernible relationship (ρ = 0) between user and Metacritic scores.</a:t>
            </a:r>
            <a:endParaRPr sz="11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Alternative Hypothesis:</a:t>
            </a:r>
            <a:r>
              <a:rPr lang="en" sz="1050">
                <a:solidFill>
                  <a:srgbClr val="000000"/>
                </a:solidFill>
                <a:highlight>
                  <a:srgbClr val="FFFFFF"/>
                </a:highlight>
                <a:latin typeface="Arial"/>
                <a:ea typeface="Arial"/>
                <a:cs typeface="Arial"/>
                <a:sym typeface="Arial"/>
              </a:rPr>
              <a:t> </a:t>
            </a:r>
            <a:r>
              <a:rPr lang="en" sz="1100">
                <a:solidFill>
                  <a:srgbClr val="000000"/>
                </a:solidFill>
                <a:highlight>
                  <a:srgbClr val="FFFFFF"/>
                </a:highlight>
              </a:rPr>
              <a:t>User scores and Metacritic scores have a substantial positive connection (ρ &gt; 0).</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000000"/>
                </a:solidFill>
              </a:rPr>
              <a:t>Method: </a:t>
            </a:r>
            <a:r>
              <a:rPr b="1" lang="en" sz="1100">
                <a:solidFill>
                  <a:srgbClr val="000000"/>
                </a:solidFill>
              </a:rPr>
              <a:t>Spearman</a:t>
            </a:r>
            <a:endParaRPr b="1" sz="1100">
              <a:solidFill>
                <a:srgbClr val="000000"/>
              </a:solidFill>
            </a:endParaRPr>
          </a:p>
          <a:p>
            <a:pPr indent="0" lvl="0" marL="0" rtl="0" algn="ctr">
              <a:spcBef>
                <a:spcPts val="1200"/>
              </a:spcBef>
              <a:spcAft>
                <a:spcPts val="0"/>
              </a:spcAft>
              <a:buNone/>
            </a:pPr>
            <a:r>
              <a:rPr b="1" lang="en" sz="1100">
                <a:solidFill>
                  <a:srgbClr val="000000"/>
                </a:solidFill>
                <a:highlight>
                  <a:srgbClr val="FFFFFF"/>
                </a:highlight>
                <a:latin typeface="Arial"/>
                <a:ea typeface="Arial"/>
                <a:cs typeface="Arial"/>
                <a:sym typeface="Arial"/>
              </a:rPr>
              <a:t>The Spearman Correlation Coefficient is</a:t>
            </a:r>
            <a:r>
              <a:rPr lang="en" sz="1100">
                <a:solidFill>
                  <a:srgbClr val="000000"/>
                </a:solidFill>
                <a:highlight>
                  <a:srgbClr val="FFFFFF"/>
                </a:highlight>
                <a:latin typeface="Arial"/>
                <a:ea typeface="Arial"/>
                <a:cs typeface="Arial"/>
                <a:sym typeface="Arial"/>
              </a:rPr>
              <a:t>: 0.15627451709728454</a:t>
            </a:r>
            <a:endParaRPr sz="1100">
              <a:solidFill>
                <a:srgbClr val="000000"/>
              </a:solidFill>
              <a:highlight>
                <a:srgbClr val="FFFFFF"/>
              </a:highlight>
              <a:latin typeface="Arial"/>
              <a:ea typeface="Arial"/>
              <a:cs typeface="Arial"/>
              <a:sym typeface="Arial"/>
            </a:endParaRPr>
          </a:p>
          <a:p>
            <a:pPr indent="0" lvl="0" marL="0" rtl="0" algn="ctr">
              <a:lnSpc>
                <a:spcPct val="110795"/>
              </a:lnSpc>
              <a:spcBef>
                <a:spcPts val="0"/>
              </a:spcBef>
              <a:spcAft>
                <a:spcPts val="0"/>
              </a:spcAft>
              <a:buNone/>
            </a:pPr>
            <a:r>
              <a:rPr b="1" lang="en" sz="1100">
                <a:solidFill>
                  <a:srgbClr val="000000"/>
                </a:solidFill>
                <a:highlight>
                  <a:srgbClr val="FFFFFF"/>
                </a:highlight>
                <a:latin typeface="Arial"/>
                <a:ea typeface="Arial"/>
                <a:cs typeface="Arial"/>
                <a:sym typeface="Arial"/>
              </a:rPr>
              <a:t>The Spearman P_Value is</a:t>
            </a:r>
            <a:r>
              <a:rPr lang="en" sz="1100">
                <a:solidFill>
                  <a:srgbClr val="000000"/>
                </a:solidFill>
                <a:highlight>
                  <a:srgbClr val="FFFFFF"/>
                </a:highlight>
                <a:latin typeface="Arial"/>
                <a:ea typeface="Arial"/>
                <a:cs typeface="Arial"/>
                <a:sym typeface="Arial"/>
              </a:rPr>
              <a:t>: 0.31105698509329804</a:t>
            </a:r>
            <a:endParaRPr>
              <a:solidFill>
                <a:srgbClr val="000000"/>
              </a:solidFill>
            </a:endParaRPr>
          </a:p>
          <a:p>
            <a:pPr indent="0" lvl="0" marL="0" rtl="0" algn="l">
              <a:spcBef>
                <a:spcPts val="1200"/>
              </a:spcBef>
              <a:spcAft>
                <a:spcPts val="1200"/>
              </a:spcAft>
              <a:buNone/>
            </a:pPr>
            <a:r>
              <a:rPr lang="en">
                <a:solidFill>
                  <a:srgbClr val="000000"/>
                </a:solidFill>
              </a:rPr>
              <a:t>Final Result: </a:t>
            </a:r>
            <a:r>
              <a:rPr lang="en" sz="1200">
                <a:solidFill>
                  <a:srgbClr val="000000"/>
                </a:solidFill>
                <a:highlight>
                  <a:srgbClr val="FFFFFF"/>
                </a:highlight>
              </a:rPr>
              <a:t>Consequently, the null hypothesis is not rejected. Not a very strong link.</a:t>
            </a:r>
            <a:endParaRPr sz="1200">
              <a:solidFill>
                <a:srgbClr val="000000"/>
              </a:solidFill>
            </a:endParaRPr>
          </a:p>
        </p:txBody>
      </p:sp>
      <p:sp>
        <p:nvSpPr>
          <p:cNvPr id="332" name="Google Shape;332;p21"/>
          <p:cNvSpPr txBox="1"/>
          <p:nvPr>
            <p:ph idx="2" type="body"/>
          </p:nvPr>
        </p:nvSpPr>
        <p:spPr>
          <a:xfrm>
            <a:off x="4571900" y="1352825"/>
            <a:ext cx="4445100" cy="3178800"/>
          </a:xfrm>
          <a:prstGeom prst="rect">
            <a:avLst/>
          </a:prstGeom>
        </p:spPr>
        <p:txBody>
          <a:bodyPr anchorCtr="0" anchor="t" bIns="91425" lIns="91425" spcFirstLastPara="1" rIns="91425" wrap="square" tIns="91425">
            <a:normAutofit lnSpcReduction="20000"/>
          </a:bodyPr>
          <a:lstStyle/>
          <a:p>
            <a:pPr indent="0" lvl="0" marL="0" rtl="0" algn="ctr">
              <a:spcBef>
                <a:spcPts val="1200"/>
              </a:spcBef>
              <a:spcAft>
                <a:spcPts val="0"/>
              </a:spcAft>
              <a:buNone/>
            </a:pPr>
            <a:r>
              <a:rPr lang="en">
                <a:solidFill>
                  <a:srgbClr val="000000"/>
                </a:solidFill>
              </a:rPr>
              <a:t>Hypothesis 4:</a:t>
            </a:r>
            <a:endParaRPr>
              <a:solidFill>
                <a:srgbClr val="000000"/>
              </a:solidFill>
            </a:endParaRPr>
          </a:p>
          <a:p>
            <a:pPr indent="0" lvl="0" marL="0" rtl="0" algn="ctr">
              <a:spcBef>
                <a:spcPts val="1200"/>
              </a:spcBef>
              <a:spcAft>
                <a:spcPts val="0"/>
              </a:spcAft>
              <a:buNone/>
            </a:pPr>
            <a:r>
              <a:rPr lang="en">
                <a:solidFill>
                  <a:srgbClr val="000000"/>
                </a:solidFill>
              </a:rPr>
              <a:t>Result: </a:t>
            </a:r>
            <a:r>
              <a:rPr b="1" lang="en" sz="1100">
                <a:solidFill>
                  <a:srgbClr val="000000"/>
                </a:solidFill>
                <a:highlight>
                  <a:srgbClr val="FFFFFF"/>
                </a:highlight>
              </a:rPr>
              <a:t>Effect of Game Features on Reviews</a:t>
            </a:r>
            <a:endParaRPr sz="1100">
              <a:solidFill>
                <a:srgbClr val="000000"/>
              </a:solidFill>
            </a:endParaRPr>
          </a:p>
          <a:p>
            <a:pPr indent="0" lvl="0" marL="0" rtl="0" algn="l">
              <a:spcBef>
                <a:spcPts val="1200"/>
              </a:spcBef>
              <a:spcAft>
                <a:spcPts val="0"/>
              </a:spcAft>
              <a:buNone/>
            </a:pPr>
            <a:r>
              <a:rPr b="1" lang="en" sz="1200">
                <a:solidFill>
                  <a:srgbClr val="000000"/>
                </a:solidFill>
                <a:highlight>
                  <a:srgbClr val="FFFFFF"/>
                </a:highlight>
              </a:rPr>
              <a:t>Null Hypothesis:</a:t>
            </a:r>
            <a:r>
              <a:rPr lang="en" sz="1200">
                <a:solidFill>
                  <a:srgbClr val="000000"/>
                </a:solidFill>
                <a:highlight>
                  <a:srgbClr val="FFFFFF"/>
                </a:highlight>
              </a:rPr>
              <a:t> </a:t>
            </a:r>
            <a:r>
              <a:rPr lang="en" sz="1100">
                <a:solidFill>
                  <a:srgbClr val="000000"/>
                </a:solidFill>
                <a:highlight>
                  <a:srgbClr val="FFFFFF"/>
                </a:highlight>
              </a:rPr>
              <a:t>The number of accomplishments and the number of good evaluations do not significantly correlate.</a:t>
            </a:r>
            <a:endParaRPr sz="11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Alternative Hypothesis:</a:t>
            </a:r>
            <a:r>
              <a:rPr lang="en" sz="1100">
                <a:solidFill>
                  <a:srgbClr val="000000"/>
                </a:solidFill>
                <a:highlight>
                  <a:srgbClr val="FFFFFF"/>
                </a:highlight>
              </a:rPr>
              <a:t> There are more achievements in games that have received positive reviews.</a:t>
            </a:r>
            <a:endParaRPr sz="1100">
              <a:solidFill>
                <a:srgbClr val="000000"/>
              </a:solidFill>
            </a:endParaRPr>
          </a:p>
          <a:p>
            <a:pPr indent="0" lvl="0" marL="0" rtl="0" algn="l">
              <a:spcBef>
                <a:spcPts val="1200"/>
              </a:spcBef>
              <a:spcAft>
                <a:spcPts val="0"/>
              </a:spcAft>
              <a:buNone/>
            </a:pPr>
            <a:r>
              <a:rPr lang="en">
                <a:solidFill>
                  <a:srgbClr val="000000"/>
                </a:solidFill>
              </a:rPr>
              <a:t>Method: </a:t>
            </a:r>
            <a:r>
              <a:rPr b="1" lang="en" sz="1100">
                <a:solidFill>
                  <a:srgbClr val="000000"/>
                </a:solidFill>
              </a:rPr>
              <a:t>Pearson</a:t>
            </a:r>
            <a:endParaRPr sz="1100">
              <a:solidFill>
                <a:srgbClr val="000000"/>
              </a:solidFill>
            </a:endParaRPr>
          </a:p>
          <a:p>
            <a:pPr indent="0" lvl="0" marL="0" rtl="0" algn="ctr">
              <a:spcBef>
                <a:spcPts val="1200"/>
              </a:spcBef>
              <a:spcAft>
                <a:spcPts val="0"/>
              </a:spcAft>
              <a:buNone/>
            </a:pPr>
            <a:r>
              <a:rPr b="1" lang="en" sz="1100">
                <a:solidFill>
                  <a:srgbClr val="000000"/>
                </a:solidFill>
                <a:highlight>
                  <a:srgbClr val="FFFFFF"/>
                </a:highlight>
                <a:latin typeface="Arial"/>
                <a:ea typeface="Arial"/>
                <a:cs typeface="Arial"/>
                <a:sym typeface="Arial"/>
              </a:rPr>
              <a:t>The Pearson Correlation Coefficient is</a:t>
            </a:r>
            <a:r>
              <a:rPr lang="en" sz="1100">
                <a:solidFill>
                  <a:srgbClr val="000000"/>
                </a:solidFill>
                <a:highlight>
                  <a:srgbClr val="FFFFFF"/>
                </a:highlight>
                <a:latin typeface="Arial"/>
                <a:ea typeface="Arial"/>
                <a:cs typeface="Arial"/>
                <a:sym typeface="Arial"/>
              </a:rPr>
              <a:t>: 0.04083993994168466</a:t>
            </a:r>
            <a:endParaRPr sz="1100">
              <a:solidFill>
                <a:srgbClr val="000000"/>
              </a:solidFill>
              <a:highlight>
                <a:srgbClr val="FFFFFF"/>
              </a:highlight>
              <a:latin typeface="Arial"/>
              <a:ea typeface="Arial"/>
              <a:cs typeface="Arial"/>
              <a:sym typeface="Arial"/>
            </a:endParaRPr>
          </a:p>
          <a:p>
            <a:pPr indent="0" lvl="0" marL="0" rtl="0" algn="ctr">
              <a:lnSpc>
                <a:spcPct val="110795"/>
              </a:lnSpc>
              <a:spcBef>
                <a:spcPts val="0"/>
              </a:spcBef>
              <a:spcAft>
                <a:spcPts val="0"/>
              </a:spcAft>
              <a:buNone/>
            </a:pPr>
            <a:r>
              <a:rPr b="1" lang="en" sz="1100">
                <a:solidFill>
                  <a:srgbClr val="000000"/>
                </a:solidFill>
                <a:highlight>
                  <a:srgbClr val="FFFFFF"/>
                </a:highlight>
                <a:latin typeface="Arial"/>
                <a:ea typeface="Arial"/>
                <a:cs typeface="Arial"/>
                <a:sym typeface="Arial"/>
              </a:rPr>
              <a:t>The Pearson P_Value is</a:t>
            </a:r>
            <a:r>
              <a:rPr lang="en" sz="1100">
                <a:solidFill>
                  <a:srgbClr val="000000"/>
                </a:solidFill>
                <a:highlight>
                  <a:srgbClr val="FFFFFF"/>
                </a:highlight>
                <a:latin typeface="Arial"/>
                <a:ea typeface="Arial"/>
                <a:cs typeface="Arial"/>
                <a:sym typeface="Arial"/>
              </a:rPr>
              <a:t>: 1.4973043696739038e-30</a:t>
            </a:r>
            <a:endParaRPr sz="1100">
              <a:solidFill>
                <a:srgbClr val="000000"/>
              </a:solidFill>
            </a:endParaRPr>
          </a:p>
          <a:p>
            <a:pPr indent="0" lvl="0" marL="0" rtl="0" algn="l">
              <a:spcBef>
                <a:spcPts val="1200"/>
              </a:spcBef>
              <a:spcAft>
                <a:spcPts val="1200"/>
              </a:spcAft>
              <a:buNone/>
            </a:pPr>
            <a:r>
              <a:rPr lang="en">
                <a:solidFill>
                  <a:srgbClr val="000000"/>
                </a:solidFill>
              </a:rPr>
              <a:t>Final Result: </a:t>
            </a:r>
            <a:r>
              <a:rPr lang="en" sz="1200">
                <a:solidFill>
                  <a:srgbClr val="000000"/>
                </a:solidFill>
                <a:highlight>
                  <a:srgbClr val="FFFFFF"/>
                </a:highlight>
              </a:rPr>
              <a:t>The null hypothesis is rejected. A noteworthy link exists.</a:t>
            </a:r>
            <a:endParaRPr sz="1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