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d2633967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d2633967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d263396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d263396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d2633967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d2633967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d2633967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d2633967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d2633967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d2633967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d2633967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d2633967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d2633967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d2633967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d2633967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d2633967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d2633967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d2633967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d2633967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d263396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d2633967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d263396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a:t>
            </a:r>
            <a:endParaRPr/>
          </a:p>
          <a:p>
            <a:pPr indent="0" lvl="0" marL="0" rtl="0" algn="l">
              <a:spcBef>
                <a:spcPts val="0"/>
              </a:spcBef>
              <a:spcAft>
                <a:spcPts val="0"/>
              </a:spcAft>
              <a:buNone/>
            </a:pPr>
            <a:r>
              <a:rPr lang="en"/>
              <a:t>Shark Attack</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A. Ortiz Cotto</a:t>
            </a:r>
            <a:endParaRPr/>
          </a:p>
          <a:p>
            <a:pPr indent="0" lvl="0" marL="0" rtl="0" algn="l">
              <a:spcBef>
                <a:spcPts val="0"/>
              </a:spcBef>
              <a:spcAft>
                <a:spcPts val="0"/>
              </a:spcAft>
              <a:buNone/>
            </a:pPr>
            <a:r>
              <a:rPr lang="en"/>
              <a:t>Alejandro Llera Fábregas </a:t>
            </a:r>
            <a:endParaRPr/>
          </a:p>
        </p:txBody>
      </p:sp>
      <p:pic>
        <p:nvPicPr>
          <p:cNvPr id="66" name="Google Shape;66;p13"/>
          <p:cNvPicPr preferRelativeResize="0"/>
          <p:nvPr/>
        </p:nvPicPr>
        <p:blipFill>
          <a:blip r:embed="rId3">
            <a:alphaModFix/>
          </a:blip>
          <a:stretch>
            <a:fillRect/>
          </a:stretch>
        </p:blipFill>
        <p:spPr>
          <a:xfrm>
            <a:off x="4572000" y="1822225"/>
            <a:ext cx="4021968" cy="3016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90375" y="1317313"/>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Top 5 </a:t>
            </a:r>
            <a:r>
              <a:rPr lang="en"/>
              <a:t>Countries</a:t>
            </a:r>
            <a:r>
              <a:rPr lang="en"/>
              <a:t> that have high Shark Attacks</a:t>
            </a:r>
            <a:endParaRPr/>
          </a:p>
        </p:txBody>
      </p:sp>
      <p:pic>
        <p:nvPicPr>
          <p:cNvPr id="123" name="Google Shape;123;p22"/>
          <p:cNvPicPr preferRelativeResize="0"/>
          <p:nvPr/>
        </p:nvPicPr>
        <p:blipFill>
          <a:blip r:embed="rId3">
            <a:alphaModFix/>
          </a:blip>
          <a:stretch>
            <a:fillRect/>
          </a:stretch>
        </p:blipFill>
        <p:spPr>
          <a:xfrm>
            <a:off x="5259075" y="1204913"/>
            <a:ext cx="2914650" cy="273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01050" y="131730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Types of Injuries that occured related to an Activity</a:t>
            </a:r>
            <a:endParaRPr/>
          </a:p>
        </p:txBody>
      </p:sp>
      <p:pic>
        <p:nvPicPr>
          <p:cNvPr id="129" name="Google Shape;129;p23"/>
          <p:cNvPicPr preferRelativeResize="0"/>
          <p:nvPr/>
        </p:nvPicPr>
        <p:blipFill>
          <a:blip r:embed="rId3">
            <a:alphaModFix/>
          </a:blip>
          <a:stretch>
            <a:fillRect/>
          </a:stretch>
        </p:blipFill>
        <p:spPr>
          <a:xfrm>
            <a:off x="4323025" y="760650"/>
            <a:ext cx="4820975" cy="33360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 Shark Attack Conclusion</a:t>
            </a:r>
            <a:endParaRPr/>
          </a:p>
        </p:txBody>
      </p:sp>
      <p:sp>
        <p:nvSpPr>
          <p:cNvPr id="135" name="Google Shape;135;p24"/>
          <p:cNvSpPr txBox="1"/>
          <p:nvPr/>
        </p:nvSpPr>
        <p:spPr>
          <a:xfrm>
            <a:off x="236900" y="1530250"/>
            <a:ext cx="8622300" cy="3436200"/>
          </a:xfrm>
          <a:prstGeom prst="rect">
            <a:avLst/>
          </a:prstGeom>
          <a:noFill/>
          <a:ln>
            <a:noFill/>
          </a:ln>
        </p:spPr>
        <p:txBody>
          <a:bodyPr anchorCtr="0" anchor="t" bIns="91425" lIns="91425" spcFirstLastPara="1" rIns="91425" wrap="square" tIns="91425">
            <a:noAutofit/>
          </a:bodyPr>
          <a:lstStyle/>
          <a:p>
            <a:pPr indent="0" lvl="0" marL="457200" rtl="0" algn="ctr">
              <a:lnSpc>
                <a:spcPct val="140000"/>
              </a:lnSpc>
              <a:spcBef>
                <a:spcPts val="800"/>
              </a:spcBef>
              <a:spcAft>
                <a:spcPts val="0"/>
              </a:spcAft>
              <a:buNone/>
            </a:pPr>
            <a:r>
              <a:rPr b="1" lang="en" sz="3200">
                <a:solidFill>
                  <a:srgbClr val="252525"/>
                </a:solidFill>
                <a:highlight>
                  <a:srgbClr val="FFFFFF"/>
                </a:highlight>
              </a:rPr>
              <a:t>Thank You for your attention!</a:t>
            </a:r>
            <a:endParaRPr b="1" sz="3200">
              <a:solidFill>
                <a:srgbClr val="252525"/>
              </a:solidFill>
              <a:highlight>
                <a:srgbClr val="FFFFFF"/>
              </a:highlight>
            </a:endParaRPr>
          </a:p>
          <a:p>
            <a:pPr indent="0" lvl="0" marL="457200" rtl="0" algn="ctr">
              <a:lnSpc>
                <a:spcPct val="140000"/>
              </a:lnSpc>
              <a:spcBef>
                <a:spcPts val="800"/>
              </a:spcBef>
              <a:spcAft>
                <a:spcPts val="800"/>
              </a:spcAft>
              <a:buNone/>
            </a:pPr>
            <a:r>
              <a:t/>
            </a:r>
            <a:endParaRPr b="1" sz="3200">
              <a:solidFill>
                <a:srgbClr val="25252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0"/>
            <a:ext cx="8520600" cy="7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00"/>
              <a:t>Unveiling Shark Attack Trends: Dataset Evaluation &amp; Analysis</a:t>
            </a:r>
            <a:endParaRPr sz="3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4"/>
          <p:cNvSpPr txBox="1"/>
          <p:nvPr/>
        </p:nvSpPr>
        <p:spPr>
          <a:xfrm>
            <a:off x="287550" y="900650"/>
            <a:ext cx="8568900" cy="39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Dataset &amp; Hypothesis Formulation:</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b="1" i="1" lang="en" sz="1500">
                <a:latin typeface="Roboto"/>
                <a:ea typeface="Roboto"/>
                <a:cs typeface="Roboto"/>
                <a:sym typeface="Roboto"/>
              </a:rPr>
              <a:t>Hypothesis</a:t>
            </a:r>
            <a:r>
              <a:rPr b="1" i="1" lang="en" sz="1500">
                <a:latin typeface="Roboto"/>
                <a:ea typeface="Roboto"/>
                <a:cs typeface="Roboto"/>
                <a:sym typeface="Roboto"/>
              </a:rPr>
              <a:t> : "Shark attacks have increased over the years in specific regions."</a:t>
            </a:r>
            <a:endParaRPr b="1" i="1" sz="17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Initially, the dataset arrived clean and complete. Subsequent testing of functions corroborated our formulated hypothesis, focusing on assessing various types of shark attacks by year and country. Drawing from historical data, the hypothesis posited an expectation of witnessing one shark attack annually spanning 1818 to 2022.</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Data Cleaning and Analysis Process: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Our analysis began with graphically mapping shark attacks from 1818 to 2022, showcasing a discernible rise in incidents each year. This visual representation was pivotal in data refinement and confirming our established hypothesis.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Distinctive Data Cleaning Techniques: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Post-extraction, our initial data cleaning phase involved eliminating blank rows to ensure data integrity. Subsequently, zeros were transformed to null values, and 'Year' entries were converted from 'int' to 'float.' Further analysis addressed blank entries in specific variables, critical for predicting missing information and its subsequent impact on the analysis outcomes.</a:t>
            </a:r>
            <a:endParaRPr sz="1500">
              <a:solidFill>
                <a:srgbClr val="25252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Graph of Shark Attacks per Year</a:t>
            </a:r>
            <a:endParaRPr/>
          </a:p>
        </p:txBody>
      </p:sp>
      <p:pic>
        <p:nvPicPr>
          <p:cNvPr id="78" name="Google Shape;78;p15"/>
          <p:cNvPicPr preferRelativeResize="0"/>
          <p:nvPr/>
        </p:nvPicPr>
        <p:blipFill>
          <a:blip r:embed="rId3">
            <a:alphaModFix/>
          </a:blip>
          <a:stretch>
            <a:fillRect/>
          </a:stretch>
        </p:blipFill>
        <p:spPr>
          <a:xfrm>
            <a:off x="4" y="1549275"/>
            <a:ext cx="4356749" cy="2989054"/>
          </a:xfrm>
          <a:prstGeom prst="rect">
            <a:avLst/>
          </a:prstGeom>
          <a:noFill/>
          <a:ln>
            <a:noFill/>
          </a:ln>
        </p:spPr>
      </p:pic>
      <p:pic>
        <p:nvPicPr>
          <p:cNvPr id="79" name="Google Shape;79;p15"/>
          <p:cNvPicPr preferRelativeResize="0"/>
          <p:nvPr/>
        </p:nvPicPr>
        <p:blipFill>
          <a:blip r:embed="rId4">
            <a:alphaModFix/>
          </a:blip>
          <a:stretch>
            <a:fillRect/>
          </a:stretch>
        </p:blipFill>
        <p:spPr>
          <a:xfrm>
            <a:off x="4571988" y="1549275"/>
            <a:ext cx="4002036" cy="2989050"/>
          </a:xfrm>
          <a:prstGeom prst="rect">
            <a:avLst/>
          </a:prstGeom>
          <a:noFill/>
          <a:ln>
            <a:noFill/>
          </a:ln>
        </p:spPr>
      </p:pic>
      <p:sp>
        <p:nvSpPr>
          <p:cNvPr id="80" name="Google Shape;80;p15"/>
          <p:cNvSpPr txBox="1"/>
          <p:nvPr/>
        </p:nvSpPr>
        <p:spPr>
          <a:xfrm>
            <a:off x="-47925" y="4624875"/>
            <a:ext cx="44526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252525"/>
                </a:solidFill>
                <a:latin typeface="Roboto"/>
                <a:ea typeface="Roboto"/>
                <a:cs typeface="Roboto"/>
                <a:sym typeface="Roboto"/>
              </a:rPr>
              <a:t>All  Years in the DataFrame</a:t>
            </a:r>
            <a:endParaRPr sz="1500">
              <a:solidFill>
                <a:srgbClr val="252525"/>
              </a:solidFill>
              <a:latin typeface="Roboto"/>
              <a:ea typeface="Roboto"/>
              <a:cs typeface="Roboto"/>
              <a:sym typeface="Roboto"/>
            </a:endParaRPr>
          </a:p>
        </p:txBody>
      </p:sp>
      <p:sp>
        <p:nvSpPr>
          <p:cNvPr id="81" name="Google Shape;81;p15"/>
          <p:cNvSpPr txBox="1"/>
          <p:nvPr/>
        </p:nvSpPr>
        <p:spPr>
          <a:xfrm>
            <a:off x="4262925" y="4624875"/>
            <a:ext cx="44526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252525"/>
                </a:solidFill>
                <a:latin typeface="Roboto"/>
                <a:ea typeface="Roboto"/>
                <a:cs typeface="Roboto"/>
                <a:sym typeface="Roboto"/>
              </a:rPr>
              <a:t>Years in the DataFrame focus</a:t>
            </a:r>
            <a:endParaRPr sz="1500">
              <a:solidFill>
                <a:srgbClr val="25252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8850"/>
            <a:ext cx="8520600" cy="7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00"/>
              <a:t>Refinement Through Data Wrangling</a:t>
            </a:r>
            <a:endParaRPr sz="3300"/>
          </a:p>
          <a:p>
            <a:pPr indent="0" lvl="0" marL="0" rtl="0" algn="l">
              <a:spcBef>
                <a:spcPts val="0"/>
              </a:spcBef>
              <a:spcAft>
                <a:spcPts val="0"/>
              </a:spcAft>
              <a:buNone/>
            </a:pPr>
            <a:r>
              <a:t/>
            </a:r>
            <a:endParaRPr/>
          </a:p>
        </p:txBody>
      </p:sp>
      <p:sp>
        <p:nvSpPr>
          <p:cNvPr id="87" name="Google Shape;87;p16"/>
          <p:cNvSpPr txBox="1"/>
          <p:nvPr/>
        </p:nvSpPr>
        <p:spPr>
          <a:xfrm>
            <a:off x="287550" y="996675"/>
            <a:ext cx="8568900" cy="39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Encountered Challenges in Data Cleaning:</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A significant challenge during data cleaning involved the need to categorize data into distinct columns and segregate it into separate variables to extract specific desired information.</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Resolution of Challenges: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To address these complexities, a new variable was crafted within the original dataset, streamlining the data for enhanced readability and ease of analysis. Various functions such as "Change year," "Apply," "Sorted_Values," and "DropNa" were instrumental in this data cleaning process. Specifically, these functions facilitated the conversion of the 'Year' column into numerical values, effectively resolving the initial challenges encountered with the raw dataset.</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8850"/>
            <a:ext cx="8520600" cy="7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00"/>
              <a:t>Insights Through Exploratory Data Analysis</a:t>
            </a:r>
            <a:endParaRPr sz="3300"/>
          </a:p>
          <a:p>
            <a:pPr indent="0" lvl="0" marL="0" rtl="0" algn="l">
              <a:spcBef>
                <a:spcPts val="0"/>
              </a:spcBef>
              <a:spcAft>
                <a:spcPts val="0"/>
              </a:spcAft>
              <a:buNone/>
            </a:pPr>
            <a:r>
              <a:t/>
            </a:r>
            <a:endParaRPr/>
          </a:p>
        </p:txBody>
      </p:sp>
      <p:sp>
        <p:nvSpPr>
          <p:cNvPr id="93" name="Google Shape;93;p17"/>
          <p:cNvSpPr txBox="1"/>
          <p:nvPr/>
        </p:nvSpPr>
        <p:spPr>
          <a:xfrm>
            <a:off x="287550" y="996675"/>
            <a:ext cx="8568900" cy="39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Utilized Data Analysis Methods: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Throughout the cleaning and analysis phases, various methods were employed, including "Apply," "Sorted_Values," "DropNa," "Reset_index," and 'Value_counts."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Uncovered Insights and Patterns: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A notable revelation emerged during analysis, spotlighting analogous activities across columns such as country, state, and location, showcasing similar or even indices. This observation significantly contributed to the depth and outcomes of the analysis, elucidating intriguing patterns within the dataset.</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8850"/>
            <a:ext cx="8520600" cy="7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00"/>
              <a:t>Navigating the Principal Hurdle</a:t>
            </a:r>
            <a:endParaRPr sz="3300"/>
          </a:p>
          <a:p>
            <a:pPr indent="0" lvl="0" marL="0" rtl="0" algn="l">
              <a:spcBef>
                <a:spcPts val="0"/>
              </a:spcBef>
              <a:spcAft>
                <a:spcPts val="0"/>
              </a:spcAft>
              <a:buNone/>
            </a:pPr>
            <a:r>
              <a:t/>
            </a:r>
            <a:endParaRPr/>
          </a:p>
        </p:txBody>
      </p:sp>
      <p:sp>
        <p:nvSpPr>
          <p:cNvPr id="99" name="Google Shape;99;p18"/>
          <p:cNvSpPr txBox="1"/>
          <p:nvPr/>
        </p:nvSpPr>
        <p:spPr>
          <a:xfrm>
            <a:off x="287550" y="996675"/>
            <a:ext cx="8568900" cy="39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Encountering the Primary challenge</a:t>
            </a:r>
            <a:r>
              <a:rPr b="1" lang="en" sz="1500">
                <a:solidFill>
                  <a:srgbClr val="252525"/>
                </a:solidFill>
                <a:latin typeface="Roboto"/>
                <a:ea typeface="Roboto"/>
                <a:cs typeface="Roboto"/>
                <a:sym typeface="Roboto"/>
              </a:rPr>
              <a:t>:</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The most significant hurdle faced in this project revolved around transforming the strings in the column of year to the int format. Additionally, identifying the diverse relationships among variables was pivotal in validating our hypothesis.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Learnings and Overcoming challenges</a:t>
            </a:r>
            <a:r>
              <a:rPr b="1" lang="en" sz="1500">
                <a:solidFill>
                  <a:srgbClr val="252525"/>
                </a:solidFill>
                <a:latin typeface="Roboto"/>
                <a:ea typeface="Roboto"/>
                <a:cs typeface="Roboto"/>
                <a:sym typeface="Roboto"/>
              </a:rPr>
              <a:t>:</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This project facilitated an invaluable learning curve of data extraction, meticulous data cleaning, and the manipulation of variables to derive meaning outcomes. The process transforming existing data, crafting new variables, and ultimately navigating the complexities to attain desired insights.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8850"/>
            <a:ext cx="8520600" cy="7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00"/>
              <a:t>Conclusions and Revelations</a:t>
            </a:r>
            <a:endParaRPr sz="3300"/>
          </a:p>
          <a:p>
            <a:pPr indent="0" lvl="0" marL="0" rtl="0" algn="l">
              <a:spcBef>
                <a:spcPts val="0"/>
              </a:spcBef>
              <a:spcAft>
                <a:spcPts val="0"/>
              </a:spcAft>
              <a:buNone/>
            </a:pPr>
            <a:r>
              <a:t/>
            </a:r>
            <a:endParaRPr/>
          </a:p>
        </p:txBody>
      </p:sp>
      <p:sp>
        <p:nvSpPr>
          <p:cNvPr id="105" name="Google Shape;105;p19"/>
          <p:cNvSpPr txBox="1"/>
          <p:nvPr/>
        </p:nvSpPr>
        <p:spPr>
          <a:xfrm>
            <a:off x="287550" y="996675"/>
            <a:ext cx="8568900" cy="39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Overview of Outcomes:</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Following the modifications of the original dataset, creating a new variable and transforming the year column. The results revealed a consistent escalation shark attacks annually, affirming our initial hypothesis.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Surprising Insights and Revelations</a:t>
            </a:r>
            <a:r>
              <a:rPr b="1" lang="en" sz="1500">
                <a:solidFill>
                  <a:srgbClr val="252525"/>
                </a:solidFill>
                <a:latin typeface="Roboto"/>
                <a:ea typeface="Roboto"/>
                <a:cs typeface="Roboto"/>
                <a:sym typeface="Roboto"/>
              </a:rPr>
              <a:t>:</a:t>
            </a:r>
            <a:endParaRPr b="1"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A noteworthy discovery emerged when addressing missing values within the rows or columns, significantly altering the outcomes post-elimination, thereby changing the impact of such omissions on the analytical results.</a:t>
            </a:r>
            <a:endParaRPr sz="1500">
              <a:solidFill>
                <a:srgbClr val="252525"/>
              </a:solidFill>
              <a:latin typeface="Roboto"/>
              <a:ea typeface="Roboto"/>
              <a:cs typeface="Roboto"/>
              <a:sym typeface="Roboto"/>
            </a:endParaRPr>
          </a:p>
          <a:p>
            <a:pPr indent="0" lvl="0" marL="457200" rtl="0" algn="l">
              <a:spcBef>
                <a:spcPts val="0"/>
              </a:spcBef>
              <a:spcAft>
                <a:spcPts val="0"/>
              </a:spcAft>
              <a:buNone/>
            </a:pPr>
            <a:r>
              <a:t/>
            </a:r>
            <a:endParaRPr sz="1500">
              <a:solidFill>
                <a:srgbClr val="252525"/>
              </a:solidFill>
              <a:latin typeface="Roboto"/>
              <a:ea typeface="Roboto"/>
              <a:cs typeface="Roboto"/>
              <a:sym typeface="Roboto"/>
            </a:endParaRPr>
          </a:p>
          <a:p>
            <a:pPr indent="-323850" lvl="0" marL="457200" rtl="0" algn="l">
              <a:spcBef>
                <a:spcPts val="0"/>
              </a:spcBef>
              <a:spcAft>
                <a:spcPts val="0"/>
              </a:spcAft>
              <a:buClr>
                <a:srgbClr val="252525"/>
              </a:buClr>
              <a:buSzPts val="1500"/>
              <a:buFont typeface="Roboto"/>
              <a:buChar char="●"/>
            </a:pPr>
            <a:r>
              <a:rPr b="1" lang="en" sz="1500">
                <a:solidFill>
                  <a:srgbClr val="252525"/>
                </a:solidFill>
                <a:latin typeface="Roboto"/>
                <a:ea typeface="Roboto"/>
                <a:cs typeface="Roboto"/>
                <a:sym typeface="Roboto"/>
              </a:rPr>
              <a:t>Potential implications of Findings</a:t>
            </a:r>
            <a:r>
              <a:rPr lang="en" sz="1500">
                <a:solidFill>
                  <a:srgbClr val="252525"/>
                </a:solidFill>
                <a:latin typeface="Roboto"/>
                <a:ea typeface="Roboto"/>
                <a:cs typeface="Roboto"/>
                <a:sym typeface="Roboto"/>
              </a:rPr>
              <a:t>:</a:t>
            </a:r>
            <a:endParaRPr sz="1500">
              <a:solidFill>
                <a:srgbClr val="252525"/>
              </a:solidFill>
              <a:latin typeface="Roboto"/>
              <a:ea typeface="Roboto"/>
              <a:cs typeface="Roboto"/>
              <a:sym typeface="Roboto"/>
            </a:endParaRPr>
          </a:p>
          <a:p>
            <a:pPr indent="0" lvl="0" marL="457200" rtl="0" algn="l">
              <a:spcBef>
                <a:spcPts val="0"/>
              </a:spcBef>
              <a:spcAft>
                <a:spcPts val="0"/>
              </a:spcAft>
              <a:buNone/>
            </a:pPr>
            <a:r>
              <a:rPr lang="en" sz="1500">
                <a:solidFill>
                  <a:srgbClr val="252525"/>
                </a:solidFill>
                <a:latin typeface="Roboto"/>
                <a:ea typeface="Roboto"/>
                <a:cs typeface="Roboto"/>
                <a:sym typeface="Roboto"/>
              </a:rPr>
              <a:t>The implications of null value elimination were paramount, changing its substantial influence on the data analysis outcomes. This shows the handling of missing data, acknowledging its potential to be reshape and the impact of conclusions drawn from the analysis.</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a:p>
            <a:pPr indent="0" lvl="0" marL="0" rtl="0" algn="l">
              <a:spcBef>
                <a:spcPts val="0"/>
              </a:spcBef>
              <a:spcAft>
                <a:spcPts val="0"/>
              </a:spcAft>
              <a:buNone/>
            </a:pPr>
            <a:r>
              <a:t/>
            </a:r>
            <a:endParaRPr sz="1500">
              <a:solidFill>
                <a:srgbClr val="252525"/>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131730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Number</a:t>
            </a:r>
            <a:r>
              <a:rPr lang="en"/>
              <a:t> of Shark Attacks that </a:t>
            </a:r>
            <a:r>
              <a:rPr lang="en"/>
              <a:t>occurred</a:t>
            </a:r>
            <a:r>
              <a:rPr lang="en"/>
              <a:t> in each Country per Year</a:t>
            </a:r>
            <a:endParaRPr/>
          </a:p>
        </p:txBody>
      </p:sp>
      <p:pic>
        <p:nvPicPr>
          <p:cNvPr id="111" name="Google Shape;111;p20"/>
          <p:cNvPicPr preferRelativeResize="0"/>
          <p:nvPr/>
        </p:nvPicPr>
        <p:blipFill>
          <a:blip r:embed="rId3">
            <a:alphaModFix/>
          </a:blip>
          <a:stretch>
            <a:fillRect/>
          </a:stretch>
        </p:blipFill>
        <p:spPr>
          <a:xfrm>
            <a:off x="5195075" y="190500"/>
            <a:ext cx="3543300"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22400" y="131730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 Shark Attacks that </a:t>
            </a:r>
            <a:r>
              <a:rPr lang="en"/>
              <a:t>occurred</a:t>
            </a:r>
            <a:r>
              <a:rPr lang="en"/>
              <a:t> in a Country per Year</a:t>
            </a:r>
            <a:endParaRPr/>
          </a:p>
        </p:txBody>
      </p:sp>
      <p:pic>
        <p:nvPicPr>
          <p:cNvPr id="117" name="Google Shape;117;p21"/>
          <p:cNvPicPr preferRelativeResize="0"/>
          <p:nvPr/>
        </p:nvPicPr>
        <p:blipFill>
          <a:blip r:embed="rId3">
            <a:alphaModFix/>
          </a:blip>
          <a:stretch>
            <a:fillRect/>
          </a:stretch>
        </p:blipFill>
        <p:spPr>
          <a:xfrm>
            <a:off x="4970975" y="152400"/>
            <a:ext cx="382352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