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48" r:id="rId2"/>
  </p:sldMasterIdLst>
  <p:notesMasterIdLst>
    <p:notesMasterId r:id="rId17"/>
  </p:notesMasterIdLst>
  <p:sldIdLst>
    <p:sldId id="256" r:id="rId3"/>
    <p:sldId id="262" r:id="rId4"/>
    <p:sldId id="257" r:id="rId5"/>
    <p:sldId id="269" r:id="rId6"/>
    <p:sldId id="270" r:id="rId7"/>
    <p:sldId id="274" r:id="rId8"/>
    <p:sldId id="258" r:id="rId9"/>
    <p:sldId id="259" r:id="rId10"/>
    <p:sldId id="260" r:id="rId11"/>
    <p:sldId id="273" r:id="rId12"/>
    <p:sldId id="272" r:id="rId13"/>
    <p:sldId id="267" r:id="rId14"/>
    <p:sldId id="268" r:id="rId15"/>
    <p:sldId id="264"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Inter" panose="020B0604020202020204" charset="0"/>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0" roundtripDataSignature="AMtx7mg6e4bCv0wD2KdjM9WubMHfB/PT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CD6F4-E38A-AEAE-66AB-84E9BE67E9E8}" v="1" dt="2022-10-28T02:59:20.095"/>
    <p1510:client id="{02D85C4F-10DB-740B-7A77-4125545C8754}" v="125" dt="2022-10-27T18:43:46.356"/>
    <p1510:client id="{3323AE3F-A0F7-4F0B-B859-F00724472B66}" v="349" dt="2022-10-27T19:14:56.527"/>
    <p1510:client id="{50167B0E-8FED-CF51-D457-2A7DAFCD9510}" v="473" dt="2022-10-28T00:54:11.433"/>
    <p1510:client id="{8FD07CDC-929C-3A1D-6428-EB2DA7D44E4A}" v="328" dt="2022-10-27T19:26:07.483"/>
    <p1510:client id="{AD894EDC-83E9-FFE8-C2E9-4F63816FDA8A}" v="20" dt="2022-10-28T00:13:13.408"/>
    <p1510:client id="{BF2567DF-EDED-6C88-393C-23B8208B7DB6}" v="1" dt="2022-10-28T00:07:26.261"/>
    <p1510:client id="{CEA37438-2BF4-0466-CB22-920F4F6D5045}" v="71" dt="2022-10-28T00:23:04.072"/>
    <p1510:client id="{CF185E25-DCAF-F937-F8C3-E6DF1AAAD683}" v="234" dt="2022-10-27T22:35:32.951"/>
    <p1510:client id="{D20994CD-CB95-4176-B168-43ABB6539B02}" v="159" dt="2022-10-28T02:01:41.126"/>
    <p1510:client id="{D3720BF7-4247-DE7C-3017-28ED3F8A0DC1}" v="679" dt="2022-10-28T02:44:19.853"/>
    <p1510:client id="{E0CC8FF7-A7C1-F95F-079B-4375FC9A3024}" v="25" dt="2022-10-28T02:14:46.136"/>
    <p1510:client id="{E3C8F6BE-F3B1-7BFF-BFC9-DF5F269B4091}" v="6" dt="2022-10-28T09:25:45.984"/>
    <p1510:client id="{E46C8173-5409-C584-9FC9-CDA34AE1ECB1}" v="16" dt="2022-10-28T04:43:48.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Alexandre Paiva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7717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140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784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Alexandre Paiva</a:t>
            </a:r>
          </a:p>
          <a:p>
            <a:pPr marL="0" indent="0">
              <a:buNone/>
            </a:pPr>
            <a:r>
              <a:rPr lang="en-US" err="1"/>
              <a:t>KongHQ</a:t>
            </a:r>
            <a:r>
              <a:rPr lang="en-US"/>
              <a:t> – </a:t>
            </a:r>
            <a:r>
              <a:rPr lang="en-US" err="1"/>
              <a:t>Oferece</a:t>
            </a:r>
            <a:r>
              <a:rPr lang="en-US"/>
              <a:t> de </a:t>
            </a:r>
            <a:r>
              <a:rPr lang="en-US" err="1"/>
              <a:t>uma</a:t>
            </a:r>
            <a:r>
              <a:rPr lang="en-US"/>
              <a:t> forma </a:t>
            </a:r>
            <a:r>
              <a:rPr lang="en-US" err="1"/>
              <a:t>muito</a:t>
            </a:r>
            <a:r>
              <a:rPr lang="en-US"/>
              <a:t> </a:t>
            </a:r>
            <a:r>
              <a:rPr lang="en-US" err="1"/>
              <a:t>parecida</a:t>
            </a:r>
            <a:r>
              <a:rPr lang="en-US"/>
              <a:t> o que </a:t>
            </a:r>
            <a:r>
              <a:rPr lang="en-US" err="1"/>
              <a:t>pretendemos</a:t>
            </a:r>
            <a:r>
              <a:rPr lang="en-US"/>
              <a:t> </a:t>
            </a:r>
            <a:r>
              <a:rPr lang="en-US" err="1"/>
              <a:t>fazer</a:t>
            </a:r>
            <a:r>
              <a:rPr lang="en-US"/>
              <a:t> mas </a:t>
            </a:r>
            <a:r>
              <a:rPr lang="en-US" err="1"/>
              <a:t>esta</a:t>
            </a:r>
            <a:r>
              <a:rPr lang="en-US"/>
              <a:t> visa micro-</a:t>
            </a:r>
            <a:r>
              <a:rPr lang="en-US" err="1"/>
              <a:t>serviços</a:t>
            </a:r>
            <a:r>
              <a:rPr lang="en-US"/>
              <a:t> e a </a:t>
            </a:r>
            <a:r>
              <a:rPr lang="en-US" err="1"/>
              <a:t>sua</a:t>
            </a:r>
            <a:r>
              <a:rPr lang="en-US"/>
              <a:t> </a:t>
            </a:r>
            <a:r>
              <a:rPr lang="en-US" err="1"/>
              <a:t>conetividade</a:t>
            </a:r>
            <a:r>
              <a:rPr lang="en-US"/>
              <a:t>. </a:t>
            </a:r>
            <a:r>
              <a:rPr lang="en-US" err="1"/>
              <a:t>Esta</a:t>
            </a:r>
            <a:r>
              <a:rPr lang="en-US"/>
              <a:t> é </a:t>
            </a:r>
            <a:r>
              <a:rPr lang="en-US" err="1"/>
              <a:t>melhorada</a:t>
            </a:r>
            <a:r>
              <a:rPr lang="en-US"/>
              <a:t> </a:t>
            </a:r>
            <a:r>
              <a:rPr lang="en-US" err="1"/>
              <a:t>aplicando</a:t>
            </a:r>
            <a:r>
              <a:rPr lang="en-US"/>
              <a:t> </a:t>
            </a:r>
            <a:r>
              <a:rPr lang="en-US" err="1"/>
              <a:t>uma</a:t>
            </a:r>
            <a:r>
              <a:rPr lang="en-US"/>
              <a:t> </a:t>
            </a:r>
            <a:r>
              <a:rPr lang="en-US" err="1"/>
              <a:t>solução</a:t>
            </a:r>
            <a:r>
              <a:rPr lang="en-US"/>
              <a:t> </a:t>
            </a:r>
            <a:r>
              <a:rPr lang="en-US" err="1"/>
              <a:t>como</a:t>
            </a:r>
            <a:r>
              <a:rPr lang="en-US"/>
              <a:t> a </a:t>
            </a:r>
            <a:r>
              <a:rPr lang="en-US" err="1"/>
              <a:t>nossa</a:t>
            </a:r>
            <a:r>
              <a:rPr lang="en-US"/>
              <a:t> </a:t>
            </a:r>
            <a:r>
              <a:rPr lang="en-US" err="1"/>
              <a:t>usando</a:t>
            </a:r>
            <a:r>
              <a:rPr lang="en-US"/>
              <a:t> </a:t>
            </a:r>
            <a:r>
              <a:rPr lang="en-US" err="1"/>
              <a:t>kubernetes</a:t>
            </a:r>
            <a:r>
              <a:rPr lang="en-US"/>
              <a:t> e API gateways </a:t>
            </a:r>
            <a:r>
              <a:rPr lang="en-US" err="1"/>
              <a:t>também</a:t>
            </a:r>
            <a:r>
              <a:rPr lang="en-US"/>
              <a:t>. É </a:t>
            </a:r>
            <a:r>
              <a:rPr lang="en-US" err="1"/>
              <a:t>usado</a:t>
            </a:r>
            <a:r>
              <a:rPr lang="en-US"/>
              <a:t> </a:t>
            </a:r>
            <a:r>
              <a:rPr lang="en-US" err="1"/>
              <a:t>por</a:t>
            </a:r>
            <a:r>
              <a:rPr lang="en-US"/>
              <a:t> </a:t>
            </a:r>
            <a:r>
              <a:rPr lang="en-US" err="1"/>
              <a:t>exemplo</a:t>
            </a:r>
            <a:r>
              <a:rPr lang="en-US"/>
              <a:t> </a:t>
            </a:r>
            <a:r>
              <a:rPr lang="en-US" err="1"/>
              <a:t>pelo</a:t>
            </a:r>
            <a:r>
              <a:rPr lang="en-US"/>
              <a:t> PayPal, pela Cisco, etc...</a:t>
            </a:r>
          </a:p>
        </p:txBody>
      </p:sp>
    </p:spTree>
    <p:extLst>
      <p:ext uri="{BB962C8B-B14F-4D97-AF65-F5344CB8AC3E}">
        <p14:creationId xmlns:p14="http://schemas.microsoft.com/office/powerpoint/2010/main" val="26985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Alexandre Paiva</a:t>
            </a:r>
          </a:p>
          <a:p>
            <a:pPr marL="0" lvl="0" indent="0" algn="l">
              <a:lnSpc>
                <a:spcPct val="100000"/>
              </a:lnSpc>
              <a:spcBef>
                <a:spcPts val="0"/>
              </a:spcBef>
              <a:spcAft>
                <a:spcPts val="0"/>
              </a:spcAft>
              <a:buSzPts val="1100"/>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Alexandre Paiva</a:t>
            </a:r>
          </a:p>
          <a:p>
            <a:pPr marL="0" lvl="0" indent="0" algn="l">
              <a:lnSpc>
                <a:spcPct val="100000"/>
              </a:lnSpc>
              <a:spcBef>
                <a:spcPts val="0"/>
              </a:spcBef>
              <a:spcAft>
                <a:spcPts val="0"/>
              </a:spcAft>
              <a:buSzPts val="1100"/>
              <a:buNone/>
            </a:pPr>
            <a:endParaRPr lang="en" sz="1400">
              <a:solidFill>
                <a:srgbClr val="434343"/>
              </a:solidFill>
              <a:latin typeface="Roboto"/>
              <a:ea typeface="Roboto"/>
              <a:cs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t>Alexandre Paiva</a:t>
            </a:r>
          </a:p>
          <a:p>
            <a:pPr>
              <a:buNone/>
            </a:pPr>
            <a:r>
              <a:rPr lang="en-US">
                <a:latin typeface="Calibri"/>
                <a:cs typeface="Calibri"/>
              </a:rPr>
              <a:t>Falar </a:t>
            </a:r>
            <a:r>
              <a:rPr lang="en-US" err="1">
                <a:latin typeface="Calibri"/>
                <a:cs typeface="Calibri"/>
              </a:rPr>
              <a:t>em</a:t>
            </a:r>
            <a:r>
              <a:rPr lang="en-US">
                <a:latin typeface="Calibri"/>
                <a:cs typeface="Calibri"/>
              </a:rPr>
              <a:t> broker maybe? No time para </a:t>
            </a:r>
            <a:r>
              <a:rPr lang="en-US" err="1">
                <a:latin typeface="Calibri"/>
                <a:cs typeface="Calibri"/>
              </a:rPr>
              <a:t>tudo</a:t>
            </a:r>
            <a:r>
              <a:rPr lang="en-US">
                <a:latin typeface="Calibri"/>
                <a:cs typeface="Calibri"/>
              </a:rPr>
              <a:t> maybe?</a:t>
            </a:r>
          </a:p>
        </p:txBody>
      </p:sp>
    </p:spTree>
    <p:extLst>
      <p:ext uri="{BB962C8B-B14F-4D97-AF65-F5344CB8AC3E}">
        <p14:creationId xmlns:p14="http://schemas.microsoft.com/office/powerpoint/2010/main" val="67332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t>Alexandre Paiva</a:t>
            </a:r>
          </a:p>
          <a:p>
            <a:pPr marL="0" indent="0">
              <a:buNone/>
            </a:pPr>
            <a:r>
              <a:rPr lang="pt-PT"/>
              <a:t>(</a:t>
            </a:r>
            <a:r>
              <a:rPr lang="pt-PT" err="1"/>
              <a:t>User</a:t>
            </a:r>
            <a:r>
              <a:rPr lang="pt-PT"/>
              <a:t> utiliza o nosso portal para pedir a instanciação de um serviço </a:t>
            </a:r>
            <a:r>
              <a:rPr lang="pt-PT" err="1"/>
              <a:t>micro-services</a:t>
            </a:r>
            <a:r>
              <a:rPr lang="pt-PT"/>
              <a:t> composto por vários containers. Devido a vários fatores (e.g., localização, origem dos dados, etc.) era importante que esse serviço pudesse ser diluído por várias infraestruturas). Vejam isto como um serviço em que dá jeito que um container estivesse num cluster em Aveiro, e o outro container estivesse num cluster no Porto.</a:t>
            </a:r>
            <a:endParaRPr lang="en-US"/>
          </a:p>
          <a:p>
            <a:pPr marL="0" indent="0">
              <a:buNone/>
            </a:pPr>
            <a:r>
              <a:rPr lang="pt-PT"/>
              <a:t>Abaixo: (Serviço composto por múltiplos containers, em que uns estão numa infra e outros estão noutra, mas aos olhos do serviço/</a:t>
            </a:r>
            <a:r>
              <a:rPr lang="pt-PT" err="1"/>
              <a:t>user</a:t>
            </a:r>
            <a:r>
              <a:rPr lang="pt-PT"/>
              <a:t> parece que o serviço está a correr num único sítio.</a:t>
            </a:r>
          </a:p>
          <a:p>
            <a:pPr marL="0" indent="0">
              <a:buNone/>
            </a:pPr>
            <a:r>
              <a:rPr lang="pt-PT"/>
              <a:t>--- Esta arquitetura trás vantagens como: Um </a:t>
            </a:r>
            <a:r>
              <a:rPr lang="pt-PT" err="1"/>
              <a:t>hub</a:t>
            </a:r>
            <a:r>
              <a:rPr lang="pt-PT"/>
              <a:t> onde ligamos, desligamos o </a:t>
            </a:r>
            <a:r>
              <a:rPr lang="pt-PT" err="1"/>
              <a:t>discovery</a:t>
            </a:r>
            <a:r>
              <a:rPr lang="pt-PT"/>
              <a:t> </a:t>
            </a:r>
            <a:r>
              <a:rPr lang="pt-PT" err="1"/>
              <a:t>protocol</a:t>
            </a:r>
            <a:r>
              <a:rPr lang="pt-PT"/>
              <a:t> da </a:t>
            </a:r>
            <a:r>
              <a:rPr lang="pt-PT" err="1"/>
              <a:t>service</a:t>
            </a:r>
            <a:r>
              <a:rPr lang="pt-PT"/>
              <a:t> </a:t>
            </a:r>
            <a:r>
              <a:rPr lang="pt-PT" err="1"/>
              <a:t>mesh</a:t>
            </a:r>
            <a:r>
              <a:rPr lang="pt-PT"/>
              <a:t> (procurar serviços novos), ligar desligar o consumo e </a:t>
            </a:r>
            <a:r>
              <a:rPr lang="pt-PT" err="1"/>
              <a:t>APIs</a:t>
            </a:r>
            <a:r>
              <a:rPr lang="pt-PT"/>
              <a:t> de toda a arquitetura. | Um portal onde deixamos </a:t>
            </a:r>
            <a:r>
              <a:rPr lang="pt-PT" err="1"/>
              <a:t>developers</a:t>
            </a:r>
            <a:r>
              <a:rPr lang="pt-PT"/>
              <a:t> descobrir, registar e consumir serviços | Uma aplicação '</a:t>
            </a:r>
            <a:r>
              <a:rPr lang="pt-PT" err="1"/>
              <a:t>vitals</a:t>
            </a:r>
            <a:r>
              <a:rPr lang="pt-PT"/>
              <a:t>' mais </a:t>
            </a:r>
            <a:r>
              <a:rPr lang="pt-PT" err="1"/>
              <a:t>provavalmente</a:t>
            </a:r>
            <a:r>
              <a:rPr lang="pt-PT"/>
              <a:t> com tecnologia </a:t>
            </a:r>
            <a:r>
              <a:rPr lang="pt-PT" err="1"/>
              <a:t>Grafana</a:t>
            </a:r>
            <a:r>
              <a:rPr lang="pt-PT"/>
              <a:t> onde é possível visualizar e analisar data em real-time, analisar a saúde e estado da arquitetura e dos clusters também em real-time e obter insights profundos sobre a utilização dos serviços, das rotas e da aplicação. Poderemos entretanto adicionar mais algum módulo a esta arquitetura e esta possibilidade é ainda mais uma vantagem de a usar. Todas estas aplicações estão </a:t>
            </a:r>
            <a:r>
              <a:rPr lang="pt-PT" err="1"/>
              <a:t>available</a:t>
            </a:r>
            <a:r>
              <a:rPr lang="pt-PT"/>
              <a:t> através de ambos um website em HTML e uma API em </a:t>
            </a:r>
            <a:r>
              <a:rPr lang="pt-PT" err="1"/>
              <a:t>python</a:t>
            </a:r>
            <a:r>
              <a:rPr lang="pt-PT"/>
              <a:t>.</a:t>
            </a:r>
          </a:p>
        </p:txBody>
      </p:sp>
    </p:spTree>
    <p:extLst>
      <p:ext uri="{BB962C8B-B14F-4D97-AF65-F5344CB8AC3E}">
        <p14:creationId xmlns:p14="http://schemas.microsoft.com/office/powerpoint/2010/main" val="70508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Alexandre Paiva</a:t>
            </a:r>
          </a:p>
          <a:p>
            <a:pPr>
              <a:buNone/>
            </a:pPr>
            <a:r>
              <a:rPr lang="en-US">
                <a:latin typeface="Calibri"/>
                <a:cs typeface="Calibri"/>
              </a:rPr>
              <a:t>Grafana é um simples </a:t>
            </a:r>
            <a:r>
              <a:rPr lang="en-US" err="1">
                <a:latin typeface="Calibri"/>
                <a:cs typeface="Calibri"/>
              </a:rPr>
              <a:t>exemplo</a:t>
            </a:r>
            <a:r>
              <a:rPr lang="en-US">
                <a:latin typeface="Calibri"/>
                <a:cs typeface="Calibri"/>
              </a:rPr>
              <a:t> dos vitals que </a:t>
            </a:r>
            <a:r>
              <a:rPr lang="en-US" err="1">
                <a:latin typeface="Calibri"/>
                <a:cs typeface="Calibri"/>
              </a:rPr>
              <a:t>irão</a:t>
            </a:r>
            <a:r>
              <a:rPr lang="en-US">
                <a:latin typeface="Calibri"/>
                <a:cs typeface="Calibri"/>
              </a:rPr>
              <a:t> ser </a:t>
            </a:r>
            <a:r>
              <a:rPr lang="en-US" err="1">
                <a:latin typeface="Calibri"/>
                <a:cs typeface="Calibri"/>
              </a:rPr>
              <a:t>implementados</a:t>
            </a:r>
            <a:r>
              <a:rPr lang="en-US">
                <a:latin typeface="Calibri"/>
                <a:cs typeface="Calibri"/>
              </a:rPr>
              <a:t> no portal, </a:t>
            </a:r>
            <a:r>
              <a:rPr lang="en-US" err="1">
                <a:latin typeface="Calibri"/>
                <a:cs typeface="Calibri"/>
              </a:rPr>
              <a:t>não</a:t>
            </a:r>
            <a:r>
              <a:rPr lang="en-US">
                <a:latin typeface="Calibri"/>
                <a:cs typeface="Calibri"/>
              </a:rPr>
              <a:t> </a:t>
            </a:r>
            <a:r>
              <a:rPr lang="en-US" err="1">
                <a:latin typeface="Calibri"/>
                <a:cs typeface="Calibri"/>
              </a:rPr>
              <a:t>irei</a:t>
            </a:r>
            <a:r>
              <a:rPr lang="en-US">
                <a:latin typeface="Calibri"/>
                <a:cs typeface="Calibri"/>
              </a:rPr>
              <a:t> </a:t>
            </a:r>
            <a:r>
              <a:rPr lang="en-US" err="1">
                <a:latin typeface="Calibri"/>
                <a:cs typeface="Calibri"/>
              </a:rPr>
              <a:t>entrar</a:t>
            </a:r>
            <a:r>
              <a:rPr lang="en-US">
                <a:latin typeface="Calibri"/>
                <a:cs typeface="Calibri"/>
              </a:rPr>
              <a:t> </a:t>
            </a:r>
            <a:r>
              <a:rPr lang="en-US" err="1">
                <a:latin typeface="Calibri"/>
                <a:cs typeface="Calibri"/>
              </a:rPr>
              <a:t>em</a:t>
            </a:r>
            <a:r>
              <a:rPr lang="en-US">
                <a:latin typeface="Calibri"/>
                <a:cs typeface="Calibri"/>
              </a:rPr>
              <a:t> </a:t>
            </a:r>
            <a:r>
              <a:rPr lang="en-US" err="1">
                <a:latin typeface="Calibri"/>
                <a:cs typeface="Calibri"/>
              </a:rPr>
              <a:t>detalhe</a:t>
            </a:r>
            <a:r>
              <a:rPr lang="en-US">
                <a:latin typeface="Calibri"/>
                <a:cs typeface="Calibri"/>
              </a:rPr>
              <a:t> </a:t>
            </a:r>
            <a:r>
              <a:rPr lang="en-US" err="1">
                <a:latin typeface="Calibri"/>
                <a:cs typeface="Calibri"/>
              </a:rPr>
              <a:t>sobre</a:t>
            </a:r>
            <a:r>
              <a:rPr lang="en-US">
                <a:latin typeface="Calibri"/>
                <a:cs typeface="Calibri"/>
              </a:rPr>
              <a:t> </a:t>
            </a:r>
            <a:r>
              <a:rPr lang="en-US" err="1">
                <a:latin typeface="Calibri"/>
                <a:cs typeface="Calibri"/>
              </a:rPr>
              <a:t>como</a:t>
            </a:r>
            <a:r>
              <a:rPr lang="en-US">
                <a:latin typeface="Calibri"/>
                <a:cs typeface="Calibri"/>
              </a:rPr>
              <a:t> funciona mas simplesmente para ter uma ideia, </a:t>
            </a:r>
            <a:r>
              <a:rPr lang="en-US" err="1">
                <a:latin typeface="Calibri"/>
                <a:cs typeface="Calibri"/>
              </a:rPr>
              <a:t>nos</a:t>
            </a:r>
            <a:r>
              <a:rPr lang="en-US">
                <a:latin typeface="Calibri"/>
                <a:cs typeface="Calibri"/>
              </a:rPr>
              <a:t> </a:t>
            </a:r>
            <a:r>
              <a:rPr lang="en-US" err="1">
                <a:latin typeface="Calibri"/>
                <a:cs typeface="Calibri"/>
              </a:rPr>
              <a:t>termos</a:t>
            </a:r>
            <a:r>
              <a:rPr lang="en-US">
                <a:latin typeface="Calibri"/>
                <a:cs typeface="Calibri"/>
              </a:rPr>
              <a:t> do </a:t>
            </a:r>
            <a:r>
              <a:rPr lang="en-US" err="1">
                <a:latin typeface="Calibri"/>
                <a:cs typeface="Calibri"/>
              </a:rPr>
              <a:t>exemplo</a:t>
            </a:r>
            <a:r>
              <a:rPr lang="en-US">
                <a:latin typeface="Calibri"/>
                <a:cs typeface="Calibri"/>
              </a:rPr>
              <a:t> dos </a:t>
            </a:r>
            <a:r>
              <a:rPr lang="en-US" err="1">
                <a:latin typeface="Calibri"/>
                <a:cs typeface="Calibri"/>
              </a:rPr>
              <a:t>hotéis</a:t>
            </a:r>
            <a:r>
              <a:rPr lang="en-US">
                <a:latin typeface="Calibri"/>
                <a:cs typeface="Calibri"/>
              </a:rPr>
              <a:t> </a:t>
            </a:r>
            <a:r>
              <a:rPr lang="en-US" err="1">
                <a:latin typeface="Calibri"/>
                <a:cs typeface="Calibri"/>
              </a:rPr>
              <a:t>poderia</a:t>
            </a:r>
            <a:r>
              <a:rPr lang="en-US">
                <a:latin typeface="Calibri"/>
                <a:cs typeface="Calibri"/>
              </a:rPr>
              <a:t> ser dados simples como </a:t>
            </a:r>
            <a:r>
              <a:rPr lang="en-US" err="1">
                <a:latin typeface="Calibri"/>
                <a:cs typeface="Calibri"/>
              </a:rPr>
              <a:t>temperaturas</a:t>
            </a:r>
            <a:r>
              <a:rPr lang="en-US">
                <a:latin typeface="Calibri"/>
                <a:cs typeface="Calibri"/>
              </a:rPr>
              <a:t> de </a:t>
            </a:r>
            <a:r>
              <a:rPr lang="en-US" err="1">
                <a:latin typeface="Calibri"/>
                <a:cs typeface="Calibri"/>
              </a:rPr>
              <a:t>caldeiras</a:t>
            </a:r>
            <a:r>
              <a:rPr lang="en-US">
                <a:latin typeface="Calibri"/>
                <a:cs typeface="Calibri"/>
              </a:rPr>
              <a:t> a </a:t>
            </a:r>
            <a:r>
              <a:rPr lang="en-US" err="1">
                <a:latin typeface="Calibri"/>
                <a:cs typeface="Calibri"/>
              </a:rPr>
              <a:t>avançados</a:t>
            </a:r>
            <a:r>
              <a:rPr lang="en-US">
                <a:latin typeface="Calibri"/>
                <a:cs typeface="Calibri"/>
              </a:rPr>
              <a:t> </a:t>
            </a:r>
            <a:r>
              <a:rPr lang="en-US" err="1">
                <a:latin typeface="Calibri"/>
                <a:cs typeface="Calibri"/>
              </a:rPr>
              <a:t>como</a:t>
            </a:r>
            <a:r>
              <a:rPr lang="en-US">
                <a:latin typeface="Calibri"/>
                <a:cs typeface="Calibri"/>
              </a:rPr>
              <a:t> </a:t>
            </a:r>
            <a:r>
              <a:rPr lang="en-US" err="1">
                <a:latin typeface="Calibri"/>
                <a:cs typeface="Calibri"/>
              </a:rPr>
              <a:t>gráficos</a:t>
            </a:r>
            <a:r>
              <a:rPr lang="en-US">
                <a:latin typeface="Calibri"/>
                <a:cs typeface="Calibri"/>
              </a:rPr>
              <a:t> de </a:t>
            </a:r>
            <a:r>
              <a:rPr lang="en-US" err="1">
                <a:latin typeface="Calibri"/>
                <a:cs typeface="Calibri"/>
              </a:rPr>
              <a:t>aquisição</a:t>
            </a:r>
            <a:r>
              <a:rPr lang="en-US">
                <a:latin typeface="Calibri"/>
                <a:cs typeface="Calibri"/>
              </a:rPr>
              <a:t> de </a:t>
            </a:r>
            <a:r>
              <a:rPr lang="en-US" err="1">
                <a:latin typeface="Calibri"/>
                <a:cs typeface="Calibri"/>
              </a:rPr>
              <a:t>clientes</a:t>
            </a:r>
            <a:r>
              <a:rPr lang="en-US">
                <a:latin typeface="Calibri"/>
                <a:cs typeface="Calibri"/>
              </a:rPr>
              <a:t>, </a:t>
            </a:r>
            <a:r>
              <a:rPr lang="en-US" err="1">
                <a:latin typeface="Calibri"/>
                <a:cs typeface="Calibri"/>
              </a:rPr>
              <a:t>preço</a:t>
            </a:r>
            <a:r>
              <a:rPr lang="en-US">
                <a:latin typeface="Calibri"/>
                <a:cs typeface="Calibri"/>
              </a:rPr>
              <a:t> </a:t>
            </a:r>
            <a:r>
              <a:rPr lang="en-US" err="1">
                <a:latin typeface="Calibri"/>
                <a:cs typeface="Calibri"/>
              </a:rPr>
              <a:t>médio</a:t>
            </a:r>
            <a:r>
              <a:rPr lang="en-US">
                <a:latin typeface="Calibri"/>
                <a:cs typeface="Calibri"/>
              </a:rPr>
              <a:t> </a:t>
            </a:r>
            <a:r>
              <a:rPr lang="en-US" err="1">
                <a:latin typeface="Calibri"/>
                <a:cs typeface="Calibri"/>
              </a:rPr>
              <a:t>por</a:t>
            </a:r>
            <a:r>
              <a:rPr lang="en-US">
                <a:latin typeface="Calibri"/>
                <a:cs typeface="Calibri"/>
              </a:rPr>
              <a:t> </a:t>
            </a:r>
            <a:r>
              <a:rPr lang="en-US" err="1">
                <a:latin typeface="Calibri"/>
                <a:cs typeface="Calibri"/>
              </a:rPr>
              <a:t>estadia</a:t>
            </a:r>
            <a:r>
              <a:rPr lang="en-US">
                <a:latin typeface="Calibri"/>
                <a:cs typeface="Calibri"/>
              </a:rPr>
              <a:t>, etc...</a:t>
            </a:r>
          </a:p>
        </p:txBody>
      </p:sp>
    </p:spTree>
    <p:extLst>
      <p:ext uri="{BB962C8B-B14F-4D97-AF65-F5344CB8AC3E}">
        <p14:creationId xmlns:p14="http://schemas.microsoft.com/office/powerpoint/2010/main" val="2630648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Alexandre Paiva</a:t>
            </a:r>
          </a:p>
          <a:p>
            <a:pPr marL="0" indent="0">
              <a:buNone/>
            </a:pPr>
            <a:r>
              <a:rPr lang="en"/>
              <a:t>Falt </a:t>
            </a:r>
            <a:r>
              <a:rPr lang="en" err="1"/>
              <a:t>desempenho</a:t>
            </a:r>
            <a:r>
              <a:rPr lang="en"/>
              <a:t> - (Mais </a:t>
            </a:r>
            <a:r>
              <a:rPr lang="en" err="1"/>
              <a:t>hóteis</a:t>
            </a:r>
            <a:r>
              <a:rPr lang="en"/>
              <a:t> </a:t>
            </a:r>
            <a:r>
              <a:rPr lang="en" err="1"/>
              <a:t>demoraria</a:t>
            </a:r>
            <a:r>
              <a:rPr lang="en"/>
              <a:t> um tempo </a:t>
            </a:r>
            <a:r>
              <a:rPr lang="en" err="1"/>
              <a:t>ridículo</a:t>
            </a:r>
            <a:r>
              <a:rPr lang="en"/>
              <a:t> para mudar </a:t>
            </a:r>
            <a:r>
              <a:rPr lang="en" err="1"/>
              <a:t>pequenas</a:t>
            </a:r>
            <a:r>
              <a:rPr lang="en"/>
              <a:t> </a:t>
            </a:r>
            <a:r>
              <a:rPr lang="en" err="1"/>
              <a:t>coisas</a:t>
            </a:r>
            <a:r>
              <a:rPr lang="en"/>
              <a:t>)</a:t>
            </a:r>
            <a:endParaRPr lang="en-US"/>
          </a:p>
          <a:p>
            <a:pPr marL="0" indent="0">
              <a:buNone/>
            </a:pPr>
            <a:r>
              <a:rPr lang="en"/>
              <a:t>Falt </a:t>
            </a:r>
            <a:r>
              <a:rPr lang="en" err="1"/>
              <a:t>disponi</a:t>
            </a:r>
            <a:r>
              <a:rPr lang="en"/>
              <a:t> - (</a:t>
            </a:r>
            <a:r>
              <a:rPr lang="en" err="1"/>
              <a:t>Hotéis</a:t>
            </a:r>
            <a:r>
              <a:rPr lang="en"/>
              <a:t> </a:t>
            </a:r>
            <a:r>
              <a:rPr lang="en" err="1"/>
              <a:t>podem</a:t>
            </a:r>
            <a:r>
              <a:rPr lang="en"/>
              <a:t> </a:t>
            </a:r>
            <a:r>
              <a:rPr lang="en" err="1"/>
              <a:t>não</a:t>
            </a:r>
            <a:r>
              <a:rPr lang="en"/>
              <a:t> </a:t>
            </a:r>
            <a:r>
              <a:rPr lang="en" err="1"/>
              <a:t>atender</a:t>
            </a:r>
            <a:r>
              <a:rPr lang="en"/>
              <a:t> logo, o </a:t>
            </a:r>
            <a:r>
              <a:rPr lang="en" err="1"/>
              <a:t>telefone</a:t>
            </a:r>
            <a:r>
              <a:rPr lang="en"/>
              <a:t> </a:t>
            </a:r>
            <a:r>
              <a:rPr lang="en" err="1"/>
              <a:t>pode</a:t>
            </a:r>
            <a:r>
              <a:rPr lang="en"/>
              <a:t> </a:t>
            </a:r>
            <a:r>
              <a:rPr lang="en" err="1"/>
              <a:t>não</a:t>
            </a:r>
            <a:r>
              <a:rPr lang="en"/>
              <a:t> </a:t>
            </a:r>
            <a:r>
              <a:rPr lang="en" err="1"/>
              <a:t>estar</a:t>
            </a:r>
            <a:r>
              <a:rPr lang="en"/>
              <a:t> a </a:t>
            </a:r>
            <a:r>
              <a:rPr lang="en" err="1"/>
              <a:t>funcionar</a:t>
            </a:r>
            <a:r>
              <a:rPr lang="en"/>
              <a:t>)</a:t>
            </a:r>
          </a:p>
          <a:p>
            <a:pPr marL="0" indent="0">
              <a:buNone/>
            </a:pPr>
            <a:r>
              <a:rPr lang="en" err="1"/>
              <a:t>Dificuldade</a:t>
            </a:r>
            <a:r>
              <a:rPr lang="en"/>
              <a:t> </a:t>
            </a:r>
            <a:r>
              <a:rPr lang="en" err="1"/>
              <a:t>em</a:t>
            </a:r>
            <a:r>
              <a:rPr lang="en"/>
              <a:t> </a:t>
            </a:r>
            <a:r>
              <a:rPr lang="en" err="1"/>
              <a:t>escalibilidade</a:t>
            </a:r>
            <a:r>
              <a:rPr lang="en"/>
              <a:t> - (Sem forma </a:t>
            </a:r>
            <a:r>
              <a:rPr lang="en" err="1"/>
              <a:t>fácil</a:t>
            </a:r>
            <a:r>
              <a:rPr lang="en"/>
              <a:t> de </a:t>
            </a:r>
            <a:r>
              <a:rPr lang="en" err="1"/>
              <a:t>expandir</a:t>
            </a:r>
            <a:r>
              <a:rPr lang="en"/>
              <a:t> </a:t>
            </a:r>
            <a:r>
              <a:rPr lang="en" err="1"/>
              <a:t>os</a:t>
            </a:r>
            <a:r>
              <a:rPr lang="en"/>
              <a:t> </a:t>
            </a:r>
            <a:r>
              <a:rPr lang="en" err="1"/>
              <a:t>hotéis</a:t>
            </a:r>
            <a:r>
              <a:rPr lang="en"/>
              <a:t> </a:t>
            </a:r>
            <a:r>
              <a:rPr lang="en" err="1"/>
              <a:t>sem</a:t>
            </a:r>
            <a:r>
              <a:rPr lang="en"/>
              <a:t> </a:t>
            </a:r>
            <a:r>
              <a:rPr lang="en" err="1"/>
              <a:t>afetar</a:t>
            </a:r>
            <a:r>
              <a:rPr lang="en"/>
              <a:t> o </a:t>
            </a:r>
            <a:r>
              <a:rPr lang="en" err="1"/>
              <a:t>desempenho</a:t>
            </a:r>
            <a:r>
              <a:rPr lang="en"/>
              <a:t>)</a:t>
            </a:r>
          </a:p>
          <a:p>
            <a:pPr marL="0" indent="0">
              <a:buNone/>
            </a:pPr>
            <a:endParaRPr lang="e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9"/>
          <p:cNvGrpSpPr/>
          <p:nvPr/>
        </p:nvGrpSpPr>
        <p:grpSpPr>
          <a:xfrm>
            <a:off x="6098378" y="5"/>
            <a:ext cx="3045625" cy="2030570"/>
            <a:chOff x="6098378" y="5"/>
            <a:chExt cx="3045625" cy="2030570"/>
          </a:xfrm>
        </p:grpSpPr>
        <p:sp>
          <p:nvSpPr>
            <p:cNvPr id="11" name="Google Shape;11;p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9"/>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9"/>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8"/>
          <p:cNvGrpSpPr/>
          <p:nvPr/>
        </p:nvGrpSpPr>
        <p:grpSpPr>
          <a:xfrm>
            <a:off x="6098378" y="5"/>
            <a:ext cx="3045625" cy="2030570"/>
            <a:chOff x="6098378" y="5"/>
            <a:chExt cx="3045625" cy="2030570"/>
          </a:xfrm>
        </p:grpSpPr>
        <p:sp>
          <p:nvSpPr>
            <p:cNvPr id="71" name="Google Shape;71;p1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8"/>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8"/>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EED5-C7CD-860C-93CC-D98AE7BB639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605906C-3FFC-BE3B-7ED1-64F9295231C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5DC7ABB-7989-CF4F-E0F6-0A7EA7F60BF9}"/>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5" name="Footer Placeholder 4">
            <a:extLst>
              <a:ext uri="{FF2B5EF4-FFF2-40B4-BE49-F238E27FC236}">
                <a16:creationId xmlns:a16="http://schemas.microsoft.com/office/drawing/2014/main" id="{3CFB329E-7070-6294-736F-0942561C1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54172-4881-32ED-8F46-EC7B66C407D8}"/>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10348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DFB3-6F61-1850-2950-2A99DAB6F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E4F3A-BAA9-B37B-FC96-98D0C049C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8866E-7871-9A56-C65B-5DD2574999C2}"/>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5" name="Footer Placeholder 4">
            <a:extLst>
              <a:ext uri="{FF2B5EF4-FFF2-40B4-BE49-F238E27FC236}">
                <a16:creationId xmlns:a16="http://schemas.microsoft.com/office/drawing/2014/main" id="{1B357ED7-C656-6D04-EFE2-305ED8281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D8683-78D7-06F7-2B7E-7B86E7942396}"/>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1460803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873C-6E13-C3E8-DF5E-E928ACFB22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183BBE7-9522-A008-F565-0E4AD88A042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2F8A2-D375-42B1-E094-DBD52B122339}"/>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5" name="Footer Placeholder 4">
            <a:extLst>
              <a:ext uri="{FF2B5EF4-FFF2-40B4-BE49-F238E27FC236}">
                <a16:creationId xmlns:a16="http://schemas.microsoft.com/office/drawing/2014/main" id="{56821F02-A1E2-96DF-7990-04C3649EA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8243B-10A2-57A3-4DEB-60EFE7825830}"/>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810544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290C-F23B-079E-5844-5DD58E10DC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EBC68-238D-7EE1-882A-1030F21DA1F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61DBB-4FA4-F9B9-A2F6-0CC11199235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F1C5E8-05B4-9484-8A0B-6D23A4CC45B2}"/>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6" name="Footer Placeholder 5">
            <a:extLst>
              <a:ext uri="{FF2B5EF4-FFF2-40B4-BE49-F238E27FC236}">
                <a16:creationId xmlns:a16="http://schemas.microsoft.com/office/drawing/2014/main" id="{868EED62-AE28-6A9C-6E38-E1F55C739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2E41C-EB56-E518-EFB8-1482F7FBEB42}"/>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1437236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8B50-C987-1CB3-703B-47CC0DE9F8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25BA68-D3E8-4631-8D5F-CAC6117D64E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B755C-1A85-1956-E6FE-508F52F2FF5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091928-E429-D24A-4DD4-3B7428EA59A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40122-F8FB-21C3-950B-DCF720850C7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A83DCA-2F10-413E-8623-C5666ACD8BB1}"/>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8" name="Footer Placeholder 7">
            <a:extLst>
              <a:ext uri="{FF2B5EF4-FFF2-40B4-BE49-F238E27FC236}">
                <a16:creationId xmlns:a16="http://schemas.microsoft.com/office/drawing/2014/main" id="{A4F42BA4-3262-321A-E3C7-BA7853C8A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6C6CD-7EEE-C405-8C88-A610C35189CD}"/>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120509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F0C8-AA80-E172-1B4F-2CA31F15A9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AAA44-E4A6-C4F7-4FD9-335E7821DDF5}"/>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4" name="Footer Placeholder 3">
            <a:extLst>
              <a:ext uri="{FF2B5EF4-FFF2-40B4-BE49-F238E27FC236}">
                <a16:creationId xmlns:a16="http://schemas.microsoft.com/office/drawing/2014/main" id="{991AFDA7-CE4E-26F4-842C-6E206DDFF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ECD8D-3590-3E7D-45FC-EDD390C9F2BD}"/>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3908127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0E64E-F46C-E331-E08B-52A06E75DC05}"/>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3" name="Footer Placeholder 2">
            <a:extLst>
              <a:ext uri="{FF2B5EF4-FFF2-40B4-BE49-F238E27FC236}">
                <a16:creationId xmlns:a16="http://schemas.microsoft.com/office/drawing/2014/main" id="{C7DD296D-8D62-1B52-2E65-F3D596F77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E7191D-D62F-21CF-9213-B47E7426B49D}"/>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1498051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9BB0-3290-596D-B114-838D4C0119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E7460F3-0CD3-91C3-5883-9792CFAEB32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63B804-1441-48D0-5F86-F0678F3A468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AA2167B-BF4D-F14C-1BC4-9A434DB7DDF4}"/>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6" name="Footer Placeholder 5">
            <a:extLst>
              <a:ext uri="{FF2B5EF4-FFF2-40B4-BE49-F238E27FC236}">
                <a16:creationId xmlns:a16="http://schemas.microsoft.com/office/drawing/2014/main" id="{74AC0D46-97AF-2BAD-71FB-AD5BCADD3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367F8-D48A-6641-E1CF-0639F9831456}"/>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418178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0"/>
          <p:cNvGrpSpPr/>
          <p:nvPr/>
        </p:nvGrpSpPr>
        <p:grpSpPr>
          <a:xfrm>
            <a:off x="0" y="3903669"/>
            <a:ext cx="9144000" cy="1239925"/>
            <a:chOff x="0" y="3903669"/>
            <a:chExt cx="9144000" cy="1239925"/>
          </a:xfrm>
        </p:grpSpPr>
        <p:sp>
          <p:nvSpPr>
            <p:cNvPr id="21" name="Google Shape;21;p1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0"/>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0"/>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0"/>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0"/>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1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1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8" name="Google Shape;28;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60D6-BFB4-C4A0-8C0C-F2C04BAA5DB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D7AFA1A-D698-3DA7-19C0-6A7884E491F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763D96D-A6D2-75D2-5437-1A8992B8E99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4A0E15C-F6A1-1AE2-59B8-3D1003B20B7B}"/>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6" name="Footer Placeholder 5">
            <a:extLst>
              <a:ext uri="{FF2B5EF4-FFF2-40B4-BE49-F238E27FC236}">
                <a16:creationId xmlns:a16="http://schemas.microsoft.com/office/drawing/2014/main" id="{7B88EBE5-5847-BC94-C96C-F80C8FF01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BF921-BEDB-F009-C332-9C4978301905}"/>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3752340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ABE9-E22B-AC35-9DD9-357BFBCF2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9A060-58D4-9CE0-BFCC-557E1DC36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4C240-7B7E-BFAA-DD98-9D22B3501996}"/>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5" name="Footer Placeholder 4">
            <a:extLst>
              <a:ext uri="{FF2B5EF4-FFF2-40B4-BE49-F238E27FC236}">
                <a16:creationId xmlns:a16="http://schemas.microsoft.com/office/drawing/2014/main" id="{D63EF645-6862-3778-4BCE-01337B794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9E8D6-9688-6217-4741-204C7A022A37}"/>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1586150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B5E36-4D89-BE39-3769-B69F13383CF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9981A-3AB3-0CCA-73D7-1CCEE9B1DDD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2896F-5124-8971-C85E-CC300B3C4C07}"/>
              </a:ext>
            </a:extLst>
          </p:cNvPr>
          <p:cNvSpPr>
            <a:spLocks noGrp="1"/>
          </p:cNvSpPr>
          <p:nvPr>
            <p:ph type="dt" sz="half" idx="10"/>
          </p:nvPr>
        </p:nvSpPr>
        <p:spPr/>
        <p:txBody>
          <a:bodyPr/>
          <a:lstStyle/>
          <a:p>
            <a:fld id="{75F66A6F-2286-4A5B-82B5-8D1AC2D4BECF}" type="datetimeFigureOut">
              <a:rPr lang="en-US" smtClean="0"/>
              <a:t>10/28/2022</a:t>
            </a:fld>
            <a:endParaRPr lang="en-US"/>
          </a:p>
        </p:txBody>
      </p:sp>
      <p:sp>
        <p:nvSpPr>
          <p:cNvPr id="5" name="Footer Placeholder 4">
            <a:extLst>
              <a:ext uri="{FF2B5EF4-FFF2-40B4-BE49-F238E27FC236}">
                <a16:creationId xmlns:a16="http://schemas.microsoft.com/office/drawing/2014/main" id="{4D319AB5-D09A-35EF-5144-AE5417613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84DD4-1BCF-6736-38BE-341C3F865F2B}"/>
              </a:ext>
            </a:extLst>
          </p:cNvPr>
          <p:cNvSpPr>
            <a:spLocks noGrp="1"/>
          </p:cNvSpPr>
          <p:nvPr>
            <p:ph type="sldNum" sz="quarter" idx="12"/>
          </p:nvPr>
        </p:nvSpPr>
        <p:spPr/>
        <p:txBody>
          <a:bodyPr/>
          <a:lstStyle/>
          <a:p>
            <a:fld id="{8FCBC9D2-977C-40F3-9405-5F2F5D1F4038}" type="slidenum">
              <a:rPr lang="en-US" smtClean="0"/>
              <a:t>‹#›</a:t>
            </a:fld>
            <a:endParaRPr lang="en-US"/>
          </a:p>
        </p:txBody>
      </p:sp>
    </p:spTree>
    <p:extLst>
      <p:ext uri="{BB962C8B-B14F-4D97-AF65-F5344CB8AC3E}">
        <p14:creationId xmlns:p14="http://schemas.microsoft.com/office/powerpoint/2010/main" val="283775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11"/>
          <p:cNvGrpSpPr/>
          <p:nvPr/>
        </p:nvGrpSpPr>
        <p:grpSpPr>
          <a:xfrm>
            <a:off x="6098378" y="5"/>
            <a:ext cx="3045625" cy="2030570"/>
            <a:chOff x="6098378" y="5"/>
            <a:chExt cx="3045625" cy="2030570"/>
          </a:xfrm>
        </p:grpSpPr>
        <p:sp>
          <p:nvSpPr>
            <p:cNvPr id="31" name="Google Shape;3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1"/>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12"/>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12"/>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14"/>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15"/>
          <p:cNvGrpSpPr/>
          <p:nvPr/>
        </p:nvGrpSpPr>
        <p:grpSpPr>
          <a:xfrm>
            <a:off x="6098378" y="5"/>
            <a:ext cx="3045625" cy="2030570"/>
            <a:chOff x="6098378" y="5"/>
            <a:chExt cx="3045625" cy="2030570"/>
          </a:xfrm>
        </p:grpSpPr>
        <p:sp>
          <p:nvSpPr>
            <p:cNvPr id="52" name="Google Shape;52;p15"/>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15"/>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16"/>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1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16"/>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16"/>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1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5" name="Google Shape;65;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7"/>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48870-931A-E794-FA0B-BA3D553C2BD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1CBFF9-A4DF-E0FE-11AD-3698F221E4C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64BB1-9DCD-E947-D3A7-4D0BB3F336E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5F66A6F-2286-4A5B-82B5-8D1AC2D4BECF}" type="datetimeFigureOut">
              <a:rPr lang="en-US" smtClean="0"/>
              <a:t>10/28/2022</a:t>
            </a:fld>
            <a:endParaRPr lang="en-US"/>
          </a:p>
        </p:txBody>
      </p:sp>
      <p:sp>
        <p:nvSpPr>
          <p:cNvPr id="5" name="Footer Placeholder 4">
            <a:extLst>
              <a:ext uri="{FF2B5EF4-FFF2-40B4-BE49-F238E27FC236}">
                <a16:creationId xmlns:a16="http://schemas.microsoft.com/office/drawing/2014/main" id="{583017E6-2E15-500C-3571-C11D9FB1E85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2CB22F-3C85-E126-6481-4E942652926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FCBC9D2-977C-40F3-9405-5F2F5D1F4038}" type="slidenum">
              <a:rPr lang="en-US" smtClean="0"/>
              <a:t>‹#›</a:t>
            </a:fld>
            <a:endParaRPr lang="en-US"/>
          </a:p>
        </p:txBody>
      </p:sp>
    </p:spTree>
    <p:extLst>
      <p:ext uri="{BB962C8B-B14F-4D97-AF65-F5344CB8AC3E}">
        <p14:creationId xmlns:p14="http://schemas.microsoft.com/office/powerpoint/2010/main" val="410270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redhat.com/en/technologies/cloud-computing/openshift" TargetMode="Externa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kubesphere.io/" TargetMode="External"/><Relationship Id="rId4" Type="http://schemas.openxmlformats.org/officeDocument/2006/relationships/hyperlink" Target="https://konghq.com/" TargetMode="External"/><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704119" y="2464529"/>
            <a:ext cx="5004425" cy="76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PT" b="0" i="0">
                <a:solidFill>
                  <a:srgbClr val="444444"/>
                </a:solidFill>
                <a:effectLst/>
                <a:latin typeface="Calibri"/>
              </a:rPr>
              <a:t>Portal para </a:t>
            </a:r>
            <a:r>
              <a:rPr lang="pt-PT" err="1">
                <a:solidFill>
                  <a:srgbClr val="444444"/>
                </a:solidFill>
                <a:latin typeface="Calibri"/>
              </a:rPr>
              <a:t>Mesh</a:t>
            </a:r>
            <a:r>
              <a:rPr lang="pt-PT" b="0" i="0">
                <a:solidFill>
                  <a:srgbClr val="444444"/>
                </a:solidFill>
                <a:effectLst/>
                <a:latin typeface="Calibri"/>
              </a:rPr>
              <a:t> de </a:t>
            </a:r>
            <a:r>
              <a:rPr lang="pt-PT">
                <a:solidFill>
                  <a:srgbClr val="444444"/>
                </a:solidFill>
                <a:latin typeface="Calibri"/>
              </a:rPr>
              <a:t>Serviços</a:t>
            </a:r>
            <a:r>
              <a:rPr lang="pt-PT" b="0" i="0">
                <a:solidFill>
                  <a:srgbClr val="444444"/>
                </a:solidFill>
                <a:effectLst/>
                <a:latin typeface="Calibri"/>
              </a:rPr>
              <a:t> em </a:t>
            </a:r>
            <a:r>
              <a:rPr lang="pt-PT">
                <a:solidFill>
                  <a:srgbClr val="444444"/>
                </a:solidFill>
                <a:latin typeface="Calibri"/>
              </a:rPr>
              <a:t>Ambientes</a:t>
            </a:r>
            <a:r>
              <a:rPr lang="pt-PT" b="0" i="0">
                <a:solidFill>
                  <a:srgbClr val="444444"/>
                </a:solidFill>
                <a:effectLst/>
                <a:latin typeface="Calibri"/>
              </a:rPr>
              <a:t> </a:t>
            </a:r>
            <a:r>
              <a:rPr lang="pt-PT">
                <a:solidFill>
                  <a:srgbClr val="444444"/>
                </a:solidFill>
                <a:latin typeface="Calibri"/>
              </a:rPr>
              <a:t>Virtualizados</a:t>
            </a:r>
            <a:endParaRPr>
              <a:solidFill>
                <a:srgbClr val="000000"/>
              </a:solidFill>
              <a:latin typeface="Calibri"/>
              <a:ea typeface="Inter"/>
              <a:cs typeface="Inter"/>
              <a:sym typeface="Inter"/>
            </a:endParaRPr>
          </a:p>
        </p:txBody>
      </p:sp>
      <p:pic>
        <p:nvPicPr>
          <p:cNvPr id="3" name="Google Shape;125;p7">
            <a:extLst>
              <a:ext uri="{FF2B5EF4-FFF2-40B4-BE49-F238E27FC236}">
                <a16:creationId xmlns:a16="http://schemas.microsoft.com/office/drawing/2014/main" id="{830C550F-1784-4F67-D863-32536E045860}"/>
              </a:ext>
            </a:extLst>
          </p:cNvPr>
          <p:cNvPicPr preferRelativeResize="0"/>
          <p:nvPr/>
        </p:nvPicPr>
        <p:blipFill rotWithShape="1">
          <a:blip r:embed="rId3">
            <a:alphaModFix/>
          </a:blip>
          <a:srcRect/>
          <a:stretch/>
        </p:blipFill>
        <p:spPr>
          <a:xfrm>
            <a:off x="531069" y="3971660"/>
            <a:ext cx="1868559" cy="70107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4CBF6E71-93AE-5E89-60F3-AE0EB61F566D}"/>
              </a:ext>
            </a:extLst>
          </p:cNvPr>
          <p:cNvPicPr>
            <a:picLocks noChangeAspect="1"/>
          </p:cNvPicPr>
          <p:nvPr/>
        </p:nvPicPr>
        <p:blipFill>
          <a:blip r:embed="rId4"/>
          <a:stretch>
            <a:fillRect/>
          </a:stretch>
        </p:blipFill>
        <p:spPr>
          <a:xfrm>
            <a:off x="2743200" y="3990759"/>
            <a:ext cx="2743200" cy="682422"/>
          </a:xfrm>
          <a:prstGeom prst="rect">
            <a:avLst/>
          </a:prstGeom>
        </p:spPr>
      </p:pic>
      <p:pic>
        <p:nvPicPr>
          <p:cNvPr id="6" name="Picture 6">
            <a:extLst>
              <a:ext uri="{FF2B5EF4-FFF2-40B4-BE49-F238E27FC236}">
                <a16:creationId xmlns:a16="http://schemas.microsoft.com/office/drawing/2014/main" id="{32674772-915D-F7D6-6982-82E3D1F4529F}"/>
              </a:ext>
            </a:extLst>
          </p:cNvPr>
          <p:cNvPicPr>
            <a:picLocks noChangeAspect="1"/>
          </p:cNvPicPr>
          <p:nvPr/>
        </p:nvPicPr>
        <p:blipFill>
          <a:blip r:embed="rId5"/>
          <a:stretch>
            <a:fillRect/>
          </a:stretch>
        </p:blipFill>
        <p:spPr>
          <a:xfrm>
            <a:off x="4419600" y="2572839"/>
            <a:ext cx="4381500" cy="14075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99E9-7F4A-3220-25C2-50F41E0A26A7}"/>
              </a:ext>
            </a:extLst>
          </p:cNvPr>
          <p:cNvSpPr>
            <a:spLocks noGrp="1"/>
          </p:cNvSpPr>
          <p:nvPr>
            <p:ph type="title"/>
          </p:nvPr>
        </p:nvSpPr>
        <p:spPr/>
        <p:txBody>
          <a:bodyPr>
            <a:normAutofit fontScale="90000"/>
          </a:bodyPr>
          <a:lstStyle/>
          <a:p>
            <a:r>
              <a:rPr lang="en-US" err="1">
                <a:solidFill>
                  <a:schemeClr val="bg2"/>
                </a:solidFill>
              </a:rPr>
              <a:t>Tarefas</a:t>
            </a:r>
            <a:r>
              <a:rPr lang="en-US">
                <a:solidFill>
                  <a:schemeClr val="bg2"/>
                </a:solidFill>
              </a:rPr>
              <a:t> </a:t>
            </a:r>
            <a:r>
              <a:rPr lang="en-US" err="1">
                <a:solidFill>
                  <a:schemeClr val="bg2"/>
                </a:solidFill>
              </a:rPr>
              <a:t>individuais</a:t>
            </a:r>
            <a:endParaRPr lang="en-US" err="1"/>
          </a:p>
        </p:txBody>
      </p:sp>
      <p:sp>
        <p:nvSpPr>
          <p:cNvPr id="3" name="Text Placeholder 2">
            <a:extLst>
              <a:ext uri="{FF2B5EF4-FFF2-40B4-BE49-F238E27FC236}">
                <a16:creationId xmlns:a16="http://schemas.microsoft.com/office/drawing/2014/main" id="{94D880A9-51C4-CC42-EC36-2A10A5A512E7}"/>
              </a:ext>
            </a:extLst>
          </p:cNvPr>
          <p:cNvSpPr>
            <a:spLocks noGrp="1"/>
          </p:cNvSpPr>
          <p:nvPr>
            <p:ph type="body" idx="1"/>
          </p:nvPr>
        </p:nvSpPr>
        <p:spPr/>
        <p:txBody>
          <a:bodyPr/>
          <a:lstStyle/>
          <a:p>
            <a:r>
              <a:rPr lang="en-US"/>
              <a:t>Back-end/</a:t>
            </a:r>
            <a:r>
              <a:rPr lang="en-US" err="1"/>
              <a:t>Estrutura&amp;Implementação</a:t>
            </a:r>
            <a:r>
              <a:rPr lang="en-US"/>
              <a:t> da </a:t>
            </a:r>
            <a:r>
              <a:rPr lang="en-US" err="1"/>
              <a:t>Arquitetura</a:t>
            </a:r>
            <a:r>
              <a:rPr lang="en-US"/>
              <a:t>: Alexandre Paiva</a:t>
            </a:r>
          </a:p>
          <a:p>
            <a:pPr>
              <a:lnSpc>
                <a:spcPct val="114999"/>
              </a:lnSpc>
            </a:pPr>
            <a:endParaRPr lang="en-US"/>
          </a:p>
          <a:p>
            <a:pPr>
              <a:lnSpc>
                <a:spcPct val="114999"/>
              </a:lnSpc>
            </a:pPr>
            <a:r>
              <a:rPr lang="en-US" err="1"/>
              <a:t>Gestão</a:t>
            </a:r>
            <a:r>
              <a:rPr lang="en-US"/>
              <a:t> de </a:t>
            </a:r>
            <a:r>
              <a:rPr lang="en-US" i="1"/>
              <a:t>data </a:t>
            </a:r>
            <a:r>
              <a:rPr lang="en-US"/>
              <a:t>e </a:t>
            </a:r>
            <a:r>
              <a:rPr lang="en-US" err="1"/>
              <a:t>implementação</a:t>
            </a:r>
            <a:r>
              <a:rPr lang="en-US"/>
              <a:t> de bases de dados: David Raposo</a:t>
            </a:r>
          </a:p>
          <a:p>
            <a:pPr>
              <a:lnSpc>
                <a:spcPct val="114999"/>
              </a:lnSpc>
            </a:pPr>
            <a:endParaRPr lang="en-US"/>
          </a:p>
          <a:p>
            <a:pPr>
              <a:lnSpc>
                <a:spcPct val="114999"/>
              </a:lnSpc>
            </a:pPr>
            <a:r>
              <a:rPr lang="en-US" err="1"/>
              <a:t>Comunicação</a:t>
            </a:r>
            <a:r>
              <a:rPr lang="en-US"/>
              <a:t>/</a:t>
            </a:r>
            <a:r>
              <a:rPr lang="en-US" err="1"/>
              <a:t>Ligação</a:t>
            </a:r>
            <a:r>
              <a:rPr lang="en-US"/>
              <a:t> multi-</a:t>
            </a:r>
            <a:r>
              <a:rPr lang="en-US" err="1"/>
              <a:t>plataforma</a:t>
            </a:r>
            <a:r>
              <a:rPr lang="en-US"/>
              <a:t>: Guilherme Lopes</a:t>
            </a:r>
          </a:p>
          <a:p>
            <a:pPr>
              <a:lnSpc>
                <a:spcPct val="114999"/>
              </a:lnSpc>
            </a:pPr>
            <a:endParaRPr lang="en-US"/>
          </a:p>
          <a:p>
            <a:pPr>
              <a:lnSpc>
                <a:spcPct val="114999"/>
              </a:lnSpc>
            </a:pPr>
            <a:r>
              <a:rPr lang="en-US" err="1"/>
              <a:t>Gestão</a:t>
            </a:r>
            <a:r>
              <a:rPr lang="en-US"/>
              <a:t> e </a:t>
            </a:r>
            <a:r>
              <a:rPr lang="en-US" err="1"/>
              <a:t>implementação</a:t>
            </a:r>
            <a:r>
              <a:rPr lang="en-US"/>
              <a:t> de Kubernetes: David </a:t>
            </a:r>
            <a:r>
              <a:rPr lang="en-US" err="1"/>
              <a:t>Bicho</a:t>
            </a:r>
            <a:endParaRPr lang="en-US"/>
          </a:p>
          <a:p>
            <a:pPr>
              <a:lnSpc>
                <a:spcPct val="114999"/>
              </a:lnSpc>
            </a:pPr>
            <a:endParaRPr lang="en-US"/>
          </a:p>
          <a:p>
            <a:pPr>
              <a:lnSpc>
                <a:spcPct val="114999"/>
              </a:lnSpc>
            </a:pPr>
            <a:r>
              <a:rPr lang="en-US"/>
              <a:t>Front-end/</a:t>
            </a:r>
            <a:r>
              <a:rPr lang="en-US" err="1"/>
              <a:t>Ligação</a:t>
            </a:r>
            <a:r>
              <a:rPr lang="en-US"/>
              <a:t> do Developer Vitals: Rafael Carvalho</a:t>
            </a:r>
          </a:p>
        </p:txBody>
      </p:sp>
      <p:pic>
        <p:nvPicPr>
          <p:cNvPr id="7" name="Picture 7" descr="Icon&#10;&#10;Description automatically generated">
            <a:extLst>
              <a:ext uri="{FF2B5EF4-FFF2-40B4-BE49-F238E27FC236}">
                <a16:creationId xmlns:a16="http://schemas.microsoft.com/office/drawing/2014/main" id="{EAC5DA04-7815-B8A8-29C9-6DEA1F700826}"/>
              </a:ext>
            </a:extLst>
          </p:cNvPr>
          <p:cNvPicPr>
            <a:picLocks noChangeAspect="1"/>
          </p:cNvPicPr>
          <p:nvPr/>
        </p:nvPicPr>
        <p:blipFill>
          <a:blip r:embed="rId2"/>
          <a:stretch>
            <a:fillRect/>
          </a:stretch>
        </p:blipFill>
        <p:spPr>
          <a:xfrm>
            <a:off x="6926580" y="2353508"/>
            <a:ext cx="1905000" cy="1289923"/>
          </a:xfrm>
          <a:prstGeom prst="rect">
            <a:avLst/>
          </a:prstGeom>
        </p:spPr>
      </p:pic>
    </p:spTree>
    <p:extLst>
      <p:ext uri="{BB962C8B-B14F-4D97-AF65-F5344CB8AC3E}">
        <p14:creationId xmlns:p14="http://schemas.microsoft.com/office/powerpoint/2010/main" val="149865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288373" y="118419"/>
            <a:ext cx="8520600" cy="607800"/>
          </a:xfrm>
          <a:prstGeom prst="rect">
            <a:avLst/>
          </a:prstGeom>
          <a:noFill/>
          <a:ln>
            <a:noFill/>
          </a:ln>
        </p:spPr>
        <p:txBody>
          <a:bodyPr spcFirstLastPara="1" wrap="square" lIns="91425" tIns="91425" rIns="91425" bIns="91425" anchor="t" anchorCtr="0">
            <a:normAutofit fontScale="90000"/>
          </a:bodyPr>
          <a:lstStyle/>
          <a:p>
            <a:pPr>
              <a:buSzPct val="111111"/>
            </a:pPr>
            <a:r>
              <a:rPr lang="en">
                <a:solidFill>
                  <a:srgbClr val="000000"/>
                </a:solidFill>
                <a:latin typeface="Inter"/>
                <a:ea typeface="Inter"/>
                <a:cs typeface="Inter"/>
                <a:sym typeface="Inter"/>
              </a:rPr>
              <a:t>Plano de </a:t>
            </a:r>
            <a:r>
              <a:rPr lang="en" err="1">
                <a:solidFill>
                  <a:srgbClr val="000000"/>
                </a:solidFill>
                <a:latin typeface="Inter"/>
                <a:ea typeface="Inter"/>
                <a:cs typeface="Inter"/>
                <a:sym typeface="Inter"/>
              </a:rPr>
              <a:t>comunicações</a:t>
            </a:r>
            <a:endParaRPr err="1">
              <a:solidFill>
                <a:srgbClr val="000000"/>
              </a:solidFill>
              <a:latin typeface="Inter"/>
              <a:ea typeface="Inter"/>
              <a:cs typeface="Inter"/>
              <a:sym typeface="Inter"/>
            </a:endParaRPr>
          </a:p>
        </p:txBody>
      </p:sp>
      <p:sp>
        <p:nvSpPr>
          <p:cNvPr id="105" name="Google Shape;105;p4"/>
          <p:cNvSpPr txBox="1">
            <a:spLocks noGrp="1"/>
          </p:cNvSpPr>
          <p:nvPr>
            <p:ph type="body" idx="1"/>
          </p:nvPr>
        </p:nvSpPr>
        <p:spPr>
          <a:xfrm>
            <a:off x="311700" y="652544"/>
            <a:ext cx="8520600" cy="3760598"/>
          </a:xfrm>
          <a:prstGeom prst="rect">
            <a:avLst/>
          </a:prstGeom>
          <a:noFill/>
          <a:ln>
            <a:noFill/>
          </a:ln>
        </p:spPr>
        <p:txBody>
          <a:bodyPr spcFirstLastPara="1" wrap="square" lIns="91425" tIns="91425" rIns="91425" bIns="91425" anchor="t" anchorCtr="0">
            <a:noAutofit/>
          </a:bodyPr>
          <a:lstStyle/>
          <a:p>
            <a:pPr>
              <a:lnSpc>
                <a:spcPct val="150000"/>
              </a:lnSpc>
              <a:buFont typeface="Inter"/>
              <a:buChar char="●"/>
            </a:pPr>
            <a:r>
              <a:rPr lang="pt-PT" sz="2000" dirty="0" err="1">
                <a:solidFill>
                  <a:srgbClr val="444444"/>
                </a:solidFill>
                <a:latin typeface="Calibri"/>
              </a:rPr>
              <a:t>Discord</a:t>
            </a:r>
            <a:r>
              <a:rPr lang="pt-PT" sz="2000" dirty="0">
                <a:solidFill>
                  <a:srgbClr val="444444"/>
                </a:solidFill>
                <a:latin typeface="Calibri"/>
              </a:rPr>
              <a:t> - Reuniões de grupo</a:t>
            </a:r>
            <a:endParaRPr lang="en-US" dirty="0"/>
          </a:p>
          <a:p>
            <a:pPr>
              <a:lnSpc>
                <a:spcPct val="150000"/>
              </a:lnSpc>
              <a:buFont typeface="Inter"/>
              <a:buChar char="●"/>
            </a:pPr>
            <a:endParaRPr lang="pt-PT" sz="2000">
              <a:solidFill>
                <a:srgbClr val="444444"/>
              </a:solidFill>
              <a:latin typeface="Calibri"/>
            </a:endParaRPr>
          </a:p>
          <a:p>
            <a:pPr>
              <a:lnSpc>
                <a:spcPct val="150000"/>
              </a:lnSpc>
              <a:buFont typeface="Inter"/>
              <a:buChar char="●"/>
            </a:pPr>
            <a:r>
              <a:rPr lang="pt-PT" sz="2000" dirty="0">
                <a:solidFill>
                  <a:srgbClr val="444444"/>
                </a:solidFill>
                <a:latin typeface="Calibri"/>
              </a:rPr>
              <a:t>WhatsApp - Dúvidas, erros e 'urgências'</a:t>
            </a:r>
          </a:p>
          <a:p>
            <a:pPr>
              <a:lnSpc>
                <a:spcPct val="150000"/>
              </a:lnSpc>
              <a:buFont typeface="Inter"/>
              <a:buChar char="●"/>
            </a:pPr>
            <a:endParaRPr lang="pt-PT" sz="2000">
              <a:solidFill>
                <a:srgbClr val="444444"/>
              </a:solidFill>
              <a:latin typeface="Calibri"/>
            </a:endParaRPr>
          </a:p>
          <a:p>
            <a:pPr>
              <a:lnSpc>
                <a:spcPct val="150000"/>
              </a:lnSpc>
              <a:buFont typeface="Inter"/>
              <a:buChar char="●"/>
            </a:pPr>
            <a:r>
              <a:rPr lang="pt-PT" sz="2000" dirty="0">
                <a:solidFill>
                  <a:srgbClr val="444444"/>
                </a:solidFill>
                <a:latin typeface="Calibri"/>
              </a:rPr>
              <a:t>GitHub – Partilha de código desenvolvido</a:t>
            </a:r>
          </a:p>
          <a:p>
            <a:pPr>
              <a:lnSpc>
                <a:spcPct val="150000"/>
              </a:lnSpc>
              <a:buFont typeface="Inter"/>
              <a:buChar char="●"/>
            </a:pPr>
            <a:endParaRPr lang="pt-PT" sz="2000">
              <a:solidFill>
                <a:srgbClr val="444444"/>
              </a:solidFill>
              <a:latin typeface="Calibri"/>
            </a:endParaRPr>
          </a:p>
          <a:p>
            <a:pPr marL="114300" indent="0">
              <a:lnSpc>
                <a:spcPct val="150000"/>
              </a:lnSpc>
              <a:buNone/>
            </a:pPr>
            <a:r>
              <a:rPr lang="pt-PT" sz="2000" dirty="0">
                <a:solidFill>
                  <a:srgbClr val="444444"/>
                </a:solidFill>
                <a:latin typeface="Calibri"/>
              </a:rPr>
              <a:t>Frequência: Reuniões semanais com a equipa de orientação </a:t>
            </a:r>
            <a:endParaRPr lang="pt-PT" sz="2000" dirty="0">
              <a:solidFill>
                <a:srgbClr val="434343"/>
              </a:solidFill>
              <a:latin typeface="Calibri"/>
            </a:endParaRPr>
          </a:p>
          <a:p>
            <a:pPr marL="114300" indent="0">
              <a:lnSpc>
                <a:spcPct val="150000"/>
              </a:lnSpc>
              <a:buNone/>
            </a:pPr>
            <a:r>
              <a:rPr lang="pt-PT" sz="2000" dirty="0">
                <a:solidFill>
                  <a:srgbClr val="444444"/>
                </a:solidFill>
                <a:latin typeface="Calibri"/>
              </a:rPr>
              <a:t>sobre o progresso do projeto.</a:t>
            </a:r>
            <a:endParaRPr lang="pt-PT" sz="2000" dirty="0">
              <a:latin typeface="Calibri"/>
            </a:endParaRPr>
          </a:p>
          <a:p>
            <a:pPr>
              <a:lnSpc>
                <a:spcPct val="150000"/>
              </a:lnSpc>
              <a:buFont typeface="Inter"/>
              <a:buChar char="●"/>
            </a:pPr>
            <a:endParaRPr lang="pt-PT" sz="2000">
              <a:solidFill>
                <a:srgbClr val="444444"/>
              </a:solidFill>
              <a:latin typeface="Calibri"/>
            </a:endParaRPr>
          </a:p>
        </p:txBody>
      </p:sp>
      <p:pic>
        <p:nvPicPr>
          <p:cNvPr id="4" name="Picture 4" descr="Icon&#10;&#10;Description automatically generated">
            <a:extLst>
              <a:ext uri="{FF2B5EF4-FFF2-40B4-BE49-F238E27FC236}">
                <a16:creationId xmlns:a16="http://schemas.microsoft.com/office/drawing/2014/main" id="{04451068-E21C-4970-0318-D14D76E22D0C}"/>
              </a:ext>
            </a:extLst>
          </p:cNvPr>
          <p:cNvPicPr>
            <a:picLocks noChangeAspect="1"/>
          </p:cNvPicPr>
          <p:nvPr/>
        </p:nvPicPr>
        <p:blipFill>
          <a:blip r:embed="rId3"/>
          <a:stretch>
            <a:fillRect/>
          </a:stretch>
        </p:blipFill>
        <p:spPr>
          <a:xfrm>
            <a:off x="6983089" y="651484"/>
            <a:ext cx="716860" cy="732597"/>
          </a:xfrm>
          <a:prstGeom prst="rect">
            <a:avLst/>
          </a:prstGeom>
        </p:spPr>
      </p:pic>
      <p:pic>
        <p:nvPicPr>
          <p:cNvPr id="5" name="Picture 5" descr="Icon&#10;&#10;Description automatically generated">
            <a:extLst>
              <a:ext uri="{FF2B5EF4-FFF2-40B4-BE49-F238E27FC236}">
                <a16:creationId xmlns:a16="http://schemas.microsoft.com/office/drawing/2014/main" id="{B2CEC894-C35B-5DF4-4166-4CB96A1DEC16}"/>
              </a:ext>
            </a:extLst>
          </p:cNvPr>
          <p:cNvPicPr>
            <a:picLocks noChangeAspect="1"/>
          </p:cNvPicPr>
          <p:nvPr/>
        </p:nvPicPr>
        <p:blipFill>
          <a:blip r:embed="rId4"/>
          <a:stretch>
            <a:fillRect/>
          </a:stretch>
        </p:blipFill>
        <p:spPr>
          <a:xfrm>
            <a:off x="6954465" y="1534911"/>
            <a:ext cx="812768" cy="838479"/>
          </a:xfrm>
          <a:prstGeom prst="rect">
            <a:avLst/>
          </a:prstGeom>
        </p:spPr>
      </p:pic>
      <p:pic>
        <p:nvPicPr>
          <p:cNvPr id="6" name="Picture 6">
            <a:extLst>
              <a:ext uri="{FF2B5EF4-FFF2-40B4-BE49-F238E27FC236}">
                <a16:creationId xmlns:a16="http://schemas.microsoft.com/office/drawing/2014/main" id="{061112AD-EAA7-F758-35EA-8A8D2DE44C14}"/>
              </a:ext>
            </a:extLst>
          </p:cNvPr>
          <p:cNvPicPr>
            <a:picLocks noChangeAspect="1"/>
          </p:cNvPicPr>
          <p:nvPr/>
        </p:nvPicPr>
        <p:blipFill>
          <a:blip r:embed="rId5"/>
          <a:stretch>
            <a:fillRect/>
          </a:stretch>
        </p:blipFill>
        <p:spPr>
          <a:xfrm>
            <a:off x="6986077" y="2444082"/>
            <a:ext cx="738222" cy="768448"/>
          </a:xfrm>
          <a:prstGeom prst="rect">
            <a:avLst/>
          </a:prstGeom>
        </p:spPr>
      </p:pic>
    </p:spTree>
    <p:extLst>
      <p:ext uri="{BB962C8B-B14F-4D97-AF65-F5344CB8AC3E}">
        <p14:creationId xmlns:p14="http://schemas.microsoft.com/office/powerpoint/2010/main" val="16805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311700" y="41965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434343"/>
                </a:solidFill>
                <a:latin typeface="Inter"/>
                <a:ea typeface="Inter"/>
                <a:cs typeface="Inter"/>
                <a:sym typeface="Inter"/>
              </a:rPr>
              <a:t>Resultados esperados</a:t>
            </a:r>
            <a:endParaRPr>
              <a:solidFill>
                <a:srgbClr val="434343"/>
              </a:solidFill>
              <a:latin typeface="Inter"/>
              <a:ea typeface="Inter"/>
              <a:cs typeface="Inter"/>
              <a:sym typeface="Inter"/>
            </a:endParaRPr>
          </a:p>
        </p:txBody>
      </p:sp>
      <p:sp>
        <p:nvSpPr>
          <p:cNvPr id="117" name="Google Shape;117;p6"/>
          <p:cNvSpPr txBox="1">
            <a:spLocks noGrp="1"/>
          </p:cNvSpPr>
          <p:nvPr>
            <p:ph type="body" idx="1"/>
          </p:nvPr>
        </p:nvSpPr>
        <p:spPr>
          <a:xfrm>
            <a:off x="311700" y="1136187"/>
            <a:ext cx="8520600" cy="3339000"/>
          </a:xfrm>
          <a:prstGeom prst="rect">
            <a:avLst/>
          </a:prstGeom>
          <a:noFill/>
          <a:ln>
            <a:noFill/>
          </a:ln>
        </p:spPr>
        <p:txBody>
          <a:bodyPr spcFirstLastPara="1" wrap="square" lIns="91425" tIns="91425" rIns="91425" bIns="91425" anchor="t" anchorCtr="0">
            <a:normAutofit lnSpcReduction="10000"/>
          </a:bodyPr>
          <a:lstStyle/>
          <a:p>
            <a:pPr marL="742950" indent="-285750">
              <a:lnSpc>
                <a:spcPct val="150000"/>
              </a:lnSpc>
              <a:buFont typeface="Arial"/>
              <a:buChar char="•"/>
            </a:pPr>
            <a:r>
              <a:rPr lang="en-US" err="1">
                <a:latin typeface="Inter"/>
                <a:ea typeface="Inter"/>
                <a:cs typeface="Inter"/>
              </a:rPr>
              <a:t>Desenvolvimento</a:t>
            </a:r>
            <a:r>
              <a:rPr lang="en-US">
                <a:latin typeface="Inter"/>
                <a:ea typeface="Inter"/>
                <a:cs typeface="Inter"/>
              </a:rPr>
              <a:t> das </a:t>
            </a:r>
            <a:r>
              <a:rPr lang="en-US" err="1">
                <a:latin typeface="Inter"/>
                <a:ea typeface="Inter"/>
                <a:cs typeface="Inter"/>
              </a:rPr>
              <a:t>capacidades</a:t>
            </a:r>
            <a:r>
              <a:rPr lang="en-US">
                <a:latin typeface="Inter"/>
                <a:ea typeface="Inter"/>
                <a:cs typeface="Inter"/>
              </a:rPr>
              <a:t> </a:t>
            </a:r>
            <a:r>
              <a:rPr lang="en-US" err="1">
                <a:latin typeface="Inter"/>
                <a:ea typeface="Inter"/>
                <a:cs typeface="Inter"/>
              </a:rPr>
              <a:t>em</a:t>
            </a:r>
            <a:r>
              <a:rPr lang="en-US">
                <a:latin typeface="Inter"/>
                <a:ea typeface="Inter"/>
                <a:cs typeface="Inter"/>
              </a:rPr>
              <a:t> </a:t>
            </a:r>
            <a:r>
              <a:rPr lang="en-US" err="1">
                <a:latin typeface="Inter"/>
                <a:ea typeface="Inter"/>
                <a:cs typeface="Inter"/>
              </a:rPr>
              <a:t>contexto</a:t>
            </a:r>
            <a:r>
              <a:rPr lang="en-US">
                <a:latin typeface="Inter"/>
                <a:ea typeface="Inter"/>
                <a:cs typeface="Inter"/>
              </a:rPr>
              <a:t> de </a:t>
            </a:r>
            <a:r>
              <a:rPr lang="en-US" err="1">
                <a:latin typeface="Inter"/>
                <a:ea typeface="Inter"/>
                <a:cs typeface="Inter"/>
              </a:rPr>
              <a:t>trabalho</a:t>
            </a:r>
            <a:r>
              <a:rPr lang="en-US">
                <a:latin typeface="Inter"/>
                <a:ea typeface="Inter"/>
                <a:cs typeface="Inter"/>
              </a:rPr>
              <a:t> </a:t>
            </a:r>
            <a:r>
              <a:rPr lang="en-US" err="1">
                <a:latin typeface="Inter"/>
                <a:ea typeface="Inter"/>
                <a:cs typeface="Inter"/>
              </a:rPr>
              <a:t>em</a:t>
            </a:r>
            <a:r>
              <a:rPr lang="en-US">
                <a:latin typeface="Inter"/>
                <a:ea typeface="Inter"/>
                <a:cs typeface="Inter"/>
              </a:rPr>
              <a:t> </a:t>
            </a:r>
            <a:r>
              <a:rPr lang="en-US" err="1">
                <a:latin typeface="Inter"/>
                <a:ea typeface="Inter"/>
                <a:cs typeface="Inter"/>
              </a:rPr>
              <a:t>equipa</a:t>
            </a:r>
            <a:endParaRPr lang="en-US" err="1">
              <a:latin typeface="Inter"/>
              <a:ea typeface="Inter"/>
            </a:endParaRPr>
          </a:p>
          <a:p>
            <a:pPr marL="742950" indent="-285750">
              <a:lnSpc>
                <a:spcPct val="150000"/>
              </a:lnSpc>
              <a:buFont typeface="Arial"/>
              <a:buChar char="•"/>
            </a:pPr>
            <a:r>
              <a:rPr lang="en-US">
                <a:latin typeface="Inter"/>
                <a:ea typeface="Inter"/>
                <a:cs typeface="Inter"/>
              </a:rPr>
              <a:t>O </a:t>
            </a:r>
            <a:r>
              <a:rPr lang="en-US" err="1">
                <a:latin typeface="Inter"/>
                <a:ea typeface="Inter"/>
                <a:cs typeface="Inter"/>
              </a:rPr>
              <a:t>desenvolvimento</a:t>
            </a:r>
            <a:r>
              <a:rPr lang="en-US">
                <a:latin typeface="Inter"/>
                <a:ea typeface="Inter"/>
                <a:cs typeface="Inter"/>
              </a:rPr>
              <a:t> de </a:t>
            </a:r>
            <a:r>
              <a:rPr lang="en-US" err="1">
                <a:latin typeface="Inter"/>
                <a:ea typeface="Inter"/>
                <a:cs typeface="Inter"/>
              </a:rPr>
              <a:t>uma</a:t>
            </a:r>
            <a:r>
              <a:rPr lang="en-US">
                <a:latin typeface="Inter"/>
                <a:ea typeface="Inter"/>
                <a:cs typeface="Inter"/>
              </a:rPr>
              <a:t> ferramenta que visa </a:t>
            </a:r>
            <a:r>
              <a:rPr lang="en-US" err="1">
                <a:latin typeface="Inter"/>
                <a:ea typeface="Inter"/>
                <a:cs typeface="Inter"/>
              </a:rPr>
              <a:t>otimizar</a:t>
            </a:r>
            <a:r>
              <a:rPr lang="en-US">
                <a:latin typeface="Inter"/>
                <a:ea typeface="Inter"/>
                <a:cs typeface="Inter"/>
              </a:rPr>
              <a:t> </a:t>
            </a:r>
            <a:r>
              <a:rPr lang="en-US" err="1">
                <a:latin typeface="Inter"/>
                <a:ea typeface="Inter"/>
                <a:cs typeface="Inter"/>
              </a:rPr>
              <a:t>sistemas</a:t>
            </a:r>
            <a:r>
              <a:rPr lang="en-US">
                <a:latin typeface="Inter"/>
                <a:ea typeface="Inter"/>
                <a:cs typeface="Inter"/>
              </a:rPr>
              <a:t>, </a:t>
            </a:r>
            <a:r>
              <a:rPr lang="en-US" err="1">
                <a:latin typeface="Inter"/>
                <a:ea typeface="Inter"/>
                <a:cs typeface="Inter"/>
              </a:rPr>
              <a:t>resolvendo</a:t>
            </a:r>
            <a:r>
              <a:rPr lang="en-US">
                <a:latin typeface="Inter"/>
                <a:ea typeface="Inter"/>
                <a:cs typeface="Inter"/>
              </a:rPr>
              <a:t> </a:t>
            </a:r>
            <a:r>
              <a:rPr lang="en-US" err="1">
                <a:latin typeface="Inter"/>
                <a:ea typeface="Inter"/>
                <a:cs typeface="Inter"/>
              </a:rPr>
              <a:t>os</a:t>
            </a:r>
            <a:r>
              <a:rPr lang="en-US">
                <a:latin typeface="Inter"/>
                <a:ea typeface="Inter"/>
                <a:cs typeface="Inter"/>
              </a:rPr>
              <a:t> </a:t>
            </a:r>
            <a:r>
              <a:rPr lang="en-US" err="1">
                <a:latin typeface="Inter"/>
                <a:ea typeface="Inter"/>
                <a:cs typeface="Inter"/>
              </a:rPr>
              <a:t>problemas</a:t>
            </a:r>
            <a:r>
              <a:rPr lang="en-US">
                <a:latin typeface="Inter"/>
                <a:ea typeface="Inter"/>
                <a:cs typeface="Inter"/>
              </a:rPr>
              <a:t> </a:t>
            </a:r>
            <a:r>
              <a:rPr lang="en-US" err="1">
                <a:latin typeface="Inter"/>
                <a:ea typeface="Inter"/>
                <a:cs typeface="Inter"/>
              </a:rPr>
              <a:t>mencionados</a:t>
            </a:r>
            <a:r>
              <a:rPr lang="en-US">
                <a:latin typeface="Inter"/>
                <a:ea typeface="Inter"/>
                <a:cs typeface="Inter"/>
              </a:rPr>
              <a:t> no </a:t>
            </a:r>
            <a:r>
              <a:rPr lang="en-US" err="1">
                <a:latin typeface="Inter"/>
                <a:ea typeface="Inter"/>
                <a:cs typeface="Inter"/>
              </a:rPr>
              <a:t>início</a:t>
            </a:r>
            <a:r>
              <a:rPr lang="en-US">
                <a:latin typeface="Inter"/>
                <a:ea typeface="Inter"/>
                <a:cs typeface="Inter"/>
              </a:rPr>
              <a:t> </a:t>
            </a:r>
            <a:r>
              <a:rPr lang="en-US" err="1">
                <a:latin typeface="Inter"/>
                <a:ea typeface="Inter"/>
                <a:cs typeface="Inter"/>
              </a:rPr>
              <a:t>desta</a:t>
            </a:r>
            <a:r>
              <a:rPr lang="en-US">
                <a:latin typeface="Inter"/>
                <a:ea typeface="Inter"/>
                <a:cs typeface="Inter"/>
              </a:rPr>
              <a:t> </a:t>
            </a:r>
            <a:r>
              <a:rPr lang="en-US" err="1">
                <a:latin typeface="Inter"/>
                <a:ea typeface="Inter"/>
                <a:cs typeface="Inter"/>
              </a:rPr>
              <a:t>apresentação</a:t>
            </a:r>
            <a:r>
              <a:rPr lang="en-US">
                <a:latin typeface="Inter"/>
                <a:ea typeface="Inter"/>
                <a:cs typeface="Inter"/>
              </a:rPr>
              <a:t>, e </a:t>
            </a:r>
            <a:r>
              <a:rPr lang="en-US" err="1">
                <a:latin typeface="Inter"/>
                <a:ea typeface="Inter"/>
                <a:cs typeface="Inter"/>
              </a:rPr>
              <a:t>ajude</a:t>
            </a:r>
            <a:r>
              <a:rPr lang="en-US">
                <a:latin typeface="Inter"/>
                <a:ea typeface="Inter"/>
                <a:cs typeface="Inter"/>
              </a:rPr>
              <a:t> no </a:t>
            </a:r>
            <a:r>
              <a:rPr lang="en-US" err="1">
                <a:latin typeface="Inter"/>
                <a:ea typeface="Inter"/>
                <a:cs typeface="Inter"/>
              </a:rPr>
              <a:t>escalonamento</a:t>
            </a:r>
            <a:r>
              <a:rPr lang="en-US">
                <a:latin typeface="Inter"/>
                <a:ea typeface="Inter"/>
                <a:cs typeface="Inter"/>
              </a:rPr>
              <a:t> dos </a:t>
            </a:r>
            <a:r>
              <a:rPr lang="en-US" err="1">
                <a:latin typeface="Inter"/>
                <a:ea typeface="Inter"/>
                <a:cs typeface="Inter"/>
              </a:rPr>
              <a:t>mesmos</a:t>
            </a:r>
            <a:r>
              <a:rPr lang="en-US">
                <a:latin typeface="Inter"/>
                <a:ea typeface="Inter"/>
                <a:cs typeface="Inter"/>
              </a:rPr>
              <a:t> de forma </a:t>
            </a:r>
            <a:r>
              <a:rPr lang="en-US" err="1">
                <a:latin typeface="Inter"/>
                <a:ea typeface="Inter"/>
                <a:cs typeface="Inter"/>
              </a:rPr>
              <a:t>sustentável</a:t>
            </a:r>
            <a:endParaRPr lang="en-US">
              <a:latin typeface="Inter"/>
              <a:ea typeface="Inter"/>
              <a:cs typeface="Inter"/>
            </a:endParaRPr>
          </a:p>
          <a:p>
            <a:pPr marL="742950" indent="-285750">
              <a:lnSpc>
                <a:spcPct val="150000"/>
              </a:lnSpc>
              <a:buFont typeface="Arial"/>
              <a:buChar char="•"/>
            </a:pPr>
            <a:r>
              <a:rPr lang="en-US" err="1">
                <a:latin typeface="Inter"/>
                <a:ea typeface="Inter"/>
                <a:cs typeface="Inter"/>
              </a:rPr>
              <a:t>Aprofundamento</a:t>
            </a:r>
            <a:r>
              <a:rPr lang="en-US">
                <a:latin typeface="Inter"/>
                <a:ea typeface="Inter"/>
                <a:cs typeface="Inter"/>
              </a:rPr>
              <a:t> de </a:t>
            </a:r>
            <a:r>
              <a:rPr lang="en-US" err="1">
                <a:latin typeface="Inter"/>
                <a:ea typeface="Inter"/>
                <a:cs typeface="Inter"/>
              </a:rPr>
              <a:t>conhecimentos</a:t>
            </a:r>
            <a:r>
              <a:rPr lang="en-US">
                <a:latin typeface="Inter"/>
                <a:ea typeface="Inter"/>
                <a:cs typeface="Inter"/>
              </a:rPr>
              <a:t>, </a:t>
            </a:r>
            <a:r>
              <a:rPr lang="en-US" err="1">
                <a:latin typeface="Inter"/>
                <a:ea typeface="Inter"/>
                <a:cs typeface="Inter"/>
              </a:rPr>
              <a:t>sobre</a:t>
            </a:r>
            <a:r>
              <a:rPr lang="en-US">
                <a:latin typeface="Inter"/>
                <a:ea typeface="Inter"/>
                <a:cs typeface="Inter"/>
              </a:rPr>
              <a:t> a </a:t>
            </a:r>
            <a:r>
              <a:rPr lang="en-US" err="1"/>
              <a:t>implementação</a:t>
            </a:r>
            <a:r>
              <a:rPr lang="en-US"/>
              <a:t> e </a:t>
            </a:r>
            <a:r>
              <a:rPr lang="en-US" err="1"/>
              <a:t>comunicação</a:t>
            </a:r>
            <a:r>
              <a:rPr lang="en-US"/>
              <a:t> </a:t>
            </a:r>
            <a:r>
              <a:rPr lang="en-US" err="1"/>
              <a:t>multiplataforma</a:t>
            </a:r>
            <a:r>
              <a:rPr lang="en-US"/>
              <a:t> de </a:t>
            </a:r>
            <a:r>
              <a:rPr lang="en-US" err="1"/>
              <a:t>várias</a:t>
            </a:r>
            <a:r>
              <a:rPr lang="en-US"/>
              <a:t> </a:t>
            </a:r>
            <a:r>
              <a:rPr lang="en-US" err="1"/>
              <a:t>instâncias</a:t>
            </a:r>
            <a:r>
              <a:rPr lang="en-US"/>
              <a:t> de Kubernetes, </a:t>
            </a:r>
            <a:r>
              <a:rPr lang="en-US" err="1"/>
              <a:t>através</a:t>
            </a:r>
            <a:r>
              <a:rPr lang="en-US"/>
              <a:t> de um </a:t>
            </a:r>
            <a:r>
              <a:rPr lang="en-US" err="1"/>
              <a:t>só</a:t>
            </a:r>
            <a:r>
              <a:rPr lang="en-US"/>
              <a:t> portal com o </a:t>
            </a:r>
            <a:r>
              <a:rPr lang="en-US" err="1"/>
              <a:t>uso</a:t>
            </a:r>
            <a:r>
              <a:rPr lang="en-US"/>
              <a:t> de APIs e Service Meshes</a:t>
            </a:r>
            <a:endParaRPr lang="en-US">
              <a:latin typeface="Inter"/>
              <a:ea typeface="Inter"/>
            </a:endParaRPr>
          </a:p>
          <a:p>
            <a:pPr indent="0">
              <a:lnSpc>
                <a:spcPct val="150000"/>
              </a:lnSpc>
              <a:buNone/>
            </a:pPr>
            <a:endParaRPr lang="en-US"/>
          </a:p>
          <a:p>
            <a:pPr indent="0">
              <a:lnSpc>
                <a:spcPct val="150000"/>
              </a:lnSpc>
              <a:buNone/>
            </a:pPr>
            <a:endParaRPr lang="en-US"/>
          </a:p>
        </p:txBody>
      </p:sp>
    </p:spTree>
    <p:extLst>
      <p:ext uri="{BB962C8B-B14F-4D97-AF65-F5344CB8AC3E}">
        <p14:creationId xmlns:p14="http://schemas.microsoft.com/office/powerpoint/2010/main" val="193109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311700" y="419650"/>
            <a:ext cx="8520600" cy="607800"/>
          </a:xfrm>
          <a:prstGeom prst="rect">
            <a:avLst/>
          </a:prstGeom>
          <a:noFill/>
          <a:ln>
            <a:noFill/>
          </a:ln>
        </p:spPr>
        <p:txBody>
          <a:bodyPr spcFirstLastPara="1" wrap="square" lIns="91425" tIns="91425" rIns="91425" bIns="91425" anchor="t" anchorCtr="0">
            <a:normAutofit fontScale="90000"/>
          </a:bodyPr>
          <a:lstStyle/>
          <a:p>
            <a:pPr>
              <a:buSzPct val="111111"/>
            </a:pPr>
            <a:r>
              <a:rPr lang="en" err="1">
                <a:solidFill>
                  <a:srgbClr val="434343"/>
                </a:solidFill>
                <a:latin typeface="Inter"/>
                <a:ea typeface="Inter"/>
                <a:cs typeface="Inter"/>
                <a:sym typeface="Inter"/>
              </a:rPr>
              <a:t>Resultados</a:t>
            </a:r>
            <a:r>
              <a:rPr lang="en">
                <a:solidFill>
                  <a:srgbClr val="434343"/>
                </a:solidFill>
                <a:latin typeface="Inter"/>
                <a:ea typeface="Inter"/>
                <a:cs typeface="Inter"/>
                <a:sym typeface="Inter"/>
              </a:rPr>
              <a:t> </a:t>
            </a:r>
            <a:r>
              <a:rPr lang="en" err="1">
                <a:solidFill>
                  <a:srgbClr val="434343"/>
                </a:solidFill>
                <a:latin typeface="Inter"/>
                <a:ea typeface="Inter"/>
                <a:cs typeface="Inter"/>
                <a:sym typeface="Inter"/>
              </a:rPr>
              <a:t>esperados</a:t>
            </a:r>
            <a:r>
              <a:rPr lang="en">
                <a:solidFill>
                  <a:srgbClr val="434343"/>
                </a:solidFill>
                <a:latin typeface="Inter"/>
                <a:ea typeface="Inter"/>
                <a:cs typeface="Inter"/>
                <a:sym typeface="Inter"/>
              </a:rPr>
              <a:t> (</a:t>
            </a:r>
            <a:r>
              <a:rPr lang="en" err="1">
                <a:solidFill>
                  <a:srgbClr val="434343"/>
                </a:solidFill>
                <a:latin typeface="Inter"/>
                <a:ea typeface="Inter"/>
                <a:cs typeface="Inter"/>
                <a:sym typeface="Inter"/>
              </a:rPr>
              <a:t>Técnicos</a:t>
            </a:r>
            <a:r>
              <a:rPr lang="en">
                <a:solidFill>
                  <a:srgbClr val="434343"/>
                </a:solidFill>
                <a:latin typeface="Inter"/>
                <a:ea typeface="Inter"/>
                <a:cs typeface="Inter"/>
                <a:sym typeface="Inter"/>
              </a:rPr>
              <a:t>)</a:t>
            </a:r>
            <a:endParaRPr lang="en">
              <a:solidFill>
                <a:srgbClr val="434343"/>
              </a:solidFill>
              <a:latin typeface="Inter"/>
              <a:ea typeface="Inter"/>
              <a:cs typeface="Inter"/>
            </a:endParaRPr>
          </a:p>
        </p:txBody>
      </p:sp>
      <p:sp>
        <p:nvSpPr>
          <p:cNvPr id="117" name="Google Shape;117;p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lnSpcReduction="10000"/>
          </a:bodyPr>
          <a:lstStyle/>
          <a:p>
            <a:pPr marL="742950" indent="-285750">
              <a:lnSpc>
                <a:spcPct val="150000"/>
              </a:lnSpc>
              <a:buFont typeface="Arial"/>
              <a:buChar char="•"/>
            </a:pPr>
            <a:r>
              <a:rPr lang="en-US" err="1">
                <a:latin typeface="Inter"/>
                <a:ea typeface="Inter"/>
                <a:cs typeface="Inter"/>
              </a:rPr>
              <a:t>Comunicação</a:t>
            </a:r>
            <a:r>
              <a:rPr lang="en-US">
                <a:latin typeface="Inter"/>
                <a:ea typeface="Inter"/>
                <a:cs typeface="Inter"/>
              </a:rPr>
              <a:t> entre </a:t>
            </a:r>
            <a:r>
              <a:rPr lang="en-US" err="1">
                <a:latin typeface="Inter"/>
                <a:ea typeface="Inter"/>
                <a:cs typeface="Inter"/>
              </a:rPr>
              <a:t>uma</a:t>
            </a:r>
            <a:r>
              <a:rPr lang="en-US">
                <a:latin typeface="Inter"/>
                <a:ea typeface="Inter"/>
                <a:cs typeface="Inter"/>
              </a:rPr>
              <a:t> service mesh </a:t>
            </a:r>
            <a:r>
              <a:rPr lang="en-US" err="1">
                <a:latin typeface="Inter"/>
                <a:ea typeface="Inter"/>
                <a:cs typeface="Inter"/>
              </a:rPr>
              <a:t>implementada</a:t>
            </a:r>
            <a:r>
              <a:rPr lang="en-US">
                <a:latin typeface="Inter"/>
                <a:ea typeface="Inter"/>
                <a:cs typeface="Inter"/>
              </a:rPr>
              <a:t> num Portal e APIs </a:t>
            </a:r>
            <a:r>
              <a:rPr lang="en-US" err="1">
                <a:latin typeface="Inter"/>
                <a:ea typeface="Inter"/>
                <a:cs typeface="Inter"/>
              </a:rPr>
              <a:t>inseridas</a:t>
            </a:r>
            <a:r>
              <a:rPr lang="en-US">
                <a:latin typeface="Inter"/>
                <a:ea typeface="Inter"/>
                <a:cs typeface="Inter"/>
              </a:rPr>
              <a:t> </a:t>
            </a:r>
            <a:r>
              <a:rPr lang="en-US" err="1">
                <a:latin typeface="Inter"/>
                <a:ea typeface="Inter"/>
                <a:cs typeface="Inter"/>
              </a:rPr>
              <a:t>em</a:t>
            </a:r>
            <a:r>
              <a:rPr lang="en-US">
                <a:latin typeface="Inter"/>
                <a:ea typeface="Inter"/>
                <a:cs typeface="Inter"/>
              </a:rPr>
              <a:t> clusters de Kubernetes</a:t>
            </a:r>
          </a:p>
          <a:p>
            <a:pPr marL="742950" indent="-285750">
              <a:lnSpc>
                <a:spcPct val="150000"/>
              </a:lnSpc>
              <a:buFont typeface="Arial"/>
              <a:buChar char="•"/>
            </a:pPr>
            <a:r>
              <a:rPr lang="en-US">
                <a:latin typeface="Inter"/>
                <a:ea typeface="Inter"/>
                <a:cs typeface="Inter"/>
              </a:rPr>
              <a:t>Sistema com </a:t>
            </a:r>
            <a:r>
              <a:rPr lang="en-US" err="1">
                <a:latin typeface="Inter"/>
                <a:ea typeface="Inter"/>
                <a:cs typeface="Inter"/>
              </a:rPr>
              <a:t>alta</a:t>
            </a:r>
            <a:r>
              <a:rPr lang="en-US">
                <a:latin typeface="Inter"/>
                <a:ea typeface="Inter"/>
                <a:cs typeface="Inter"/>
              </a:rPr>
              <a:t> </a:t>
            </a:r>
            <a:r>
              <a:rPr lang="en-US" err="1">
                <a:latin typeface="Inter"/>
                <a:ea typeface="Inter"/>
                <a:cs typeface="Inter"/>
              </a:rPr>
              <a:t>disponibilidade</a:t>
            </a:r>
            <a:r>
              <a:rPr lang="en-US">
                <a:latin typeface="Inter"/>
                <a:ea typeface="Inter"/>
                <a:cs typeface="Inter"/>
              </a:rPr>
              <a:t>, </a:t>
            </a:r>
            <a:r>
              <a:rPr lang="en-US" err="1">
                <a:latin typeface="Inter"/>
                <a:ea typeface="Inter"/>
                <a:cs typeface="Inter"/>
              </a:rPr>
              <a:t>facilmente</a:t>
            </a:r>
            <a:r>
              <a:rPr lang="en-US">
                <a:latin typeface="Inter"/>
                <a:ea typeface="Inter"/>
                <a:cs typeface="Inter"/>
              </a:rPr>
              <a:t> </a:t>
            </a:r>
            <a:r>
              <a:rPr lang="en-US" err="1">
                <a:latin typeface="Inter"/>
                <a:ea typeface="Inter"/>
                <a:cs typeface="Inter"/>
              </a:rPr>
              <a:t>escalável</a:t>
            </a:r>
            <a:r>
              <a:rPr lang="en-US">
                <a:latin typeface="Inter"/>
                <a:ea typeface="Inter"/>
                <a:cs typeface="Inter"/>
              </a:rPr>
              <a:t>, com boa performance e com load-balancing </a:t>
            </a:r>
            <a:r>
              <a:rPr lang="en-US" err="1">
                <a:latin typeface="Inter"/>
                <a:ea typeface="Inter"/>
                <a:cs typeface="Inter"/>
              </a:rPr>
              <a:t>onde</a:t>
            </a:r>
            <a:r>
              <a:rPr lang="en-US">
                <a:latin typeface="Inter"/>
                <a:ea typeface="Inter"/>
                <a:cs typeface="Inter"/>
              </a:rPr>
              <a:t> um </a:t>
            </a:r>
            <a:r>
              <a:rPr lang="en-US" err="1">
                <a:latin typeface="Inter"/>
                <a:ea typeface="Inter"/>
                <a:cs typeface="Inter"/>
              </a:rPr>
              <a:t>serviço</a:t>
            </a:r>
            <a:r>
              <a:rPr lang="en-US">
                <a:latin typeface="Inter"/>
                <a:ea typeface="Inter"/>
                <a:cs typeface="Inter"/>
              </a:rPr>
              <a:t> num portal,</a:t>
            </a:r>
            <a:r>
              <a:rPr lang="pt-PT"/>
              <a:t> devido a vários fatores (e.g., localização, origem dos dados, etc.), possa ser diluído por várias infraestruturas.</a:t>
            </a:r>
          </a:p>
          <a:p>
            <a:pPr marL="742950" indent="-285750">
              <a:lnSpc>
                <a:spcPct val="150000"/>
              </a:lnSpc>
              <a:buFont typeface="Arial"/>
              <a:buChar char="•"/>
            </a:pPr>
            <a:r>
              <a:rPr lang="en-US" err="1">
                <a:latin typeface="Inter"/>
                <a:ea typeface="Inter"/>
                <a:cs typeface="Inter"/>
              </a:rPr>
              <a:t>Todas</a:t>
            </a:r>
            <a:r>
              <a:rPr lang="en-US">
                <a:latin typeface="Inter"/>
                <a:ea typeface="Inter"/>
                <a:cs typeface="Inter"/>
              </a:rPr>
              <a:t> as </a:t>
            </a:r>
            <a:r>
              <a:rPr lang="en-US" err="1">
                <a:latin typeface="Inter"/>
                <a:ea typeface="Inter"/>
                <a:cs typeface="Inter"/>
              </a:rPr>
              <a:t>comunicações</a:t>
            </a:r>
            <a:r>
              <a:rPr lang="en-US">
                <a:latin typeface="Inter"/>
                <a:ea typeface="Inter"/>
                <a:cs typeface="Inter"/>
              </a:rPr>
              <a:t> </a:t>
            </a:r>
            <a:r>
              <a:rPr lang="en-US" err="1">
                <a:latin typeface="Inter"/>
                <a:ea typeface="Inter"/>
                <a:cs typeface="Inter"/>
              </a:rPr>
              <a:t>sejam</a:t>
            </a:r>
            <a:r>
              <a:rPr lang="en-US">
                <a:latin typeface="Inter"/>
                <a:ea typeface="Inter"/>
                <a:cs typeface="Inter"/>
              </a:rPr>
              <a:t> </a:t>
            </a:r>
            <a:r>
              <a:rPr lang="en-US" err="1">
                <a:latin typeface="Inter"/>
                <a:ea typeface="Inter"/>
                <a:cs typeface="Inter"/>
              </a:rPr>
              <a:t>seguras</a:t>
            </a:r>
            <a:r>
              <a:rPr lang="en-US">
                <a:latin typeface="Inter"/>
                <a:ea typeface="Inter"/>
                <a:cs typeface="Inter"/>
              </a:rPr>
              <a:t> e </a:t>
            </a:r>
            <a:r>
              <a:rPr lang="en-US" err="1">
                <a:latin typeface="Inter"/>
                <a:ea typeface="Inter"/>
                <a:cs typeface="Inter"/>
              </a:rPr>
              <a:t>estáveis</a:t>
            </a:r>
            <a:endParaRPr lang="en-US">
              <a:latin typeface="Inter"/>
              <a:ea typeface="Inter"/>
              <a:cs typeface="Inter"/>
            </a:endParaRPr>
          </a:p>
          <a:p>
            <a:pPr indent="0">
              <a:lnSpc>
                <a:spcPct val="150000"/>
              </a:lnSpc>
              <a:buNone/>
            </a:pPr>
            <a:r>
              <a:rPr lang="en-US">
                <a:latin typeface="Inter"/>
                <a:ea typeface="Inter"/>
                <a:cs typeface="Inter"/>
              </a:rPr>
              <a:t>(</a:t>
            </a:r>
            <a:r>
              <a:rPr lang="en-US" err="1">
                <a:latin typeface="Inter"/>
                <a:ea typeface="Inter"/>
                <a:cs typeface="Inter"/>
              </a:rPr>
              <a:t>quer</a:t>
            </a:r>
            <a:r>
              <a:rPr lang="en-US">
                <a:latin typeface="Inter"/>
                <a:ea typeface="Inter"/>
                <a:cs typeface="Inter"/>
              </a:rPr>
              <a:t> </a:t>
            </a:r>
            <a:r>
              <a:rPr lang="en-US" err="1">
                <a:latin typeface="Inter"/>
                <a:ea typeface="Inter"/>
                <a:cs typeface="Inter"/>
              </a:rPr>
              <a:t>seja</a:t>
            </a:r>
            <a:r>
              <a:rPr lang="en-US">
                <a:latin typeface="Inter"/>
                <a:ea typeface="Inter"/>
                <a:cs typeface="Inter"/>
              </a:rPr>
              <a:t> inter-</a:t>
            </a:r>
            <a:r>
              <a:rPr lang="en-US" err="1">
                <a:latin typeface="Inter"/>
                <a:ea typeface="Inter"/>
                <a:cs typeface="Inter"/>
              </a:rPr>
              <a:t>kluster</a:t>
            </a:r>
            <a:r>
              <a:rPr lang="en-US">
                <a:latin typeface="Inter"/>
                <a:ea typeface="Inter"/>
                <a:cs typeface="Inter"/>
              </a:rPr>
              <a:t> </a:t>
            </a:r>
            <a:r>
              <a:rPr lang="en-US" err="1">
                <a:latin typeface="Inter"/>
                <a:ea typeface="Inter"/>
                <a:cs typeface="Inter"/>
              </a:rPr>
              <a:t>ou</a:t>
            </a:r>
            <a:r>
              <a:rPr lang="en-US">
                <a:latin typeface="Inter"/>
                <a:ea typeface="Inter"/>
                <a:cs typeface="Inter"/>
              </a:rPr>
              <a:t> intra-</a:t>
            </a:r>
            <a:r>
              <a:rPr lang="en-US" err="1">
                <a:latin typeface="Inter"/>
                <a:ea typeface="Inter"/>
                <a:cs typeface="Inter"/>
              </a:rPr>
              <a:t>kluster</a:t>
            </a:r>
            <a:r>
              <a:rPr lang="en-US">
                <a:latin typeface="Inter"/>
                <a:ea typeface="Inter"/>
                <a:cs typeface="Inter"/>
              </a:rPr>
              <a:t>).</a:t>
            </a:r>
            <a:endParaRPr lang="en-US"/>
          </a:p>
        </p:txBody>
      </p:sp>
    </p:spTree>
    <p:extLst>
      <p:ext uri="{BB962C8B-B14F-4D97-AF65-F5344CB8AC3E}">
        <p14:creationId xmlns:p14="http://schemas.microsoft.com/office/powerpoint/2010/main" val="264687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311700" y="419650"/>
            <a:ext cx="8520600" cy="607800"/>
          </a:xfrm>
          <a:prstGeom prst="rect">
            <a:avLst/>
          </a:prstGeom>
          <a:noFill/>
          <a:ln>
            <a:noFill/>
          </a:ln>
        </p:spPr>
        <p:txBody>
          <a:bodyPr spcFirstLastPara="1" wrap="square" lIns="91425" tIns="91425" rIns="91425" bIns="91425" anchor="t" anchorCtr="0">
            <a:normAutofit fontScale="90000"/>
          </a:bodyPr>
          <a:lstStyle/>
          <a:p>
            <a:r>
              <a:rPr lang="en">
                <a:solidFill>
                  <a:srgbClr val="434343"/>
                </a:solidFill>
                <a:latin typeface="Inter"/>
                <a:ea typeface="Inter"/>
                <a:sym typeface="Inter"/>
              </a:rPr>
              <a:t>Related Work</a:t>
            </a:r>
            <a:endParaRPr lang="en-US"/>
          </a:p>
        </p:txBody>
      </p:sp>
      <p:sp>
        <p:nvSpPr>
          <p:cNvPr id="117" name="Google Shape;117;p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fontScale="85000" lnSpcReduction="20000"/>
          </a:bodyPr>
          <a:lstStyle/>
          <a:p>
            <a:pPr marL="742950" indent="-285750">
              <a:lnSpc>
                <a:spcPct val="150000"/>
              </a:lnSpc>
              <a:spcAft>
                <a:spcPts val="1200"/>
              </a:spcAft>
              <a:buFont typeface="Arial"/>
              <a:buChar char="•"/>
            </a:pPr>
            <a:r>
              <a:rPr lang="en-US">
                <a:solidFill>
                  <a:schemeClr val="bg2"/>
                </a:solidFill>
                <a:hlinkClick r:id="rId3">
                  <a:extLst>
                    <a:ext uri="{A12FA001-AC4F-418D-AE19-62706E023703}">
                      <ahyp:hlinkClr xmlns:ahyp="http://schemas.microsoft.com/office/drawing/2018/hyperlinkcolor" val="tx"/>
                    </a:ext>
                  </a:extLst>
                </a:hlinkClick>
              </a:rPr>
              <a:t>Red Hat OpenShift</a:t>
            </a:r>
            <a:endParaRPr lang="en-US">
              <a:solidFill>
                <a:schemeClr val="bg2"/>
              </a:solidFill>
            </a:endParaRPr>
          </a:p>
          <a:p>
            <a:pPr marL="800100">
              <a:lnSpc>
                <a:spcPct val="150000"/>
              </a:lnSpc>
              <a:spcAft>
                <a:spcPts val="1200"/>
              </a:spcAft>
              <a:buFont typeface="Arial"/>
              <a:buChar char="•"/>
            </a:pPr>
            <a:endParaRPr lang="en-US">
              <a:solidFill>
                <a:schemeClr val="bg2">
                  <a:lumMod val="75000"/>
                </a:schemeClr>
              </a:solidFill>
            </a:endParaRPr>
          </a:p>
          <a:p>
            <a:pPr marL="800100">
              <a:lnSpc>
                <a:spcPct val="150000"/>
              </a:lnSpc>
              <a:spcAft>
                <a:spcPts val="1200"/>
              </a:spcAft>
              <a:buFont typeface="Arial"/>
              <a:buChar char="•"/>
            </a:pPr>
            <a:endParaRPr lang="en-US">
              <a:solidFill>
                <a:schemeClr val="bg2">
                  <a:lumMod val="75000"/>
                </a:schemeClr>
              </a:solidFill>
            </a:endParaRPr>
          </a:p>
          <a:p>
            <a:pPr marL="800100">
              <a:lnSpc>
                <a:spcPct val="150000"/>
              </a:lnSpc>
              <a:spcAft>
                <a:spcPts val="1200"/>
              </a:spcAft>
              <a:buFont typeface="Arial"/>
              <a:buChar char="•"/>
            </a:pPr>
            <a:r>
              <a:rPr lang="en-US">
                <a:solidFill>
                  <a:schemeClr val="bg2">
                    <a:lumMod val="75000"/>
                  </a:schemeClr>
                </a:solidFill>
                <a:hlinkClick r:id="rId4">
                  <a:extLst>
                    <a:ext uri="{A12FA001-AC4F-418D-AE19-62706E023703}">
                      <ahyp:hlinkClr xmlns:ahyp="http://schemas.microsoft.com/office/drawing/2018/hyperlinkcolor" val="tx"/>
                    </a:ext>
                  </a:extLst>
                </a:hlinkClick>
              </a:rPr>
              <a:t>KongHQ</a:t>
            </a:r>
          </a:p>
          <a:p>
            <a:pPr marL="800100">
              <a:lnSpc>
                <a:spcPct val="150000"/>
              </a:lnSpc>
              <a:spcAft>
                <a:spcPts val="1200"/>
              </a:spcAft>
              <a:buFont typeface="Arial"/>
              <a:buChar char="•"/>
            </a:pPr>
            <a:endParaRPr lang="en-US">
              <a:solidFill>
                <a:schemeClr val="bg2">
                  <a:lumMod val="75000"/>
                </a:schemeClr>
              </a:solidFill>
            </a:endParaRPr>
          </a:p>
          <a:p>
            <a:pPr marL="800100">
              <a:lnSpc>
                <a:spcPct val="150000"/>
              </a:lnSpc>
              <a:spcAft>
                <a:spcPts val="1200"/>
              </a:spcAft>
              <a:buFont typeface="Arial"/>
              <a:buChar char="•"/>
            </a:pPr>
            <a:endParaRPr lang="en-US" u="sng">
              <a:solidFill>
                <a:schemeClr val="bg2">
                  <a:lumMod val="75000"/>
                </a:schemeClr>
              </a:solidFill>
            </a:endParaRPr>
          </a:p>
          <a:p>
            <a:pPr marL="800100">
              <a:lnSpc>
                <a:spcPct val="150000"/>
              </a:lnSpc>
              <a:spcAft>
                <a:spcPts val="1200"/>
              </a:spcAft>
              <a:buFont typeface="Arial"/>
              <a:buChar char="•"/>
            </a:pPr>
            <a:r>
              <a:rPr lang="en-US">
                <a:solidFill>
                  <a:schemeClr val="bg2">
                    <a:lumMod val="75000"/>
                  </a:schemeClr>
                </a:solidFill>
                <a:hlinkClick r:id="rId5">
                  <a:extLst>
                    <a:ext uri="{A12FA001-AC4F-418D-AE19-62706E023703}">
                      <ahyp:hlinkClr xmlns:ahyp="http://schemas.microsoft.com/office/drawing/2018/hyperlinkcolor" val="tx"/>
                    </a:ext>
                  </a:extLst>
                </a:hlinkClick>
              </a:rPr>
              <a:t>KubeSphere</a:t>
            </a:r>
            <a:endParaRPr lang="en-US">
              <a:solidFill>
                <a:schemeClr val="bg2">
                  <a:lumMod val="75000"/>
                </a:schemeClr>
              </a:solidFill>
            </a:endParaRPr>
          </a:p>
          <a:p>
            <a:pPr indent="0">
              <a:lnSpc>
                <a:spcPct val="150000"/>
              </a:lnSpc>
              <a:spcAft>
                <a:spcPts val="1200"/>
              </a:spcAft>
              <a:buNone/>
            </a:pPr>
            <a:endParaRPr lang="en-US" sz="1400">
              <a:solidFill>
                <a:schemeClr val="bg2">
                  <a:lumMod val="75000"/>
                </a:schemeClr>
              </a:solidFill>
            </a:endParaRPr>
          </a:p>
        </p:txBody>
      </p:sp>
      <p:pic>
        <p:nvPicPr>
          <p:cNvPr id="2" name="Picture 2" descr="Icon&#10;&#10;Description automatically generated">
            <a:extLst>
              <a:ext uri="{FF2B5EF4-FFF2-40B4-BE49-F238E27FC236}">
                <a16:creationId xmlns:a16="http://schemas.microsoft.com/office/drawing/2014/main" id="{5973CA49-476C-D3EF-1FC5-FE0B853D0B94}"/>
              </a:ext>
            </a:extLst>
          </p:cNvPr>
          <p:cNvPicPr>
            <a:picLocks noChangeAspect="1"/>
          </p:cNvPicPr>
          <p:nvPr/>
        </p:nvPicPr>
        <p:blipFill>
          <a:blip r:embed="rId6"/>
          <a:stretch>
            <a:fillRect/>
          </a:stretch>
        </p:blipFill>
        <p:spPr>
          <a:xfrm>
            <a:off x="2833650" y="3713509"/>
            <a:ext cx="1118388" cy="1133232"/>
          </a:xfrm>
          <a:prstGeom prst="rect">
            <a:avLst/>
          </a:prstGeom>
        </p:spPr>
      </p:pic>
      <p:pic>
        <p:nvPicPr>
          <p:cNvPr id="3" name="Picture 3" descr="A picture containing diagram&#10;&#10;Description automatically generated">
            <a:extLst>
              <a:ext uri="{FF2B5EF4-FFF2-40B4-BE49-F238E27FC236}">
                <a16:creationId xmlns:a16="http://schemas.microsoft.com/office/drawing/2014/main" id="{5CD95CF2-9D8C-6063-64A1-50C99E7B04EF}"/>
              </a:ext>
            </a:extLst>
          </p:cNvPr>
          <p:cNvPicPr>
            <a:picLocks noChangeAspect="1"/>
          </p:cNvPicPr>
          <p:nvPr/>
        </p:nvPicPr>
        <p:blipFill rotWithShape="1">
          <a:blip r:embed="rId7"/>
          <a:srcRect l="2894" r="2460" b="5575"/>
          <a:stretch/>
        </p:blipFill>
        <p:spPr>
          <a:xfrm>
            <a:off x="3182870" y="1026271"/>
            <a:ext cx="2651420" cy="1096120"/>
          </a:xfrm>
          <a:prstGeom prst="rect">
            <a:avLst/>
          </a:prstGeom>
        </p:spPr>
      </p:pic>
      <p:pic>
        <p:nvPicPr>
          <p:cNvPr id="6" name="Graphic 6">
            <a:extLst>
              <a:ext uri="{FF2B5EF4-FFF2-40B4-BE49-F238E27FC236}">
                <a16:creationId xmlns:a16="http://schemas.microsoft.com/office/drawing/2014/main" id="{562A5187-D097-C789-4E03-CC6BB2EEA6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4070" y="2513516"/>
            <a:ext cx="1590206" cy="558383"/>
          </a:xfrm>
          <a:prstGeom prst="rect">
            <a:avLst/>
          </a:prstGeom>
        </p:spPr>
      </p:pic>
    </p:spTree>
    <p:extLst>
      <p:ext uri="{BB962C8B-B14F-4D97-AF65-F5344CB8AC3E}">
        <p14:creationId xmlns:p14="http://schemas.microsoft.com/office/powerpoint/2010/main" val="290141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Related Work!!!!!!!!!!</a:t>
            </a:r>
            <a:endParaRPr/>
          </a:p>
        </p:txBody>
      </p:sp>
      <p:sp>
        <p:nvSpPr>
          <p:cNvPr id="123" name="Google Shape;123;p7"/>
          <p:cNvSpPr txBox="1">
            <a:spLocks noGrp="1"/>
          </p:cNvSpPr>
          <p:nvPr>
            <p:ph type="body" idx="1"/>
          </p:nvPr>
        </p:nvSpPr>
        <p:spPr>
          <a:xfrm>
            <a:off x="311700" y="410000"/>
            <a:ext cx="3280500" cy="3339000"/>
          </a:xfrm>
          <a:prstGeom prst="rect">
            <a:avLst/>
          </a:prstGeom>
          <a:noFill/>
          <a:ln>
            <a:noFill/>
          </a:ln>
        </p:spPr>
        <p:txBody>
          <a:bodyPr spcFirstLastPara="1" wrap="square" lIns="91425" tIns="91425" rIns="91425" bIns="91425" anchor="t" anchorCtr="0">
            <a:normAutofit/>
          </a:bodyPr>
          <a:lstStyle/>
          <a:p>
            <a:pPr marL="0" indent="0">
              <a:lnSpc>
                <a:spcPct val="150000"/>
              </a:lnSpc>
              <a:buNone/>
            </a:pPr>
            <a:r>
              <a:rPr lang="en" sz="2500" u="sng">
                <a:solidFill>
                  <a:srgbClr val="000000"/>
                </a:solidFill>
                <a:latin typeface="Inter"/>
                <a:ea typeface="Inter"/>
                <a:cs typeface="Inter"/>
                <a:sym typeface="Inter"/>
              </a:rPr>
              <a:t>Grupo 10</a:t>
            </a:r>
            <a:endParaRPr lang="en-US" sz="2500" u="sng">
              <a:solidFill>
                <a:srgbClr val="000000"/>
              </a:solidFill>
              <a:latin typeface="Inter"/>
              <a:ea typeface="Inter"/>
              <a:cs typeface="Inter"/>
            </a:endParaRPr>
          </a:p>
          <a:p>
            <a:pPr marL="0" indent="0">
              <a:lnSpc>
                <a:spcPct val="150000"/>
              </a:lnSpc>
              <a:buNone/>
            </a:pPr>
            <a:r>
              <a:rPr lang="pt-PT">
                <a:solidFill>
                  <a:srgbClr val="434343"/>
                </a:solidFill>
                <a:latin typeface="Inter"/>
                <a:ea typeface="Inter"/>
                <a:cs typeface="Inter"/>
                <a:sym typeface="Inter"/>
              </a:rPr>
              <a:t>David Raposo </a:t>
            </a:r>
            <a:r>
              <a:rPr lang="pt-PT" i="1">
                <a:solidFill>
                  <a:srgbClr val="434343"/>
                </a:solidFill>
                <a:latin typeface="Inter"/>
                <a:ea typeface="Inter"/>
                <a:cs typeface="Inter"/>
                <a:sym typeface="Inter"/>
              </a:rPr>
              <a:t>- 93395</a:t>
            </a:r>
            <a:endParaRPr lang="en-US">
              <a:solidFill>
                <a:srgbClr val="434343"/>
              </a:solidFill>
              <a:latin typeface="Inter"/>
              <a:ea typeface="Inter"/>
              <a:cs typeface="Inter"/>
            </a:endParaRPr>
          </a:p>
          <a:p>
            <a:pPr marL="0" lvl="0" indent="0" algn="l" rtl="0">
              <a:lnSpc>
                <a:spcPct val="150000"/>
              </a:lnSpc>
              <a:spcBef>
                <a:spcPts val="0"/>
              </a:spcBef>
              <a:spcAft>
                <a:spcPts val="0"/>
              </a:spcAft>
              <a:buSzPts val="1800"/>
              <a:buNone/>
            </a:pPr>
            <a:r>
              <a:rPr lang="pt-PT">
                <a:solidFill>
                  <a:srgbClr val="434343"/>
                </a:solidFill>
                <a:latin typeface="Inter"/>
                <a:ea typeface="Inter"/>
                <a:cs typeface="Inter"/>
                <a:sym typeface="Inter"/>
              </a:rPr>
              <a:t>Alexandre Paiva </a:t>
            </a:r>
            <a:r>
              <a:rPr lang="pt-PT" i="1">
                <a:solidFill>
                  <a:srgbClr val="434343"/>
                </a:solidFill>
                <a:latin typeface="Inter"/>
                <a:ea typeface="Inter"/>
                <a:cs typeface="Inter"/>
                <a:sym typeface="Inter"/>
              </a:rPr>
              <a:t>- 89908</a:t>
            </a:r>
            <a:endParaRPr lang="pt-PT">
              <a:solidFill>
                <a:srgbClr val="434343"/>
              </a:solidFill>
              <a:latin typeface="Inter"/>
              <a:ea typeface="Inter"/>
              <a:cs typeface="Inter"/>
            </a:endParaRPr>
          </a:p>
          <a:p>
            <a:pPr marL="0" lvl="0" indent="0" algn="l" rtl="0">
              <a:lnSpc>
                <a:spcPct val="150000"/>
              </a:lnSpc>
              <a:spcBef>
                <a:spcPts val="0"/>
              </a:spcBef>
              <a:spcAft>
                <a:spcPts val="0"/>
              </a:spcAft>
              <a:buSzPts val="1800"/>
              <a:buNone/>
            </a:pPr>
            <a:r>
              <a:rPr lang="en">
                <a:solidFill>
                  <a:srgbClr val="434343"/>
                </a:solidFill>
                <a:latin typeface="Inter"/>
                <a:ea typeface="Inter"/>
                <a:cs typeface="Inter"/>
                <a:sym typeface="Inter"/>
              </a:rPr>
              <a:t>Rafael Carvalho </a:t>
            </a:r>
            <a:r>
              <a:rPr lang="en" i="1">
                <a:solidFill>
                  <a:srgbClr val="434343"/>
                </a:solidFill>
                <a:latin typeface="Inter"/>
                <a:ea typeface="Inter"/>
                <a:cs typeface="Inter"/>
                <a:sym typeface="Inter"/>
              </a:rPr>
              <a:t>- 93227</a:t>
            </a:r>
            <a:endParaRPr lang="en" i="1">
              <a:solidFill>
                <a:srgbClr val="434343"/>
              </a:solidFill>
              <a:latin typeface="Inter"/>
              <a:ea typeface="Inter"/>
              <a:cs typeface="Inter"/>
            </a:endParaRPr>
          </a:p>
          <a:p>
            <a:pPr marL="0" lvl="0" indent="0" algn="l" rtl="0">
              <a:lnSpc>
                <a:spcPct val="150000"/>
              </a:lnSpc>
              <a:spcBef>
                <a:spcPts val="0"/>
              </a:spcBef>
              <a:spcAft>
                <a:spcPts val="0"/>
              </a:spcAft>
              <a:buSzPts val="1800"/>
              <a:buNone/>
            </a:pPr>
            <a:r>
              <a:rPr lang="en">
                <a:solidFill>
                  <a:srgbClr val="434343"/>
                </a:solidFill>
                <a:latin typeface="Inter"/>
                <a:ea typeface="Inter"/>
                <a:cs typeface="Inter"/>
                <a:sym typeface="Inter"/>
              </a:rPr>
              <a:t>Guilherme Lopes </a:t>
            </a:r>
            <a:r>
              <a:rPr lang="en" i="1">
                <a:solidFill>
                  <a:srgbClr val="434343"/>
                </a:solidFill>
                <a:latin typeface="Inter"/>
                <a:ea typeface="Inter"/>
                <a:cs typeface="Inter"/>
                <a:sym typeface="Inter"/>
              </a:rPr>
              <a:t>- 93393</a:t>
            </a:r>
            <a:endParaRPr lang="en">
              <a:solidFill>
                <a:srgbClr val="434343"/>
              </a:solidFill>
              <a:latin typeface="Inter"/>
              <a:ea typeface="Inter"/>
              <a:cs typeface="Inter"/>
            </a:endParaRPr>
          </a:p>
          <a:p>
            <a:pPr marL="0" indent="0">
              <a:lnSpc>
                <a:spcPct val="150000"/>
              </a:lnSpc>
              <a:buNone/>
            </a:pPr>
            <a:r>
              <a:rPr lang="en">
                <a:solidFill>
                  <a:srgbClr val="434343"/>
                </a:solidFill>
                <a:latin typeface="Inter"/>
                <a:ea typeface="Inter"/>
                <a:cs typeface="Inter"/>
                <a:sym typeface="Inter"/>
              </a:rPr>
              <a:t>David </a:t>
            </a:r>
            <a:r>
              <a:rPr lang="en" err="1">
                <a:solidFill>
                  <a:srgbClr val="434343"/>
                </a:solidFill>
                <a:latin typeface="Inter"/>
                <a:ea typeface="Inter"/>
                <a:cs typeface="Inter"/>
                <a:sym typeface="Inter"/>
              </a:rPr>
              <a:t>Bicho</a:t>
            </a:r>
            <a:r>
              <a:rPr lang="en">
                <a:solidFill>
                  <a:srgbClr val="434343"/>
                </a:solidFill>
                <a:latin typeface="Inter"/>
                <a:ea typeface="Inter"/>
                <a:cs typeface="Inter"/>
                <a:sym typeface="Inter"/>
              </a:rPr>
              <a:t> </a:t>
            </a:r>
            <a:r>
              <a:rPr lang="en" i="1">
                <a:solidFill>
                  <a:srgbClr val="434343"/>
                </a:solidFill>
                <a:latin typeface="Inter"/>
                <a:ea typeface="Inter"/>
                <a:cs typeface="Inter"/>
                <a:sym typeface="Inter"/>
              </a:rPr>
              <a:t>- 93215</a:t>
            </a:r>
          </a:p>
          <a:p>
            <a:pPr marL="0" lvl="0" indent="0" algn="l" rtl="0">
              <a:lnSpc>
                <a:spcPct val="115000"/>
              </a:lnSpc>
              <a:spcBef>
                <a:spcPts val="0"/>
              </a:spcBef>
              <a:spcAft>
                <a:spcPts val="1200"/>
              </a:spcAft>
              <a:buSzPts val="1800"/>
              <a:buNone/>
            </a:pPr>
            <a:endParaRPr/>
          </a:p>
        </p:txBody>
      </p:sp>
      <p:sp>
        <p:nvSpPr>
          <p:cNvPr id="124" name="Google Shape;124;p7"/>
          <p:cNvSpPr txBox="1">
            <a:spLocks noGrp="1"/>
          </p:cNvSpPr>
          <p:nvPr>
            <p:ph type="body" idx="1"/>
          </p:nvPr>
        </p:nvSpPr>
        <p:spPr>
          <a:xfrm>
            <a:off x="4401206" y="410000"/>
            <a:ext cx="3488317" cy="3339000"/>
          </a:xfrm>
          <a:prstGeom prst="rect">
            <a:avLst/>
          </a:prstGeom>
          <a:noFill/>
          <a:ln>
            <a:noFill/>
          </a:ln>
        </p:spPr>
        <p:txBody>
          <a:bodyPr spcFirstLastPara="1" wrap="square" lIns="91425" tIns="91425" rIns="91425" bIns="91425" anchor="t" anchorCtr="0">
            <a:normAutofit/>
          </a:bodyPr>
          <a:lstStyle/>
          <a:p>
            <a:pPr marL="0" indent="0">
              <a:lnSpc>
                <a:spcPct val="150000"/>
              </a:lnSpc>
              <a:buNone/>
            </a:pPr>
            <a:r>
              <a:rPr lang="pt-PT" sz="2500" u="sng">
                <a:solidFill>
                  <a:srgbClr val="000000"/>
                </a:solidFill>
                <a:latin typeface="Inter"/>
                <a:ea typeface="Inter"/>
                <a:cs typeface="Inter"/>
                <a:sym typeface="Inter"/>
              </a:rPr>
              <a:t>Equipa de Orientação</a:t>
            </a:r>
            <a:endParaRPr lang="en-US" sz="2500" u="sng">
              <a:solidFill>
                <a:srgbClr val="000000"/>
              </a:solidFill>
              <a:latin typeface="Inter"/>
              <a:ea typeface="Inter"/>
              <a:cs typeface="Inter"/>
            </a:endParaRPr>
          </a:p>
          <a:p>
            <a:pPr marL="0" lvl="0" indent="0" algn="l">
              <a:lnSpc>
                <a:spcPct val="150000"/>
              </a:lnSpc>
              <a:spcBef>
                <a:spcPts val="0"/>
              </a:spcBef>
              <a:spcAft>
                <a:spcPts val="0"/>
              </a:spcAft>
              <a:buSzPts val="1800"/>
              <a:buNone/>
            </a:pPr>
            <a:r>
              <a:rPr lang="en">
                <a:solidFill>
                  <a:srgbClr val="434343"/>
                </a:solidFill>
                <a:latin typeface="Inter"/>
                <a:ea typeface="Inter"/>
                <a:cs typeface="Inter"/>
                <a:sym typeface="Inter"/>
              </a:rPr>
              <a:t>Daniel Corujo</a:t>
            </a:r>
            <a:endParaRPr lang="en">
              <a:solidFill>
                <a:srgbClr val="434343"/>
              </a:solidFill>
              <a:latin typeface="Inter"/>
              <a:ea typeface="Inter"/>
              <a:cs typeface="Inter"/>
            </a:endParaRPr>
          </a:p>
          <a:p>
            <a:pPr marL="0" indent="0">
              <a:lnSpc>
                <a:spcPct val="150000"/>
              </a:lnSpc>
              <a:buNone/>
            </a:pPr>
            <a:r>
              <a:rPr lang="en"/>
              <a:t>David Santos</a:t>
            </a:r>
          </a:p>
          <a:p>
            <a:pPr marL="0" indent="0">
              <a:lnSpc>
                <a:spcPct val="150000"/>
              </a:lnSpc>
              <a:buNone/>
            </a:pPr>
            <a:r>
              <a:rPr lang="en"/>
              <a:t>José Quevedo</a:t>
            </a:r>
          </a:p>
          <a:p>
            <a:pPr marL="0" indent="0">
              <a:lnSpc>
                <a:spcPct val="150000"/>
              </a:lnSpc>
              <a:buNone/>
            </a:pPr>
            <a:r>
              <a:rPr lang="en"/>
              <a:t>Rui Silva</a:t>
            </a:r>
          </a:p>
        </p:txBody>
      </p:sp>
      <p:pic>
        <p:nvPicPr>
          <p:cNvPr id="125" name="Google Shape;125;p7"/>
          <p:cNvPicPr preferRelativeResize="0"/>
          <p:nvPr/>
        </p:nvPicPr>
        <p:blipFill rotWithShape="1">
          <a:blip r:embed="rId3">
            <a:alphaModFix/>
          </a:blip>
          <a:srcRect/>
          <a:stretch/>
        </p:blipFill>
        <p:spPr>
          <a:xfrm>
            <a:off x="2218850" y="3367998"/>
            <a:ext cx="1868559" cy="70107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F2510FBB-8A29-1189-0A3B-77646F254003}"/>
              </a:ext>
            </a:extLst>
          </p:cNvPr>
          <p:cNvPicPr>
            <a:picLocks noChangeAspect="1"/>
          </p:cNvPicPr>
          <p:nvPr/>
        </p:nvPicPr>
        <p:blipFill>
          <a:blip r:embed="rId4"/>
          <a:stretch>
            <a:fillRect/>
          </a:stretch>
        </p:blipFill>
        <p:spPr>
          <a:xfrm>
            <a:off x="4312920" y="3365919"/>
            <a:ext cx="2743200" cy="6824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11700" y="391150"/>
            <a:ext cx="8520600" cy="607800"/>
          </a:xfrm>
          <a:prstGeom prst="rect">
            <a:avLst/>
          </a:prstGeom>
          <a:noFill/>
          <a:ln>
            <a:noFill/>
          </a:ln>
        </p:spPr>
        <p:txBody>
          <a:bodyPr spcFirstLastPara="1" wrap="square" lIns="91425" tIns="91425" rIns="91425" bIns="91425" anchor="t" anchorCtr="0">
            <a:normAutofit fontScale="90000"/>
          </a:bodyPr>
          <a:lstStyle/>
          <a:p>
            <a:pPr>
              <a:buSzPct val="111111"/>
            </a:pPr>
            <a:r>
              <a:rPr lang="en" err="1">
                <a:solidFill>
                  <a:srgbClr val="000000"/>
                </a:solidFill>
                <a:latin typeface="Inter"/>
                <a:ea typeface="Inter"/>
                <a:cs typeface="Inter"/>
                <a:sym typeface="Inter"/>
              </a:rPr>
              <a:t>Contexto</a:t>
            </a:r>
            <a:r>
              <a:rPr lang="en">
                <a:solidFill>
                  <a:srgbClr val="000000"/>
                </a:solidFill>
                <a:latin typeface="Inter"/>
                <a:ea typeface="Inter"/>
                <a:cs typeface="Inter"/>
                <a:sym typeface="Inter"/>
              </a:rPr>
              <a:t> (</a:t>
            </a:r>
            <a:r>
              <a:rPr lang="en" err="1">
                <a:solidFill>
                  <a:srgbClr val="000000"/>
                </a:solidFill>
                <a:latin typeface="Inter"/>
                <a:ea typeface="Inter"/>
                <a:cs typeface="Inter"/>
                <a:sym typeface="Inter"/>
              </a:rPr>
              <a:t>Exemplo</a:t>
            </a:r>
            <a:r>
              <a:rPr lang="en">
                <a:solidFill>
                  <a:srgbClr val="000000"/>
                </a:solidFill>
                <a:latin typeface="Inter"/>
                <a:ea typeface="Inter"/>
                <a:cs typeface="Inter"/>
                <a:sym typeface="Inter"/>
              </a:rPr>
              <a:t> </a:t>
            </a:r>
            <a:r>
              <a:rPr lang="en" err="1">
                <a:solidFill>
                  <a:srgbClr val="000000"/>
                </a:solidFill>
                <a:latin typeface="Inter"/>
                <a:ea typeface="Inter"/>
                <a:cs typeface="Inter"/>
                <a:sym typeface="Inter"/>
              </a:rPr>
              <a:t>Básico</a:t>
            </a:r>
            <a:r>
              <a:rPr lang="en">
                <a:solidFill>
                  <a:srgbClr val="000000"/>
                </a:solidFill>
                <a:latin typeface="Inter"/>
                <a:ea typeface="Inter"/>
                <a:cs typeface="Inter"/>
                <a:sym typeface="Inter"/>
              </a:rPr>
              <a:t>)</a:t>
            </a:r>
            <a:endParaRPr>
              <a:solidFill>
                <a:srgbClr val="000000"/>
              </a:solidFill>
              <a:latin typeface="Inter"/>
              <a:ea typeface="Inter"/>
              <a:cs typeface="Inter"/>
              <a:sym typeface="Inter"/>
            </a:endParaRPr>
          </a:p>
        </p:txBody>
      </p:sp>
      <p:pic>
        <p:nvPicPr>
          <p:cNvPr id="2" name="Picture 2">
            <a:extLst>
              <a:ext uri="{FF2B5EF4-FFF2-40B4-BE49-F238E27FC236}">
                <a16:creationId xmlns:a16="http://schemas.microsoft.com/office/drawing/2014/main" id="{B5C2F56C-78A2-4B14-E255-2B3844D3CADD}"/>
              </a:ext>
            </a:extLst>
          </p:cNvPr>
          <p:cNvPicPr>
            <a:picLocks noChangeAspect="1"/>
          </p:cNvPicPr>
          <p:nvPr/>
        </p:nvPicPr>
        <p:blipFill>
          <a:blip r:embed="rId3"/>
          <a:stretch>
            <a:fillRect/>
          </a:stretch>
        </p:blipFill>
        <p:spPr>
          <a:xfrm>
            <a:off x="510540" y="971406"/>
            <a:ext cx="7772400" cy="31930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8C15165E-BED6-D5AB-D18B-5FF393359FE1}"/>
              </a:ext>
            </a:extLst>
          </p:cNvPr>
          <p:cNvSpPr/>
          <p:nvPr/>
        </p:nvSpPr>
        <p:spPr>
          <a:xfrm>
            <a:off x="3925111" y="180773"/>
            <a:ext cx="646889" cy="58366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Rounded Corners 4">
            <a:extLst>
              <a:ext uri="{FF2B5EF4-FFF2-40B4-BE49-F238E27FC236}">
                <a16:creationId xmlns:a16="http://schemas.microsoft.com/office/drawing/2014/main" id="{74DAD235-9A81-7C16-48A9-E8F8BBD9E162}"/>
              </a:ext>
            </a:extLst>
          </p:cNvPr>
          <p:cNvSpPr/>
          <p:nvPr/>
        </p:nvSpPr>
        <p:spPr>
          <a:xfrm>
            <a:off x="3346939" y="961293"/>
            <a:ext cx="1828800" cy="750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pt-PT" u="sng"/>
              <a:t>Portal</a:t>
            </a:r>
            <a:endParaRPr lang="pt-PT" u="sng">
              <a:cs typeface="Calibri"/>
            </a:endParaRPr>
          </a:p>
        </p:txBody>
      </p:sp>
      <p:sp>
        <p:nvSpPr>
          <p:cNvPr id="13" name="Rectangle: Rounded Corners 12">
            <a:extLst>
              <a:ext uri="{FF2B5EF4-FFF2-40B4-BE49-F238E27FC236}">
                <a16:creationId xmlns:a16="http://schemas.microsoft.com/office/drawing/2014/main" id="{938B697D-0268-7FCB-ECB0-4EE0B36EC520}"/>
              </a:ext>
            </a:extLst>
          </p:cNvPr>
          <p:cNvSpPr/>
          <p:nvPr/>
        </p:nvSpPr>
        <p:spPr>
          <a:xfrm>
            <a:off x="3718797" y="1604596"/>
            <a:ext cx="1086256" cy="2344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r>
              <a:rPr lang="pt-PT" sz="1050" err="1">
                <a:cs typeface="Calibri"/>
              </a:rPr>
              <a:t>Back-end</a:t>
            </a:r>
          </a:p>
        </p:txBody>
      </p:sp>
      <p:sp>
        <p:nvSpPr>
          <p:cNvPr id="17" name="Rectangle: Rounded Corners 16">
            <a:extLst>
              <a:ext uri="{FF2B5EF4-FFF2-40B4-BE49-F238E27FC236}">
                <a16:creationId xmlns:a16="http://schemas.microsoft.com/office/drawing/2014/main" id="{2298C955-3325-C4C8-21DF-2D2E7E639375}"/>
              </a:ext>
            </a:extLst>
          </p:cNvPr>
          <p:cNvSpPr/>
          <p:nvPr/>
        </p:nvSpPr>
        <p:spPr>
          <a:xfrm>
            <a:off x="5828127" y="2828983"/>
            <a:ext cx="2537460" cy="1963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b"/>
          <a:lstStyle/>
          <a:p>
            <a:pPr algn="ctr"/>
            <a:endParaRPr lang="pt-PT" sz="1050">
              <a:cs typeface="Calibri"/>
            </a:endParaRPr>
          </a:p>
        </p:txBody>
      </p:sp>
      <p:sp>
        <p:nvSpPr>
          <p:cNvPr id="24" name="Rectangle: Rounded Corners 23">
            <a:extLst>
              <a:ext uri="{FF2B5EF4-FFF2-40B4-BE49-F238E27FC236}">
                <a16:creationId xmlns:a16="http://schemas.microsoft.com/office/drawing/2014/main" id="{773D0C38-DC43-2646-865C-C10D0D7724C7}"/>
              </a:ext>
            </a:extLst>
          </p:cNvPr>
          <p:cNvSpPr/>
          <p:nvPr/>
        </p:nvSpPr>
        <p:spPr>
          <a:xfrm>
            <a:off x="6740770" y="2919353"/>
            <a:ext cx="7121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r>
              <a:rPr lang="pt-PT" sz="1050"/>
              <a:t>Hotel 1</a:t>
            </a:r>
            <a:endParaRPr lang="en-US" sz="1050"/>
          </a:p>
        </p:txBody>
      </p:sp>
      <p:sp>
        <p:nvSpPr>
          <p:cNvPr id="2" name="TextBox 1">
            <a:extLst>
              <a:ext uri="{FF2B5EF4-FFF2-40B4-BE49-F238E27FC236}">
                <a16:creationId xmlns:a16="http://schemas.microsoft.com/office/drawing/2014/main" id="{6117CC7F-096B-CCA8-A235-ADB6F7B4ED03}"/>
              </a:ext>
            </a:extLst>
          </p:cNvPr>
          <p:cNvSpPr txBox="1"/>
          <p:nvPr/>
        </p:nvSpPr>
        <p:spPr>
          <a:xfrm>
            <a:off x="4581378" y="68253"/>
            <a:ext cx="2172466" cy="438582"/>
          </a:xfrm>
          <a:prstGeom prst="rect">
            <a:avLst/>
          </a:prstGeom>
          <a:noFill/>
        </p:spPr>
        <p:txBody>
          <a:bodyPr wrap="square" lIns="68580" tIns="34290" rIns="68580" bIns="34290" rtlCol="0" anchor="t">
            <a:spAutoFit/>
          </a:bodyPr>
          <a:lstStyle/>
          <a:p>
            <a:r>
              <a:rPr lang="pt-PT" sz="1200"/>
              <a:t>Utilizador (Neste caso, o dono da </a:t>
            </a:r>
            <a:r>
              <a:rPr lang="pt-PT" sz="1200" err="1"/>
              <a:t>chain</a:t>
            </a:r>
            <a:r>
              <a:rPr lang="pt-PT" sz="1200"/>
              <a:t> de 45 hotéis)</a:t>
            </a:r>
            <a:endParaRPr lang="en-US" sz="1200"/>
          </a:p>
        </p:txBody>
      </p:sp>
      <p:sp>
        <p:nvSpPr>
          <p:cNvPr id="3" name="TextBox 2">
            <a:extLst>
              <a:ext uri="{FF2B5EF4-FFF2-40B4-BE49-F238E27FC236}">
                <a16:creationId xmlns:a16="http://schemas.microsoft.com/office/drawing/2014/main" id="{5109AAFC-461A-5373-97A5-832E5D81011E}"/>
              </a:ext>
            </a:extLst>
          </p:cNvPr>
          <p:cNvSpPr txBox="1"/>
          <p:nvPr/>
        </p:nvSpPr>
        <p:spPr>
          <a:xfrm>
            <a:off x="3651738" y="997893"/>
            <a:ext cx="1517146" cy="223138"/>
          </a:xfrm>
          <a:prstGeom prst="rect">
            <a:avLst/>
          </a:prstGeom>
          <a:noFill/>
        </p:spPr>
        <p:txBody>
          <a:bodyPr wrap="square" lIns="68580" tIns="34290" rIns="68580" bIns="34290" rtlCol="0" anchor="t">
            <a:spAutoFit/>
          </a:bodyPr>
          <a:lstStyle/>
          <a:p>
            <a:r>
              <a:rPr lang="pt-PT" sz="1000">
                <a:solidFill>
                  <a:schemeClr val="bg1"/>
                </a:solidFill>
                <a:cs typeface="Calibri"/>
              </a:rPr>
              <a:t>(Website, APP, </a:t>
            </a:r>
            <a:r>
              <a:rPr lang="pt-PT" sz="1000" err="1">
                <a:solidFill>
                  <a:schemeClr val="bg1"/>
                </a:solidFill>
                <a:cs typeface="Calibri"/>
              </a:rPr>
              <a:t>etc</a:t>
            </a:r>
            <a:r>
              <a:rPr lang="pt-PT" sz="1000">
                <a:solidFill>
                  <a:schemeClr val="bg1"/>
                </a:solidFill>
                <a:cs typeface="Calibri"/>
              </a:rPr>
              <a:t>)</a:t>
            </a:r>
          </a:p>
        </p:txBody>
      </p:sp>
      <p:sp>
        <p:nvSpPr>
          <p:cNvPr id="32" name="Arrow: Up-Down 31">
            <a:extLst>
              <a:ext uri="{FF2B5EF4-FFF2-40B4-BE49-F238E27FC236}">
                <a16:creationId xmlns:a16="http://schemas.microsoft.com/office/drawing/2014/main" id="{8047F8B8-FE64-08DA-3722-070E075E3700}"/>
              </a:ext>
            </a:extLst>
          </p:cNvPr>
          <p:cNvSpPr/>
          <p:nvPr/>
        </p:nvSpPr>
        <p:spPr>
          <a:xfrm rot="7740000">
            <a:off x="5078291" y="1659331"/>
            <a:ext cx="192341" cy="134744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33" name="TextBox 32">
            <a:extLst>
              <a:ext uri="{FF2B5EF4-FFF2-40B4-BE49-F238E27FC236}">
                <a16:creationId xmlns:a16="http://schemas.microsoft.com/office/drawing/2014/main" id="{BB1B4F9B-BD50-3B3F-AE74-199A5B202F15}"/>
              </a:ext>
            </a:extLst>
          </p:cNvPr>
          <p:cNvSpPr txBox="1"/>
          <p:nvPr/>
        </p:nvSpPr>
        <p:spPr>
          <a:xfrm>
            <a:off x="6013938" y="2537133"/>
            <a:ext cx="2500126" cy="253916"/>
          </a:xfrm>
          <a:prstGeom prst="rect">
            <a:avLst/>
          </a:prstGeom>
          <a:noFill/>
        </p:spPr>
        <p:txBody>
          <a:bodyPr wrap="square" lIns="68580" tIns="34290" rIns="68580" bIns="34290" rtlCol="0" anchor="t">
            <a:spAutoFit/>
          </a:bodyPr>
          <a:lstStyle/>
          <a:p>
            <a:r>
              <a:rPr lang="pt-PT" sz="1200">
                <a:cs typeface="Calibri"/>
              </a:rPr>
              <a:t>Conjunto de Hotéis de Coimbra</a:t>
            </a:r>
          </a:p>
        </p:txBody>
      </p:sp>
      <p:sp>
        <p:nvSpPr>
          <p:cNvPr id="35" name="Rectangle: Rounded Corners 34">
            <a:extLst>
              <a:ext uri="{FF2B5EF4-FFF2-40B4-BE49-F238E27FC236}">
                <a16:creationId xmlns:a16="http://schemas.microsoft.com/office/drawing/2014/main" id="{DCCD6AC6-EDF6-6B07-4206-2379F3F908AC}"/>
              </a:ext>
            </a:extLst>
          </p:cNvPr>
          <p:cNvSpPr/>
          <p:nvPr/>
        </p:nvSpPr>
        <p:spPr>
          <a:xfrm>
            <a:off x="6740769" y="4306192"/>
            <a:ext cx="7121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r>
              <a:rPr lang="pt-PT" sz="1050"/>
              <a:t>Hotel 20</a:t>
            </a:r>
            <a:endParaRPr lang="en-US" sz="1050"/>
          </a:p>
        </p:txBody>
      </p:sp>
      <p:sp>
        <p:nvSpPr>
          <p:cNvPr id="36" name="Rectangle: Rounded Corners 35">
            <a:extLst>
              <a:ext uri="{FF2B5EF4-FFF2-40B4-BE49-F238E27FC236}">
                <a16:creationId xmlns:a16="http://schemas.microsoft.com/office/drawing/2014/main" id="{6D9BE563-4290-B61B-2D1D-6DADCF654CEC}"/>
              </a:ext>
            </a:extLst>
          </p:cNvPr>
          <p:cNvSpPr/>
          <p:nvPr/>
        </p:nvSpPr>
        <p:spPr>
          <a:xfrm>
            <a:off x="6740769" y="3605152"/>
            <a:ext cx="7121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r>
              <a:rPr lang="pt-PT" sz="1050"/>
              <a:t>Hotel (…)</a:t>
            </a:r>
            <a:endParaRPr lang="en-US" sz="1050"/>
          </a:p>
        </p:txBody>
      </p:sp>
      <p:sp>
        <p:nvSpPr>
          <p:cNvPr id="37" name="TextBox 36">
            <a:extLst>
              <a:ext uri="{FF2B5EF4-FFF2-40B4-BE49-F238E27FC236}">
                <a16:creationId xmlns:a16="http://schemas.microsoft.com/office/drawing/2014/main" id="{EAD0E548-262A-5B77-4CB7-4C8FDA9ADFEE}"/>
              </a:ext>
            </a:extLst>
          </p:cNvPr>
          <p:cNvSpPr txBox="1"/>
          <p:nvPr/>
        </p:nvSpPr>
        <p:spPr>
          <a:xfrm>
            <a:off x="6913098" y="3344853"/>
            <a:ext cx="1334266" cy="253916"/>
          </a:xfrm>
          <a:prstGeom prst="rect">
            <a:avLst/>
          </a:prstGeom>
          <a:noFill/>
        </p:spPr>
        <p:txBody>
          <a:bodyPr wrap="square" lIns="68580" tIns="34290" rIns="68580" bIns="34290" rtlCol="0" anchor="t">
            <a:spAutoFit/>
          </a:bodyPr>
          <a:lstStyle/>
          <a:p>
            <a:r>
              <a:rPr lang="pt-PT" sz="1200">
                <a:solidFill>
                  <a:schemeClr val="bg1"/>
                </a:solidFill>
                <a:cs typeface="Calibri"/>
              </a:rPr>
              <a:t>(…)</a:t>
            </a:r>
            <a:endParaRPr lang="en-US" sz="1050"/>
          </a:p>
        </p:txBody>
      </p:sp>
      <p:sp>
        <p:nvSpPr>
          <p:cNvPr id="38" name="TextBox 37">
            <a:extLst>
              <a:ext uri="{FF2B5EF4-FFF2-40B4-BE49-F238E27FC236}">
                <a16:creationId xmlns:a16="http://schemas.microsoft.com/office/drawing/2014/main" id="{AF1C3932-5F56-7C30-02C3-EE575D64E514}"/>
              </a:ext>
            </a:extLst>
          </p:cNvPr>
          <p:cNvSpPr txBox="1"/>
          <p:nvPr/>
        </p:nvSpPr>
        <p:spPr>
          <a:xfrm>
            <a:off x="6913098" y="4015413"/>
            <a:ext cx="1334266" cy="253916"/>
          </a:xfrm>
          <a:prstGeom prst="rect">
            <a:avLst/>
          </a:prstGeom>
          <a:noFill/>
        </p:spPr>
        <p:txBody>
          <a:bodyPr wrap="square" lIns="68580" tIns="34290" rIns="68580" bIns="34290" rtlCol="0" anchor="t">
            <a:spAutoFit/>
          </a:bodyPr>
          <a:lstStyle/>
          <a:p>
            <a:r>
              <a:rPr lang="pt-PT" sz="1200">
                <a:solidFill>
                  <a:schemeClr val="bg1"/>
                </a:solidFill>
                <a:cs typeface="Calibri"/>
              </a:rPr>
              <a:t>(…)</a:t>
            </a:r>
            <a:endParaRPr lang="en-US" sz="1050"/>
          </a:p>
        </p:txBody>
      </p:sp>
      <p:sp>
        <p:nvSpPr>
          <p:cNvPr id="41" name="Arrow: Up-Down 40">
            <a:extLst>
              <a:ext uri="{FF2B5EF4-FFF2-40B4-BE49-F238E27FC236}">
                <a16:creationId xmlns:a16="http://schemas.microsoft.com/office/drawing/2014/main" id="{84B727EB-5EC5-9758-3007-5D5DA30C25B3}"/>
              </a:ext>
            </a:extLst>
          </p:cNvPr>
          <p:cNvSpPr/>
          <p:nvPr/>
        </p:nvSpPr>
        <p:spPr>
          <a:xfrm rot="6720000">
            <a:off x="6310426" y="2869838"/>
            <a:ext cx="230441" cy="42542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42" name="Arrow: Up-Down 41">
            <a:extLst>
              <a:ext uri="{FF2B5EF4-FFF2-40B4-BE49-F238E27FC236}">
                <a16:creationId xmlns:a16="http://schemas.microsoft.com/office/drawing/2014/main" id="{71C55A6F-D76D-A3E6-1936-57BDC2667920}"/>
              </a:ext>
            </a:extLst>
          </p:cNvPr>
          <p:cNvSpPr/>
          <p:nvPr/>
        </p:nvSpPr>
        <p:spPr>
          <a:xfrm rot="7740000">
            <a:off x="6264488" y="3078922"/>
            <a:ext cx="230441" cy="78356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43" name="Arrow: Up-Down 42">
            <a:extLst>
              <a:ext uri="{FF2B5EF4-FFF2-40B4-BE49-F238E27FC236}">
                <a16:creationId xmlns:a16="http://schemas.microsoft.com/office/drawing/2014/main" id="{0390609E-6712-37A3-B540-B3632ED20B11}"/>
              </a:ext>
            </a:extLst>
          </p:cNvPr>
          <p:cNvSpPr/>
          <p:nvPr/>
        </p:nvSpPr>
        <p:spPr>
          <a:xfrm rot="8700000">
            <a:off x="6175853" y="3371575"/>
            <a:ext cx="207581" cy="125600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44" name="Rectangle: Rounded Corners 43">
            <a:extLst>
              <a:ext uri="{FF2B5EF4-FFF2-40B4-BE49-F238E27FC236}">
                <a16:creationId xmlns:a16="http://schemas.microsoft.com/office/drawing/2014/main" id="{25E067BC-4290-2B3F-374A-970D2CBE8BEF}"/>
              </a:ext>
            </a:extLst>
          </p:cNvPr>
          <p:cNvSpPr/>
          <p:nvPr/>
        </p:nvSpPr>
        <p:spPr>
          <a:xfrm>
            <a:off x="5722856" y="2772712"/>
            <a:ext cx="408076" cy="3487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sz="1050"/>
              <a:t>API</a:t>
            </a:r>
            <a:endParaRPr lang="en-US" sz="1050"/>
          </a:p>
        </p:txBody>
      </p:sp>
      <p:sp>
        <p:nvSpPr>
          <p:cNvPr id="45" name="Rectangle: Rounded Corners 44">
            <a:extLst>
              <a:ext uri="{FF2B5EF4-FFF2-40B4-BE49-F238E27FC236}">
                <a16:creationId xmlns:a16="http://schemas.microsoft.com/office/drawing/2014/main" id="{4F753EB5-5A3B-CB1C-F0B7-1F4D888859D0}"/>
              </a:ext>
            </a:extLst>
          </p:cNvPr>
          <p:cNvSpPr/>
          <p:nvPr/>
        </p:nvSpPr>
        <p:spPr>
          <a:xfrm>
            <a:off x="516986" y="3042343"/>
            <a:ext cx="2537460" cy="1963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b"/>
          <a:lstStyle/>
          <a:p>
            <a:pPr algn="ctr"/>
            <a:endParaRPr lang="pt-PT" sz="1050">
              <a:cs typeface="Calibri"/>
            </a:endParaRPr>
          </a:p>
        </p:txBody>
      </p:sp>
      <p:sp>
        <p:nvSpPr>
          <p:cNvPr id="46" name="Rectangle: Rounded Corners 45">
            <a:extLst>
              <a:ext uri="{FF2B5EF4-FFF2-40B4-BE49-F238E27FC236}">
                <a16:creationId xmlns:a16="http://schemas.microsoft.com/office/drawing/2014/main" id="{FC5978BA-EB00-8521-8B88-D7CC7EB78822}"/>
              </a:ext>
            </a:extLst>
          </p:cNvPr>
          <p:cNvSpPr/>
          <p:nvPr/>
        </p:nvSpPr>
        <p:spPr>
          <a:xfrm>
            <a:off x="1429629" y="3132712"/>
            <a:ext cx="7121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r>
              <a:rPr lang="pt-PT" sz="1050"/>
              <a:t>Hotel 1</a:t>
            </a:r>
            <a:endParaRPr lang="en-US" sz="1050"/>
          </a:p>
        </p:txBody>
      </p:sp>
      <p:sp>
        <p:nvSpPr>
          <p:cNvPr id="47" name="Rectangle: Rounded Corners 46">
            <a:extLst>
              <a:ext uri="{FF2B5EF4-FFF2-40B4-BE49-F238E27FC236}">
                <a16:creationId xmlns:a16="http://schemas.microsoft.com/office/drawing/2014/main" id="{335BC53F-ED91-62CB-0FD8-C9BEFB98E5CE}"/>
              </a:ext>
            </a:extLst>
          </p:cNvPr>
          <p:cNvSpPr/>
          <p:nvPr/>
        </p:nvSpPr>
        <p:spPr>
          <a:xfrm>
            <a:off x="1429629" y="4519552"/>
            <a:ext cx="7121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r>
              <a:rPr lang="pt-PT" sz="1050"/>
              <a:t>Hotel 25</a:t>
            </a:r>
            <a:endParaRPr lang="en-US" sz="1050"/>
          </a:p>
        </p:txBody>
      </p:sp>
      <p:sp>
        <p:nvSpPr>
          <p:cNvPr id="48" name="Rectangle: Rounded Corners 47">
            <a:extLst>
              <a:ext uri="{FF2B5EF4-FFF2-40B4-BE49-F238E27FC236}">
                <a16:creationId xmlns:a16="http://schemas.microsoft.com/office/drawing/2014/main" id="{189CEED7-72A4-5B0C-3A23-7E6CFC458FF8}"/>
              </a:ext>
            </a:extLst>
          </p:cNvPr>
          <p:cNvSpPr/>
          <p:nvPr/>
        </p:nvSpPr>
        <p:spPr>
          <a:xfrm>
            <a:off x="1429629" y="3818512"/>
            <a:ext cx="7121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r>
              <a:rPr lang="pt-PT" sz="1050"/>
              <a:t>Hotel (…)</a:t>
            </a:r>
            <a:endParaRPr lang="en-US" sz="1050"/>
          </a:p>
        </p:txBody>
      </p:sp>
      <p:sp>
        <p:nvSpPr>
          <p:cNvPr id="49" name="TextBox 48">
            <a:extLst>
              <a:ext uri="{FF2B5EF4-FFF2-40B4-BE49-F238E27FC236}">
                <a16:creationId xmlns:a16="http://schemas.microsoft.com/office/drawing/2014/main" id="{3628B3B6-EE09-FE0F-431A-EA1BF71E982D}"/>
              </a:ext>
            </a:extLst>
          </p:cNvPr>
          <p:cNvSpPr txBox="1"/>
          <p:nvPr/>
        </p:nvSpPr>
        <p:spPr>
          <a:xfrm>
            <a:off x="1601958" y="3558213"/>
            <a:ext cx="1334266" cy="253916"/>
          </a:xfrm>
          <a:prstGeom prst="rect">
            <a:avLst/>
          </a:prstGeom>
          <a:noFill/>
        </p:spPr>
        <p:txBody>
          <a:bodyPr wrap="square" lIns="68580" tIns="34290" rIns="68580" bIns="34290" rtlCol="0" anchor="t">
            <a:spAutoFit/>
          </a:bodyPr>
          <a:lstStyle/>
          <a:p>
            <a:r>
              <a:rPr lang="pt-PT" sz="1200">
                <a:solidFill>
                  <a:schemeClr val="bg1"/>
                </a:solidFill>
                <a:cs typeface="Calibri"/>
              </a:rPr>
              <a:t>(…)</a:t>
            </a:r>
            <a:endParaRPr lang="en-US" sz="1050"/>
          </a:p>
        </p:txBody>
      </p:sp>
      <p:sp>
        <p:nvSpPr>
          <p:cNvPr id="50" name="TextBox 49">
            <a:extLst>
              <a:ext uri="{FF2B5EF4-FFF2-40B4-BE49-F238E27FC236}">
                <a16:creationId xmlns:a16="http://schemas.microsoft.com/office/drawing/2014/main" id="{8E544C2B-9653-F591-62E5-67FF6B7E678E}"/>
              </a:ext>
            </a:extLst>
          </p:cNvPr>
          <p:cNvSpPr txBox="1"/>
          <p:nvPr/>
        </p:nvSpPr>
        <p:spPr>
          <a:xfrm>
            <a:off x="1601958" y="4228773"/>
            <a:ext cx="1334266" cy="253916"/>
          </a:xfrm>
          <a:prstGeom prst="rect">
            <a:avLst/>
          </a:prstGeom>
          <a:noFill/>
        </p:spPr>
        <p:txBody>
          <a:bodyPr wrap="square" lIns="68580" tIns="34290" rIns="68580" bIns="34290" rtlCol="0" anchor="t">
            <a:spAutoFit/>
          </a:bodyPr>
          <a:lstStyle/>
          <a:p>
            <a:r>
              <a:rPr lang="pt-PT" sz="1200">
                <a:solidFill>
                  <a:schemeClr val="bg1"/>
                </a:solidFill>
                <a:cs typeface="Calibri"/>
              </a:rPr>
              <a:t>(…)</a:t>
            </a:r>
            <a:endParaRPr lang="en-US" sz="1050"/>
          </a:p>
        </p:txBody>
      </p:sp>
      <p:sp>
        <p:nvSpPr>
          <p:cNvPr id="51" name="Arrow: Up-Down 50">
            <a:extLst>
              <a:ext uri="{FF2B5EF4-FFF2-40B4-BE49-F238E27FC236}">
                <a16:creationId xmlns:a16="http://schemas.microsoft.com/office/drawing/2014/main" id="{C9E4A811-B70A-EE53-D91E-B1D87CC9AB86}"/>
              </a:ext>
            </a:extLst>
          </p:cNvPr>
          <p:cNvSpPr/>
          <p:nvPr/>
        </p:nvSpPr>
        <p:spPr>
          <a:xfrm rot="4680000">
            <a:off x="2320092" y="3040720"/>
            <a:ext cx="245681" cy="51686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52" name="Arrow: Up-Down 51">
            <a:extLst>
              <a:ext uri="{FF2B5EF4-FFF2-40B4-BE49-F238E27FC236}">
                <a16:creationId xmlns:a16="http://schemas.microsoft.com/office/drawing/2014/main" id="{856F41FE-50B9-E389-B431-129626344C32}"/>
              </a:ext>
            </a:extLst>
          </p:cNvPr>
          <p:cNvSpPr/>
          <p:nvPr/>
        </p:nvSpPr>
        <p:spPr>
          <a:xfrm rot="3000000">
            <a:off x="2355428" y="3315142"/>
            <a:ext cx="230441" cy="78356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53" name="Arrow: Up-Down 52">
            <a:extLst>
              <a:ext uri="{FF2B5EF4-FFF2-40B4-BE49-F238E27FC236}">
                <a16:creationId xmlns:a16="http://schemas.microsoft.com/office/drawing/2014/main" id="{F4A1E203-FFC7-68CC-8A9A-F603A1D2514C}"/>
              </a:ext>
            </a:extLst>
          </p:cNvPr>
          <p:cNvSpPr/>
          <p:nvPr/>
        </p:nvSpPr>
        <p:spPr>
          <a:xfrm rot="2160000">
            <a:off x="2495393" y="3485875"/>
            <a:ext cx="207581" cy="125600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54" name="Rectangle: Rounded Corners 53">
            <a:extLst>
              <a:ext uri="{FF2B5EF4-FFF2-40B4-BE49-F238E27FC236}">
                <a16:creationId xmlns:a16="http://schemas.microsoft.com/office/drawing/2014/main" id="{09133E2B-3070-64E5-F39B-B96C090F5D01}"/>
              </a:ext>
            </a:extLst>
          </p:cNvPr>
          <p:cNvSpPr/>
          <p:nvPr/>
        </p:nvSpPr>
        <p:spPr>
          <a:xfrm>
            <a:off x="2758676" y="2947971"/>
            <a:ext cx="408076" cy="3487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sz="1050"/>
              <a:t>API</a:t>
            </a:r>
            <a:endParaRPr lang="en-US" sz="1050"/>
          </a:p>
        </p:txBody>
      </p:sp>
      <p:sp>
        <p:nvSpPr>
          <p:cNvPr id="56" name="Arrow: Up-Down 55">
            <a:extLst>
              <a:ext uri="{FF2B5EF4-FFF2-40B4-BE49-F238E27FC236}">
                <a16:creationId xmlns:a16="http://schemas.microsoft.com/office/drawing/2014/main" id="{D362FA7E-2080-832B-C58D-C4658DA630C1}"/>
              </a:ext>
            </a:extLst>
          </p:cNvPr>
          <p:cNvSpPr/>
          <p:nvPr/>
        </p:nvSpPr>
        <p:spPr>
          <a:xfrm rot="13140000">
            <a:off x="3508570" y="1743150"/>
            <a:ext cx="192341" cy="134744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57" name="TextBox 56">
            <a:extLst>
              <a:ext uri="{FF2B5EF4-FFF2-40B4-BE49-F238E27FC236}">
                <a16:creationId xmlns:a16="http://schemas.microsoft.com/office/drawing/2014/main" id="{87891035-65EA-742B-E8DC-0DF1096BBD3C}"/>
              </a:ext>
            </a:extLst>
          </p:cNvPr>
          <p:cNvSpPr txBox="1"/>
          <p:nvPr/>
        </p:nvSpPr>
        <p:spPr>
          <a:xfrm>
            <a:off x="748518" y="2666673"/>
            <a:ext cx="2500126" cy="253916"/>
          </a:xfrm>
          <a:prstGeom prst="rect">
            <a:avLst/>
          </a:prstGeom>
          <a:noFill/>
        </p:spPr>
        <p:txBody>
          <a:bodyPr wrap="square" lIns="68580" tIns="34290" rIns="68580" bIns="34290" rtlCol="0" anchor="t">
            <a:spAutoFit/>
          </a:bodyPr>
          <a:lstStyle/>
          <a:p>
            <a:r>
              <a:rPr lang="pt-PT" sz="1200">
                <a:cs typeface="Calibri"/>
              </a:rPr>
              <a:t>Conjunto de Hotéis do Porto</a:t>
            </a:r>
          </a:p>
        </p:txBody>
      </p:sp>
      <p:sp>
        <p:nvSpPr>
          <p:cNvPr id="58" name="TextBox 57">
            <a:extLst>
              <a:ext uri="{FF2B5EF4-FFF2-40B4-BE49-F238E27FC236}">
                <a16:creationId xmlns:a16="http://schemas.microsoft.com/office/drawing/2014/main" id="{557D1732-9179-A31C-C6C6-3C6B9BBDE677}"/>
              </a:ext>
            </a:extLst>
          </p:cNvPr>
          <p:cNvSpPr txBox="1"/>
          <p:nvPr/>
        </p:nvSpPr>
        <p:spPr>
          <a:xfrm>
            <a:off x="3164058" y="3001953"/>
            <a:ext cx="2500126" cy="253916"/>
          </a:xfrm>
          <a:prstGeom prst="rect">
            <a:avLst/>
          </a:prstGeom>
          <a:noFill/>
        </p:spPr>
        <p:txBody>
          <a:bodyPr wrap="square" lIns="68580" tIns="34290" rIns="68580" bIns="34290" rtlCol="0" anchor="t">
            <a:spAutoFit/>
          </a:bodyPr>
          <a:lstStyle/>
          <a:p>
            <a:r>
              <a:rPr lang="pt-PT" sz="1200">
                <a:cs typeface="Calibri"/>
              </a:rPr>
              <a:t>(Servidor)</a:t>
            </a:r>
          </a:p>
        </p:txBody>
      </p:sp>
      <p:sp>
        <p:nvSpPr>
          <p:cNvPr id="59" name="TextBox 58">
            <a:extLst>
              <a:ext uri="{FF2B5EF4-FFF2-40B4-BE49-F238E27FC236}">
                <a16:creationId xmlns:a16="http://schemas.microsoft.com/office/drawing/2014/main" id="{64BB4E42-5AA3-4528-7EB4-7E0DA6343210}"/>
              </a:ext>
            </a:extLst>
          </p:cNvPr>
          <p:cNvSpPr txBox="1"/>
          <p:nvPr/>
        </p:nvSpPr>
        <p:spPr>
          <a:xfrm>
            <a:off x="4931898" y="2819073"/>
            <a:ext cx="823726" cy="253916"/>
          </a:xfrm>
          <a:prstGeom prst="rect">
            <a:avLst/>
          </a:prstGeom>
          <a:noFill/>
        </p:spPr>
        <p:txBody>
          <a:bodyPr wrap="square" lIns="68580" tIns="34290" rIns="68580" bIns="34290" rtlCol="0" anchor="t">
            <a:spAutoFit/>
          </a:bodyPr>
          <a:lstStyle/>
          <a:p>
            <a:r>
              <a:rPr lang="pt-PT" sz="1200">
                <a:cs typeface="Calibri"/>
              </a:rPr>
              <a:t>(Servidor)</a:t>
            </a:r>
          </a:p>
        </p:txBody>
      </p:sp>
      <p:sp>
        <p:nvSpPr>
          <p:cNvPr id="10" name="Google Shape;92;p2">
            <a:extLst>
              <a:ext uri="{FF2B5EF4-FFF2-40B4-BE49-F238E27FC236}">
                <a16:creationId xmlns:a16="http://schemas.microsoft.com/office/drawing/2014/main" id="{216529E7-03D7-CE3F-C8BA-3D263A9E5FA6}"/>
              </a:ext>
            </a:extLst>
          </p:cNvPr>
          <p:cNvSpPr txBox="1">
            <a:spLocks/>
          </p:cNvSpPr>
          <p:nvPr/>
        </p:nvSpPr>
        <p:spPr>
          <a:xfrm>
            <a:off x="311700" y="391150"/>
            <a:ext cx="8520600" cy="607800"/>
          </a:xfrm>
          <a:prstGeom prst="rect">
            <a:avLst/>
          </a:prstGeom>
          <a:noFill/>
          <a:ln>
            <a:noFill/>
          </a:ln>
        </p:spPr>
        <p:txBody>
          <a:bodyPr spcFirstLastPara="1" vert="horz" wrap="square" lIns="91425" tIns="91425" rIns="91425" bIns="91425" rtlCol="0" anchor="t" anchorCtr="0">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spcBef>
                <a:spcPts val="0"/>
              </a:spcBef>
              <a:buClrTx/>
              <a:buSzPct val="111111"/>
              <a:buFontTx/>
            </a:pPr>
            <a:r>
              <a:rPr lang="en-US" sz="2700">
                <a:solidFill>
                  <a:srgbClr val="000000"/>
                </a:solidFill>
                <a:latin typeface="Inter"/>
                <a:ea typeface="Inter"/>
                <a:cs typeface="Inter"/>
                <a:sym typeface="Inter"/>
              </a:rPr>
              <a:t>Contexto</a:t>
            </a:r>
          </a:p>
        </p:txBody>
      </p:sp>
      <p:sp>
        <p:nvSpPr>
          <p:cNvPr id="11" name="Speech Bubble: Rectangle with Corners Rounded 10">
            <a:extLst>
              <a:ext uri="{FF2B5EF4-FFF2-40B4-BE49-F238E27FC236}">
                <a16:creationId xmlns:a16="http://schemas.microsoft.com/office/drawing/2014/main" id="{4F1124FA-4FA6-6AB6-1421-53B2885E05E2}"/>
              </a:ext>
            </a:extLst>
          </p:cNvPr>
          <p:cNvSpPr/>
          <p:nvPr/>
        </p:nvSpPr>
        <p:spPr>
          <a:xfrm rot="5400000" flipV="1">
            <a:off x="2827020" y="-104394"/>
            <a:ext cx="640080" cy="115824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12" name="Google Shape;92;p2">
            <a:extLst>
              <a:ext uri="{FF2B5EF4-FFF2-40B4-BE49-F238E27FC236}">
                <a16:creationId xmlns:a16="http://schemas.microsoft.com/office/drawing/2014/main" id="{7A3459B5-29D0-EA04-854A-D67C0F69A863}"/>
              </a:ext>
            </a:extLst>
          </p:cNvPr>
          <p:cNvSpPr txBox="1">
            <a:spLocks/>
          </p:cNvSpPr>
          <p:nvPr/>
        </p:nvSpPr>
        <p:spPr>
          <a:xfrm>
            <a:off x="2567219" y="185409"/>
            <a:ext cx="1083480" cy="569700"/>
          </a:xfrm>
          <a:prstGeom prst="rect">
            <a:avLst/>
          </a:prstGeom>
          <a:noFill/>
          <a:ln>
            <a:noFill/>
          </a:ln>
        </p:spPr>
        <p:txBody>
          <a:bodyPr spcFirstLastPara="1" vert="horz" wrap="square" lIns="91425" tIns="91425" rIns="91425" bIns="91425" rtlCol="0" anchor="t" anchorCtr="0">
            <a:normAutofit fontScale="97500"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spcBef>
                <a:spcPts val="0"/>
              </a:spcBef>
            </a:pPr>
            <a:r>
              <a:rPr lang="en-US" sz="900" b="1">
                <a:solidFill>
                  <a:schemeClr val="bg1"/>
                </a:solidFill>
                <a:ea typeface="+mj-lt"/>
                <a:cs typeface="+mj-lt"/>
                <a:sym typeface="Inter"/>
              </a:rPr>
              <a:t>"Mudar </a:t>
            </a:r>
            <a:r>
              <a:rPr lang="en-US" sz="900" b="1" err="1">
                <a:solidFill>
                  <a:schemeClr val="bg1"/>
                </a:solidFill>
                <a:ea typeface="+mj-lt"/>
                <a:cs typeface="+mj-lt"/>
                <a:sym typeface="Inter"/>
              </a:rPr>
              <a:t>Horário</a:t>
            </a:r>
            <a:r>
              <a:rPr lang="en-US" sz="900" b="1">
                <a:solidFill>
                  <a:schemeClr val="bg1"/>
                </a:solidFill>
                <a:ea typeface="+mj-lt"/>
                <a:cs typeface="+mj-lt"/>
                <a:sym typeface="Inter"/>
              </a:rPr>
              <a:t> de </a:t>
            </a:r>
            <a:r>
              <a:rPr lang="en-US" sz="900" b="1" err="1">
                <a:solidFill>
                  <a:schemeClr val="bg1"/>
                </a:solidFill>
                <a:ea typeface="+mj-lt"/>
                <a:cs typeface="+mj-lt"/>
                <a:sym typeface="Inter"/>
              </a:rPr>
              <a:t>Funcionamento</a:t>
            </a:r>
            <a:r>
              <a:rPr lang="en-US" sz="900" b="1">
                <a:solidFill>
                  <a:schemeClr val="bg1"/>
                </a:solidFill>
                <a:ea typeface="+mj-lt"/>
                <a:cs typeface="+mj-lt"/>
                <a:sym typeface="Inter"/>
              </a:rPr>
              <a:t> das 8-21 para das 9-22"</a:t>
            </a:r>
            <a:endParaRPr lang="en-US" sz="900" b="1">
              <a:solidFill>
                <a:schemeClr val="bg1"/>
              </a:solidFill>
              <a:cs typeface="Calibri Light"/>
            </a:endParaRPr>
          </a:p>
        </p:txBody>
      </p:sp>
      <p:sp>
        <p:nvSpPr>
          <p:cNvPr id="14" name="Arrow: Down 13">
            <a:extLst>
              <a:ext uri="{FF2B5EF4-FFF2-40B4-BE49-F238E27FC236}">
                <a16:creationId xmlns:a16="http://schemas.microsoft.com/office/drawing/2014/main" id="{EA6269B8-DD4C-1D87-1586-5126D1CDE05E}"/>
              </a:ext>
            </a:extLst>
          </p:cNvPr>
          <p:cNvSpPr/>
          <p:nvPr/>
        </p:nvSpPr>
        <p:spPr>
          <a:xfrm>
            <a:off x="4207764" y="794765"/>
            <a:ext cx="76200" cy="13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20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8C15165E-BED6-D5AB-D18B-5FF393359FE1}"/>
              </a:ext>
            </a:extLst>
          </p:cNvPr>
          <p:cNvSpPr/>
          <p:nvPr/>
        </p:nvSpPr>
        <p:spPr>
          <a:xfrm>
            <a:off x="4290496" y="29622"/>
            <a:ext cx="646889" cy="58366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Rounded Corners 4">
            <a:extLst>
              <a:ext uri="{FF2B5EF4-FFF2-40B4-BE49-F238E27FC236}">
                <a16:creationId xmlns:a16="http://schemas.microsoft.com/office/drawing/2014/main" id="{74DAD235-9A81-7C16-48A9-E8F8BBD9E162}"/>
              </a:ext>
            </a:extLst>
          </p:cNvPr>
          <p:cNvSpPr/>
          <p:nvPr/>
        </p:nvSpPr>
        <p:spPr>
          <a:xfrm>
            <a:off x="2709858" y="961293"/>
            <a:ext cx="3505823" cy="731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pt-PT" sz="1050" b="1">
              <a:cs typeface="Calibri"/>
            </a:endParaRPr>
          </a:p>
        </p:txBody>
      </p:sp>
      <p:sp>
        <p:nvSpPr>
          <p:cNvPr id="6" name="Rectangle: Rounded Corners 5">
            <a:extLst>
              <a:ext uri="{FF2B5EF4-FFF2-40B4-BE49-F238E27FC236}">
                <a16:creationId xmlns:a16="http://schemas.microsoft.com/office/drawing/2014/main" id="{8FCEDF5C-790B-2C16-CED5-C9358CBE69F5}"/>
              </a:ext>
            </a:extLst>
          </p:cNvPr>
          <p:cNvSpPr/>
          <p:nvPr/>
        </p:nvSpPr>
        <p:spPr>
          <a:xfrm>
            <a:off x="3556894" y="844061"/>
            <a:ext cx="590956" cy="2344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sz="1050"/>
              <a:t>GUI</a:t>
            </a:r>
            <a:endParaRPr lang="en-US" sz="1050"/>
          </a:p>
        </p:txBody>
      </p:sp>
      <p:sp>
        <p:nvSpPr>
          <p:cNvPr id="7" name="Rectangle: Rounded Corners 6">
            <a:extLst>
              <a:ext uri="{FF2B5EF4-FFF2-40B4-BE49-F238E27FC236}">
                <a16:creationId xmlns:a16="http://schemas.microsoft.com/office/drawing/2014/main" id="{71CF4322-F7A3-093D-7371-CFE1E7CA338A}"/>
              </a:ext>
            </a:extLst>
          </p:cNvPr>
          <p:cNvSpPr/>
          <p:nvPr/>
        </p:nvSpPr>
        <p:spPr>
          <a:xfrm>
            <a:off x="5454509" y="853430"/>
            <a:ext cx="581588" cy="10401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sz="1050"/>
              <a:t>API</a:t>
            </a:r>
            <a:endParaRPr lang="en-US" sz="1050"/>
          </a:p>
        </p:txBody>
      </p:sp>
      <p:sp>
        <p:nvSpPr>
          <p:cNvPr id="8" name="Rectangle: Rounded Corners 7">
            <a:extLst>
              <a:ext uri="{FF2B5EF4-FFF2-40B4-BE49-F238E27FC236}">
                <a16:creationId xmlns:a16="http://schemas.microsoft.com/office/drawing/2014/main" id="{22E23AC3-8211-70AF-E489-5370249773A7}"/>
              </a:ext>
            </a:extLst>
          </p:cNvPr>
          <p:cNvSpPr/>
          <p:nvPr/>
        </p:nvSpPr>
        <p:spPr>
          <a:xfrm>
            <a:off x="3724477" y="1536982"/>
            <a:ext cx="1124356" cy="3106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r>
              <a:rPr lang="pt-PT" sz="1050" err="1"/>
              <a:t>Service</a:t>
            </a:r>
            <a:r>
              <a:rPr lang="pt-PT" sz="1050"/>
              <a:t> </a:t>
            </a:r>
            <a:r>
              <a:rPr lang="pt-PT" sz="1050" err="1"/>
              <a:t>Mesh</a:t>
            </a:r>
            <a:endParaRPr lang="en-US" sz="1050" err="1"/>
          </a:p>
        </p:txBody>
      </p:sp>
      <p:sp>
        <p:nvSpPr>
          <p:cNvPr id="15" name="Rectangle: Rounded Corners 14">
            <a:extLst>
              <a:ext uri="{FF2B5EF4-FFF2-40B4-BE49-F238E27FC236}">
                <a16:creationId xmlns:a16="http://schemas.microsoft.com/office/drawing/2014/main" id="{463E50B6-EDA9-C98A-EC16-4FDE7046F2D5}"/>
              </a:ext>
            </a:extLst>
          </p:cNvPr>
          <p:cNvSpPr/>
          <p:nvPr/>
        </p:nvSpPr>
        <p:spPr>
          <a:xfrm>
            <a:off x="1134207" y="3430963"/>
            <a:ext cx="1828800" cy="1712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PT" sz="1050"/>
              <a:t>Uma infra K8s</a:t>
            </a:r>
            <a:endParaRPr lang="en-US" sz="1050"/>
          </a:p>
        </p:txBody>
      </p:sp>
      <p:sp>
        <p:nvSpPr>
          <p:cNvPr id="16" name="Rectangle: Rounded Corners 15">
            <a:extLst>
              <a:ext uri="{FF2B5EF4-FFF2-40B4-BE49-F238E27FC236}">
                <a16:creationId xmlns:a16="http://schemas.microsoft.com/office/drawing/2014/main" id="{49DDB743-0AFF-6E66-B00A-300E00BF4170}"/>
              </a:ext>
            </a:extLst>
          </p:cNvPr>
          <p:cNvSpPr/>
          <p:nvPr/>
        </p:nvSpPr>
        <p:spPr>
          <a:xfrm>
            <a:off x="1722356" y="3313733"/>
            <a:ext cx="590956" cy="2344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sz="1050"/>
              <a:t>API</a:t>
            </a:r>
            <a:endParaRPr lang="en-US" sz="1050"/>
          </a:p>
        </p:txBody>
      </p:sp>
      <p:sp>
        <p:nvSpPr>
          <p:cNvPr id="17" name="Rectangle: Rounded Corners 16">
            <a:extLst>
              <a:ext uri="{FF2B5EF4-FFF2-40B4-BE49-F238E27FC236}">
                <a16:creationId xmlns:a16="http://schemas.microsoft.com/office/drawing/2014/main" id="{2298C955-3325-C4C8-21DF-2D2E7E639375}"/>
              </a:ext>
            </a:extLst>
          </p:cNvPr>
          <p:cNvSpPr/>
          <p:nvPr/>
        </p:nvSpPr>
        <p:spPr>
          <a:xfrm>
            <a:off x="5820507" y="3430963"/>
            <a:ext cx="1828800" cy="1712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PT" sz="1050"/>
              <a:t>Outra infra K8s</a:t>
            </a:r>
            <a:endParaRPr lang="en-US" sz="1050"/>
          </a:p>
        </p:txBody>
      </p:sp>
      <p:sp>
        <p:nvSpPr>
          <p:cNvPr id="18" name="Rectangle: Rounded Corners 17">
            <a:extLst>
              <a:ext uri="{FF2B5EF4-FFF2-40B4-BE49-F238E27FC236}">
                <a16:creationId xmlns:a16="http://schemas.microsoft.com/office/drawing/2014/main" id="{D1DEC184-BAA4-B69E-A72D-14D2002F611A}"/>
              </a:ext>
            </a:extLst>
          </p:cNvPr>
          <p:cNvSpPr/>
          <p:nvPr/>
        </p:nvSpPr>
        <p:spPr>
          <a:xfrm>
            <a:off x="6408656" y="3313733"/>
            <a:ext cx="590956" cy="2344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sz="1050"/>
              <a:t>API</a:t>
            </a:r>
            <a:endParaRPr lang="en-US" sz="1050"/>
          </a:p>
        </p:txBody>
      </p:sp>
      <p:sp>
        <p:nvSpPr>
          <p:cNvPr id="20" name="Arrow: Up-Down 19">
            <a:extLst>
              <a:ext uri="{FF2B5EF4-FFF2-40B4-BE49-F238E27FC236}">
                <a16:creationId xmlns:a16="http://schemas.microsoft.com/office/drawing/2014/main" id="{385D0A9F-0E7C-3830-5400-2277BC88B88A}"/>
              </a:ext>
            </a:extLst>
          </p:cNvPr>
          <p:cNvSpPr/>
          <p:nvPr/>
        </p:nvSpPr>
        <p:spPr>
          <a:xfrm rot="18300000" flipH="1">
            <a:off x="5570508" y="1379876"/>
            <a:ext cx="120080" cy="240662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23" name="Rectangle: Rounded Corners 22">
            <a:extLst>
              <a:ext uri="{FF2B5EF4-FFF2-40B4-BE49-F238E27FC236}">
                <a16:creationId xmlns:a16="http://schemas.microsoft.com/office/drawing/2014/main" id="{8FDC3A61-8E09-63C7-A2FE-888BCE78939D}"/>
              </a:ext>
            </a:extLst>
          </p:cNvPr>
          <p:cNvSpPr/>
          <p:nvPr/>
        </p:nvSpPr>
        <p:spPr>
          <a:xfrm>
            <a:off x="1227993" y="3742123"/>
            <a:ext cx="788377" cy="3985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sz="1050"/>
              <a:t>Container</a:t>
            </a:r>
            <a:endParaRPr lang="en-US" sz="1050"/>
          </a:p>
        </p:txBody>
      </p:sp>
      <p:sp>
        <p:nvSpPr>
          <p:cNvPr id="24" name="Rectangle: Rounded Corners 23">
            <a:extLst>
              <a:ext uri="{FF2B5EF4-FFF2-40B4-BE49-F238E27FC236}">
                <a16:creationId xmlns:a16="http://schemas.microsoft.com/office/drawing/2014/main" id="{773D0C38-DC43-2646-865C-C10D0D7724C7}"/>
              </a:ext>
            </a:extLst>
          </p:cNvPr>
          <p:cNvSpPr/>
          <p:nvPr/>
        </p:nvSpPr>
        <p:spPr>
          <a:xfrm>
            <a:off x="2130670" y="3597533"/>
            <a:ext cx="788377" cy="40620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sz="1050"/>
              <a:t>Container</a:t>
            </a:r>
            <a:endParaRPr lang="en-US" sz="1050"/>
          </a:p>
        </p:txBody>
      </p:sp>
      <p:sp>
        <p:nvSpPr>
          <p:cNvPr id="25" name="Rectangle: Rounded Corners 24">
            <a:extLst>
              <a:ext uri="{FF2B5EF4-FFF2-40B4-BE49-F238E27FC236}">
                <a16:creationId xmlns:a16="http://schemas.microsoft.com/office/drawing/2014/main" id="{68C0984F-E95B-B151-3740-34A6F43D74EF}"/>
              </a:ext>
            </a:extLst>
          </p:cNvPr>
          <p:cNvSpPr/>
          <p:nvPr/>
        </p:nvSpPr>
        <p:spPr>
          <a:xfrm>
            <a:off x="5930944" y="3660061"/>
            <a:ext cx="773137" cy="3985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PT" sz="1050"/>
              <a:t>Container</a:t>
            </a:r>
            <a:endParaRPr lang="en-US" sz="1050"/>
          </a:p>
        </p:txBody>
      </p:sp>
      <p:sp>
        <p:nvSpPr>
          <p:cNvPr id="26" name="Rectangle: Rounded Corners 25">
            <a:extLst>
              <a:ext uri="{FF2B5EF4-FFF2-40B4-BE49-F238E27FC236}">
                <a16:creationId xmlns:a16="http://schemas.microsoft.com/office/drawing/2014/main" id="{63BED683-A3AB-41EF-60AC-575EFA198F19}"/>
              </a:ext>
            </a:extLst>
          </p:cNvPr>
          <p:cNvSpPr/>
          <p:nvPr/>
        </p:nvSpPr>
        <p:spPr>
          <a:xfrm>
            <a:off x="6738318" y="4004440"/>
            <a:ext cx="788377" cy="3909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PT" sz="1050"/>
              <a:t>Container</a:t>
            </a:r>
            <a:endParaRPr lang="en-US" sz="1050"/>
          </a:p>
        </p:txBody>
      </p:sp>
      <p:sp>
        <p:nvSpPr>
          <p:cNvPr id="27" name="Rectangle: Rounded Corners 26">
            <a:extLst>
              <a:ext uri="{FF2B5EF4-FFF2-40B4-BE49-F238E27FC236}">
                <a16:creationId xmlns:a16="http://schemas.microsoft.com/office/drawing/2014/main" id="{2B1981A0-14AC-6C25-6142-E551EE3A2086}"/>
              </a:ext>
            </a:extLst>
          </p:cNvPr>
          <p:cNvSpPr/>
          <p:nvPr/>
        </p:nvSpPr>
        <p:spPr>
          <a:xfrm>
            <a:off x="1940199" y="4314897"/>
            <a:ext cx="773137" cy="3909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PT" sz="1050"/>
              <a:t>Container</a:t>
            </a:r>
            <a:endParaRPr lang="en-US" sz="1050"/>
          </a:p>
        </p:txBody>
      </p:sp>
      <p:sp>
        <p:nvSpPr>
          <p:cNvPr id="28" name="Rectangle: Rounded Corners 27">
            <a:extLst>
              <a:ext uri="{FF2B5EF4-FFF2-40B4-BE49-F238E27FC236}">
                <a16:creationId xmlns:a16="http://schemas.microsoft.com/office/drawing/2014/main" id="{34BCDF00-EF86-17D5-3C15-5983C33D742D}"/>
              </a:ext>
            </a:extLst>
          </p:cNvPr>
          <p:cNvSpPr/>
          <p:nvPr/>
        </p:nvSpPr>
        <p:spPr>
          <a:xfrm>
            <a:off x="5857808" y="4318046"/>
            <a:ext cx="788377" cy="3985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PT" sz="1050"/>
              <a:t>Container</a:t>
            </a:r>
            <a:endParaRPr lang="en-US" sz="1050"/>
          </a:p>
        </p:txBody>
      </p:sp>
      <p:sp>
        <p:nvSpPr>
          <p:cNvPr id="29" name="Rectangle 28">
            <a:extLst>
              <a:ext uri="{FF2B5EF4-FFF2-40B4-BE49-F238E27FC236}">
                <a16:creationId xmlns:a16="http://schemas.microsoft.com/office/drawing/2014/main" id="{8BD2FD3A-ADF4-E4C3-56E5-7EE3CE211BB7}"/>
              </a:ext>
            </a:extLst>
          </p:cNvPr>
          <p:cNvSpPr/>
          <p:nvPr/>
        </p:nvSpPr>
        <p:spPr>
          <a:xfrm>
            <a:off x="2713893" y="4393252"/>
            <a:ext cx="3143915" cy="2344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50"/>
          </a:p>
        </p:txBody>
      </p:sp>
      <p:sp>
        <p:nvSpPr>
          <p:cNvPr id="30" name="TextBox 29">
            <a:extLst>
              <a:ext uri="{FF2B5EF4-FFF2-40B4-BE49-F238E27FC236}">
                <a16:creationId xmlns:a16="http://schemas.microsoft.com/office/drawing/2014/main" id="{71D570FB-2EB7-30CF-96F5-26526101C664}"/>
              </a:ext>
            </a:extLst>
          </p:cNvPr>
          <p:cNvSpPr txBox="1"/>
          <p:nvPr/>
        </p:nvSpPr>
        <p:spPr>
          <a:xfrm>
            <a:off x="2959755" y="4677857"/>
            <a:ext cx="184731" cy="207749"/>
          </a:xfrm>
          <a:prstGeom prst="rect">
            <a:avLst/>
          </a:prstGeom>
          <a:noFill/>
        </p:spPr>
        <p:txBody>
          <a:bodyPr wrap="none" lIns="91440" tIns="45720" rIns="91440" bIns="45720" rtlCol="0" anchor="t">
            <a:spAutoFit/>
          </a:bodyPr>
          <a:lstStyle/>
          <a:p>
            <a:endParaRPr lang="pt-PT" sz="750"/>
          </a:p>
        </p:txBody>
      </p:sp>
      <p:sp>
        <p:nvSpPr>
          <p:cNvPr id="31" name="TextBox 30">
            <a:extLst>
              <a:ext uri="{FF2B5EF4-FFF2-40B4-BE49-F238E27FC236}">
                <a16:creationId xmlns:a16="http://schemas.microsoft.com/office/drawing/2014/main" id="{27D3804D-C885-0A99-5EA8-FCAF7B541D42}"/>
              </a:ext>
            </a:extLst>
          </p:cNvPr>
          <p:cNvSpPr txBox="1"/>
          <p:nvPr/>
        </p:nvSpPr>
        <p:spPr>
          <a:xfrm>
            <a:off x="6212058" y="1074092"/>
            <a:ext cx="3818386" cy="207749"/>
          </a:xfrm>
          <a:prstGeom prst="rect">
            <a:avLst/>
          </a:prstGeom>
          <a:noFill/>
        </p:spPr>
        <p:txBody>
          <a:bodyPr wrap="square" lIns="91440" tIns="45720" rIns="91440" bIns="45720" rtlCol="0" anchor="t">
            <a:spAutoFit/>
          </a:bodyPr>
          <a:lstStyle/>
          <a:p>
            <a:endParaRPr lang="pt-PT" sz="750"/>
          </a:p>
        </p:txBody>
      </p:sp>
      <p:sp>
        <p:nvSpPr>
          <p:cNvPr id="2" name="TextBox 1">
            <a:extLst>
              <a:ext uri="{FF2B5EF4-FFF2-40B4-BE49-F238E27FC236}">
                <a16:creationId xmlns:a16="http://schemas.microsoft.com/office/drawing/2014/main" id="{6117CC7F-096B-CCA8-A235-ADB6F7B4ED03}"/>
              </a:ext>
            </a:extLst>
          </p:cNvPr>
          <p:cNvSpPr txBox="1"/>
          <p:nvPr/>
        </p:nvSpPr>
        <p:spPr>
          <a:xfrm>
            <a:off x="4936145" y="2046"/>
            <a:ext cx="2172466" cy="253916"/>
          </a:xfrm>
          <a:prstGeom prst="rect">
            <a:avLst/>
          </a:prstGeom>
          <a:noFill/>
        </p:spPr>
        <p:txBody>
          <a:bodyPr wrap="square" lIns="68580" tIns="34290" rIns="68580" bIns="34290" rtlCol="0" anchor="t">
            <a:spAutoFit/>
          </a:bodyPr>
          <a:lstStyle/>
          <a:p>
            <a:r>
              <a:rPr lang="pt-PT" sz="1200"/>
              <a:t>Utilizador</a:t>
            </a:r>
          </a:p>
        </p:txBody>
      </p:sp>
      <p:sp>
        <p:nvSpPr>
          <p:cNvPr id="3" name="TextBox 2">
            <a:extLst>
              <a:ext uri="{FF2B5EF4-FFF2-40B4-BE49-F238E27FC236}">
                <a16:creationId xmlns:a16="http://schemas.microsoft.com/office/drawing/2014/main" id="{5109AAFC-461A-5373-97A5-832E5D81011E}"/>
              </a:ext>
            </a:extLst>
          </p:cNvPr>
          <p:cNvSpPr txBox="1"/>
          <p:nvPr/>
        </p:nvSpPr>
        <p:spPr>
          <a:xfrm>
            <a:off x="2767818" y="594033"/>
            <a:ext cx="2172466" cy="253916"/>
          </a:xfrm>
          <a:prstGeom prst="rect">
            <a:avLst/>
          </a:prstGeom>
          <a:noFill/>
        </p:spPr>
        <p:txBody>
          <a:bodyPr wrap="square" lIns="68580" tIns="34290" rIns="68580" bIns="34290" rtlCol="0" anchor="t">
            <a:spAutoFit/>
          </a:bodyPr>
          <a:lstStyle/>
          <a:p>
            <a:r>
              <a:rPr lang="pt-PT" sz="1200">
                <a:cs typeface="Calibri"/>
              </a:rPr>
              <a:t>(Website HTML)</a:t>
            </a:r>
          </a:p>
        </p:txBody>
      </p:sp>
      <p:sp>
        <p:nvSpPr>
          <p:cNvPr id="32" name="Arrow: Up-Down 31">
            <a:extLst>
              <a:ext uri="{FF2B5EF4-FFF2-40B4-BE49-F238E27FC236}">
                <a16:creationId xmlns:a16="http://schemas.microsoft.com/office/drawing/2014/main" id="{B732FD00-DA14-FDCA-23F3-F3DB1FB8AF41}"/>
              </a:ext>
            </a:extLst>
          </p:cNvPr>
          <p:cNvSpPr/>
          <p:nvPr/>
        </p:nvSpPr>
        <p:spPr>
          <a:xfrm rot="3300000" flipH="1">
            <a:off x="3010188" y="1379875"/>
            <a:ext cx="120080" cy="240662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50"/>
          </a:p>
        </p:txBody>
      </p:sp>
      <p:sp>
        <p:nvSpPr>
          <p:cNvPr id="33" name="TextBox 32">
            <a:extLst>
              <a:ext uri="{FF2B5EF4-FFF2-40B4-BE49-F238E27FC236}">
                <a16:creationId xmlns:a16="http://schemas.microsoft.com/office/drawing/2014/main" id="{4DBDDCA2-F0B4-1CE1-C570-66500AA74BB7}"/>
              </a:ext>
            </a:extLst>
          </p:cNvPr>
          <p:cNvSpPr txBox="1"/>
          <p:nvPr/>
        </p:nvSpPr>
        <p:spPr>
          <a:xfrm>
            <a:off x="4009878" y="1843713"/>
            <a:ext cx="2172466" cy="253916"/>
          </a:xfrm>
          <a:prstGeom prst="rect">
            <a:avLst/>
          </a:prstGeom>
          <a:noFill/>
        </p:spPr>
        <p:txBody>
          <a:bodyPr wrap="square" lIns="68580" tIns="34290" rIns="68580" bIns="34290" rtlCol="0" anchor="t">
            <a:spAutoFit/>
          </a:bodyPr>
          <a:lstStyle/>
          <a:p>
            <a:r>
              <a:rPr lang="pt-PT" sz="1200">
                <a:cs typeface="Calibri"/>
              </a:rPr>
              <a:t>(ISTIO)</a:t>
            </a:r>
            <a:endParaRPr lang="en-US" sz="1050"/>
          </a:p>
        </p:txBody>
      </p:sp>
      <p:sp>
        <p:nvSpPr>
          <p:cNvPr id="34" name="TextBox 33">
            <a:extLst>
              <a:ext uri="{FF2B5EF4-FFF2-40B4-BE49-F238E27FC236}">
                <a16:creationId xmlns:a16="http://schemas.microsoft.com/office/drawing/2014/main" id="{D2899646-0434-6814-E5B8-6164C6F635FC}"/>
              </a:ext>
            </a:extLst>
          </p:cNvPr>
          <p:cNvSpPr txBox="1"/>
          <p:nvPr/>
        </p:nvSpPr>
        <p:spPr>
          <a:xfrm>
            <a:off x="5320393" y="592909"/>
            <a:ext cx="2172466" cy="253916"/>
          </a:xfrm>
          <a:prstGeom prst="rect">
            <a:avLst/>
          </a:prstGeom>
          <a:noFill/>
        </p:spPr>
        <p:txBody>
          <a:bodyPr wrap="square" lIns="68580" tIns="34290" rIns="68580" bIns="34290" rtlCol="0" anchor="t">
            <a:spAutoFit/>
          </a:bodyPr>
          <a:lstStyle/>
          <a:p>
            <a:r>
              <a:rPr lang="pt-PT" sz="1200">
                <a:cs typeface="Calibri"/>
              </a:rPr>
              <a:t>(API baseada em </a:t>
            </a:r>
            <a:r>
              <a:rPr lang="pt-PT" sz="1200" err="1">
                <a:cs typeface="Calibri"/>
              </a:rPr>
              <a:t>Python</a:t>
            </a:r>
            <a:r>
              <a:rPr lang="pt-PT" sz="1200">
                <a:cs typeface="Calibri"/>
              </a:rPr>
              <a:t>)</a:t>
            </a:r>
            <a:endParaRPr lang="en-US" sz="1050"/>
          </a:p>
        </p:txBody>
      </p:sp>
      <p:sp>
        <p:nvSpPr>
          <p:cNvPr id="35" name="TextBox 34">
            <a:extLst>
              <a:ext uri="{FF2B5EF4-FFF2-40B4-BE49-F238E27FC236}">
                <a16:creationId xmlns:a16="http://schemas.microsoft.com/office/drawing/2014/main" id="{5B1C422C-D029-1399-4199-25518C30A4EE}"/>
              </a:ext>
            </a:extLst>
          </p:cNvPr>
          <p:cNvSpPr txBox="1"/>
          <p:nvPr/>
        </p:nvSpPr>
        <p:spPr>
          <a:xfrm>
            <a:off x="1758" y="2918133"/>
            <a:ext cx="2172466" cy="253916"/>
          </a:xfrm>
          <a:prstGeom prst="rect">
            <a:avLst/>
          </a:prstGeom>
          <a:noFill/>
        </p:spPr>
        <p:txBody>
          <a:bodyPr wrap="square" lIns="68580" tIns="34290" rIns="68580" bIns="34290" rtlCol="0" anchor="t">
            <a:spAutoFit/>
          </a:bodyPr>
          <a:lstStyle/>
          <a:p>
            <a:r>
              <a:rPr lang="pt-PT" sz="1200">
                <a:cs typeface="Calibri"/>
              </a:rPr>
              <a:t>(</a:t>
            </a:r>
            <a:r>
              <a:rPr lang="pt-PT" sz="1200" err="1">
                <a:cs typeface="Calibri"/>
              </a:rPr>
              <a:t>Kubernetes</a:t>
            </a:r>
            <a:r>
              <a:rPr lang="pt-PT" sz="1200">
                <a:cs typeface="Calibri"/>
              </a:rPr>
              <a:t> Cluster do Porto)</a:t>
            </a:r>
          </a:p>
        </p:txBody>
      </p:sp>
      <p:sp>
        <p:nvSpPr>
          <p:cNvPr id="36" name="TextBox 35">
            <a:extLst>
              <a:ext uri="{FF2B5EF4-FFF2-40B4-BE49-F238E27FC236}">
                <a16:creationId xmlns:a16="http://schemas.microsoft.com/office/drawing/2014/main" id="{186622C1-CD8F-CA86-76A9-6B429D0A34AA}"/>
              </a:ext>
            </a:extLst>
          </p:cNvPr>
          <p:cNvSpPr txBox="1"/>
          <p:nvPr/>
        </p:nvSpPr>
        <p:spPr>
          <a:xfrm>
            <a:off x="6791178" y="3001953"/>
            <a:ext cx="2500126" cy="253916"/>
          </a:xfrm>
          <a:prstGeom prst="rect">
            <a:avLst/>
          </a:prstGeom>
          <a:noFill/>
        </p:spPr>
        <p:txBody>
          <a:bodyPr wrap="square" lIns="68580" tIns="34290" rIns="68580" bIns="34290" rtlCol="0" anchor="t">
            <a:spAutoFit/>
          </a:bodyPr>
          <a:lstStyle/>
          <a:p>
            <a:r>
              <a:rPr lang="pt-PT" sz="1200">
                <a:cs typeface="Calibri"/>
              </a:rPr>
              <a:t>(</a:t>
            </a:r>
            <a:r>
              <a:rPr lang="pt-PT" sz="1200" err="1">
                <a:cs typeface="Calibri"/>
              </a:rPr>
              <a:t>Kubernetes</a:t>
            </a:r>
            <a:r>
              <a:rPr lang="pt-PT" sz="1200">
                <a:cs typeface="Calibri"/>
              </a:rPr>
              <a:t> Cluster de Coimbra)</a:t>
            </a:r>
          </a:p>
        </p:txBody>
      </p:sp>
      <p:sp>
        <p:nvSpPr>
          <p:cNvPr id="14" name="Google Shape;92;p2">
            <a:extLst>
              <a:ext uri="{FF2B5EF4-FFF2-40B4-BE49-F238E27FC236}">
                <a16:creationId xmlns:a16="http://schemas.microsoft.com/office/drawing/2014/main" id="{20DA9D76-8B25-022D-C081-B809DC77BA69}"/>
              </a:ext>
            </a:extLst>
          </p:cNvPr>
          <p:cNvSpPr txBox="1">
            <a:spLocks/>
          </p:cNvSpPr>
          <p:nvPr/>
        </p:nvSpPr>
        <p:spPr>
          <a:xfrm>
            <a:off x="114954" y="194405"/>
            <a:ext cx="8520600" cy="607800"/>
          </a:xfrm>
          <a:prstGeom prst="rect">
            <a:avLst/>
          </a:prstGeom>
          <a:noFill/>
          <a:ln>
            <a:noFill/>
          </a:ln>
        </p:spPr>
        <p:txBody>
          <a:bodyPr spcFirstLastPara="1" vert="horz" wrap="square" lIns="91425" tIns="91425" rIns="91425" bIns="91425" rtlCol="0" anchor="t" anchorCtr="0">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spcBef>
                <a:spcPts val="0"/>
              </a:spcBef>
              <a:buClrTx/>
              <a:buSzPct val="111111"/>
              <a:buFontTx/>
            </a:pPr>
            <a:r>
              <a:rPr lang="en-US" sz="2700">
                <a:solidFill>
                  <a:srgbClr val="000000"/>
                </a:solidFill>
                <a:latin typeface="Inter"/>
                <a:ea typeface="Inter"/>
                <a:cs typeface="Inter"/>
                <a:sym typeface="Inter"/>
              </a:rPr>
              <a:t>Contexto</a:t>
            </a:r>
          </a:p>
        </p:txBody>
      </p:sp>
      <p:sp>
        <p:nvSpPr>
          <p:cNvPr id="9" name="Rectangle: Rounded Corners 8">
            <a:extLst>
              <a:ext uri="{FF2B5EF4-FFF2-40B4-BE49-F238E27FC236}">
                <a16:creationId xmlns:a16="http://schemas.microsoft.com/office/drawing/2014/main" id="{5CB764FD-1CA7-2C5A-C12E-738949459824}"/>
              </a:ext>
            </a:extLst>
          </p:cNvPr>
          <p:cNvSpPr/>
          <p:nvPr/>
        </p:nvSpPr>
        <p:spPr>
          <a:xfrm>
            <a:off x="2854230" y="1209446"/>
            <a:ext cx="590956" cy="2344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pt-PT" sz="1050" err="1"/>
              <a:t>Vitals</a:t>
            </a:r>
            <a:endParaRPr lang="en-US" sz="1050" err="1">
              <a:cs typeface="Calibri"/>
            </a:endParaRPr>
          </a:p>
        </p:txBody>
      </p:sp>
      <p:sp>
        <p:nvSpPr>
          <p:cNvPr id="12" name="Rectangle: Rounded Corners 11">
            <a:extLst>
              <a:ext uri="{FF2B5EF4-FFF2-40B4-BE49-F238E27FC236}">
                <a16:creationId xmlns:a16="http://schemas.microsoft.com/office/drawing/2014/main" id="{6352DD15-2D53-DADF-2FA7-2D27F6B50C74}"/>
              </a:ext>
            </a:extLst>
          </p:cNvPr>
          <p:cNvSpPr/>
          <p:nvPr/>
        </p:nvSpPr>
        <p:spPr>
          <a:xfrm>
            <a:off x="3562000" y="1209446"/>
            <a:ext cx="590956" cy="2344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pt-PT" sz="1050" err="1"/>
              <a:t>Hub</a:t>
            </a:r>
            <a:endParaRPr lang="en-US" sz="1050" err="1">
              <a:cs typeface="Calibri"/>
            </a:endParaRPr>
          </a:p>
        </p:txBody>
      </p:sp>
      <p:sp>
        <p:nvSpPr>
          <p:cNvPr id="13" name="Rectangle: Rounded Corners 12">
            <a:extLst>
              <a:ext uri="{FF2B5EF4-FFF2-40B4-BE49-F238E27FC236}">
                <a16:creationId xmlns:a16="http://schemas.microsoft.com/office/drawing/2014/main" id="{61B73797-DA40-7643-26FB-00F83EAE5160}"/>
              </a:ext>
            </a:extLst>
          </p:cNvPr>
          <p:cNvSpPr/>
          <p:nvPr/>
        </p:nvSpPr>
        <p:spPr>
          <a:xfrm>
            <a:off x="4283401" y="1022069"/>
            <a:ext cx="1087505" cy="45931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pt-PT" sz="1050"/>
              <a:t>Portal</a:t>
            </a:r>
            <a:endParaRPr lang="en-US" sz="1050">
              <a:cs typeface="Calibri"/>
            </a:endParaRPr>
          </a:p>
        </p:txBody>
      </p:sp>
      <p:sp>
        <p:nvSpPr>
          <p:cNvPr id="22" name="Arrow: Up-Down 21">
            <a:extLst>
              <a:ext uri="{FF2B5EF4-FFF2-40B4-BE49-F238E27FC236}">
                <a16:creationId xmlns:a16="http://schemas.microsoft.com/office/drawing/2014/main" id="{9EFF9164-070F-9640-BE0B-6417FB1DC8B4}"/>
              </a:ext>
            </a:extLst>
          </p:cNvPr>
          <p:cNvSpPr/>
          <p:nvPr/>
        </p:nvSpPr>
        <p:spPr>
          <a:xfrm rot="2340000">
            <a:off x="4165729" y="506818"/>
            <a:ext cx="131164" cy="2998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1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2ECF-E7DF-7875-909D-FE16B35CADBF}"/>
              </a:ext>
            </a:extLst>
          </p:cNvPr>
          <p:cNvSpPr>
            <a:spLocks noGrp="1"/>
          </p:cNvSpPr>
          <p:nvPr>
            <p:ph type="title"/>
          </p:nvPr>
        </p:nvSpPr>
        <p:spPr/>
        <p:txBody>
          <a:bodyPr/>
          <a:lstStyle/>
          <a:p>
            <a:r>
              <a:rPr lang="en-US" err="1">
                <a:cs typeface="Calibri Light"/>
              </a:rPr>
              <a:t>Contexto</a:t>
            </a:r>
            <a:r>
              <a:rPr lang="en-US">
                <a:cs typeface="Calibri Light"/>
              </a:rPr>
              <a:t> - Grafana</a:t>
            </a:r>
            <a:endParaRPr lang="en-US"/>
          </a:p>
        </p:txBody>
      </p:sp>
      <p:pic>
        <p:nvPicPr>
          <p:cNvPr id="7" name="Picture 7" descr="Graphical user interface, chart&#10;&#10;Description automatically generated">
            <a:extLst>
              <a:ext uri="{FF2B5EF4-FFF2-40B4-BE49-F238E27FC236}">
                <a16:creationId xmlns:a16="http://schemas.microsoft.com/office/drawing/2014/main" id="{50531104-060C-BE92-924D-11D846AEB576}"/>
              </a:ext>
            </a:extLst>
          </p:cNvPr>
          <p:cNvPicPr>
            <a:picLocks noGrp="1" noChangeAspect="1"/>
          </p:cNvPicPr>
          <p:nvPr>
            <p:ph idx="1"/>
          </p:nvPr>
        </p:nvPicPr>
        <p:blipFill>
          <a:blip r:embed="rId3"/>
          <a:stretch>
            <a:fillRect/>
          </a:stretch>
        </p:blipFill>
        <p:spPr>
          <a:xfrm>
            <a:off x="443438" y="1050679"/>
            <a:ext cx="8472608" cy="4013012"/>
          </a:xfrm>
        </p:spPr>
      </p:pic>
    </p:spTree>
    <p:extLst>
      <p:ext uri="{BB962C8B-B14F-4D97-AF65-F5344CB8AC3E}">
        <p14:creationId xmlns:p14="http://schemas.microsoft.com/office/powerpoint/2010/main" val="8863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311700" y="420700"/>
            <a:ext cx="8520600" cy="607800"/>
          </a:xfrm>
          <a:prstGeom prst="rect">
            <a:avLst/>
          </a:prstGeom>
          <a:noFill/>
          <a:ln>
            <a:noFill/>
          </a:ln>
        </p:spPr>
        <p:txBody>
          <a:bodyPr spcFirstLastPara="1" wrap="square" lIns="91425" tIns="91425" rIns="91425" bIns="91425" anchor="t" anchorCtr="0">
            <a:normAutofit fontScale="90000"/>
          </a:bodyPr>
          <a:lstStyle/>
          <a:p>
            <a:pPr>
              <a:buSzPct val="111111"/>
            </a:pPr>
            <a:r>
              <a:rPr lang="en-US" err="1">
                <a:solidFill>
                  <a:srgbClr val="000000"/>
                </a:solidFill>
                <a:latin typeface="Inter"/>
                <a:ea typeface="Inter"/>
                <a:cs typeface="Inter"/>
                <a:sym typeface="Inter"/>
              </a:rPr>
              <a:t>Resumo</a:t>
            </a:r>
            <a:r>
              <a:rPr lang="en-US">
                <a:solidFill>
                  <a:srgbClr val="000000"/>
                </a:solidFill>
                <a:latin typeface="Inter"/>
                <a:ea typeface="Inter"/>
                <a:cs typeface="Inter"/>
                <a:sym typeface="Inter"/>
              </a:rPr>
              <a:t> de Problemas</a:t>
            </a:r>
            <a:endParaRPr lang="en-US" err="1">
              <a:solidFill>
                <a:srgbClr val="000000"/>
              </a:solidFill>
              <a:latin typeface="Inter"/>
              <a:ea typeface="Inter"/>
              <a:cs typeface="Inter"/>
              <a:sym typeface="Inter"/>
            </a:endParaRPr>
          </a:p>
        </p:txBody>
      </p:sp>
      <p:sp>
        <p:nvSpPr>
          <p:cNvPr id="99" name="Google Shape;99;p3"/>
          <p:cNvSpPr txBox="1">
            <a:spLocks noGrp="1"/>
          </p:cNvSpPr>
          <p:nvPr>
            <p:ph type="body" idx="1"/>
          </p:nvPr>
        </p:nvSpPr>
        <p:spPr>
          <a:xfrm>
            <a:off x="311700" y="1301550"/>
            <a:ext cx="8520600" cy="3339000"/>
          </a:xfrm>
          <a:prstGeom prst="rect">
            <a:avLst/>
          </a:prstGeom>
          <a:noFill/>
          <a:ln>
            <a:noFill/>
          </a:ln>
        </p:spPr>
        <p:txBody>
          <a:bodyPr spcFirstLastPara="1" wrap="square" lIns="91425" tIns="91425" rIns="91425" bIns="91425" anchor="t" anchorCtr="0">
            <a:normAutofit/>
          </a:bodyPr>
          <a:lstStyle/>
          <a:p>
            <a:pPr>
              <a:lnSpc>
                <a:spcPct val="150000"/>
              </a:lnSpc>
              <a:buFont typeface="Inter"/>
              <a:buChar char="●"/>
            </a:pPr>
            <a:r>
              <a:rPr lang="en">
                <a:latin typeface="Inter"/>
                <a:ea typeface="Inter"/>
                <a:cs typeface="Inter"/>
              </a:rPr>
              <a:t>Falta de </a:t>
            </a:r>
            <a:r>
              <a:rPr lang="en" err="1">
                <a:latin typeface="Inter"/>
                <a:ea typeface="Inter"/>
                <a:cs typeface="Inter"/>
              </a:rPr>
              <a:t>desempenho</a:t>
            </a:r>
            <a:r>
              <a:rPr lang="en">
                <a:latin typeface="Inter"/>
                <a:ea typeface="Inter"/>
                <a:cs typeface="Inter"/>
              </a:rPr>
              <a:t> do(s) </a:t>
            </a:r>
            <a:r>
              <a:rPr lang="en" err="1">
                <a:latin typeface="Inter"/>
                <a:ea typeface="Inter"/>
                <a:cs typeface="Inter"/>
              </a:rPr>
              <a:t>serviço</a:t>
            </a:r>
            <a:r>
              <a:rPr lang="en">
                <a:latin typeface="Inter"/>
                <a:ea typeface="Inter"/>
                <a:cs typeface="Inter"/>
              </a:rPr>
              <a:t>(s)/micro-</a:t>
            </a:r>
            <a:r>
              <a:rPr lang="en" err="1">
                <a:latin typeface="Inter"/>
                <a:ea typeface="Inter"/>
                <a:cs typeface="Inter"/>
              </a:rPr>
              <a:t>serviço</a:t>
            </a:r>
            <a:r>
              <a:rPr lang="en">
                <a:latin typeface="Inter"/>
                <a:ea typeface="Inter"/>
                <a:cs typeface="Inter"/>
              </a:rPr>
              <a:t>(s)</a:t>
            </a:r>
          </a:p>
          <a:p>
            <a:pPr>
              <a:lnSpc>
                <a:spcPct val="150000"/>
              </a:lnSpc>
              <a:buFont typeface="Inter"/>
              <a:buChar char="●"/>
            </a:pPr>
            <a:r>
              <a:rPr lang="en">
                <a:latin typeface="Inter"/>
                <a:ea typeface="Inter"/>
              </a:rPr>
              <a:t>Falta de </a:t>
            </a:r>
            <a:r>
              <a:rPr lang="en" err="1">
                <a:latin typeface="Inter"/>
                <a:ea typeface="Inter"/>
              </a:rPr>
              <a:t>disponibilidade</a:t>
            </a:r>
            <a:r>
              <a:rPr lang="en">
                <a:latin typeface="Inter"/>
                <a:ea typeface="Inter"/>
              </a:rPr>
              <a:t>/</a:t>
            </a:r>
            <a:r>
              <a:rPr lang="en" err="1">
                <a:latin typeface="Inter"/>
                <a:ea typeface="Inter"/>
              </a:rPr>
              <a:t>baixa</a:t>
            </a:r>
            <a:r>
              <a:rPr lang="en">
                <a:latin typeface="Inter"/>
                <a:ea typeface="Inter"/>
              </a:rPr>
              <a:t> </a:t>
            </a:r>
            <a:r>
              <a:rPr lang="en" err="1">
                <a:latin typeface="Inter"/>
                <a:ea typeface="Inter"/>
              </a:rPr>
              <a:t>capacidade</a:t>
            </a:r>
            <a:r>
              <a:rPr lang="en">
                <a:latin typeface="Inter"/>
                <a:ea typeface="Inter"/>
              </a:rPr>
              <a:t> de </a:t>
            </a:r>
            <a:r>
              <a:rPr lang="en" err="1">
                <a:latin typeface="Inter"/>
                <a:ea typeface="Inter"/>
              </a:rPr>
              <a:t>globalização</a:t>
            </a:r>
          </a:p>
          <a:p>
            <a:pPr>
              <a:lnSpc>
                <a:spcPct val="150000"/>
              </a:lnSpc>
              <a:buFont typeface="Inter"/>
              <a:buChar char="●"/>
            </a:pPr>
            <a:r>
              <a:rPr lang="en" err="1">
                <a:latin typeface="Inter"/>
                <a:ea typeface="Inter"/>
              </a:rPr>
              <a:t>Dificuldade</a:t>
            </a:r>
            <a:r>
              <a:rPr lang="en">
                <a:latin typeface="Inter"/>
                <a:ea typeface="Inter"/>
              </a:rPr>
              <a:t> </a:t>
            </a:r>
            <a:r>
              <a:rPr lang="en" err="1">
                <a:latin typeface="Inter"/>
                <a:ea typeface="Inter"/>
              </a:rPr>
              <a:t>em</a:t>
            </a:r>
            <a:r>
              <a:rPr lang="en">
                <a:latin typeface="Inter"/>
                <a:ea typeface="Inter"/>
              </a:rPr>
              <a:t> </a:t>
            </a:r>
            <a:r>
              <a:rPr lang="en" err="1">
                <a:latin typeface="Inter"/>
                <a:ea typeface="Inter"/>
              </a:rPr>
              <a:t>escalabilidade</a:t>
            </a:r>
            <a:r>
              <a:rPr lang="en">
                <a:latin typeface="Inter"/>
                <a:ea typeface="Inter"/>
              </a:rPr>
              <a:t> horizontal</a:t>
            </a:r>
          </a:p>
          <a:p>
            <a:pPr>
              <a:lnSpc>
                <a:spcPct val="150000"/>
              </a:lnSpc>
              <a:buFont typeface="Inter"/>
              <a:buChar char="●"/>
            </a:pPr>
            <a:r>
              <a:rPr lang="en"/>
              <a:t>Procura de algo </a:t>
            </a:r>
            <a:r>
              <a:rPr lang="en" err="1"/>
              <a:t>rápido</a:t>
            </a:r>
            <a:r>
              <a:rPr lang="en"/>
              <a:t>, '</a:t>
            </a:r>
            <a:r>
              <a:rPr lang="en" err="1"/>
              <a:t>agnóstico</a:t>
            </a:r>
            <a:r>
              <a:rPr lang="en"/>
              <a:t>' (</a:t>
            </a:r>
            <a:r>
              <a:rPr lang="en" err="1"/>
              <a:t>facilitar</a:t>
            </a:r>
            <a:r>
              <a:rPr lang="en"/>
              <a:t> trocar </a:t>
            </a:r>
            <a:r>
              <a:rPr lang="en" err="1"/>
              <a:t>em</a:t>
            </a:r>
            <a:r>
              <a:rPr lang="en"/>
              <a:t> </a:t>
            </a:r>
            <a:r>
              <a:rPr lang="en" err="1"/>
              <a:t>soluções</a:t>
            </a:r>
            <a:r>
              <a:rPr lang="en"/>
              <a:t> </a:t>
            </a:r>
            <a:r>
              <a:rPr lang="en" err="1"/>
              <a:t>horizontais</a:t>
            </a:r>
            <a:r>
              <a:rPr lang="en"/>
              <a:t>) e </a:t>
            </a:r>
            <a:r>
              <a:rPr lang="en" err="1"/>
              <a:t>muitas</a:t>
            </a:r>
            <a:r>
              <a:rPr lang="en"/>
              <a:t> </a:t>
            </a:r>
            <a:r>
              <a:rPr lang="en" err="1"/>
              <a:t>vezes</a:t>
            </a:r>
            <a:r>
              <a:rPr lang="en"/>
              <a:t> </a:t>
            </a:r>
            <a:r>
              <a:rPr lang="en" err="1"/>
              <a:t>baseado</a:t>
            </a:r>
            <a:r>
              <a:rPr lang="en"/>
              <a:t> </a:t>
            </a:r>
            <a:r>
              <a:rPr lang="en" err="1"/>
              <a:t>em</a:t>
            </a:r>
            <a:r>
              <a:rPr lang="en"/>
              <a:t> cloud native (APIs, micro-</a:t>
            </a:r>
            <a:r>
              <a:rPr lang="en" err="1"/>
              <a:t>serviços</a:t>
            </a:r>
            <a:r>
              <a:rPr lang="en"/>
              <a:t>)</a:t>
            </a:r>
          </a:p>
          <a:p>
            <a:pPr marL="114300" indent="0">
              <a:lnSpc>
                <a:spcPct val="150000"/>
              </a:lnSpc>
              <a:buNone/>
            </a:pPr>
            <a:endParaRPr lang="pt-PT"/>
          </a:p>
          <a:p>
            <a:pPr>
              <a:lnSpc>
                <a:spcPct val="150000"/>
              </a:lnSpc>
              <a:buFont typeface="Inter"/>
              <a:buChar char="●"/>
            </a:pPr>
            <a:endParaRPr lang="en">
              <a:latin typeface="Inter"/>
              <a:ea typeface="Inter"/>
            </a:endParaRPr>
          </a:p>
          <a:p>
            <a:pPr>
              <a:lnSpc>
                <a:spcPct val="150000"/>
              </a:lnSpc>
              <a:buFont typeface="Inter"/>
              <a:buChar char="●"/>
            </a:pPr>
            <a:endParaRPr lang="en">
              <a:latin typeface="Inter"/>
              <a:ea typeface="Inter"/>
            </a:endParaRPr>
          </a:p>
          <a:p>
            <a:pPr marL="0" indent="0">
              <a:lnSpc>
                <a:spcPct val="150000"/>
              </a:lnSpc>
              <a:spcBef>
                <a:spcPts val="1200"/>
              </a:spcBef>
              <a:spcAft>
                <a:spcPts val="1200"/>
              </a:spcAf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000000"/>
                </a:solidFill>
                <a:latin typeface="Inter"/>
                <a:ea typeface="Inter"/>
                <a:cs typeface="Inter"/>
                <a:sym typeface="Inter"/>
              </a:rPr>
              <a:t>Objetivos</a:t>
            </a:r>
            <a:endParaRPr>
              <a:solidFill>
                <a:srgbClr val="000000"/>
              </a:solidFill>
              <a:latin typeface="Inter"/>
              <a:ea typeface="Inter"/>
              <a:cs typeface="Inter"/>
              <a:sym typeface="Inter"/>
            </a:endParaRPr>
          </a:p>
        </p:txBody>
      </p:sp>
      <p:sp>
        <p:nvSpPr>
          <p:cNvPr id="105" name="Google Shape;105;p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a:lnSpc>
                <a:spcPct val="150000"/>
              </a:lnSpc>
              <a:buFont typeface="Inter"/>
              <a:buChar char="●"/>
            </a:pPr>
            <a:r>
              <a:rPr lang="pt-PT" sz="2000">
                <a:solidFill>
                  <a:srgbClr val="444444"/>
                </a:solidFill>
                <a:latin typeface="Calibri"/>
              </a:rPr>
              <a:t>Ter a sintetização</a:t>
            </a:r>
            <a:r>
              <a:rPr lang="pt-PT" sz="2000" b="0" i="0">
                <a:solidFill>
                  <a:srgbClr val="444444"/>
                </a:solidFill>
                <a:effectLst/>
                <a:latin typeface="Calibri"/>
              </a:rPr>
              <a:t> das </a:t>
            </a:r>
            <a:r>
              <a:rPr lang="pt-PT" sz="2000" err="1">
                <a:solidFill>
                  <a:srgbClr val="444444"/>
                </a:solidFill>
                <a:latin typeface="Calibri"/>
              </a:rPr>
              <a:t>caracterísiticas</a:t>
            </a:r>
            <a:r>
              <a:rPr lang="pt-PT" sz="2000" b="0" i="0">
                <a:solidFill>
                  <a:srgbClr val="444444"/>
                </a:solidFill>
                <a:effectLst/>
                <a:latin typeface="Calibri"/>
              </a:rPr>
              <a:t> das diferentes soluções, principais lacunas identificadas em relação às </a:t>
            </a:r>
            <a:r>
              <a:rPr lang="pt-PT" sz="2000" b="0" i="0" err="1">
                <a:solidFill>
                  <a:srgbClr val="444444"/>
                </a:solidFill>
                <a:effectLst/>
                <a:latin typeface="Calibri"/>
              </a:rPr>
              <a:t>APIs</a:t>
            </a:r>
            <a:r>
              <a:rPr lang="pt-PT" sz="2000" b="0" i="0">
                <a:solidFill>
                  <a:srgbClr val="444444"/>
                </a:solidFill>
                <a:effectLst/>
                <a:latin typeface="Calibri"/>
              </a:rPr>
              <a:t>, e oportunidades de melhoria/incremento/modificação identificadas</a:t>
            </a:r>
          </a:p>
          <a:p>
            <a:pPr>
              <a:lnSpc>
                <a:spcPct val="150000"/>
              </a:lnSpc>
              <a:buFont typeface="Inter"/>
              <a:buChar char="●"/>
            </a:pPr>
            <a:r>
              <a:rPr lang="pt-PT" sz="2000">
                <a:solidFill>
                  <a:srgbClr val="444444"/>
                </a:solidFill>
                <a:latin typeface="Calibri"/>
              </a:rPr>
              <a:t>Ter o serviço</a:t>
            </a:r>
            <a:r>
              <a:rPr lang="pt-PT" sz="2000" b="0" i="0">
                <a:solidFill>
                  <a:srgbClr val="444444"/>
                </a:solidFill>
                <a:effectLst/>
                <a:latin typeface="Calibri"/>
              </a:rPr>
              <a:t> conceptual desenvolvido</a:t>
            </a:r>
          </a:p>
          <a:p>
            <a:pPr>
              <a:lnSpc>
                <a:spcPct val="150000"/>
              </a:lnSpc>
              <a:buFont typeface="Inter"/>
              <a:buChar char="●"/>
            </a:pPr>
            <a:r>
              <a:rPr lang="pt-PT" sz="2000">
                <a:solidFill>
                  <a:srgbClr val="444444"/>
                </a:solidFill>
                <a:latin typeface="Calibri"/>
              </a:rPr>
              <a:t>Ter a arquitetura</a:t>
            </a:r>
            <a:r>
              <a:rPr lang="pt-PT" sz="2000" b="0" i="0">
                <a:solidFill>
                  <a:srgbClr val="444444"/>
                </a:solidFill>
                <a:effectLst/>
                <a:latin typeface="Calibri"/>
              </a:rPr>
              <a:t> do portal concluída</a:t>
            </a:r>
          </a:p>
          <a:p>
            <a:pPr>
              <a:lnSpc>
                <a:spcPct val="150000"/>
              </a:lnSpc>
              <a:buFont typeface="Inter"/>
              <a:buChar char="●"/>
            </a:pPr>
            <a:r>
              <a:rPr lang="pt-PT" sz="2000">
                <a:solidFill>
                  <a:srgbClr val="444444"/>
                </a:solidFill>
                <a:latin typeface="Calibri"/>
              </a:rPr>
              <a:t>Apresentar um Protótipo</a:t>
            </a:r>
            <a:r>
              <a:rPr lang="pt-PT" sz="2000" b="0" i="0">
                <a:solidFill>
                  <a:srgbClr val="444444"/>
                </a:solidFill>
                <a:effectLst/>
                <a:latin typeface="Calibri"/>
              </a:rPr>
              <a:t> Final</a:t>
            </a:r>
            <a:endParaRPr sz="2000">
              <a:latin typeface="Calibri"/>
              <a:ea typeface="Inter"/>
              <a:cs typeface="Inter"/>
              <a:sym typeface="Inter"/>
            </a:endParaRPr>
          </a:p>
          <a:p>
            <a:pPr>
              <a:lnSpc>
                <a:spcPct val="150000"/>
              </a:lnSpc>
              <a:buFont typeface="Inter"/>
              <a:buChar char="●"/>
            </a:pPr>
            <a:r>
              <a:rPr lang="pt-PT" sz="2000"/>
              <a:t>Obter uma solução que permita que um</a:t>
            </a:r>
            <a:endParaRPr lang="pt-PT" sz="2000">
              <a:latin typeface="Calibri"/>
            </a:endParaRPr>
          </a:p>
          <a:p>
            <a:pPr marL="114300" indent="0">
              <a:lnSpc>
                <a:spcPct val="150000"/>
              </a:lnSpc>
              <a:buNone/>
            </a:pPr>
            <a:r>
              <a:rPr lang="pt-PT" sz="2000"/>
              <a:t>serviço seja diluído por várias infraestruturas.</a:t>
            </a:r>
            <a:endParaRPr lang="pt-PT" sz="2000">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err="1">
                <a:solidFill>
                  <a:srgbClr val="000000"/>
                </a:solidFill>
                <a:latin typeface="Inter"/>
                <a:ea typeface="Inter"/>
                <a:cs typeface="Inter"/>
              </a:rPr>
              <a:t>Calendário</a:t>
            </a:r>
          </a:p>
        </p:txBody>
      </p:sp>
      <p:grpSp>
        <p:nvGrpSpPr>
          <p:cNvPr id="14" name="Group 13">
            <a:extLst>
              <a:ext uri="{FF2B5EF4-FFF2-40B4-BE49-F238E27FC236}">
                <a16:creationId xmlns:a16="http://schemas.microsoft.com/office/drawing/2014/main" id="{C23D9D01-39BD-DA43-2846-0D6982C1C028}"/>
              </a:ext>
            </a:extLst>
          </p:cNvPr>
          <p:cNvGrpSpPr/>
          <p:nvPr/>
        </p:nvGrpSpPr>
        <p:grpSpPr>
          <a:xfrm>
            <a:off x="202496" y="1236162"/>
            <a:ext cx="8866957" cy="1555036"/>
            <a:chOff x="257465" y="1258649"/>
            <a:chExt cx="8841446" cy="1555036"/>
          </a:xfrm>
        </p:grpSpPr>
        <p:pic>
          <p:nvPicPr>
            <p:cNvPr id="8" name="Picture 8">
              <a:extLst>
                <a:ext uri="{FF2B5EF4-FFF2-40B4-BE49-F238E27FC236}">
                  <a16:creationId xmlns:a16="http://schemas.microsoft.com/office/drawing/2014/main" id="{5CE8F5C8-5E68-6521-E8F8-2C0425A2BF2F}"/>
                </a:ext>
              </a:extLst>
            </p:cNvPr>
            <p:cNvPicPr>
              <a:picLocks noChangeAspect="1"/>
            </p:cNvPicPr>
            <p:nvPr/>
          </p:nvPicPr>
          <p:blipFill rotWithShape="1">
            <a:blip r:embed="rId3"/>
            <a:srcRect l="2068" t="79" r="75497" b="-375"/>
            <a:stretch/>
          </p:blipFill>
          <p:spPr>
            <a:xfrm>
              <a:off x="257465" y="1259470"/>
              <a:ext cx="2202128" cy="1548664"/>
            </a:xfrm>
            <a:prstGeom prst="rect">
              <a:avLst/>
            </a:prstGeom>
          </p:spPr>
        </p:pic>
        <p:pic>
          <p:nvPicPr>
            <p:cNvPr id="10" name="Picture 9">
              <a:extLst>
                <a:ext uri="{FF2B5EF4-FFF2-40B4-BE49-F238E27FC236}">
                  <a16:creationId xmlns:a16="http://schemas.microsoft.com/office/drawing/2014/main" id="{5A82854D-31A7-62E9-0779-74882330B132}"/>
                </a:ext>
              </a:extLst>
            </p:cNvPr>
            <p:cNvPicPr>
              <a:picLocks noChangeAspect="1"/>
            </p:cNvPicPr>
            <p:nvPr/>
          </p:nvPicPr>
          <p:blipFill rotWithShape="1">
            <a:blip r:embed="rId3"/>
            <a:srcRect l="25479" r="66076" b="-575"/>
            <a:stretch/>
          </p:blipFill>
          <p:spPr>
            <a:xfrm>
              <a:off x="2343420" y="1258997"/>
              <a:ext cx="829003" cy="1552966"/>
            </a:xfrm>
            <a:prstGeom prst="rect">
              <a:avLst/>
            </a:prstGeom>
          </p:spPr>
        </p:pic>
        <p:pic>
          <p:nvPicPr>
            <p:cNvPr id="11" name="Picture 10">
              <a:extLst>
                <a:ext uri="{FF2B5EF4-FFF2-40B4-BE49-F238E27FC236}">
                  <a16:creationId xmlns:a16="http://schemas.microsoft.com/office/drawing/2014/main" id="{41E7000C-2664-17BC-451A-91EBD2A4F4E8}"/>
                </a:ext>
              </a:extLst>
            </p:cNvPr>
            <p:cNvPicPr>
              <a:picLocks noChangeAspect="1"/>
            </p:cNvPicPr>
            <p:nvPr/>
          </p:nvPicPr>
          <p:blipFill rotWithShape="1">
            <a:blip r:embed="rId3"/>
            <a:srcRect l="35750" t="147" r="56314" b="-575"/>
            <a:stretch/>
          </p:blipFill>
          <p:spPr>
            <a:xfrm>
              <a:off x="3072692" y="1262992"/>
              <a:ext cx="767829" cy="1550693"/>
            </a:xfrm>
            <a:prstGeom prst="rect">
              <a:avLst/>
            </a:prstGeom>
          </p:spPr>
        </p:pic>
        <p:pic>
          <p:nvPicPr>
            <p:cNvPr id="12" name="Picture 11">
              <a:extLst>
                <a:ext uri="{FF2B5EF4-FFF2-40B4-BE49-F238E27FC236}">
                  <a16:creationId xmlns:a16="http://schemas.microsoft.com/office/drawing/2014/main" id="{117130CE-1EF6-E16E-534A-364D9AA4A6A9}"/>
                </a:ext>
              </a:extLst>
            </p:cNvPr>
            <p:cNvPicPr>
              <a:picLocks noChangeAspect="1"/>
            </p:cNvPicPr>
            <p:nvPr/>
          </p:nvPicPr>
          <p:blipFill rotWithShape="1">
            <a:blip r:embed="rId3"/>
            <a:srcRect l="46083" t="147" r="-19" b="-575"/>
            <a:stretch/>
          </p:blipFill>
          <p:spPr>
            <a:xfrm>
              <a:off x="3804517" y="1258649"/>
              <a:ext cx="5294394" cy="1550693"/>
            </a:xfrm>
            <a:prstGeom prst="rect">
              <a:avLst/>
            </a:prstGeom>
          </p:spPr>
        </p:pic>
      </p:grpSp>
      <p:sp>
        <p:nvSpPr>
          <p:cNvPr id="4" name="Google Shape;117;p6">
            <a:extLst>
              <a:ext uri="{FF2B5EF4-FFF2-40B4-BE49-F238E27FC236}">
                <a16:creationId xmlns:a16="http://schemas.microsoft.com/office/drawing/2014/main" id="{3F0EEDF7-FAB4-8C71-7002-699E92B5333D}"/>
              </a:ext>
            </a:extLst>
          </p:cNvPr>
          <p:cNvSpPr txBox="1">
            <a:spLocks noGrp="1"/>
          </p:cNvSpPr>
          <p:nvPr>
            <p:ph type="body" idx="1"/>
          </p:nvPr>
        </p:nvSpPr>
        <p:spPr>
          <a:xfrm>
            <a:off x="201622" y="3092978"/>
            <a:ext cx="8747104" cy="1778536"/>
          </a:xfrm>
          <a:prstGeom prst="rect">
            <a:avLst/>
          </a:prstGeom>
          <a:noFill/>
          <a:ln>
            <a:noFill/>
          </a:ln>
        </p:spPr>
        <p:txBody>
          <a:bodyPr spcFirstLastPara="1" wrap="square" lIns="91425" tIns="91425" rIns="91425" bIns="91425" anchor="t" anchorCtr="0">
            <a:normAutofit/>
          </a:bodyPr>
          <a:lstStyle/>
          <a:p>
            <a:pPr>
              <a:lnSpc>
                <a:spcPct val="114999"/>
              </a:lnSpc>
            </a:pPr>
            <a:r>
              <a:rPr lang="en-US" sz="2000" baseline="30000" err="1"/>
              <a:t>Tarefa</a:t>
            </a:r>
            <a:r>
              <a:rPr lang="en-US" sz="2000" baseline="30000"/>
              <a:t> 1: Estado da </a:t>
            </a:r>
            <a:r>
              <a:rPr lang="en-US" sz="2000" baseline="30000" err="1"/>
              <a:t>arte</a:t>
            </a:r>
            <a:r>
              <a:rPr lang="en-US" sz="2000" baseline="30000"/>
              <a:t> e </a:t>
            </a:r>
            <a:r>
              <a:rPr lang="en-US" sz="2000" baseline="30000" err="1"/>
              <a:t>aquisição</a:t>
            </a:r>
            <a:r>
              <a:rPr lang="en-US" sz="2000" baseline="30000"/>
              <a:t> de </a:t>
            </a:r>
            <a:r>
              <a:rPr lang="en-US" sz="2000" baseline="30000" err="1"/>
              <a:t>conhecimentos</a:t>
            </a:r>
            <a:endParaRPr lang="en-US" sz="2000" baseline="30000"/>
          </a:p>
          <a:p>
            <a:pPr>
              <a:lnSpc>
                <a:spcPct val="114999"/>
              </a:lnSpc>
            </a:pPr>
            <a:r>
              <a:rPr lang="en-US" sz="2000" baseline="30000" err="1"/>
              <a:t>Tarefa</a:t>
            </a:r>
            <a:r>
              <a:rPr lang="en-US" sz="2000" baseline="30000"/>
              <a:t> 2: Testes e </a:t>
            </a:r>
            <a:r>
              <a:rPr lang="en-US" sz="2000" baseline="30000" err="1"/>
              <a:t>análise</a:t>
            </a:r>
            <a:r>
              <a:rPr lang="en-US" sz="2000" baseline="30000"/>
              <a:t> de </a:t>
            </a:r>
            <a:r>
              <a:rPr lang="en-US" sz="2000" baseline="30000" err="1"/>
              <a:t>soluções</a:t>
            </a:r>
            <a:r>
              <a:rPr lang="en-US" sz="2000" baseline="30000"/>
              <a:t> </a:t>
            </a:r>
            <a:r>
              <a:rPr lang="en-US" sz="2000" baseline="30000" err="1"/>
              <a:t>existentes</a:t>
            </a:r>
            <a:r>
              <a:rPr lang="en-US" sz="2000" baseline="30000"/>
              <a:t>   </a:t>
            </a:r>
          </a:p>
          <a:p>
            <a:pPr>
              <a:lnSpc>
                <a:spcPct val="114999"/>
              </a:lnSpc>
            </a:pPr>
            <a:r>
              <a:rPr lang="en-US" sz="2000" baseline="30000" err="1"/>
              <a:t>Tarefa</a:t>
            </a:r>
            <a:r>
              <a:rPr lang="en-US" sz="2000" baseline="30000"/>
              <a:t> 3: </a:t>
            </a:r>
            <a:r>
              <a:rPr lang="en-US" sz="2000" baseline="30000" err="1"/>
              <a:t>Construção</a:t>
            </a:r>
            <a:r>
              <a:rPr lang="en-US" sz="2000" baseline="30000"/>
              <a:t> de um </a:t>
            </a:r>
            <a:r>
              <a:rPr lang="en-US" sz="2000" baseline="30000" err="1"/>
              <a:t>caso</a:t>
            </a:r>
            <a:r>
              <a:rPr lang="en-US" sz="2000" baseline="30000"/>
              <a:t> de </a:t>
            </a:r>
            <a:r>
              <a:rPr lang="en-US" sz="2000" baseline="30000" err="1"/>
              <a:t>uso</a:t>
            </a:r>
            <a:r>
              <a:rPr lang="en-US" sz="2000" baseline="30000"/>
              <a:t> de </a:t>
            </a:r>
            <a:r>
              <a:rPr lang="en-US" sz="2000" baseline="30000" err="1"/>
              <a:t>utilização</a:t>
            </a:r>
            <a:r>
              <a:rPr lang="en-US" sz="2000" baseline="30000"/>
              <a:t> </a:t>
            </a:r>
          </a:p>
          <a:p>
            <a:pPr>
              <a:lnSpc>
                <a:spcPct val="114999"/>
              </a:lnSpc>
            </a:pPr>
            <a:r>
              <a:rPr lang="en-US" sz="2000" baseline="30000" err="1"/>
              <a:t>Tarefa</a:t>
            </a:r>
            <a:r>
              <a:rPr lang="en-US" sz="2000" baseline="30000"/>
              <a:t> 4: </a:t>
            </a:r>
            <a:r>
              <a:rPr lang="en-US" sz="2000" baseline="30000" err="1"/>
              <a:t>Arquitetura</a:t>
            </a:r>
            <a:r>
              <a:rPr lang="en-US" sz="2000" baseline="30000"/>
              <a:t> e </a:t>
            </a:r>
            <a:r>
              <a:rPr lang="en-US" sz="2000" baseline="30000" err="1"/>
              <a:t>desenvolvimento</a:t>
            </a:r>
            <a:r>
              <a:rPr lang="en-US" sz="2000" baseline="30000"/>
              <a:t> do portal</a:t>
            </a:r>
          </a:p>
          <a:p>
            <a:pPr>
              <a:lnSpc>
                <a:spcPct val="114999"/>
              </a:lnSpc>
              <a:buNone/>
            </a:pPr>
            <a:r>
              <a:rPr lang="en-US"/>
              <a:t>    </a:t>
            </a:r>
          </a:p>
        </p:txBody>
      </p:sp>
    </p:spTree>
  </p:cSld>
  <p:clrMapOvr>
    <a:masterClrMapping/>
  </p:clrMapOvr>
</p:sld>
</file>

<file path=ppt/theme/theme1.xml><?xml version="1.0" encoding="utf-8"?>
<a:theme xmlns:a="http://schemas.openxmlformats.org/drawingml/2006/main" name="Geometric">
  <a:themeElements>
    <a:clrScheme name="Geometric">
      <a:dk1>
        <a:srgbClr val="FFFFFF"/>
      </a:dk1>
      <a:lt1>
        <a:srgbClr val="FFFFFF"/>
      </a:lt1>
      <a:dk2>
        <a:srgbClr val="434343"/>
      </a:dk2>
      <a:lt2>
        <a:srgbClr val="999999"/>
      </a:lt2>
      <a:accent1>
        <a:srgbClr val="14B981"/>
      </a:accent1>
      <a:accent2>
        <a:srgbClr val="34D399"/>
      </a:accent2>
      <a:accent3>
        <a:srgbClr val="14B981"/>
      </a:accent3>
      <a:accent4>
        <a:srgbClr val="0E9669"/>
      </a:accent4>
      <a:accent5>
        <a:srgbClr val="34D399"/>
      </a:accent5>
      <a:accent6>
        <a:srgbClr val="0E9669"/>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13</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Geometric</vt:lpstr>
      <vt:lpstr>Office Theme</vt:lpstr>
      <vt:lpstr>Portal para Mesh de Serviços em Ambientes Virtualizados</vt:lpstr>
      <vt:lpstr>Related Work!!!!!!!!!!</vt:lpstr>
      <vt:lpstr>Contexto (Exemplo Básico)</vt:lpstr>
      <vt:lpstr>PowerPoint Presentation</vt:lpstr>
      <vt:lpstr>PowerPoint Presentation</vt:lpstr>
      <vt:lpstr>Contexto - Grafana</vt:lpstr>
      <vt:lpstr>Resumo de Problemas</vt:lpstr>
      <vt:lpstr>Objetivos</vt:lpstr>
      <vt:lpstr>Calendário</vt:lpstr>
      <vt:lpstr>Tarefas individuais</vt:lpstr>
      <vt:lpstr>Plano de comunicações</vt:lpstr>
      <vt:lpstr>Resultados esperados</vt:lpstr>
      <vt:lpstr>Resultados esperados (Técnicos)</vt:lpstr>
      <vt:lpstr>Related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Portal para mesh de serviços em ambientes virtualizados</dc:title>
  <dc:creator>David Raposo</dc:creator>
  <cp:revision>9</cp:revision>
  <dcterms:modified xsi:type="dcterms:W3CDTF">2022-10-28T10:19:40Z</dcterms:modified>
</cp:coreProperties>
</file>