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File:Stemma_unipi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File:Stemma_unipi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380C1-F7E7-44F3-90C2-E6347849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84" y="1788453"/>
            <a:ext cx="9650028" cy="1842513"/>
          </a:xfrm>
        </p:spPr>
        <p:txBody>
          <a:bodyPr/>
          <a:lstStyle/>
          <a:p>
            <a:r>
              <a:rPr lang="en-US" sz="5400" dirty="0"/>
              <a:t>Midterm</a:t>
            </a:r>
            <a:r>
              <a:rPr lang="it-IT" sz="5400" dirty="0"/>
              <a:t> 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EEA407-B17A-4792-8C4F-7F900556EEAA}"/>
              </a:ext>
            </a:extLst>
          </p:cNvPr>
          <p:cNvSpPr txBox="1"/>
          <p:nvPr/>
        </p:nvSpPr>
        <p:spPr>
          <a:xfrm>
            <a:off x="648070" y="5605332"/>
            <a:ext cx="216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Pasquali Alex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67F10A-00CC-448D-BD2D-DFA5CEC1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2722" y="1514668"/>
            <a:ext cx="1026039" cy="1047565"/>
          </a:xfrm>
          <a:prstGeom prst="rect">
            <a:avLst/>
          </a:prstGeom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0E6ABD7F-9E3A-4F7E-8ACA-510A9F605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702786"/>
            <a:ext cx="6831673" cy="1086237"/>
          </a:xfrm>
        </p:spPr>
        <p:txBody>
          <a:bodyPr>
            <a:noAutofit/>
          </a:bodyPr>
          <a:lstStyle/>
          <a:p>
            <a:r>
              <a:rPr lang="en-US" sz="3200" i="1" dirty="0"/>
              <a:t>Continual Learning with Deep Generative Replay</a:t>
            </a:r>
          </a:p>
        </p:txBody>
      </p:sp>
    </p:spTree>
    <p:extLst>
      <p:ext uri="{BB962C8B-B14F-4D97-AF65-F5344CB8AC3E}">
        <p14:creationId xmlns:p14="http://schemas.microsoft.com/office/powerpoint/2010/main" val="38368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34B7F9-CB7D-4298-9D62-A9BA79928B49}"/>
              </a:ext>
            </a:extLst>
          </p:cNvPr>
          <p:cNvSpPr txBox="1"/>
          <p:nvPr/>
        </p:nvSpPr>
        <p:spPr>
          <a:xfrm>
            <a:off x="2809782" y="150458"/>
            <a:ext cx="3072734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The setting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3BA98E-78CF-4A9A-A1DE-9AC07F5D4B5E}"/>
              </a:ext>
            </a:extLst>
          </p:cNvPr>
          <p:cNvSpPr txBox="1"/>
          <p:nvPr/>
        </p:nvSpPr>
        <p:spPr>
          <a:xfrm>
            <a:off x="8550679" y="3227419"/>
            <a:ext cx="3470015" cy="584775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Continual Learning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7243DE-7468-4638-9F3A-21E213A9BCCE}"/>
              </a:ext>
            </a:extLst>
          </p:cNvPr>
          <p:cNvSpPr txBox="1"/>
          <p:nvPr/>
        </p:nvSpPr>
        <p:spPr>
          <a:xfrm>
            <a:off x="989214" y="1350385"/>
            <a:ext cx="6739444" cy="132343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Deep learning is the state-of-the-art tool to solve many complex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trend has been to go towards </a:t>
            </a:r>
            <a:r>
              <a:rPr lang="en-US" sz="1600" b="1" dirty="0">
                <a:solidFill>
                  <a:schemeClr val="tx2"/>
                </a:solidFill>
              </a:rPr>
              <a:t>more and more complicated problems</a:t>
            </a:r>
            <a:r>
              <a:rPr lang="en-US" sz="1600" dirty="0">
                <a:solidFill>
                  <a:schemeClr val="tx2"/>
                </a:solidFill>
              </a:rPr>
              <a:t>, but in </a:t>
            </a:r>
            <a:r>
              <a:rPr lang="en-US" sz="1600" b="1" dirty="0">
                <a:solidFill>
                  <a:schemeClr val="tx2"/>
                </a:solidFill>
              </a:rPr>
              <a:t>narrow domains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scenario was usually </a:t>
            </a:r>
            <a:r>
              <a:rPr lang="en-US" sz="1600" b="1" dirty="0">
                <a:solidFill>
                  <a:schemeClr val="tx2"/>
                </a:solidFill>
              </a:rPr>
              <a:t>offline learning</a:t>
            </a:r>
            <a:r>
              <a:rPr lang="en-US" sz="1600" dirty="0">
                <a:solidFill>
                  <a:schemeClr val="tx2"/>
                </a:solidFill>
              </a:rPr>
              <a:t>, where the training data is all available prior to the deployment of the model.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2603AB-5C81-4490-A6B8-F2F5D678281F}"/>
              </a:ext>
            </a:extLst>
          </p:cNvPr>
          <p:cNvSpPr txBox="1"/>
          <p:nvPr/>
        </p:nvSpPr>
        <p:spPr>
          <a:xfrm>
            <a:off x="976426" y="3227420"/>
            <a:ext cx="6739444" cy="5847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This creates problems in terms of </a:t>
            </a:r>
            <a:r>
              <a:rPr lang="en-US" sz="1600" b="1" dirty="0">
                <a:solidFill>
                  <a:schemeClr val="tx2"/>
                </a:solidFill>
              </a:rPr>
              <a:t>adaptability</a:t>
            </a:r>
            <a:r>
              <a:rPr lang="en-US" sz="1600" dirty="0">
                <a:solidFill>
                  <a:schemeClr val="tx2"/>
                </a:solidFill>
              </a:rPr>
              <a:t> and </a:t>
            </a:r>
            <a:r>
              <a:rPr lang="en-US" sz="1600" b="1" dirty="0">
                <a:solidFill>
                  <a:schemeClr val="tx2"/>
                </a:solidFill>
              </a:rPr>
              <a:t>versatility</a:t>
            </a:r>
            <a:r>
              <a:rPr lang="en-US" sz="1600" dirty="0">
                <a:solidFill>
                  <a:schemeClr val="tx2"/>
                </a:solidFill>
              </a:rPr>
              <a:t> of the model, as well as of </a:t>
            </a:r>
            <a:r>
              <a:rPr lang="en-US" sz="1600" b="1" dirty="0">
                <a:solidFill>
                  <a:schemeClr val="tx2"/>
                </a:solidFill>
              </a:rPr>
              <a:t>scalability</a:t>
            </a:r>
            <a:r>
              <a:rPr lang="en-US" sz="1600" dirty="0">
                <a:solidFill>
                  <a:schemeClr val="tx2"/>
                </a:solidFill>
              </a:rPr>
              <a:t> and </a:t>
            </a:r>
            <a:r>
              <a:rPr lang="en-US" sz="1600" b="1" dirty="0">
                <a:solidFill>
                  <a:schemeClr val="tx2"/>
                </a:solidFill>
              </a:rPr>
              <a:t>feasibility</a:t>
            </a:r>
            <a:r>
              <a:rPr lang="en-US" sz="1600" dirty="0">
                <a:solidFill>
                  <a:schemeClr val="tx2"/>
                </a:solidFill>
              </a:rPr>
              <a:t> in some real-world applications.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47FB617-FC6D-4646-B65D-6302363FFB7F}"/>
              </a:ext>
            </a:extLst>
          </p:cNvPr>
          <p:cNvSpPr txBox="1"/>
          <p:nvPr/>
        </p:nvSpPr>
        <p:spPr>
          <a:xfrm>
            <a:off x="5055276" y="4677285"/>
            <a:ext cx="6965418" cy="132343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Continual learning</a:t>
            </a:r>
            <a:r>
              <a:rPr lang="en-US" sz="1600" dirty="0">
                <a:solidFill>
                  <a:schemeClr val="tx2"/>
                </a:solidFill>
              </a:rPr>
              <a:t> is a framework where the model learns sequentially from a stream of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can become available during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No access to previously encountered data is necessary </a:t>
            </a:r>
            <a:r>
              <a:rPr lang="en-US" sz="1200" dirty="0">
                <a:solidFill>
                  <a:schemeClr val="tx2"/>
                </a:solidFill>
              </a:rPr>
              <a:t>(depends on the approach)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Constant computational and memory resources </a:t>
            </a:r>
            <a:r>
              <a:rPr lang="en-US" sz="1200" dirty="0">
                <a:solidFill>
                  <a:schemeClr val="tx2"/>
                </a:solidFill>
              </a:rPr>
              <a:t>(depends on the approach)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A354E286-983A-4455-B31F-5E66BBF4B5D4}"/>
              </a:ext>
            </a:extLst>
          </p:cNvPr>
          <p:cNvSpPr/>
          <p:nvPr/>
        </p:nvSpPr>
        <p:spPr>
          <a:xfrm>
            <a:off x="10119970" y="3884335"/>
            <a:ext cx="331431" cy="720808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2F090F0-5103-467B-95A1-8C153073DCA9}"/>
              </a:ext>
            </a:extLst>
          </p:cNvPr>
          <p:cNvSpPr/>
          <p:nvPr/>
        </p:nvSpPr>
        <p:spPr>
          <a:xfrm rot="5400000">
            <a:off x="4134620" y="919841"/>
            <a:ext cx="423056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03FCD41-FF3C-4C1D-9A35-DC14EF29B8DA}"/>
              </a:ext>
            </a:extLst>
          </p:cNvPr>
          <p:cNvSpPr/>
          <p:nvPr/>
        </p:nvSpPr>
        <p:spPr>
          <a:xfrm rot="5400000">
            <a:off x="4134620" y="2791726"/>
            <a:ext cx="423056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FF99A7C8-A503-4829-8119-857369B56D36}"/>
              </a:ext>
            </a:extLst>
          </p:cNvPr>
          <p:cNvSpPr/>
          <p:nvPr/>
        </p:nvSpPr>
        <p:spPr>
          <a:xfrm>
            <a:off x="7761741" y="3368339"/>
            <a:ext cx="743067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5998F1-48F8-4984-BFEF-8FE1E95B6854}"/>
              </a:ext>
            </a:extLst>
          </p:cNvPr>
          <p:cNvSpPr txBox="1"/>
          <p:nvPr/>
        </p:nvSpPr>
        <p:spPr>
          <a:xfrm>
            <a:off x="1010994" y="885133"/>
            <a:ext cx="10458955" cy="5847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“Attempts to train a comprehensive artificial intelligence capable of solving multiple tasks have been impeded by a </a:t>
            </a:r>
            <a:r>
              <a:rPr lang="en-US" sz="1600" b="1" i="1" dirty="0">
                <a:solidFill>
                  <a:schemeClr val="tx2"/>
                </a:solidFill>
              </a:rPr>
              <a:t>chronic problem</a:t>
            </a:r>
            <a:r>
              <a:rPr lang="en-US" sz="1600" i="1" dirty="0">
                <a:solidFill>
                  <a:schemeClr val="tx2"/>
                </a:solidFill>
              </a:rPr>
              <a:t> called </a:t>
            </a:r>
            <a:r>
              <a:rPr lang="en-US" sz="1600" b="1" i="1" dirty="0">
                <a:solidFill>
                  <a:schemeClr val="tx2"/>
                </a:solidFill>
              </a:rPr>
              <a:t>catastrophic forgetting</a:t>
            </a:r>
            <a:r>
              <a:rPr lang="en-US" sz="1600" i="1" dirty="0">
                <a:solidFill>
                  <a:schemeClr val="tx2"/>
                </a:solidFill>
              </a:rPr>
              <a:t>” </a:t>
            </a:r>
            <a:r>
              <a:rPr lang="en-US" sz="1600" dirty="0">
                <a:solidFill>
                  <a:schemeClr val="tx2"/>
                </a:solidFill>
              </a:rPr>
              <a:t>[1]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2051E0-E61D-4965-9744-09D69AF3E944}"/>
              </a:ext>
            </a:extLst>
          </p:cNvPr>
          <p:cNvSpPr txBox="1"/>
          <p:nvPr/>
        </p:nvSpPr>
        <p:spPr>
          <a:xfrm>
            <a:off x="1010994" y="123825"/>
            <a:ext cx="3072734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The problem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42B9C1-9914-47A4-8285-6F84ED2EBEC3}"/>
              </a:ext>
            </a:extLst>
          </p:cNvPr>
          <p:cNvSpPr txBox="1"/>
          <p:nvPr/>
        </p:nvSpPr>
        <p:spPr>
          <a:xfrm>
            <a:off x="727969" y="6611064"/>
            <a:ext cx="1005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 err="1"/>
              <a:t>Hanul</a:t>
            </a:r>
            <a:r>
              <a:rPr lang="en-US" sz="1000" dirty="0"/>
              <a:t> Shin, Jung Lee, </a:t>
            </a:r>
            <a:r>
              <a:rPr lang="en-US" sz="1000" dirty="0" err="1"/>
              <a:t>Jaehong</a:t>
            </a:r>
            <a:r>
              <a:rPr lang="en-US" sz="1000" dirty="0"/>
              <a:t> Kim, </a:t>
            </a:r>
            <a:r>
              <a:rPr lang="en-US" sz="1000" dirty="0" err="1"/>
              <a:t>Jiwon</a:t>
            </a:r>
            <a:r>
              <a:rPr lang="en-US" sz="1000" dirty="0"/>
              <a:t> Kim. </a:t>
            </a:r>
            <a:r>
              <a:rPr lang="en-US" sz="1000" i="1" dirty="0"/>
              <a:t>Continual Learning with Deep Generative Replay</a:t>
            </a:r>
            <a:r>
              <a:rPr lang="en-US" sz="1000" dirty="0"/>
              <a:t>, 2017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7EC3F3-6444-4DB4-ACA8-7EE3D5ECD7D4}"/>
              </a:ext>
            </a:extLst>
          </p:cNvPr>
          <p:cNvSpPr txBox="1"/>
          <p:nvPr/>
        </p:nvSpPr>
        <p:spPr>
          <a:xfrm>
            <a:off x="1010994" y="1584885"/>
            <a:ext cx="10458955" cy="15388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Catastrophic Forgetting</a:t>
            </a:r>
          </a:p>
          <a:p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Problem where the model’s </a:t>
            </a:r>
            <a:r>
              <a:rPr lang="en-US" sz="1600" b="1" dirty="0">
                <a:solidFill>
                  <a:schemeClr val="tx2"/>
                </a:solidFill>
              </a:rPr>
              <a:t>performance on previously learnt tasks degrades </a:t>
            </a:r>
            <a:r>
              <a:rPr lang="en-US" sz="1600" dirty="0">
                <a:solidFill>
                  <a:schemeClr val="tx2"/>
                </a:solidFill>
              </a:rPr>
              <a:t>when the model is trained on a new task because the parameters are optimized for the new one without considering the previous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Stability</a:t>
            </a:r>
            <a:r>
              <a:rPr lang="en-US" sz="1600" dirty="0">
                <a:solidFill>
                  <a:schemeClr val="tx2"/>
                </a:solidFill>
              </a:rPr>
              <a:t> vs </a:t>
            </a:r>
            <a:r>
              <a:rPr lang="en-US" sz="1600" b="1" dirty="0">
                <a:solidFill>
                  <a:schemeClr val="tx2"/>
                </a:solidFill>
              </a:rPr>
              <a:t>plasticity</a:t>
            </a:r>
            <a:r>
              <a:rPr lang="en-US" sz="1600" dirty="0">
                <a:solidFill>
                  <a:schemeClr val="tx2"/>
                </a:solidFill>
              </a:rPr>
              <a:t> tradeoff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is </a:t>
            </a:r>
            <a:r>
              <a:rPr lang="en-US" sz="1600" b="1" dirty="0">
                <a:solidFill>
                  <a:schemeClr val="tx2"/>
                </a:solidFill>
              </a:rPr>
              <a:t>not sustainable </a:t>
            </a:r>
            <a:r>
              <a:rPr lang="en-US" sz="1600" dirty="0">
                <a:solidFill>
                  <a:schemeClr val="tx2"/>
                </a:solidFill>
              </a:rPr>
              <a:t>to train the model </a:t>
            </a:r>
            <a:r>
              <a:rPr lang="en-US" sz="1600" b="1" dirty="0">
                <a:solidFill>
                  <a:schemeClr val="tx2"/>
                </a:solidFill>
              </a:rPr>
              <a:t>from scratch </a:t>
            </a:r>
            <a:r>
              <a:rPr lang="en-US" sz="1600" dirty="0">
                <a:solidFill>
                  <a:schemeClr val="tx2"/>
                </a:solidFill>
              </a:rPr>
              <a:t>for every new experience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3EBAF4-EAD1-401D-9CEB-A8C29EDEF52A}"/>
              </a:ext>
            </a:extLst>
          </p:cNvPr>
          <p:cNvSpPr txBox="1"/>
          <p:nvPr/>
        </p:nvSpPr>
        <p:spPr>
          <a:xfrm>
            <a:off x="1010994" y="3734233"/>
            <a:ext cx="5425318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Some solution approaches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F8AC55-078C-4278-87D9-13DC75A665B6}"/>
              </a:ext>
            </a:extLst>
          </p:cNvPr>
          <p:cNvSpPr txBox="1"/>
          <p:nvPr/>
        </p:nvSpPr>
        <p:spPr>
          <a:xfrm>
            <a:off x="1010993" y="4531279"/>
            <a:ext cx="3587639" cy="129266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Regularization-based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Elastic weight consolidation </a:t>
            </a:r>
            <a:r>
              <a:rPr lang="en-US" sz="1400" dirty="0">
                <a:solidFill>
                  <a:schemeClr val="tx2"/>
                </a:solidFill>
              </a:rPr>
              <a:t>(Kirkpatrick et al,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Learning without forgetting </a:t>
            </a:r>
            <a:r>
              <a:rPr lang="en-US" sz="1400" dirty="0">
                <a:solidFill>
                  <a:schemeClr val="tx2"/>
                </a:solidFill>
              </a:rPr>
              <a:t>(Li et al, 2018)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E807FA-3A9F-407D-B1D8-716AC3924F40}"/>
              </a:ext>
            </a:extLst>
          </p:cNvPr>
          <p:cNvSpPr txBox="1"/>
          <p:nvPr/>
        </p:nvSpPr>
        <p:spPr>
          <a:xfrm>
            <a:off x="4741094" y="4531279"/>
            <a:ext cx="3587639" cy="8309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Rehersal</a:t>
            </a:r>
            <a:r>
              <a:rPr lang="en-US" b="1" dirty="0">
                <a:solidFill>
                  <a:schemeClr val="tx2"/>
                </a:solidFill>
              </a:rPr>
              <a:t>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Rehearsal and </a:t>
            </a:r>
            <a:r>
              <a:rPr lang="en-US" sz="1600" dirty="0" err="1">
                <a:solidFill>
                  <a:schemeClr val="tx2"/>
                </a:solidFill>
              </a:rPr>
              <a:t>Pseudorehersal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(Robins, 1994)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207CF5-E18A-4D5B-A1A1-BEA7A5A28C8D}"/>
              </a:ext>
            </a:extLst>
          </p:cNvPr>
          <p:cNvSpPr txBox="1"/>
          <p:nvPr/>
        </p:nvSpPr>
        <p:spPr>
          <a:xfrm>
            <a:off x="8471195" y="4531279"/>
            <a:ext cx="3587638" cy="107721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More advanced replay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2"/>
                </a:solidFill>
              </a:rPr>
              <a:t>Generative Replay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(Shin et al,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Distilled Replay </a:t>
            </a:r>
            <a:r>
              <a:rPr lang="en-US" sz="1400" dirty="0">
                <a:solidFill>
                  <a:schemeClr val="tx2"/>
                </a:solidFill>
              </a:rPr>
              <a:t>(</a:t>
            </a:r>
            <a:r>
              <a:rPr lang="en-US" sz="1400" dirty="0" err="1">
                <a:solidFill>
                  <a:schemeClr val="tx2"/>
                </a:solidFill>
              </a:rPr>
              <a:t>Rosasco</a:t>
            </a:r>
            <a:r>
              <a:rPr lang="en-US" sz="1400" dirty="0">
                <a:solidFill>
                  <a:schemeClr val="tx2"/>
                </a:solidFill>
              </a:rPr>
              <a:t>, Carta, </a:t>
            </a:r>
            <a:r>
              <a:rPr lang="en-US" sz="1400" dirty="0" err="1">
                <a:solidFill>
                  <a:schemeClr val="tx2"/>
                </a:solidFill>
              </a:rPr>
              <a:t>Cossu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Lomonaco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Bacciu</a:t>
            </a:r>
            <a:r>
              <a:rPr lang="en-US" sz="1400" dirty="0">
                <a:solidFill>
                  <a:schemeClr val="tx2"/>
                </a:solidFill>
              </a:rPr>
              <a:t>, 2021)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2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7049B-BF6D-4791-BB12-1AFB0F78916C}"/>
              </a:ext>
            </a:extLst>
          </p:cNvPr>
          <p:cNvSpPr txBox="1"/>
          <p:nvPr/>
        </p:nvSpPr>
        <p:spPr>
          <a:xfrm>
            <a:off x="1010994" y="123825"/>
            <a:ext cx="5085006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Deep Generative Replay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CB8646-7D8B-488D-B106-2EF7538A29E6}"/>
              </a:ext>
            </a:extLst>
          </p:cNvPr>
          <p:cNvSpPr txBox="1"/>
          <p:nvPr/>
        </p:nvSpPr>
        <p:spPr>
          <a:xfrm>
            <a:off x="1010994" y="981203"/>
            <a:ext cx="5434194" cy="116955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2"/>
                </a:solidFill>
              </a:rPr>
              <a:t>Scholar </a:t>
            </a:r>
            <a:r>
              <a:rPr lang="en-US" sz="2000" b="1" dirty="0">
                <a:solidFill>
                  <a:schemeClr val="tx2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capable of </a:t>
            </a:r>
            <a:r>
              <a:rPr lang="en-US" sz="1600" b="1" dirty="0">
                <a:solidFill>
                  <a:schemeClr val="tx2"/>
                </a:solidFill>
              </a:rPr>
              <a:t>learning</a:t>
            </a:r>
            <a:r>
              <a:rPr lang="en-US" sz="1600" dirty="0">
                <a:solidFill>
                  <a:schemeClr val="tx2"/>
                </a:solidFill>
              </a:rPr>
              <a:t> a new task and </a:t>
            </a:r>
            <a:r>
              <a:rPr lang="en-US" sz="1600" b="1" dirty="0">
                <a:solidFill>
                  <a:schemeClr val="tx2"/>
                </a:solidFill>
              </a:rPr>
              <a:t>teaching</a:t>
            </a:r>
            <a:r>
              <a:rPr lang="en-US" sz="1600" dirty="0">
                <a:solidFill>
                  <a:schemeClr val="tx2"/>
                </a:solidFill>
              </a:rPr>
              <a:t> its knowledge to other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Composed by a </a:t>
            </a:r>
            <a:r>
              <a:rPr lang="en-US" sz="1600" b="1" dirty="0">
                <a:solidFill>
                  <a:schemeClr val="tx2"/>
                </a:solidFill>
              </a:rPr>
              <a:t>generator</a:t>
            </a:r>
            <a:r>
              <a:rPr lang="en-US" sz="1600" dirty="0">
                <a:solidFill>
                  <a:schemeClr val="tx2"/>
                </a:solidFill>
              </a:rPr>
              <a:t> and a </a:t>
            </a:r>
            <a:r>
              <a:rPr lang="en-US" sz="1600" b="1" dirty="0">
                <a:solidFill>
                  <a:schemeClr val="tx2"/>
                </a:solidFill>
              </a:rPr>
              <a:t>solver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2E288C69-A18E-4C96-A113-6A953E2EAB48}"/>
              </a:ext>
            </a:extLst>
          </p:cNvPr>
          <p:cNvSpPr/>
          <p:nvPr/>
        </p:nvSpPr>
        <p:spPr>
          <a:xfrm>
            <a:off x="6526903" y="1373254"/>
            <a:ext cx="688829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7E26C1-CAE0-4417-8FAC-1415EC1AB105}"/>
              </a:ext>
            </a:extLst>
          </p:cNvPr>
          <p:cNvSpPr txBox="1"/>
          <p:nvPr/>
        </p:nvSpPr>
        <p:spPr>
          <a:xfrm>
            <a:off x="7297447" y="981203"/>
            <a:ext cx="4722918" cy="193899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Deep generative model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Adversarial training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of generator and discriminator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Generator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 learns to </a:t>
            </a: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mimic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real data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Discriminator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 learns to </a:t>
            </a: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distinguish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 between real and generated data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D7752F7-3AAB-433F-8EAA-34FDD69C1C2F}"/>
              </a:ext>
            </a:extLst>
          </p:cNvPr>
          <p:cNvSpPr/>
          <p:nvPr/>
        </p:nvSpPr>
        <p:spPr>
          <a:xfrm rot="5400000">
            <a:off x="3390796" y="2211123"/>
            <a:ext cx="325401" cy="248592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1ACAA0B-616B-4C9D-A89D-84E5798EDB86}"/>
              </a:ext>
            </a:extLst>
          </p:cNvPr>
          <p:cNvSpPr txBox="1"/>
          <p:nvPr/>
        </p:nvSpPr>
        <p:spPr>
          <a:xfrm>
            <a:off x="1010994" y="2520085"/>
            <a:ext cx="5434194" cy="40011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Solver: </a:t>
            </a:r>
            <a:r>
              <a:rPr lang="en-US" sz="1600" dirty="0">
                <a:solidFill>
                  <a:schemeClr val="tx2"/>
                </a:solidFill>
              </a:rPr>
              <a:t>Task-solving model (neural network)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71DF11-4C08-427A-87BE-B7918EF02BFA}"/>
              </a:ext>
            </a:extLst>
          </p:cNvPr>
          <p:cNvSpPr txBox="1"/>
          <p:nvPr/>
        </p:nvSpPr>
        <p:spPr>
          <a:xfrm>
            <a:off x="1010994" y="3551069"/>
            <a:ext cx="5434194" cy="138499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Sequential</a:t>
            </a:r>
            <a:r>
              <a:rPr lang="en-US" sz="1600" dirty="0">
                <a:solidFill>
                  <a:schemeClr val="tx2"/>
                </a:solidFill>
              </a:rPr>
              <a:t> training on </a:t>
            </a:r>
            <a:r>
              <a:rPr lang="en-US" sz="1600" b="1" dirty="0">
                <a:solidFill>
                  <a:schemeClr val="tx2"/>
                </a:solidFill>
              </a:rPr>
              <a:t>scholar </a:t>
            </a:r>
            <a:r>
              <a:rPr lang="en-US" sz="1600" dirty="0">
                <a:solidFill>
                  <a:schemeClr val="tx2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Train current scholar while referring to recent copy of the network </a:t>
            </a:r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 current scholar learns from past one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Equivalent to train a sequence of scholars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C37ADDF-004D-4875-A39F-EB610D68A945}"/>
              </a:ext>
            </a:extLst>
          </p:cNvPr>
          <p:cNvSpPr txBox="1"/>
          <p:nvPr/>
        </p:nvSpPr>
        <p:spPr>
          <a:xfrm>
            <a:off x="7297447" y="3524124"/>
            <a:ext cx="4722918" cy="135421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1) Generator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New generator (G) receives current task’s input (</a:t>
            </a:r>
            <a:r>
              <a:rPr lang="en-US" sz="1600" b="1" dirty="0">
                <a:solidFill>
                  <a:schemeClr val="tx2"/>
                </a:solidFill>
              </a:rPr>
              <a:t>x</a:t>
            </a:r>
            <a:r>
              <a:rPr lang="en-US" sz="1600" dirty="0">
                <a:solidFill>
                  <a:schemeClr val="tx2"/>
                </a:solidFill>
              </a:rPr>
              <a:t>) and </a:t>
            </a:r>
            <a:r>
              <a:rPr lang="en-US" sz="1600" i="1" dirty="0">
                <a:solidFill>
                  <a:schemeClr val="tx2"/>
                </a:solidFill>
              </a:rPr>
              <a:t>replayed</a:t>
            </a:r>
            <a:r>
              <a:rPr lang="en-US" sz="1600" dirty="0">
                <a:solidFill>
                  <a:schemeClr val="tx2"/>
                </a:solidFill>
              </a:rPr>
              <a:t> inputs from previous tasks (</a:t>
            </a:r>
            <a:r>
              <a:rPr lang="en-US" sz="1600" b="1" dirty="0">
                <a:solidFill>
                  <a:schemeClr val="tx2"/>
                </a:solidFill>
              </a:rPr>
              <a:t>x’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x’</a:t>
            </a:r>
            <a:r>
              <a:rPr lang="en-US" sz="1600" dirty="0">
                <a:solidFill>
                  <a:schemeClr val="tx2"/>
                </a:solidFill>
              </a:rPr>
              <a:t> generated by the previous scholar’s generator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 learns to reconstruct </a:t>
            </a:r>
            <a:r>
              <a:rPr lang="en-US" sz="1600" b="1" dirty="0">
                <a:solidFill>
                  <a:schemeClr val="tx2"/>
                </a:solidFill>
              </a:rPr>
              <a:t>cumulative</a:t>
            </a:r>
            <a:r>
              <a:rPr lang="en-US" sz="1600" dirty="0">
                <a:solidFill>
                  <a:schemeClr val="tx2"/>
                </a:solidFill>
              </a:rPr>
              <a:t> input space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5707B612-9AE3-4C91-B9F7-4725C94F545D}"/>
              </a:ext>
            </a:extLst>
          </p:cNvPr>
          <p:cNvSpPr/>
          <p:nvPr/>
        </p:nvSpPr>
        <p:spPr>
          <a:xfrm>
            <a:off x="6526903" y="4092098"/>
            <a:ext cx="688829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0902D05-80EE-413C-8952-959F30AC62BE}"/>
              </a:ext>
            </a:extLst>
          </p:cNvPr>
          <p:cNvSpPr txBox="1"/>
          <p:nvPr/>
        </p:nvSpPr>
        <p:spPr>
          <a:xfrm>
            <a:off x="7297447" y="5310015"/>
            <a:ext cx="4722918" cy="135421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2) Solver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New solver (S) learns to couple inputs and targets from mix of real and replayed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Replayed targets are past solver’s response to replayed inputs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0DD9DA83-6587-432E-9EE8-C19D3449D25B}"/>
              </a:ext>
            </a:extLst>
          </p:cNvPr>
          <p:cNvSpPr/>
          <p:nvPr/>
        </p:nvSpPr>
        <p:spPr>
          <a:xfrm rot="5400000">
            <a:off x="9496206" y="4942710"/>
            <a:ext cx="325401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862D934-0D9C-4A14-81B3-C5A202ECA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" r="2122"/>
          <a:stretch/>
        </p:blipFill>
        <p:spPr>
          <a:xfrm>
            <a:off x="1010994" y="5026885"/>
            <a:ext cx="5434194" cy="16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1E74E-BBE8-4CD5-8254-856BDF8AA25A}"/>
              </a:ext>
            </a:extLst>
          </p:cNvPr>
          <p:cNvSpPr txBox="1"/>
          <p:nvPr/>
        </p:nvSpPr>
        <p:spPr>
          <a:xfrm>
            <a:off x="1010994" y="123825"/>
            <a:ext cx="2460175" cy="523220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More in depth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CAE1ADA-D1E6-420B-9451-33BBFF0D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94" y="794601"/>
            <a:ext cx="8440328" cy="533474"/>
          </a:xfrm>
          <a:prstGeom prst="rect">
            <a:avLst/>
          </a:prstGeo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7F03A46F-8FD9-4A80-A8E3-BA9144D6E027}"/>
              </a:ext>
            </a:extLst>
          </p:cNvPr>
          <p:cNvSpPr/>
          <p:nvPr/>
        </p:nvSpPr>
        <p:spPr>
          <a:xfrm rot="16200000">
            <a:off x="4158676" y="760416"/>
            <a:ext cx="209649" cy="1344967"/>
          </a:xfrm>
          <a:prstGeom prst="leftBrace">
            <a:avLst>
              <a:gd name="adj1" fmla="val 358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5B3486AD-8173-41F1-B692-8B3D5ADAC466}"/>
              </a:ext>
            </a:extLst>
          </p:cNvPr>
          <p:cNvSpPr/>
          <p:nvPr/>
        </p:nvSpPr>
        <p:spPr>
          <a:xfrm rot="16200000">
            <a:off x="8056714" y="290638"/>
            <a:ext cx="209648" cy="2284521"/>
          </a:xfrm>
          <a:prstGeom prst="leftBrace">
            <a:avLst>
              <a:gd name="adj1" fmla="val 358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8E4DF55-27D7-4D64-BB44-70717C2D3817}"/>
              </a:ext>
            </a:extLst>
          </p:cNvPr>
          <p:cNvCxnSpPr>
            <a:cxnSpLocks/>
          </p:cNvCxnSpPr>
          <p:nvPr/>
        </p:nvCxnSpPr>
        <p:spPr>
          <a:xfrm>
            <a:off x="2467993" y="1218917"/>
            <a:ext cx="0" cy="31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F0A626-C41C-47AE-93EC-F442FD220869}"/>
              </a:ext>
            </a:extLst>
          </p:cNvPr>
          <p:cNvSpPr txBox="1"/>
          <p:nvPr/>
        </p:nvSpPr>
        <p:spPr>
          <a:xfrm>
            <a:off x="1010994" y="1596454"/>
            <a:ext cx="2232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</a:t>
            </a:r>
            <a:r>
              <a:rPr lang="en-US" sz="1400" dirty="0"/>
              <a:t> is the </a:t>
            </a:r>
            <a:r>
              <a:rPr lang="en-US" sz="1400" b="1" dirty="0"/>
              <a:t>ratio</a:t>
            </a:r>
            <a:r>
              <a:rPr lang="en-US" sz="1400" dirty="0"/>
              <a:t> between the importance of the </a:t>
            </a:r>
            <a:r>
              <a:rPr lang="en-US" sz="1400" b="1" dirty="0"/>
              <a:t>new task </a:t>
            </a:r>
            <a:r>
              <a:rPr lang="en-US" sz="1400" dirty="0"/>
              <a:t>compared to the </a:t>
            </a:r>
            <a:r>
              <a:rPr lang="en-US" sz="1400" b="1" dirty="0"/>
              <a:t>older ones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A60063-B922-4A91-B41B-73904CF49149}"/>
              </a:ext>
            </a:extLst>
          </p:cNvPr>
          <p:cNvSpPr txBox="1"/>
          <p:nvPr/>
        </p:nvSpPr>
        <p:spPr>
          <a:xfrm>
            <a:off x="3370993" y="1547978"/>
            <a:ext cx="223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 of the solver with </a:t>
            </a:r>
            <a:r>
              <a:rPr lang="en-US" sz="1400" b="1" dirty="0"/>
              <a:t>real data </a:t>
            </a:r>
            <a:r>
              <a:rPr lang="en-US" sz="1400" dirty="0"/>
              <a:t>and </a:t>
            </a:r>
            <a:r>
              <a:rPr lang="en-US" sz="1400" b="1" dirty="0"/>
              <a:t>real targets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48DD549-DEF8-4EF5-B270-B5CA1491FD80}"/>
              </a:ext>
            </a:extLst>
          </p:cNvPr>
          <p:cNvSpPr txBox="1"/>
          <p:nvPr/>
        </p:nvSpPr>
        <p:spPr>
          <a:xfrm>
            <a:off x="6588277" y="1595665"/>
            <a:ext cx="3878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 of the solver where the </a:t>
            </a:r>
            <a:r>
              <a:rPr lang="en-US" sz="1400" b="1" dirty="0"/>
              <a:t>data</a:t>
            </a:r>
            <a:r>
              <a:rPr lang="en-US" sz="1400" dirty="0"/>
              <a:t> is </a:t>
            </a:r>
            <a:r>
              <a:rPr lang="en-US" sz="1400" b="1" dirty="0"/>
              <a:t>generated</a:t>
            </a:r>
            <a:r>
              <a:rPr lang="en-US" sz="1400" dirty="0"/>
              <a:t> by the previous generator and the </a:t>
            </a:r>
            <a:r>
              <a:rPr lang="en-US" sz="1400" b="1" dirty="0"/>
              <a:t>targets</a:t>
            </a:r>
            <a:r>
              <a:rPr lang="en-US" sz="1400" dirty="0"/>
              <a:t> are the </a:t>
            </a:r>
            <a:r>
              <a:rPr lang="en-US" sz="1400" b="1" dirty="0"/>
              <a:t>previous solver’s response </a:t>
            </a:r>
            <a:r>
              <a:rPr lang="en-US" sz="1400" dirty="0"/>
              <a:t>to those same inputs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588EDE4D-43CD-4A9D-80A6-18DCD835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94" y="2818940"/>
            <a:ext cx="7554379" cy="523948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578D83-F58B-4C4B-9784-3DC6CA0FDC22}"/>
              </a:ext>
            </a:extLst>
          </p:cNvPr>
          <p:cNvSpPr txBox="1"/>
          <p:nvPr/>
        </p:nvSpPr>
        <p:spPr>
          <a:xfrm>
            <a:off x="8396697" y="3410654"/>
            <a:ext cx="250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test time, no self-generated inputs are used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4DB2CAA-3A73-4CC7-A359-92E91109F401}"/>
              </a:ext>
            </a:extLst>
          </p:cNvPr>
          <p:cNvCxnSpPr>
            <a:cxnSpLocks/>
          </p:cNvCxnSpPr>
          <p:nvPr/>
        </p:nvCxnSpPr>
        <p:spPr>
          <a:xfrm flipV="1">
            <a:off x="6588277" y="625465"/>
            <a:ext cx="0" cy="3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7DDFDA4-0E05-4E56-8D0F-5B078AF0181E}"/>
              </a:ext>
            </a:extLst>
          </p:cNvPr>
          <p:cNvSpPr txBox="1"/>
          <p:nvPr/>
        </p:nvSpPr>
        <p:spPr>
          <a:xfrm>
            <a:off x="5781367" y="233120"/>
            <a:ext cx="161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Previous generator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E55F268-ACFD-4C6E-A86C-9D30FE88D056}"/>
              </a:ext>
            </a:extLst>
          </p:cNvPr>
          <p:cNvCxnSpPr>
            <a:cxnSpLocks/>
          </p:cNvCxnSpPr>
          <p:nvPr/>
        </p:nvCxnSpPr>
        <p:spPr>
          <a:xfrm>
            <a:off x="6643023" y="3311372"/>
            <a:ext cx="0" cy="31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7EB7B38-0104-43A6-99A3-82E3789BFB44}"/>
              </a:ext>
            </a:extLst>
          </p:cNvPr>
          <p:cNvSpPr txBox="1"/>
          <p:nvPr/>
        </p:nvSpPr>
        <p:spPr>
          <a:xfrm>
            <a:off x="5781367" y="3630178"/>
            <a:ext cx="194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Cumulative distribution of past data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3D77682B-C3AB-4CEC-B1AC-10954A2B7BB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728530" y="3311372"/>
            <a:ext cx="668167" cy="360892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7F1C4CC-8D20-4D85-90AD-3EBA1C346C07}"/>
              </a:ext>
            </a:extLst>
          </p:cNvPr>
          <p:cNvCxnSpPr>
            <a:cxnSpLocks/>
          </p:cNvCxnSpPr>
          <p:nvPr/>
        </p:nvCxnSpPr>
        <p:spPr>
          <a:xfrm>
            <a:off x="719091" y="4286170"/>
            <a:ext cx="1147290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E2E105C-F879-47FB-B7B8-0FDC11B0F810}"/>
              </a:ext>
            </a:extLst>
          </p:cNvPr>
          <p:cNvSpPr txBox="1"/>
          <p:nvPr/>
        </p:nvSpPr>
        <p:spPr>
          <a:xfrm>
            <a:off x="1010994" y="4416924"/>
            <a:ext cx="3756315" cy="523220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Preliminary experiment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9AC4B76-65C0-4048-A8BF-D957C7539581}"/>
              </a:ext>
            </a:extLst>
          </p:cNvPr>
          <p:cNvSpPr txBox="1"/>
          <p:nvPr/>
        </p:nvSpPr>
        <p:spPr>
          <a:xfrm>
            <a:off x="1010994" y="5178888"/>
            <a:ext cx="4510917" cy="107721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trained scholar model alone suffices to train an “empty”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shown that scholar models transfer knowledge without loosing information.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6DFD4525-A09F-49B5-B297-DD13F505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724" y="5096680"/>
            <a:ext cx="6373650" cy="12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AE605B-C02A-4B1A-A863-11C320BB8B06}"/>
              </a:ext>
            </a:extLst>
          </p:cNvPr>
          <p:cNvSpPr txBox="1"/>
          <p:nvPr/>
        </p:nvSpPr>
        <p:spPr>
          <a:xfrm>
            <a:off x="1010994" y="123825"/>
            <a:ext cx="2460175" cy="523220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Experiments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EDAEB-ECF3-46EC-A891-AE026AF04932}"/>
              </a:ext>
            </a:extLst>
          </p:cNvPr>
          <p:cNvSpPr txBox="1"/>
          <p:nvPr/>
        </p:nvSpPr>
        <p:spPr>
          <a:xfrm>
            <a:off x="1010995" y="981203"/>
            <a:ext cx="5170730" cy="1107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Independent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Image classification on 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Pixels shuffled by permutation unique to each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Solver must classify permuted inputs to original class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D3C2D4-CBC5-4144-9E20-2A4C8F4F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647045"/>
            <a:ext cx="5409284" cy="17733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C4400A-BE19-4BEC-99A6-7615808DBB15}"/>
              </a:ext>
            </a:extLst>
          </p:cNvPr>
          <p:cNvSpPr txBox="1"/>
          <p:nvPr/>
        </p:nvSpPr>
        <p:spPr>
          <a:xfrm>
            <a:off x="1010995" y="3149255"/>
            <a:ext cx="5170730" cy="86177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Learning new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Model sequentially trained to classify MNIST and SVHN numbers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C07F267-1D57-420E-B914-BC2F659B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2845787"/>
            <a:ext cx="5409284" cy="146870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884016-7F57-4D42-81DC-F78125F3C005}"/>
              </a:ext>
            </a:extLst>
          </p:cNvPr>
          <p:cNvSpPr txBox="1"/>
          <p:nvPr/>
        </p:nvSpPr>
        <p:spPr>
          <a:xfrm>
            <a:off x="1010994" y="5015674"/>
            <a:ext cx="5170730" cy="135421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Learning new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Model sequentially trained on mutually exclusive subsets of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Solver must eventually classify examples from all classes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8D851C5-4EC5-4FD6-B4C1-242B38410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4745165"/>
            <a:ext cx="4825454" cy="18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9AA02D-6903-49F4-87AC-EEF8DDB3024B}"/>
              </a:ext>
            </a:extLst>
          </p:cNvPr>
          <p:cNvSpPr txBox="1"/>
          <p:nvPr/>
        </p:nvSpPr>
        <p:spPr>
          <a:xfrm>
            <a:off x="1010994" y="123825"/>
            <a:ext cx="2460175" cy="523220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B7A1F0-AF1F-4E62-92B9-0586EA17DBFE}"/>
              </a:ext>
            </a:extLst>
          </p:cNvPr>
          <p:cNvSpPr txBox="1"/>
          <p:nvPr/>
        </p:nvSpPr>
        <p:spPr>
          <a:xfrm>
            <a:off x="1010994" y="797510"/>
            <a:ext cx="10849572" cy="600164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 has the advantage of </a:t>
            </a:r>
            <a:r>
              <a:rPr lang="en-US" sz="1600" b="1" dirty="0">
                <a:solidFill>
                  <a:schemeClr val="tx2"/>
                </a:solidFill>
              </a:rPr>
              <a:t>not needing any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Unlike rehearsal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Maintain former knowledge solely from input-target pairs produced by the saved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Ease of balancing performances on former and new tasks, but old tasks are balanced as a whole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 has a </a:t>
            </a:r>
            <a:r>
              <a:rPr lang="en-US" sz="1600" b="1" dirty="0">
                <a:solidFill>
                  <a:schemeClr val="tx2"/>
                </a:solidFill>
              </a:rPr>
              <a:t>constant computational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No extra parameters for each task like in </a:t>
            </a:r>
            <a:r>
              <a:rPr lang="en-US" sz="1600" dirty="0" err="1">
                <a:solidFill>
                  <a:schemeClr val="tx2"/>
                </a:solidFill>
              </a:rPr>
              <a:t>LwF</a:t>
            </a:r>
            <a:r>
              <a:rPr lang="en-US" sz="1600" dirty="0">
                <a:solidFill>
                  <a:schemeClr val="tx2"/>
                </a:solidFill>
              </a:rPr>
              <a:t>, where training time linearly increases for each new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 is </a:t>
            </a:r>
            <a:r>
              <a:rPr lang="en-US" sz="1600" b="1" dirty="0">
                <a:solidFill>
                  <a:schemeClr val="tx2"/>
                </a:solidFill>
              </a:rPr>
              <a:t>not</a:t>
            </a:r>
            <a:r>
              <a:rPr lang="en-US" sz="1600" dirty="0">
                <a:solidFill>
                  <a:schemeClr val="tx2"/>
                </a:solidFill>
              </a:rPr>
              <a:t> regularization-based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Approaches such as EWC might suffer from the tradeoff between performances on old tasks and new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b="1" dirty="0">
                <a:solidFill>
                  <a:schemeClr val="tx2"/>
                </a:solidFill>
              </a:rPr>
              <a:t>quality of GR </a:t>
            </a:r>
            <a:r>
              <a:rPr lang="en-US" sz="1600" dirty="0">
                <a:solidFill>
                  <a:schemeClr val="tx2"/>
                </a:solidFill>
              </a:rPr>
              <a:t>heavily </a:t>
            </a:r>
            <a:r>
              <a:rPr lang="en-US" sz="1600" b="1" dirty="0">
                <a:solidFill>
                  <a:schemeClr val="tx2"/>
                </a:solidFill>
              </a:rPr>
              <a:t>depends</a:t>
            </a:r>
            <a:r>
              <a:rPr lang="en-US" sz="1600" dirty="0">
                <a:solidFill>
                  <a:schemeClr val="tx2"/>
                </a:solidFill>
              </a:rPr>
              <a:t> on the quality of the </a:t>
            </a:r>
            <a:r>
              <a:rPr lang="en-US" sz="1600" b="1" dirty="0">
                <a:solidFill>
                  <a:schemeClr val="tx2"/>
                </a:solidFill>
              </a:rPr>
              <a:t>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But improvements in training generative models can be directly reflected into improvements in GR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Generated samples can represent well the data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But they might be less dense of information compared to </a:t>
            </a:r>
            <a:r>
              <a:rPr lang="en-US" sz="1600" i="1" dirty="0">
                <a:solidFill>
                  <a:schemeClr val="tx2"/>
                </a:solidFill>
              </a:rPr>
              <a:t>Distilled Replay</a:t>
            </a:r>
            <a:r>
              <a:rPr lang="en-US" sz="1600" dirty="0">
                <a:solidFill>
                  <a:schemeClr val="tx2"/>
                </a:solidFill>
              </a:rPr>
              <a:t>, thus more samples would be necessary to mitigate forgetting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16BBD4-F74D-4D3D-8599-B29C409EC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"/>
          <a:stretch/>
        </p:blipFill>
        <p:spPr>
          <a:xfrm>
            <a:off x="7525394" y="5005764"/>
            <a:ext cx="3900166" cy="157371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EC8543-E96D-4D5D-9A52-DE1316555D93}"/>
              </a:ext>
            </a:extLst>
          </p:cNvPr>
          <p:cNvSpPr txBox="1"/>
          <p:nvPr/>
        </p:nvSpPr>
        <p:spPr>
          <a:xfrm>
            <a:off x="1010994" y="5256036"/>
            <a:ext cx="633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LwF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needs context about the task that’s being performed (to use a task-specific output layer), GR does not.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GR can be used to augment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LwF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adding samples similar to former tasks inputs (instead of using only current task’s inputs to revoke past knowledge)</a:t>
            </a:r>
          </a:p>
        </p:txBody>
      </p:sp>
    </p:spTree>
    <p:extLst>
      <p:ext uri="{BB962C8B-B14F-4D97-AF65-F5344CB8AC3E}">
        <p14:creationId xmlns:p14="http://schemas.microsoft.com/office/powerpoint/2010/main" val="244963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380C1-F7E7-44F3-90C2-E6347849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84" y="1788454"/>
            <a:ext cx="9650028" cy="2098226"/>
          </a:xfrm>
        </p:spPr>
        <p:txBody>
          <a:bodyPr/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</a:t>
            </a:r>
            <a:r>
              <a:rPr lang="it-IT" sz="4800" dirty="0" err="1"/>
              <a:t>your</a:t>
            </a:r>
            <a:r>
              <a:rPr lang="it-IT" sz="4800" dirty="0"/>
              <a:t> </a:t>
            </a:r>
            <a:r>
              <a:rPr lang="it-IT" sz="4800" dirty="0" err="1"/>
              <a:t>attention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299FE1-4EB8-4E6B-8635-C22D1B85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Pasquali Alex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67F10A-00CC-448D-BD2D-DFA5CEC1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2722" y="1514668"/>
            <a:ext cx="1026039" cy="1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4376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2636</TotalTime>
  <Words>822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Ritaglio</vt:lpstr>
      <vt:lpstr>Midterm 4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 Pasquali</dc:creator>
  <cp:lastModifiedBy>Alex Pasquali</cp:lastModifiedBy>
  <cp:revision>173</cp:revision>
  <dcterms:created xsi:type="dcterms:W3CDTF">2021-04-30T13:49:12Z</dcterms:created>
  <dcterms:modified xsi:type="dcterms:W3CDTF">2021-07-02T10:18:28Z</dcterms:modified>
</cp:coreProperties>
</file>