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t.wikipedia.org/wiki/File:Stemma_unipi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t.wikipedia.org/wiki/File:Stemma_unipi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5380C1-F7E7-44F3-90C2-E63478495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384" y="1788454"/>
            <a:ext cx="9650028" cy="2098226"/>
          </a:xfrm>
        </p:spPr>
        <p:txBody>
          <a:bodyPr/>
          <a:lstStyle/>
          <a:p>
            <a:r>
              <a:rPr lang="en-US" sz="5400" dirty="0"/>
              <a:t>Midterm</a:t>
            </a:r>
            <a:r>
              <a:rPr lang="it-IT" sz="5400" dirty="0"/>
              <a:t> 2 – assignment 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299FE1-4EB8-4E6B-8635-C22D1B85C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Restricted Boltzmann Machine &amp;</a:t>
            </a:r>
          </a:p>
          <a:p>
            <a:r>
              <a:rPr lang="it-IT" dirty="0"/>
              <a:t>Deep Restricted Boltzmann Network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EEA407-B17A-4792-8C4F-7F900556EEAA}"/>
              </a:ext>
            </a:extLst>
          </p:cNvPr>
          <p:cNvSpPr txBox="1"/>
          <p:nvPr/>
        </p:nvSpPr>
        <p:spPr>
          <a:xfrm>
            <a:off x="648070" y="5605332"/>
            <a:ext cx="216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Pasquali Alex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467F10A-00CC-448D-BD2D-DFA5CEC1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82722" y="1514668"/>
            <a:ext cx="1026039" cy="10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0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5578E2F1-E80E-4F67-8738-568DDC43B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37" y="114840"/>
            <a:ext cx="8112488" cy="386270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43E767F-5826-4695-96BD-23182828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37" y="4200889"/>
            <a:ext cx="5066931" cy="239708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699C7639-E8CD-4D75-99E8-9993608CF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131" y="4811808"/>
            <a:ext cx="5629788" cy="78758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5648D7DF-79D4-402F-BC4D-558B2EACC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804025"/>
            <a:ext cx="5629788" cy="793944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F6C5622-A5C6-43DF-9E09-EC000A2163B2}"/>
              </a:ext>
            </a:extLst>
          </p:cNvPr>
          <p:cNvSpPr txBox="1"/>
          <p:nvPr/>
        </p:nvSpPr>
        <p:spPr>
          <a:xfrm>
            <a:off x="9090733" y="508512"/>
            <a:ext cx="2063042" cy="1754326"/>
          </a:xfrm>
          <a:prstGeom prst="rect">
            <a:avLst/>
          </a:prstGeom>
          <a:noFill/>
          <a:ln w="28575" cap="rnd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RBM</a:t>
            </a:r>
          </a:p>
          <a:p>
            <a:r>
              <a:rPr lang="en-US" sz="3600" b="1" dirty="0">
                <a:solidFill>
                  <a:schemeClr val="tx2"/>
                </a:solidFill>
              </a:rPr>
              <a:t>training</a:t>
            </a:r>
          </a:p>
          <a:p>
            <a:r>
              <a:rPr lang="en-US" sz="3600" b="1" dirty="0">
                <a:solidFill>
                  <a:schemeClr val="tx2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07456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piastrellato&#10;&#10;Descrizione generata automaticamente">
            <a:extLst>
              <a:ext uri="{FF2B5EF4-FFF2-40B4-BE49-F238E27FC236}">
                <a16:creationId xmlns:a16="http://schemas.microsoft.com/office/drawing/2014/main" id="{59041EB3-3CDA-4860-83EC-12247ADD8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03" y="2793766"/>
            <a:ext cx="3446291" cy="344629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F91E4FF-3799-4FFE-827A-FB76444832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99" r="7385" b="12506"/>
          <a:stretch/>
        </p:blipFill>
        <p:spPr>
          <a:xfrm>
            <a:off x="835103" y="1082026"/>
            <a:ext cx="3626529" cy="153625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F45EB67-80A9-45DB-AE7C-B84E7EBED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331" y="553282"/>
            <a:ext cx="5606514" cy="105748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C076FF4-D178-4265-A45D-E7AD0959BED2}"/>
              </a:ext>
            </a:extLst>
          </p:cNvPr>
          <p:cNvSpPr txBox="1"/>
          <p:nvPr/>
        </p:nvSpPr>
        <p:spPr>
          <a:xfrm>
            <a:off x="5056968" y="2109338"/>
            <a:ext cx="2546227" cy="83099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Contrastive divergence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</a:rPr>
              <a:t>Epochs = 1, </a:t>
            </a:r>
            <a:r>
              <a:rPr lang="en-US" sz="1600" dirty="0" err="1">
                <a:solidFill>
                  <a:schemeClr val="tx2"/>
                </a:solidFill>
              </a:rPr>
              <a:t>lr</a:t>
            </a:r>
            <a:r>
              <a:rPr lang="en-US" sz="1600" dirty="0">
                <a:solidFill>
                  <a:schemeClr val="tx2"/>
                </a:solidFill>
              </a:rPr>
              <a:t> = 0.1, k = 1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  <a:sym typeface="Wingdings" panose="05000000000000000000" pitchFamily="2" charset="2"/>
              </a:rPr>
              <a:t>94.61% accuracy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03ACB4-68AA-4B0F-9C3E-5C2B99354F7C}"/>
              </a:ext>
            </a:extLst>
          </p:cNvPr>
          <p:cNvSpPr txBox="1"/>
          <p:nvPr/>
        </p:nvSpPr>
        <p:spPr>
          <a:xfrm>
            <a:off x="5264330" y="183950"/>
            <a:ext cx="254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Classifier’s architecture: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5461019-36B3-42AB-B99B-3C671373B114}"/>
              </a:ext>
            </a:extLst>
          </p:cNvPr>
          <p:cNvSpPr txBox="1"/>
          <p:nvPr/>
        </p:nvSpPr>
        <p:spPr>
          <a:xfrm>
            <a:off x="8592441" y="2109338"/>
            <a:ext cx="3091178" cy="83099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Persistent contrastive divergence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</a:rPr>
              <a:t>Epochs = 5, </a:t>
            </a:r>
            <a:r>
              <a:rPr lang="en-US" sz="1600" dirty="0" err="1">
                <a:solidFill>
                  <a:schemeClr val="tx2"/>
                </a:solidFill>
              </a:rPr>
              <a:t>lr</a:t>
            </a:r>
            <a:r>
              <a:rPr lang="en-US" sz="1600" dirty="0">
                <a:solidFill>
                  <a:schemeClr val="tx2"/>
                </a:solidFill>
              </a:rPr>
              <a:t> = 0.05, k = 1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  <a:sym typeface="Wingdings" panose="05000000000000000000" pitchFamily="2" charset="2"/>
              </a:rPr>
              <a:t>94.48% accuracy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76F986-D15E-4A24-A933-B3259C9AE434}"/>
              </a:ext>
            </a:extLst>
          </p:cNvPr>
          <p:cNvSpPr txBox="1"/>
          <p:nvPr/>
        </p:nvSpPr>
        <p:spPr>
          <a:xfrm>
            <a:off x="1321155" y="180038"/>
            <a:ext cx="2654424" cy="646331"/>
          </a:xfrm>
          <a:prstGeom prst="rect">
            <a:avLst/>
          </a:prstGeom>
          <a:noFill/>
          <a:ln w="28575" cap="rnd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RBM results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F6436299-795B-43E8-A3E6-3217AD9047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419"/>
          <a:stretch/>
        </p:blipFill>
        <p:spPr>
          <a:xfrm>
            <a:off x="4546018" y="3531482"/>
            <a:ext cx="3727326" cy="278546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577C697-8C81-4B54-826A-5D06353602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558"/>
          <a:stretch/>
        </p:blipFill>
        <p:spPr>
          <a:xfrm>
            <a:off x="8378774" y="3531482"/>
            <a:ext cx="3727327" cy="2789506"/>
          </a:xfrm>
          <a:prstGeom prst="rect">
            <a:avLst/>
          </a:prstGeom>
        </p:spPr>
      </p:pic>
      <p:sp>
        <p:nvSpPr>
          <p:cNvPr id="18" name="Freccia in giù 17">
            <a:extLst>
              <a:ext uri="{FF2B5EF4-FFF2-40B4-BE49-F238E27FC236}">
                <a16:creationId xmlns:a16="http://schemas.microsoft.com/office/drawing/2014/main" id="{FBFF3AA8-EF2B-4CBA-A658-7E1E318ECA7D}"/>
              </a:ext>
            </a:extLst>
          </p:cNvPr>
          <p:cNvSpPr/>
          <p:nvPr/>
        </p:nvSpPr>
        <p:spPr>
          <a:xfrm>
            <a:off x="9982671" y="1629651"/>
            <a:ext cx="310718" cy="440999"/>
          </a:xfrm>
          <a:prstGeom prst="down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ccia in giù 19">
            <a:extLst>
              <a:ext uri="{FF2B5EF4-FFF2-40B4-BE49-F238E27FC236}">
                <a16:creationId xmlns:a16="http://schemas.microsoft.com/office/drawing/2014/main" id="{7F31864A-3E48-4621-8115-1D953CC140A8}"/>
              </a:ext>
            </a:extLst>
          </p:cNvPr>
          <p:cNvSpPr/>
          <p:nvPr/>
        </p:nvSpPr>
        <p:spPr>
          <a:xfrm>
            <a:off x="6174724" y="1629651"/>
            <a:ext cx="310718" cy="440999"/>
          </a:xfrm>
          <a:prstGeom prst="down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A00EEF24-826D-4229-ADB9-C8A47F8AB822}"/>
              </a:ext>
            </a:extLst>
          </p:cNvPr>
          <p:cNvSpPr/>
          <p:nvPr/>
        </p:nvSpPr>
        <p:spPr>
          <a:xfrm>
            <a:off x="9982671" y="3011970"/>
            <a:ext cx="310718" cy="440999"/>
          </a:xfrm>
          <a:prstGeom prst="down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ccia in giù 21">
            <a:extLst>
              <a:ext uri="{FF2B5EF4-FFF2-40B4-BE49-F238E27FC236}">
                <a16:creationId xmlns:a16="http://schemas.microsoft.com/office/drawing/2014/main" id="{CF40EB60-DF80-44B7-BDF0-892E4ED41958}"/>
              </a:ext>
            </a:extLst>
          </p:cNvPr>
          <p:cNvSpPr/>
          <p:nvPr/>
        </p:nvSpPr>
        <p:spPr>
          <a:xfrm>
            <a:off x="6174724" y="3015409"/>
            <a:ext cx="310718" cy="440999"/>
          </a:xfrm>
          <a:prstGeom prst="down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9115C72-295A-4E51-9975-4AF0B9343DA2}"/>
              </a:ext>
            </a:extLst>
          </p:cNvPr>
          <p:cNvSpPr txBox="1"/>
          <p:nvPr/>
        </p:nvSpPr>
        <p:spPr>
          <a:xfrm>
            <a:off x="8556727" y="2940335"/>
            <a:ext cx="141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2"/>
                </a:solidFill>
              </a:rPr>
              <a:t>(2008 – Tieleman)</a:t>
            </a:r>
          </a:p>
        </p:txBody>
      </p:sp>
    </p:spTree>
    <p:extLst>
      <p:ext uri="{BB962C8B-B14F-4D97-AF65-F5344CB8AC3E}">
        <p14:creationId xmlns:p14="http://schemas.microsoft.com/office/powerpoint/2010/main" val="379983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24ADE1-692D-4BFF-9521-46D5C1D9BC50}"/>
              </a:ext>
            </a:extLst>
          </p:cNvPr>
          <p:cNvSpPr txBox="1"/>
          <p:nvPr/>
        </p:nvSpPr>
        <p:spPr>
          <a:xfrm>
            <a:off x="1321154" y="180038"/>
            <a:ext cx="8746124" cy="646331"/>
          </a:xfrm>
          <a:prstGeom prst="rect">
            <a:avLst/>
          </a:prstGeom>
          <a:noFill/>
          <a:ln w="28575" cap="rnd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Deep Restricted Boltzmann Network (DRBN)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7595D7-8F38-4096-8B11-78F48CD4225B}"/>
              </a:ext>
            </a:extLst>
          </p:cNvPr>
          <p:cNvSpPr txBox="1"/>
          <p:nvPr/>
        </p:nvSpPr>
        <p:spPr>
          <a:xfrm>
            <a:off x="1321154" y="844125"/>
            <a:ext cx="334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2"/>
                </a:solidFill>
              </a:rPr>
              <a:t>(2016 - </a:t>
            </a:r>
            <a:r>
              <a:rPr lang="it-IT" sz="1200" dirty="0" err="1">
                <a:solidFill>
                  <a:schemeClr val="tx2"/>
                </a:solidFill>
              </a:rPr>
              <a:t>Hengyuan</a:t>
            </a:r>
            <a:r>
              <a:rPr lang="it-IT" sz="1200" dirty="0">
                <a:solidFill>
                  <a:schemeClr val="tx2"/>
                </a:solidFill>
              </a:rPr>
              <a:t> </a:t>
            </a:r>
            <a:r>
              <a:rPr lang="it-IT" sz="1200" dirty="0" err="1">
                <a:solidFill>
                  <a:schemeClr val="tx2"/>
                </a:solidFill>
              </a:rPr>
              <a:t>Hu</a:t>
            </a:r>
            <a:r>
              <a:rPr lang="it-IT" sz="1200" dirty="0">
                <a:solidFill>
                  <a:schemeClr val="tx2"/>
                </a:solidFill>
              </a:rPr>
              <a:t>, </a:t>
            </a:r>
            <a:r>
              <a:rPr lang="it-IT" sz="1200" dirty="0" err="1">
                <a:solidFill>
                  <a:schemeClr val="tx2"/>
                </a:solidFill>
              </a:rPr>
              <a:t>Lisheng</a:t>
            </a:r>
            <a:r>
              <a:rPr lang="it-IT" sz="1200" dirty="0">
                <a:solidFill>
                  <a:schemeClr val="tx2"/>
                </a:solidFill>
              </a:rPr>
              <a:t> Gao, </a:t>
            </a:r>
            <a:r>
              <a:rPr lang="it-IT" sz="1200" dirty="0" err="1">
                <a:solidFill>
                  <a:schemeClr val="tx2"/>
                </a:solidFill>
              </a:rPr>
              <a:t>Quanbin</a:t>
            </a:r>
            <a:r>
              <a:rPr lang="it-IT" sz="1200" dirty="0">
                <a:solidFill>
                  <a:schemeClr val="tx2"/>
                </a:solidFill>
              </a:rPr>
              <a:t> Ma)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7A43003-19FC-4A65-B260-7B419A0B9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3" t="4717"/>
          <a:stretch/>
        </p:blipFill>
        <p:spPr>
          <a:xfrm>
            <a:off x="863143" y="1451816"/>
            <a:ext cx="3058829" cy="32799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8B16A9-D974-4952-A04C-51D7C85B055B}"/>
              </a:ext>
            </a:extLst>
          </p:cNvPr>
          <p:cNvSpPr txBox="1"/>
          <p:nvPr/>
        </p:nvSpPr>
        <p:spPr>
          <a:xfrm>
            <a:off x="4669654" y="1451816"/>
            <a:ext cx="7009059" cy="92333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Neural network where each layer is an RBM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Hidden units at each layer are also the visible units in the next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 RBMs in the network are </a:t>
            </a:r>
            <a:r>
              <a:rPr lang="en-US" b="1" dirty="0">
                <a:solidFill>
                  <a:schemeClr val="tx2"/>
                </a:solidFill>
              </a:rPr>
              <a:t>trained jointly</a:t>
            </a: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D07425F0-1889-4929-9E02-3F86F49C3BEB}"/>
              </a:ext>
            </a:extLst>
          </p:cNvPr>
          <p:cNvSpPr/>
          <p:nvPr/>
        </p:nvSpPr>
        <p:spPr>
          <a:xfrm>
            <a:off x="4012707" y="1717276"/>
            <a:ext cx="532660" cy="392409"/>
          </a:xfrm>
          <a:prstGeom prst="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C6CEA56-6677-40D6-809B-EFDD6D17B20C}"/>
              </a:ext>
            </a:extLst>
          </p:cNvPr>
          <p:cNvSpPr txBox="1"/>
          <p:nvPr/>
        </p:nvSpPr>
        <p:spPr>
          <a:xfrm>
            <a:off x="4669654" y="2705838"/>
            <a:ext cx="3091178" cy="107721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Persistent contrastive divergence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</a:rPr>
              <a:t>Architecture: (784, 1000, 500), epochs = 2, </a:t>
            </a:r>
            <a:r>
              <a:rPr lang="en-US" sz="1600" dirty="0" err="1">
                <a:solidFill>
                  <a:schemeClr val="tx2"/>
                </a:solidFill>
              </a:rPr>
              <a:t>lr</a:t>
            </a:r>
            <a:r>
              <a:rPr lang="en-US" sz="1600" dirty="0">
                <a:solidFill>
                  <a:schemeClr val="tx2"/>
                </a:solidFill>
              </a:rPr>
              <a:t> = 1e-4, k = 1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  <a:sym typeface="Wingdings" panose="05000000000000000000" pitchFamily="2" charset="2"/>
              </a:rPr>
              <a:t>90.32% accuracy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EE196E-FCD0-4DEF-B498-0EF45EE9C123}"/>
              </a:ext>
            </a:extLst>
          </p:cNvPr>
          <p:cNvSpPr txBox="1"/>
          <p:nvPr/>
        </p:nvSpPr>
        <p:spPr>
          <a:xfrm>
            <a:off x="8587535" y="2705838"/>
            <a:ext cx="3091178" cy="107721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Contrastive divergence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</a:rPr>
              <a:t>Architecture: (784, 1000, 500), epochs = 2, </a:t>
            </a:r>
            <a:r>
              <a:rPr lang="en-US" sz="1600" dirty="0" err="1">
                <a:solidFill>
                  <a:schemeClr val="tx2"/>
                </a:solidFill>
              </a:rPr>
              <a:t>lr</a:t>
            </a:r>
            <a:r>
              <a:rPr lang="en-US" sz="1600" dirty="0">
                <a:solidFill>
                  <a:schemeClr val="tx2"/>
                </a:solidFill>
              </a:rPr>
              <a:t> = 1e-4, k = 1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  <a:sym typeface="Wingdings" panose="05000000000000000000" pitchFamily="2" charset="2"/>
              </a:rPr>
              <a:t>90.27% accuracy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2B9DDCC-89DE-4DB6-B465-ABBC63EC1C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78"/>
          <a:stretch/>
        </p:blipFill>
        <p:spPr>
          <a:xfrm>
            <a:off x="4249849" y="3905369"/>
            <a:ext cx="3692302" cy="277259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09A69A5-4F0F-4B24-8C63-CF44C5E3C8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52"/>
          <a:stretch/>
        </p:blipFill>
        <p:spPr>
          <a:xfrm>
            <a:off x="8290361" y="3905369"/>
            <a:ext cx="3685526" cy="27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1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CE28EB-7CE3-48B6-851D-4DFD3D7A0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7060"/>
            <a:ext cx="4132555" cy="461639"/>
          </a:xfrm>
        </p:spPr>
        <p:txBody>
          <a:bodyPr/>
          <a:lstStyle/>
          <a:p>
            <a:r>
              <a:rPr lang="en-US" dirty="0"/>
              <a:t>Implement a multi-chain PCD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BAEC7B-1322-4613-AC77-4919E43C5E5E}"/>
              </a:ext>
            </a:extLst>
          </p:cNvPr>
          <p:cNvSpPr txBox="1"/>
          <p:nvPr/>
        </p:nvSpPr>
        <p:spPr>
          <a:xfrm>
            <a:off x="1321154" y="180038"/>
            <a:ext cx="8746124" cy="646331"/>
          </a:xfrm>
          <a:prstGeom prst="rect">
            <a:avLst/>
          </a:prstGeom>
          <a:noFill/>
          <a:ln w="28575" cap="rnd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Possible improvements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1CAB5A4-5616-4DAA-B35F-6B5175128078}"/>
              </a:ext>
            </a:extLst>
          </p:cNvPr>
          <p:cNvSpPr txBox="1"/>
          <p:nvPr/>
        </p:nvSpPr>
        <p:spPr>
          <a:xfrm>
            <a:off x="6214369" y="1385491"/>
            <a:ext cx="5539666" cy="58477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Hu at al. use a batch size of 100 and suggest to use a Gibbs chain for each pattern in a minibatch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AA552B5-A66F-422B-AC07-EDF1028425E0}"/>
              </a:ext>
            </a:extLst>
          </p:cNvPr>
          <p:cNvSpPr txBox="1">
            <a:spLocks/>
          </p:cNvSpPr>
          <p:nvPr/>
        </p:nvSpPr>
        <p:spPr>
          <a:xfrm>
            <a:off x="1371600" y="2442839"/>
            <a:ext cx="4132555" cy="699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a comparison between resetting or not the Gibbs chains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1ECCFB6-7102-4C3C-8A45-4D18641684A5}"/>
              </a:ext>
            </a:extLst>
          </p:cNvPr>
          <p:cNvSpPr txBox="1"/>
          <p:nvPr/>
        </p:nvSpPr>
        <p:spPr>
          <a:xfrm>
            <a:off x="6214369" y="2500379"/>
            <a:ext cx="5539666" cy="58477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Tieleman says that it’s possible to reset the chains at regular intervals, but suggests to never do it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362969B-F854-4D18-AA4F-8C084626F7FC}"/>
              </a:ext>
            </a:extLst>
          </p:cNvPr>
          <p:cNvSpPr txBox="1">
            <a:spLocks/>
          </p:cNvSpPr>
          <p:nvPr/>
        </p:nvSpPr>
        <p:spPr>
          <a:xfrm>
            <a:off x="1371600" y="3676835"/>
            <a:ext cx="4132555" cy="69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 a decay of the learning rate and a weight decay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82898B-9612-445C-9047-91090F42F5FA}"/>
              </a:ext>
            </a:extLst>
          </p:cNvPr>
          <p:cNvSpPr txBox="1"/>
          <p:nvPr/>
        </p:nvSpPr>
        <p:spPr>
          <a:xfrm>
            <a:off x="6214369" y="3734375"/>
            <a:ext cx="5539666" cy="58477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Tieleman suggests to use both a linear decay of the learning rate and a weight decay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82E6927F-115C-4750-8CF9-75DED043C383}"/>
              </a:ext>
            </a:extLst>
          </p:cNvPr>
          <p:cNvSpPr/>
          <p:nvPr/>
        </p:nvSpPr>
        <p:spPr>
          <a:xfrm>
            <a:off x="5288803" y="1511906"/>
            <a:ext cx="688829" cy="302936"/>
          </a:xfrm>
          <a:prstGeom prst="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2C4A1E18-5B61-45CD-A1E5-E9885A2CC9BD}"/>
              </a:ext>
            </a:extLst>
          </p:cNvPr>
          <p:cNvSpPr/>
          <p:nvPr/>
        </p:nvSpPr>
        <p:spPr>
          <a:xfrm>
            <a:off x="5438578" y="2641298"/>
            <a:ext cx="688829" cy="302936"/>
          </a:xfrm>
          <a:prstGeom prst="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13898AAC-0482-4EB5-8F21-D44FAE35BAFE}"/>
              </a:ext>
            </a:extLst>
          </p:cNvPr>
          <p:cNvSpPr/>
          <p:nvPr/>
        </p:nvSpPr>
        <p:spPr>
          <a:xfrm>
            <a:off x="5453567" y="3864079"/>
            <a:ext cx="688829" cy="302936"/>
          </a:xfrm>
          <a:prstGeom prst="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BC34EC27-6FD7-4E28-8F27-513DF4207508}"/>
              </a:ext>
            </a:extLst>
          </p:cNvPr>
          <p:cNvSpPr txBox="1">
            <a:spLocks/>
          </p:cNvSpPr>
          <p:nvPr/>
        </p:nvSpPr>
        <p:spPr>
          <a:xfrm>
            <a:off x="1371600" y="4910831"/>
            <a:ext cx="10559988" cy="69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Merge the concepts of </a:t>
            </a:r>
            <a:r>
              <a:rPr lang="en-US" b="1" dirty="0"/>
              <a:t>Convolutional RBM</a:t>
            </a:r>
            <a:r>
              <a:rPr lang="en-US" i="1" dirty="0"/>
              <a:t> </a:t>
            </a:r>
            <a:r>
              <a:rPr lang="en-US" dirty="0"/>
              <a:t>with </a:t>
            </a:r>
            <a:r>
              <a:rPr lang="en-US" b="1" dirty="0"/>
              <a:t>Deep Restricted Boltzmann Networks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D70C2E4-3588-4133-A93E-6AA7763154CB}"/>
              </a:ext>
            </a:extLst>
          </p:cNvPr>
          <p:cNvSpPr txBox="1"/>
          <p:nvPr/>
        </p:nvSpPr>
        <p:spPr>
          <a:xfrm>
            <a:off x="1763627" y="5260759"/>
            <a:ext cx="334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2"/>
                </a:solidFill>
              </a:rPr>
              <a:t>(2016 - </a:t>
            </a:r>
            <a:r>
              <a:rPr lang="it-IT" sz="1200" dirty="0" err="1">
                <a:solidFill>
                  <a:schemeClr val="tx2"/>
                </a:solidFill>
              </a:rPr>
              <a:t>Hengyuan</a:t>
            </a:r>
            <a:r>
              <a:rPr lang="it-IT" sz="1200" dirty="0">
                <a:solidFill>
                  <a:schemeClr val="tx2"/>
                </a:solidFill>
              </a:rPr>
              <a:t> </a:t>
            </a:r>
            <a:r>
              <a:rPr lang="it-IT" sz="1200" dirty="0" err="1">
                <a:solidFill>
                  <a:schemeClr val="tx2"/>
                </a:solidFill>
              </a:rPr>
              <a:t>Hu</a:t>
            </a:r>
            <a:r>
              <a:rPr lang="it-IT" sz="1200" dirty="0">
                <a:solidFill>
                  <a:schemeClr val="tx2"/>
                </a:solidFill>
              </a:rPr>
              <a:t>, </a:t>
            </a:r>
            <a:r>
              <a:rPr lang="it-IT" sz="1200" dirty="0" err="1">
                <a:solidFill>
                  <a:schemeClr val="tx2"/>
                </a:solidFill>
              </a:rPr>
              <a:t>Lisheng</a:t>
            </a:r>
            <a:r>
              <a:rPr lang="it-IT" sz="1200" dirty="0">
                <a:solidFill>
                  <a:schemeClr val="tx2"/>
                </a:solidFill>
              </a:rPr>
              <a:t> Gao, </a:t>
            </a:r>
            <a:r>
              <a:rPr lang="it-IT" sz="1200" dirty="0" err="1">
                <a:solidFill>
                  <a:schemeClr val="tx2"/>
                </a:solidFill>
              </a:rPr>
              <a:t>Quanbin</a:t>
            </a:r>
            <a:r>
              <a:rPr lang="it-IT" sz="1200" dirty="0">
                <a:solidFill>
                  <a:schemeClr val="tx2"/>
                </a:solidFill>
              </a:rPr>
              <a:t> Ma)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8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5380C1-F7E7-44F3-90C2-E63478495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384" y="1788454"/>
            <a:ext cx="9650028" cy="2098226"/>
          </a:xfrm>
        </p:spPr>
        <p:txBody>
          <a:bodyPr/>
          <a:lstStyle/>
          <a:p>
            <a:r>
              <a:rPr lang="it-IT" sz="4800" dirty="0"/>
              <a:t>Thank </a:t>
            </a:r>
            <a:r>
              <a:rPr lang="it-IT" sz="4800" dirty="0" err="1"/>
              <a:t>you</a:t>
            </a:r>
            <a:r>
              <a:rPr lang="it-IT" sz="4800" dirty="0"/>
              <a:t> for </a:t>
            </a:r>
            <a:r>
              <a:rPr lang="it-IT" sz="4800" dirty="0" err="1"/>
              <a:t>your</a:t>
            </a:r>
            <a:r>
              <a:rPr lang="it-IT" sz="4800" dirty="0"/>
              <a:t> </a:t>
            </a:r>
            <a:r>
              <a:rPr lang="it-IT" sz="4800" dirty="0" err="1"/>
              <a:t>attention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299FE1-4EB8-4E6B-8635-C22D1B85C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RBM &amp; DRBN – Pasquali Alex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467F10A-00CC-448D-BD2D-DFA5CEC1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82722" y="1514668"/>
            <a:ext cx="1026039" cy="10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74376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796</TotalTime>
  <Words>280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Ritaglio</vt:lpstr>
      <vt:lpstr>Midterm 2 – assignment 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Alex Pasquali</dc:creator>
  <cp:lastModifiedBy>Alex Pasquali</cp:lastModifiedBy>
  <cp:revision>43</cp:revision>
  <dcterms:created xsi:type="dcterms:W3CDTF">2021-04-30T13:49:12Z</dcterms:created>
  <dcterms:modified xsi:type="dcterms:W3CDTF">2021-05-03T12:26:48Z</dcterms:modified>
</cp:coreProperties>
</file>