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42" r:id="rId2"/>
    <p:sldId id="604" r:id="rId3"/>
    <p:sldId id="613" r:id="rId4"/>
    <p:sldId id="612" r:id="rId5"/>
    <p:sldId id="614" r:id="rId6"/>
    <p:sldId id="602" r:id="rId7"/>
    <p:sldId id="603" r:id="rId8"/>
    <p:sldId id="605" r:id="rId9"/>
    <p:sldId id="606" r:id="rId10"/>
    <p:sldId id="607" r:id="rId11"/>
    <p:sldId id="608" r:id="rId12"/>
    <p:sldId id="609" r:id="rId13"/>
    <p:sldId id="610" r:id="rId14"/>
    <p:sldId id="611" r:id="rId15"/>
  </p:sldIdLst>
  <p:sldSz cx="9144000" cy="6858000" type="screen4x3"/>
  <p:notesSz cx="7302500" cy="9586913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990000"/>
    <a:srgbClr val="D5F1CF"/>
    <a:srgbClr val="F1C7C7"/>
    <a:srgbClr val="F6F5BD"/>
    <a:srgbClr val="EBAFAF"/>
    <a:srgbClr val="DB6F6F"/>
    <a:srgbClr val="E49494"/>
    <a:srgbClr val="D09E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9" autoAdjust="0"/>
    <p:restoredTop sz="94626" autoAdjust="0"/>
  </p:normalViewPr>
  <p:slideViewPr>
    <p:cSldViewPr snapToObjects="1">
      <p:cViewPr varScale="1">
        <p:scale>
          <a:sx n="111" d="100"/>
          <a:sy n="111" d="100"/>
        </p:scale>
        <p:origin x="-616" y="-120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8573127229489"/>
          <c:y val="0.0911392405063291"/>
          <c:w val="0.789536266349584"/>
          <c:h val="0.658227848101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lower!$H$3</c:f>
              <c:strCache>
                <c:ptCount val="1"/>
                <c:pt idx="0">
                  <c:v>lower1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lower!$H$11:$H$21</c:f>
              <c:numCache>
                <c:formatCode>General</c:formatCode>
                <c:ptCount val="11"/>
                <c:pt idx="0">
                  <c:v>0.000266000000000001</c:v>
                </c:pt>
                <c:pt idx="1">
                  <c:v>0.001033</c:v>
                </c:pt>
                <c:pt idx="2">
                  <c:v>0.004066</c:v>
                </c:pt>
                <c:pt idx="3">
                  <c:v>0.016678</c:v>
                </c:pt>
                <c:pt idx="4">
                  <c:v>0.067395</c:v>
                </c:pt>
                <c:pt idx="5">
                  <c:v>0.270874000000001</c:v>
                </c:pt>
                <c:pt idx="6">
                  <c:v>1.082465</c:v>
                </c:pt>
                <c:pt idx="7">
                  <c:v>4.964538999999977</c:v>
                </c:pt>
                <c:pt idx="8">
                  <c:v>20.063251</c:v>
                </c:pt>
                <c:pt idx="9">
                  <c:v>80.14279199999976</c:v>
                </c:pt>
                <c:pt idx="10">
                  <c:v>341.595631</c:v>
                </c:pt>
              </c:numCache>
            </c:numRef>
          </c:val>
        </c:ser>
        <c:ser>
          <c:idx val="1"/>
          <c:order val="1"/>
          <c:tx>
            <c:strRef>
              <c:f>lower!$I$3</c:f>
              <c:strCache>
                <c:ptCount val="1"/>
                <c:pt idx="0">
                  <c:v>lower2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lower!$I$11:$I$21</c:f>
              <c:numCache>
                <c:formatCode>General</c:formatCode>
                <c:ptCount val="11"/>
                <c:pt idx="0">
                  <c:v>6.00000000000003E-6</c:v>
                </c:pt>
                <c:pt idx="1">
                  <c:v>1.2E-5</c:v>
                </c:pt>
                <c:pt idx="2">
                  <c:v>2.40000000000001E-5</c:v>
                </c:pt>
                <c:pt idx="3">
                  <c:v>4.80000000000002E-5</c:v>
                </c:pt>
                <c:pt idx="4">
                  <c:v>9.50000000000004E-5</c:v>
                </c:pt>
                <c:pt idx="5">
                  <c:v>0.000191000000000001</c:v>
                </c:pt>
                <c:pt idx="6">
                  <c:v>0.000382000000000001</c:v>
                </c:pt>
                <c:pt idx="7">
                  <c:v>0.000808000000000001</c:v>
                </c:pt>
                <c:pt idx="8">
                  <c:v>0.001615</c:v>
                </c:pt>
                <c:pt idx="9">
                  <c:v>0.00322900000000001</c:v>
                </c:pt>
                <c:pt idx="10">
                  <c:v>0.006694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4464504"/>
        <c:axId val="-2084456680"/>
      </c:barChart>
      <c:catAx>
        <c:axId val="-2084464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-2084456680"/>
        <c:crossesAt val="1.00000000000001E-6"/>
        <c:auto val="1"/>
        <c:lblAlgn val="ctr"/>
        <c:lblOffset val="100"/>
        <c:tickLblSkip val="1"/>
        <c:tickMarkSkip val="1"/>
        <c:noMultiLvlLbl val="0"/>
      </c:catAx>
      <c:valAx>
        <c:axId val="-2084456680"/>
        <c:scaling>
          <c:logBase val="10.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 rot="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-208446450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7239477296743"/>
          <c:y val="0.155887030013669"/>
          <c:w val="0.25089179548157"/>
          <c:h val="0.0987341772151901"/>
        </c:manualLayout>
      </c:layout>
      <c:overlay val="0"/>
      <c:txPr>
        <a:bodyPr/>
        <a:lstStyle/>
        <a:p>
          <a:pPr>
            <a:defRPr>
              <a:latin typeface="Calibri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7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0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abnol.blogspot.com/2007/03/download-windows-vista-fonts-legally.html" TargetMode="External"/><Relationship Id="rId4" Type="http://schemas.openxmlformats.org/officeDocument/2006/relationships/hyperlink" Target="http://www.ece.cmu.edu/~pueschel/teaching/guides/guide-presentation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downloads/details.aspx?displaylang=en&amp;FamilyID=941b3470-3ae9-4aee-8f43-c6bb74cd146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About the </a:t>
            </a:r>
            <a:r>
              <a:rPr lang="en-US" dirty="0" smtClean="0"/>
              <a:t>Slides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Introduction to Computer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</a:t>
            </a:r>
            <a:br>
              <a:rPr lang="en-US" sz="2000" b="0" dirty="0" smtClean="0"/>
            </a:br>
            <a:r>
              <a:rPr lang="en-US" sz="2000" b="0" dirty="0" smtClean="0"/>
              <a:t>0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</a:t>
            </a:r>
            <a:r>
              <a:rPr lang="en-US" sz="2000" b="0" dirty="0" smtClean="0"/>
              <a:t>Sep. 1, 2015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705896" y="3886200"/>
            <a:ext cx="7678738" cy="1752600"/>
          </a:xfrm>
        </p:spPr>
        <p:txBody>
          <a:bodyPr/>
          <a:lstStyle/>
          <a:p>
            <a:r>
              <a:rPr lang="en-US" dirty="0" smtClean="0"/>
              <a:t>Markus </a:t>
            </a:r>
            <a:r>
              <a:rPr lang="en-US" dirty="0" err="1" smtClean="0"/>
              <a:t>Püschel</a:t>
            </a:r>
            <a:endParaRPr lang="en-US" dirty="0" smtClean="0"/>
          </a:p>
          <a:p>
            <a:r>
              <a:rPr lang="en-US" dirty="0" smtClean="0"/>
              <a:t>ETH Zurich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(with small contributions by Dave </a:t>
            </a:r>
            <a:r>
              <a:rPr lang="en-US" dirty="0" err="1" smtClean="0"/>
              <a:t>O’Hallaron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 Prompt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83160" y="1584325"/>
            <a:ext cx="2532063" cy="20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=198841183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=198261801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=198269672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Registers</a:t>
            </a:r>
            <a:endParaRPr lang="en-US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324821" y="3363558"/>
            <a:ext cx="137591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Return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</a:t>
            </a:r>
            <a:r>
              <a:rPr lang="en-US" sz="1800" dirty="0" err="1" smtClean="0">
                <a:latin typeface="Calibri" pitchFamily="34" charset="0"/>
              </a:rPr>
              <a:t>ddr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324821" y="3973158"/>
            <a:ext cx="1371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Saved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</a:rPr>
              <a:t>egisters</a:t>
            </a:r>
            <a:endParaRPr lang="en-US" sz="1800" dirty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+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Local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v</a:t>
            </a:r>
            <a:r>
              <a:rPr lang="en-US" sz="1800" dirty="0" smtClean="0">
                <a:latin typeface="Calibri" pitchFamily="34" charset="0"/>
              </a:rPr>
              <a:t>ariables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324821" y="5787159"/>
            <a:ext cx="1371600" cy="736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uild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324821" y="1382358"/>
            <a:ext cx="1375918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324821" y="3668358"/>
            <a:ext cx="1371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Old %</a:t>
            </a:r>
            <a:r>
              <a:rPr lang="en-US" sz="1800" dirty="0" err="1">
                <a:latin typeface="Calibri" pitchFamily="34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324821" y="2753958"/>
            <a:ext cx="137591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Arguments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132900" y="2213001"/>
            <a:ext cx="783933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Frame</a:t>
            </a:r>
          </a:p>
        </p:txBody>
      </p:sp>
      <p:sp>
        <p:nvSpPr>
          <p:cNvPr id="10" name="AutoShape 16"/>
          <p:cNvSpPr>
            <a:spLocks/>
          </p:cNvSpPr>
          <p:nvPr/>
        </p:nvSpPr>
        <p:spPr bwMode="auto">
          <a:xfrm>
            <a:off x="5993033" y="1382358"/>
            <a:ext cx="228600" cy="2286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Line 1037"/>
          <p:cNvSpPr>
            <a:spLocks noChangeShapeType="1"/>
          </p:cNvSpPr>
          <p:nvPr/>
        </p:nvSpPr>
        <p:spPr bwMode="auto">
          <a:xfrm>
            <a:off x="5916833" y="3819877"/>
            <a:ext cx="2807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4419600" y="3629498"/>
            <a:ext cx="155150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" name="Line 1037"/>
          <p:cNvSpPr>
            <a:spLocks noChangeShapeType="1"/>
          </p:cNvSpPr>
          <p:nvPr/>
        </p:nvSpPr>
        <p:spPr bwMode="auto">
          <a:xfrm>
            <a:off x="5916833" y="6453100"/>
            <a:ext cx="290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4" name="Rectangle 1038"/>
          <p:cNvSpPr>
            <a:spLocks noChangeArrowheads="1"/>
          </p:cNvSpPr>
          <p:nvPr/>
        </p:nvSpPr>
        <p:spPr bwMode="auto">
          <a:xfrm>
            <a:off x="4493384" y="6262633"/>
            <a:ext cx="14777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539527" y="2433918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%eax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539527" y="2811352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%edx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539527" y="3188786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%ecx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539527" y="3566220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%ebx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539527" y="3943654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%esi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539527" y="4321088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%edi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539527" y="4698522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%esp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39527" y="5075959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23" name="AutoShape 12"/>
          <p:cNvSpPr>
            <a:spLocks/>
          </p:cNvSpPr>
          <p:nvPr/>
        </p:nvSpPr>
        <p:spPr bwMode="auto">
          <a:xfrm>
            <a:off x="2082327" y="2433918"/>
            <a:ext cx="304800" cy="1114314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AutoShape 13"/>
          <p:cNvSpPr>
            <a:spLocks/>
          </p:cNvSpPr>
          <p:nvPr/>
        </p:nvSpPr>
        <p:spPr bwMode="auto">
          <a:xfrm>
            <a:off x="2082327" y="3566220"/>
            <a:ext cx="304800" cy="1092738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AutoShape 14"/>
          <p:cNvSpPr>
            <a:spLocks/>
          </p:cNvSpPr>
          <p:nvPr/>
        </p:nvSpPr>
        <p:spPr bwMode="auto">
          <a:xfrm>
            <a:off x="2082327" y="4674676"/>
            <a:ext cx="304800" cy="735524"/>
          </a:xfrm>
          <a:prstGeom prst="leftBrace">
            <a:avLst>
              <a:gd name="adj1" fmla="val 130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889282" y="2808642"/>
            <a:ext cx="122465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Caller-save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850622" y="3908626"/>
            <a:ext cx="1263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-save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259213" y="4836601"/>
            <a:ext cx="85472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Special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200" y="1764268"/>
          <a:ext cx="8067675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70504" y="1611868"/>
            <a:ext cx="1322285" cy="369332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CPU Seconds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10370" y="5345668"/>
            <a:ext cx="135223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String Length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3" name="Group 108"/>
          <p:cNvGraphicFramePr>
            <a:graphicFrameLocks noGrp="1"/>
          </p:cNvGraphicFramePr>
          <p:nvPr/>
        </p:nvGraphicFramePr>
        <p:xfrm>
          <a:off x="474157" y="1752600"/>
          <a:ext cx="3124201" cy="11652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393589"/>
                <a:gridCol w="1032974"/>
                <a:gridCol w="697638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Machine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Nocona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Core 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rfact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15.5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fact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7906" y="1374893"/>
            <a:ext cx="327044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defRPr/>
            </a:pPr>
            <a:r>
              <a:rPr lang="en-US" sz="1800" kern="0" dirty="0">
                <a:latin typeface="Calibri" pitchFamily="34" charset="0"/>
              </a:rPr>
              <a:t>Cycles </a:t>
            </a:r>
            <a:r>
              <a:rPr lang="en-US" sz="1800" kern="0" dirty="0" smtClean="0">
                <a:latin typeface="Calibri" pitchFamily="34" charset="0"/>
              </a:rPr>
              <a:t>per element (or per </a:t>
            </a:r>
            <a:r>
              <a:rPr lang="en-US" sz="1800" kern="0" dirty="0" err="1" smtClean="0">
                <a:latin typeface="Calibri" pitchFamily="34" charset="0"/>
              </a:rPr>
              <a:t>mult</a:t>
            </a:r>
            <a:r>
              <a:rPr lang="en-US" sz="1800" kern="0" dirty="0" smtClean="0">
                <a:latin typeface="Calibri" pitchFamily="34" charset="0"/>
              </a:rPr>
              <a:t>)</a:t>
            </a:r>
            <a:endParaRPr lang="en-US" sz="1800" kern="0" dirty="0">
              <a:latin typeface="Calibri" pitchFamily="34" charset="0"/>
            </a:endParaRPr>
          </a:p>
        </p:txBody>
      </p:sp>
      <p:graphicFrame>
        <p:nvGraphicFramePr>
          <p:cNvPr id="5" name="Group 108"/>
          <p:cNvGraphicFramePr>
            <a:graphicFrameLocks noGrp="1"/>
          </p:cNvGraphicFramePr>
          <p:nvPr/>
        </p:nvGraphicFramePr>
        <p:xfrm>
          <a:off x="4267200" y="1717675"/>
          <a:ext cx="4413624" cy="19399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799"/>
                <a:gridCol w="838200"/>
                <a:gridCol w="838200"/>
                <a:gridCol w="838200"/>
                <a:gridCol w="832225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(add/</a:t>
                      </a: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Float (add/</a:t>
                      </a: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combine4</a:t>
                      </a:r>
                      <a:endParaRPr kumimoji="0" lang="en-US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unroll2-ra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2.75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45720" marR="45720"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bound</a:t>
                      </a:r>
                      <a:endParaRPr kumimoji="0" lang="en-US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096" y="3962400"/>
            <a:ext cx="820666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895350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i="1" kern="0" dirty="0" smtClean="0">
                <a:solidFill>
                  <a:srgbClr val="C00000"/>
                </a:solidFill>
                <a:latin typeface="Calibri" pitchFamily="34" charset="0"/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Load / Store	5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Integer Multiply	10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</a:rPr>
              <a:t>Integer/Long Divide	36/106	36/106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Single/Double FP Multiply	7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Single/Double FP Add	5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</a:rPr>
              <a:t>Single/Double FP Divide	32/46	32/46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Boxes/areas:</a:t>
            </a:r>
          </a:p>
          <a:p>
            <a:pPr lvl="1"/>
            <a:r>
              <a:rPr lang="en-US" dirty="0" smtClean="0"/>
              <a:t>Assembly, memory, …</a:t>
            </a:r>
          </a:p>
          <a:p>
            <a:pPr lvl="1"/>
            <a:r>
              <a:rPr lang="en-US" dirty="0" smtClean="0"/>
              <a:t>Linux, memory, …</a:t>
            </a:r>
          </a:p>
          <a:p>
            <a:pPr lvl="1"/>
            <a:r>
              <a:rPr lang="en-US" dirty="0" smtClean="0"/>
              <a:t>Code, …</a:t>
            </a:r>
          </a:p>
          <a:p>
            <a:pPr lvl="1"/>
            <a:r>
              <a:rPr lang="en-US" dirty="0" smtClean="0"/>
              <a:t>Code, registers, …</a:t>
            </a:r>
          </a:p>
          <a:p>
            <a:pPr lvl="1"/>
            <a:r>
              <a:rPr lang="en-US" dirty="0" smtClean="0"/>
              <a:t>Registers, …</a:t>
            </a:r>
          </a:p>
          <a:p>
            <a:pPr lvl="1"/>
            <a:r>
              <a:rPr lang="en-US" dirty="0" smtClean="0"/>
              <a:t>Memory, …</a:t>
            </a:r>
          </a:p>
          <a:p>
            <a:pPr lvl="1"/>
            <a:r>
              <a:rPr lang="en-US" dirty="0" smtClean="0"/>
              <a:t>Memory,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Occasionally I use darker versions of the colors above</a:t>
            </a:r>
          </a:p>
          <a:p>
            <a:r>
              <a:rPr lang="en-US" dirty="0" smtClean="0"/>
              <a:t>Text: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Emphasizing</a:t>
            </a:r>
            <a:r>
              <a:rPr lang="en-US" dirty="0" smtClean="0"/>
              <a:t> something in the text</a:t>
            </a:r>
          </a:p>
          <a:p>
            <a:pPr lvl="1"/>
            <a:r>
              <a:rPr lang="en-US" dirty="0" smtClean="0">
                <a:solidFill>
                  <a:srgbClr val="990000"/>
                </a:solidFill>
              </a:rPr>
              <a:t>Comments</a:t>
            </a:r>
            <a:r>
              <a:rPr lang="en-US" dirty="0" smtClean="0"/>
              <a:t> inside yellow code boxes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62400" y="2591360"/>
            <a:ext cx="164592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962400" y="2959660"/>
            <a:ext cx="164592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962400" y="3327960"/>
            <a:ext cx="164592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962400" y="3696260"/>
            <a:ext cx="164592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962400" y="1854760"/>
            <a:ext cx="164592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962400" y="2223060"/>
            <a:ext cx="164592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62400" y="4064560"/>
            <a:ext cx="164592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79" y="1362075"/>
            <a:ext cx="8233821" cy="4972050"/>
          </a:xfrm>
        </p:spPr>
        <p:txBody>
          <a:bodyPr/>
          <a:lstStyle/>
          <a:p>
            <a:r>
              <a:rPr lang="en-US" dirty="0" smtClean="0"/>
              <a:t>All slides are in </a:t>
            </a:r>
            <a:r>
              <a:rPr lang="en-US" dirty="0" err="1" smtClean="0"/>
              <a:t>Powerpoint</a:t>
            </a:r>
            <a:r>
              <a:rPr lang="en-US" dirty="0" smtClean="0"/>
              <a:t> 2007 (mix of PC and Mac versions)</a:t>
            </a:r>
          </a:p>
          <a:p>
            <a:r>
              <a:rPr lang="en-US" dirty="0" smtClean="0"/>
              <a:t>Probably could be edited using </a:t>
            </a:r>
            <a:r>
              <a:rPr lang="en-US" dirty="0" err="1" smtClean="0"/>
              <a:t>Powerpoint</a:t>
            </a:r>
            <a:r>
              <a:rPr lang="en-US" dirty="0" smtClean="0"/>
              <a:t> 2003 plus</a:t>
            </a:r>
          </a:p>
          <a:p>
            <a:pPr lvl="1"/>
            <a:r>
              <a:rPr lang="en-US" dirty="0" smtClean="0">
                <a:hlinkClick r:id="rId2"/>
              </a:rPr>
              <a:t>File format </a:t>
            </a:r>
            <a:r>
              <a:rPr lang="en-US" dirty="0" err="1" smtClean="0">
                <a:hlinkClick r:id="rId2"/>
              </a:rPr>
              <a:t>plugin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Calibri font</a:t>
            </a:r>
            <a:endParaRPr lang="en-US" dirty="0" smtClean="0"/>
          </a:p>
          <a:p>
            <a:pPr lvl="1"/>
            <a:r>
              <a:rPr lang="en-US" dirty="0" smtClean="0"/>
              <a:t>I would still recommend to use 2007 for editing</a:t>
            </a:r>
          </a:p>
          <a:p>
            <a:r>
              <a:rPr lang="en-US" dirty="0" smtClean="0"/>
              <a:t>Design is suitable for printing out slides</a:t>
            </a:r>
          </a:p>
          <a:p>
            <a:pPr lvl="1"/>
            <a:r>
              <a:rPr lang="en-US" dirty="0" smtClean="0"/>
              <a:t>Only light colors, in particular for boxes</a:t>
            </a:r>
          </a:p>
          <a:p>
            <a:r>
              <a:rPr lang="en-US" dirty="0" smtClean="0"/>
              <a:t>Some slides have covered areas (that disappear later) suitable for quizzing in class</a:t>
            </a:r>
          </a:p>
          <a:p>
            <a:r>
              <a:rPr lang="en-US" dirty="0" smtClean="0"/>
              <a:t>The design follows the </a:t>
            </a:r>
            <a:r>
              <a:rPr lang="en-US" dirty="0" smtClean="0">
                <a:hlinkClick r:id="rId4"/>
              </a:rPr>
              <a:t>Small Guide to Giving Presentations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Next slides: Color/format conventions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15-213/18-243: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12,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flipH="1">
            <a:off x="6781800" y="392668"/>
            <a:ext cx="22098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 smtClean="0">
                <a:latin typeface="Calibri" pitchFamily="34" charset="0"/>
              </a:rPr>
              <a:t>Style for title slides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7086600" y="392668"/>
            <a:ext cx="19050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 smtClean="0">
                <a:latin typeface="Calibri" pitchFamily="34" charset="0"/>
              </a:rPr>
              <a:t>Style for outlining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 for Figure Labels</a:t>
            </a:r>
            <a:endParaRPr lang="en-GB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 only the first word in each figure label</a:t>
            </a:r>
          </a:p>
          <a:p>
            <a:pPr lvl="1"/>
            <a:r>
              <a:rPr lang="en-US" dirty="0" smtClean="0"/>
              <a:t>E.g., “Payload and padding”, not “Payload and Padding”, or “payload and padding”</a:t>
            </a:r>
          </a:p>
          <a:p>
            <a:pPr lvl="1"/>
            <a:r>
              <a:rPr lang="en-US" dirty="0" smtClean="0"/>
              <a:t>This is the same style convention that we used in CS:APP2e.</a:t>
            </a:r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3862597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291222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243597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3810000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Total </a:t>
            </a:r>
            <a:r>
              <a:rPr lang="en-GB" sz="1600" b="1" dirty="0"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Application </a:t>
            </a:r>
            <a:r>
              <a:rPr lang="en-GB" sz="1600" b="1" dirty="0"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3862597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524181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524181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497807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(</a:t>
            </a:r>
            <a:r>
              <a:rPr lang="en-GB" sz="1600" b="1" dirty="0"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56913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3854509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0149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Code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1295400"/>
            <a:ext cx="5739072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hello.c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Pthreads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"hello, world" program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NULL, thread, NULL);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r>
              <a:rPr lang="en-US" sz="1600" dirty="0">
                <a:latin typeface="Courier New" pitchFamily="49" charset="0"/>
              </a:rPr>
              <a:t>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("Hello, world!\n"); </a:t>
            </a:r>
          </a:p>
          <a:p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Code and Alternative Code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6864" y="14478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8301" y="1864643"/>
            <a:ext cx="3814763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int fact_do(int x)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result = 1;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do {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result *= x;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x = x-1;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} while (x &gt; 1);</a:t>
            </a:r>
          </a:p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return result;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54064" y="14478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Goto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5501" y="1864643"/>
            <a:ext cx="3814763" cy="2859757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int fact_goto(int x)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result = 1;</a:t>
            </a:r>
          </a:p>
          <a:p>
            <a:pPr>
              <a:lnSpc>
                <a:spcPct val="100000"/>
              </a:lnSpc>
            </a:pPr>
            <a:r>
              <a:rPr lang="en-US" sz="1800" i="1">
                <a:latin typeface="Courier New" pitchFamily="49" charset="0"/>
              </a:rPr>
              <a:t>loop: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result *= x;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x = x-1;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if (x &gt; 1)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goto</a:t>
            </a:r>
            <a:r>
              <a:rPr lang="en-US" sz="1800" i="1">
                <a:latin typeface="Courier New" pitchFamily="49" charset="0"/>
              </a:rPr>
              <a:t> loop</a:t>
            </a:r>
            <a:r>
              <a:rPr lang="en-US" sz="180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return result;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Assembly Code: Version I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587644"/>
            <a:ext cx="3657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absdiff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x,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y)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(x &gt; y)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x-y;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y-x;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096" y="1457848"/>
            <a:ext cx="4953000" cy="4244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absdiff: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pushl  %ebp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%esp, %ebp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8(%ebp), %edx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12(%ebp), %eax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cmpl   %eax, %edx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jle    .L7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subl   %eax, %edx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%edx, %eax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.L8: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leave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ret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.L7: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subl   %edx, %eax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jmp    .L8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7944896" y="2372248"/>
            <a:ext cx="304800" cy="1524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49696" y="2952353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Body1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7944896" y="1762648"/>
            <a:ext cx="228600" cy="533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249696" y="1838848"/>
            <a:ext cx="7344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Setup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7944896" y="42772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249696" y="4277248"/>
            <a:ext cx="7409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Finish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7944896" y="51154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249696" y="5103780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Assembly Code: Version II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447800"/>
            <a:ext cx="2971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struct rec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a[3];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*p;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827588"/>
            <a:ext cx="5410200" cy="1474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 # %edx = r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movl (%edx),%ecx	# r-&gt;i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leal 0(,%ecx,4),%eax	# 4*(r-&gt;i)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leal 4(%edx,%eax),%eax	# r+4+4*(r-&gt;i)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movl %eax,16(%edx)	# Update r-&gt;p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998788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void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set_p(struct rec *r)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r-&gt;p =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&amp;r-&gt;a[r-&gt;i];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14597</TotalTime>
  <Words>769</Words>
  <Application>Microsoft Macintosh PowerPoint</Application>
  <PresentationFormat>On-screen Show (4:3)</PresentationFormat>
  <Paragraphs>239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template2007</vt:lpstr>
      <vt:lpstr>About the Slides for Introduction to Computer Systems  15-213: Introduction to Computer Systems 0th Lecture, Sep. 1, 2015</vt:lpstr>
      <vt:lpstr>On the Design</vt:lpstr>
      <vt:lpstr>System-Level I/O  15-213/18-243: Introduction to Computer Systems  14th Lecture, Oct. 12, 2010</vt:lpstr>
      <vt:lpstr>Today</vt:lpstr>
      <vt:lpstr>Style for Figure Labels</vt:lpstr>
      <vt:lpstr>Style for Code</vt:lpstr>
      <vt:lpstr>Style for Code and Alternative Code</vt:lpstr>
      <vt:lpstr>Style for Assembly Code: Version I</vt:lpstr>
      <vt:lpstr>Style for Assembly Code: Version II</vt:lpstr>
      <vt:lpstr>Linux Command Prompt</vt:lpstr>
      <vt:lpstr>Stack and Registers</vt:lpstr>
      <vt:lpstr>Bar Plot</vt:lpstr>
      <vt:lpstr>Tables</vt:lpstr>
      <vt:lpstr>Color Palette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776</cp:revision>
  <cp:lastPrinted>1999-09-20T15:19:18Z</cp:lastPrinted>
  <dcterms:created xsi:type="dcterms:W3CDTF">2011-01-05T21:18:09Z</dcterms:created>
  <dcterms:modified xsi:type="dcterms:W3CDTF">2015-08-17T16:00:33Z</dcterms:modified>
</cp:coreProperties>
</file>