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3" r:id="rId4"/>
  </p:sldMasterIdLst>
  <p:notesMasterIdLst>
    <p:notesMasterId r:id="rId59"/>
  </p:notesMasterIdLst>
  <p:sldIdLst>
    <p:sldId id="335" r:id="rId5"/>
    <p:sldId id="370" r:id="rId6"/>
    <p:sldId id="397" r:id="rId7"/>
    <p:sldId id="289" r:id="rId8"/>
    <p:sldId id="290" r:id="rId9"/>
    <p:sldId id="256" r:id="rId10"/>
    <p:sldId id="260" r:id="rId11"/>
    <p:sldId id="371" r:id="rId12"/>
    <p:sldId id="292" r:id="rId13"/>
    <p:sldId id="372" r:id="rId14"/>
    <p:sldId id="373" r:id="rId15"/>
    <p:sldId id="374" r:id="rId16"/>
    <p:sldId id="375" r:id="rId17"/>
    <p:sldId id="387" r:id="rId18"/>
    <p:sldId id="376" r:id="rId19"/>
    <p:sldId id="377" r:id="rId20"/>
    <p:sldId id="388" r:id="rId21"/>
    <p:sldId id="295" r:id="rId22"/>
    <p:sldId id="296" r:id="rId23"/>
    <p:sldId id="297" r:id="rId24"/>
    <p:sldId id="298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09" r:id="rId36"/>
    <p:sldId id="310" r:id="rId37"/>
    <p:sldId id="378" r:id="rId38"/>
    <p:sldId id="379" r:id="rId39"/>
    <p:sldId id="385" r:id="rId40"/>
    <p:sldId id="381" r:id="rId41"/>
    <p:sldId id="382" r:id="rId42"/>
    <p:sldId id="325" r:id="rId43"/>
    <p:sldId id="326" r:id="rId44"/>
    <p:sldId id="327" r:id="rId45"/>
    <p:sldId id="383" r:id="rId46"/>
    <p:sldId id="384" r:id="rId47"/>
    <p:sldId id="386" r:id="rId48"/>
    <p:sldId id="389" r:id="rId49"/>
    <p:sldId id="328" r:id="rId50"/>
    <p:sldId id="390" r:id="rId51"/>
    <p:sldId id="391" r:id="rId52"/>
    <p:sldId id="393" r:id="rId53"/>
    <p:sldId id="394" r:id="rId54"/>
    <p:sldId id="395" r:id="rId55"/>
    <p:sldId id="396" r:id="rId56"/>
    <p:sldId id="366" r:id="rId57"/>
    <p:sldId id="334" r:id="rId5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5" autoAdjust="0"/>
    <p:restoredTop sz="97805" autoAdjust="0"/>
  </p:normalViewPr>
  <p:slideViewPr>
    <p:cSldViewPr>
      <p:cViewPr>
        <p:scale>
          <a:sx n="108" d="100"/>
          <a:sy n="108" d="100"/>
        </p:scale>
        <p:origin x="-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4245-4571-4C90-8BD5-DFDBDCB8E868}" type="datetimeFigureOut">
              <a:rPr lang="en-US" smtClean="0"/>
              <a:pPr/>
              <a:t>9/22/15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85A2-FA6A-46DD-B3E5-15C95E45F6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0320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685800" y="4572000"/>
            <a:ext cx="4319642" cy="7534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Instructors:</a:t>
            </a:r>
            <a:r>
              <a:rPr lang="en-US" sz="2000" b="1" dirty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Calibri"/>
              <a:ea typeface="Calibri" charset="0"/>
              <a:cs typeface="Calibri"/>
              <a:sym typeface="Calibri" charset="0"/>
            </a:endParaRPr>
          </a:p>
          <a:p>
            <a:pPr algn="l">
              <a:spcBef>
                <a:spcPts val="475"/>
              </a:spcBef>
            </a:pPr>
            <a:r>
              <a:rPr lang="en-US" sz="2000" dirty="0" smtClean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  <a:t>Randal E. Bryant </a:t>
            </a:r>
            <a:r>
              <a:rPr lang="en-US" sz="2000" smtClean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  <a:t>and David R. </a:t>
            </a:r>
            <a:r>
              <a:rPr lang="en-US" sz="2000" dirty="0" err="1" smtClean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  <a:t>O’Hallaron</a:t>
            </a:r>
            <a:endParaRPr lang="en-US" sz="2000" dirty="0">
              <a:solidFill>
                <a:schemeClr val="tx1"/>
              </a:solidFill>
              <a:latin typeface="Calibri"/>
              <a:ea typeface="Calibri" charset="0"/>
              <a:cs typeface="Calibri"/>
              <a:sym typeface="Calibri" charset="0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752600"/>
            <a:ext cx="8356600" cy="2590800"/>
          </a:xfrm>
          <a:ln/>
        </p:spPr>
        <p:txBody>
          <a:bodyPr/>
          <a:lstStyle/>
          <a:p>
            <a:pPr marL="119063" indent="-119063"/>
            <a:r>
              <a:rPr lang="en-US" b="1" dirty="0" smtClean="0"/>
              <a:t>Machine-Level Programming III:</a:t>
            </a:r>
            <a:br>
              <a:rPr lang="en-US" b="1" dirty="0" smtClean="0"/>
            </a:br>
            <a:r>
              <a:rPr lang="en-US" b="1" dirty="0" smtClean="0"/>
              <a:t>Procedures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dirty="0" smtClean="0"/>
              <a:t>15-213: Introduction to Computer Systems</a:t>
            </a:r>
            <a:br>
              <a:rPr lang="en-US" sz="2000" dirty="0" smtClean="0"/>
            </a:br>
            <a:r>
              <a:rPr lang="en-US" sz="2000" dirty="0" smtClean="0"/>
              <a:t>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Lecture</a:t>
            </a:r>
            <a:r>
              <a:rPr lang="en-US" sz="2000" smtClean="0"/>
              <a:t>, Sep. </a:t>
            </a:r>
            <a:r>
              <a:rPr lang="en-US" sz="2000" dirty="0" smtClean="0"/>
              <a:t>22, 2015</a:t>
            </a: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#1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696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#2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3041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#3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1376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#4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658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/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Illustrations of Recursion &amp; Pointers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544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</a:t>
            </a:r>
            <a:r>
              <a:rPr lang="en-US" dirty="0" smtClean="0"/>
              <a:t>Data </a:t>
            </a:r>
            <a:r>
              <a:rPr lang="en-US" dirty="0"/>
              <a:t>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6 arguments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Return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 smtClean="0"/>
              <a:t>Only allocate stack space when needed</a:t>
            </a:r>
            <a:endParaRPr lang="en-US" dirty="0"/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 smtClean="0"/>
                <a:t>• •</a:t>
              </a:r>
              <a:r>
                <a:rPr lang="en-US" sz="2400" dirty="0"/>
                <a:t> </a:t>
              </a:r>
              <a:r>
                <a:rPr lang="en-US" sz="2400" dirty="0" smtClean="0"/>
                <a:t>•</a:t>
              </a:r>
              <a:endParaRPr lang="en-US" sz="2400" dirty="0"/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  <a:endParaRPr lang="en-US" sz="1800" i="1" dirty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 smtClean="0"/>
                <a:t>• •</a:t>
              </a:r>
              <a:r>
                <a:rPr lang="en-US" sz="2400" dirty="0"/>
                <a:t> </a:t>
              </a:r>
              <a:r>
                <a:rPr lang="en-US" sz="2400" dirty="0" smtClean="0"/>
                <a:t>•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550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br>
              <a:rPr lang="en-US" dirty="0" smtClean="0"/>
            </a:b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a, long 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= a * b;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152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%rdi,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</a:p>
          <a:p>
            <a:pPr algn="l"/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400553:  imul  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%rsi,%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	# Return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</a:t>
            </a:r>
            <a:r>
              <a:rPr lang="en-US" sz="1800" b="1" dirty="0" smtClean="0"/>
              <a:t>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sk-SK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</a:t>
            </a:r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</a:t>
            </a:r>
            <a:r>
              <a:rPr lang="en-US" sz="1800" b="1" dirty="0" smtClean="0"/>
              <a:t>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965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rgbClr val="7F7F7F"/>
                </a:solidFill>
              </a:rPr>
              <a:t>Passing data</a:t>
            </a:r>
          </a:p>
          <a:p>
            <a:pPr lvl="2"/>
            <a:r>
              <a:rPr lang="en-US" b="1" dirty="0" smtClean="0"/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1300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pointer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Mechanisms in Procedures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 smtClean="0"/>
              <a:t>Passing control</a:t>
            </a:r>
          </a:p>
          <a:p>
            <a:pPr lvl="1"/>
            <a:r>
              <a:rPr lang="en-US" dirty="0" smtClean="0"/>
              <a:t>To beginning of procedure code</a:t>
            </a:r>
          </a:p>
          <a:p>
            <a:pPr lvl="1"/>
            <a:r>
              <a:rPr lang="en-US" dirty="0" smtClean="0"/>
              <a:t>Back to return point</a:t>
            </a:r>
          </a:p>
          <a:p>
            <a:r>
              <a:rPr lang="en-US" dirty="0" smtClean="0"/>
              <a:t>Passing data</a:t>
            </a:r>
          </a:p>
          <a:p>
            <a:pPr lvl="1"/>
            <a:r>
              <a:rPr lang="en-US" dirty="0" smtClean="0"/>
              <a:t>Procedure arguments</a:t>
            </a:r>
          </a:p>
          <a:p>
            <a:pPr lvl="1"/>
            <a:r>
              <a:rPr lang="en-US" dirty="0" smtClean="0"/>
              <a:t>Return value</a:t>
            </a:r>
          </a:p>
          <a:p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Allocate during procedure execution</a:t>
            </a:r>
          </a:p>
          <a:p>
            <a:pPr lvl="1"/>
            <a:r>
              <a:rPr lang="en-US" dirty="0" err="1" smtClean="0"/>
              <a:t>Deallocate</a:t>
            </a:r>
            <a:r>
              <a:rPr lang="en-US" dirty="0" smtClean="0"/>
              <a:t> upon return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echanisms all implemented with machine instructions</a:t>
            </a:r>
          </a:p>
          <a:p>
            <a:r>
              <a:rPr lang="en-US" dirty="0" smtClean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34000" y="2057400"/>
            <a:ext cx="3352800" cy="3352800"/>
            <a:chOff x="5334000" y="2057400"/>
            <a:chExt cx="3352800" cy="3352800"/>
          </a:xfrm>
        </p:grpSpPr>
        <p:sp>
          <p:nvSpPr>
            <p:cNvPr id="10" name="Arc 9"/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 rot="10800000">
              <a:off x="5334000" y="2362200"/>
              <a:ext cx="1371600" cy="3048000"/>
            </a:xfrm>
            <a:prstGeom prst="arc">
              <a:avLst>
                <a:gd name="adj1" fmla="val 16200000"/>
                <a:gd name="adj2" fmla="val 5567493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48400" y="2133600"/>
            <a:ext cx="990600" cy="3200400"/>
            <a:chOff x="6248400" y="2133600"/>
            <a:chExt cx="990600" cy="32004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>
              <a:off x="7010400" y="2133600"/>
              <a:ext cx="2286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331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 smtClean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 smtClean="0"/>
              <a:t>Contents</a:t>
            </a:r>
          </a:p>
          <a:p>
            <a:pPr marL="552450" lvl="1"/>
            <a:r>
              <a:rPr lang="en-US" dirty="0" smtClean="0"/>
              <a:t>Return information</a:t>
            </a:r>
          </a:p>
          <a:p>
            <a:pPr marL="552450" lvl="1"/>
            <a:r>
              <a:rPr lang="en-US" dirty="0" smtClean="0"/>
              <a:t>Local storage (if needed)</a:t>
            </a:r>
            <a:endParaRPr lang="en-US" dirty="0"/>
          </a:p>
          <a:p>
            <a:pPr marL="552450" lvl="1"/>
            <a:r>
              <a:rPr lang="en-US" dirty="0"/>
              <a:t>Temporary </a:t>
            </a:r>
            <a:r>
              <a:rPr lang="en-US" dirty="0" smtClean="0"/>
              <a:t>space (if needed)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Management</a:t>
            </a:r>
            <a:endParaRPr lang="en-US" dirty="0"/>
          </a:p>
          <a:p>
            <a:pPr marL="552450" lvl="1"/>
            <a:r>
              <a:rPr lang="en-US" dirty="0"/>
              <a:t>Space allocated when enter </a:t>
            </a:r>
            <a:r>
              <a:rPr lang="en-US" dirty="0" smtClean="0"/>
              <a:t>procedure</a:t>
            </a:r>
            <a:endParaRPr lang="en-US" dirty="0"/>
          </a:p>
          <a:p>
            <a:pPr marL="838200" lvl="2"/>
            <a:r>
              <a:rPr lang="en-US" dirty="0"/>
              <a:t>“Set-up”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push by </a:t>
            </a:r>
            <a:r>
              <a:rPr lang="en-US" b="1" dirty="0" smtClean="0">
                <a:latin typeface="Courier New"/>
                <a:cs typeface="Courier New"/>
              </a:rPr>
              <a:t>call</a:t>
            </a:r>
            <a:r>
              <a:rPr lang="en-US" dirty="0" smtClean="0"/>
              <a:t> instruction</a:t>
            </a:r>
            <a:endParaRPr lang="en-US" dirty="0"/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pop by </a:t>
            </a:r>
            <a:r>
              <a:rPr lang="en-US" b="1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05662" y="42799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23245"/>
              </p:ext>
            </p:extLst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/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 smtClean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 smtClean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32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52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/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08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04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1443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24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x86-64/</a:t>
            </a:r>
            <a:r>
              <a:rPr lang="en-US" dirty="0"/>
              <a:t>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</a:t>
            </a:r>
            <a:r>
              <a:rPr lang="en-US" dirty="0" smtClean="0"/>
              <a:t>pointer (optional)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71314"/>
              </p:ext>
            </p:extLst>
          </p:nvPr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p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229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38014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&amp;v1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7132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lang="en-US" sz="1800" b="1" dirty="0">
              <a:solidFill>
                <a:srgbClr val="FF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26936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&amp;v1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4640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lang="en-US" sz="1800" b="1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20560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8587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17685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74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47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 smtClean="0"/>
              <a:t> </a:t>
            </a:r>
            <a:r>
              <a:rPr lang="en-US" dirty="0"/>
              <a:t>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</a:t>
            </a:r>
            <a:r>
              <a:rPr lang="en-US" dirty="0" smtClean="0">
                <a:ea typeface="Zapf Dingbats" charset="0"/>
                <a:cs typeface="Zapf Dingbats" charset="0"/>
              </a:rPr>
              <a:t>could be </a:t>
            </a:r>
            <a:r>
              <a:rPr lang="en-US" dirty="0">
                <a:ea typeface="Zapf Dingbats" charset="0"/>
                <a:cs typeface="Zapf Dingbats" charset="0"/>
              </a:rPr>
              <a:t>trouble ➙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call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</a:t>
            </a:r>
            <a:r>
              <a:rPr lang="en-US" dirty="0" smtClean="0"/>
              <a:t>86-64 </a:t>
            </a:r>
            <a:r>
              <a:rPr lang="en-US" dirty="0"/>
              <a:t>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57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</a:t>
            </a:r>
            <a:r>
              <a:rPr lang="en-US" dirty="0" smtClean="0"/>
              <a:t>using</a:t>
            </a:r>
          </a:p>
          <a:p>
            <a:pPr marL="838200" lvl="2"/>
            <a:r>
              <a:rPr lang="en-US" dirty="0" err="1" smtClean="0"/>
              <a:t>Callee</a:t>
            </a:r>
            <a:r>
              <a:rPr lang="en-US" dirty="0" smtClean="0"/>
              <a:t> restores them before returning to caller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x86-64 Linux </a:t>
            </a:r>
            <a:r>
              <a:rPr lang="en-US" dirty="0"/>
              <a:t>Register </a:t>
            </a:r>
            <a:r>
              <a:rPr lang="en-US" dirty="0" smtClean="0"/>
              <a:t>Usage #1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Return value</a:t>
            </a:r>
          </a:p>
          <a:p>
            <a:pPr marL="552450" lvl="1"/>
            <a:r>
              <a:rPr lang="en-US" dirty="0" smtClean="0"/>
              <a:t>Also caller-saved</a:t>
            </a:r>
          </a:p>
          <a:p>
            <a:pPr marL="552450" lvl="1"/>
            <a:r>
              <a:rPr lang="en-US" dirty="0" smtClean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...,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Arguments</a:t>
            </a:r>
            <a:endParaRPr lang="en-US" dirty="0"/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</a:t>
            </a:r>
            <a:r>
              <a:rPr lang="en-US" dirty="0" smtClean="0"/>
              <a:t>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r10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Caller</a:t>
            </a:r>
            <a:r>
              <a:rPr lang="en-US" dirty="0"/>
              <a:t>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22513" y="1600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687071" y="3200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0198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x86-64 Linux </a:t>
            </a:r>
            <a:r>
              <a:rPr lang="en-US" dirty="0"/>
              <a:t>Register </a:t>
            </a:r>
            <a:r>
              <a:rPr lang="en-US" dirty="0" smtClean="0"/>
              <a:t>Usage #2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4394200"/>
          </a:xfrm>
          <a:ln/>
        </p:spPr>
        <p:txBody>
          <a:bodyPr/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 smtClean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r14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 smtClean="0"/>
              <a:t>Callee</a:t>
            </a:r>
            <a:r>
              <a:rPr lang="en-US" dirty="0" smtClean="0"/>
              <a:t>-saved</a:t>
            </a:r>
          </a:p>
          <a:p>
            <a:pPr marL="552450" lvl="1"/>
            <a:r>
              <a:rPr lang="en-US" dirty="0" err="1" smtClean="0"/>
              <a:t>Callee</a:t>
            </a:r>
            <a:r>
              <a:rPr lang="en-US" dirty="0" smtClean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 smtClean="0"/>
              <a:t>May be used as frame pointer</a:t>
            </a:r>
          </a:p>
          <a:p>
            <a:pPr marL="552450" lvl="1"/>
            <a:r>
              <a:rPr lang="en-US" dirty="0" smtClean="0"/>
              <a:t>Can mix &amp; match</a:t>
            </a:r>
            <a:endParaRPr lang="en-US" dirty="0"/>
          </a:p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</a:t>
            </a:r>
            <a:r>
              <a:rPr lang="en-US" dirty="0" smtClean="0"/>
              <a:t>pecial form of </a:t>
            </a:r>
            <a:r>
              <a:rPr lang="en-US" dirty="0" err="1" smtClean="0"/>
              <a:t>callee</a:t>
            </a:r>
            <a:r>
              <a:rPr lang="en-US" dirty="0" smtClean="0"/>
              <a:t> save</a:t>
            </a:r>
          </a:p>
          <a:p>
            <a:pPr marL="552450" lvl="1"/>
            <a:r>
              <a:rPr lang="en-US" dirty="0" smtClean="0"/>
              <a:t>Restored to original value upon exit from procedure</a:t>
            </a:r>
            <a:endParaRPr lang="en-US" dirty="0"/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15000" y="3200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aved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33950" y="3429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65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 smtClean="0"/>
              <a:t>Callee</a:t>
            </a:r>
            <a:r>
              <a:rPr lang="en-US" dirty="0" smtClean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914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 smtClean="0"/>
              <a:t>Callee</a:t>
            </a:r>
            <a:r>
              <a:rPr lang="en-US" dirty="0" smtClean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57848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4267200"/>
            <a:ext cx="28085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21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Illustration of Recursion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3570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Terminal Case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6898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876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Register Save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91809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870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Call Setup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1187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&gt;&gt; 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Rec. 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5458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8</a:t>
            </a:r>
            <a:endParaRPr lang="en-US" dirty="0"/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  <a:endPara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746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05193"/>
              </p:ext>
            </p:extLst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122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Result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04821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06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Completion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85376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5562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577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Observations About Recursion</a:t>
            </a:r>
            <a:endParaRPr lang="en-US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 smtClean="0"/>
              <a:t>Handled Without Special Consideration</a:t>
            </a:r>
          </a:p>
          <a:p>
            <a:pPr lvl="1"/>
            <a:r>
              <a:rPr lang="en-US" dirty="0" smtClean="0"/>
              <a:t>Stack frames mean that each function call has private storage</a:t>
            </a:r>
          </a:p>
          <a:p>
            <a:pPr lvl="2"/>
            <a:r>
              <a:rPr lang="en-US" dirty="0" smtClean="0"/>
              <a:t>Saved registers &amp; local variables</a:t>
            </a:r>
          </a:p>
          <a:p>
            <a:pPr lvl="2"/>
            <a:r>
              <a:rPr lang="en-US" dirty="0" smtClean="0"/>
              <a:t>Saved return pointer</a:t>
            </a:r>
          </a:p>
          <a:p>
            <a:pPr lvl="1"/>
            <a:r>
              <a:rPr lang="en-US" dirty="0" smtClean="0"/>
              <a:t>Register saving conventions prevent one function call from corrupting another’s data</a:t>
            </a:r>
          </a:p>
          <a:p>
            <a:pPr lvl="2"/>
            <a:r>
              <a:rPr lang="en-US" dirty="0" smtClean="0"/>
              <a:t>Unless the C code explicitly does so (e.g., buffer overflow in Lecture 9)</a:t>
            </a:r>
          </a:p>
          <a:p>
            <a:pPr lvl="1"/>
            <a:r>
              <a:rPr lang="en-US" dirty="0" smtClean="0"/>
              <a:t>Stack discipline follows call / return pattern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pPr lvl="2"/>
            <a:r>
              <a:rPr lang="en-US" dirty="0" smtClean="0"/>
              <a:t>Last-In, First-Out</a:t>
            </a:r>
          </a:p>
          <a:p>
            <a:r>
              <a:rPr lang="en-US" dirty="0" smtClean="0"/>
              <a:t>Also works for mutual recursion</a:t>
            </a:r>
          </a:p>
          <a:p>
            <a:pPr lvl="1"/>
            <a:r>
              <a:rPr lang="en-US" dirty="0" smtClean="0"/>
              <a:t>P calls Q; Q calls P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81000" y="1397000"/>
            <a:ext cx="5867400" cy="5232400"/>
          </a:xfrm>
        </p:spPr>
        <p:txBody>
          <a:bodyPr/>
          <a:lstStyle/>
          <a:p>
            <a:r>
              <a:rPr lang="en-US" dirty="0" smtClean="0"/>
              <a:t>Important Points</a:t>
            </a:r>
          </a:p>
          <a:p>
            <a:pPr lvl="1"/>
            <a:r>
              <a:rPr lang="en-US" dirty="0" smtClean="0"/>
              <a:t>Stack is the right data structure for procedure call / return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r>
              <a:rPr lang="en-US" dirty="0" smtClean="0"/>
              <a:t>Recursion (&amp; mutual recursion) handled by normal calling conventions</a:t>
            </a:r>
          </a:p>
          <a:p>
            <a:pPr lvl="1"/>
            <a:r>
              <a:rPr lang="en-US" dirty="0" smtClean="0"/>
              <a:t>Can safely store values in local stack frame and in </a:t>
            </a:r>
            <a:r>
              <a:rPr lang="en-US" dirty="0" err="1" smtClean="0"/>
              <a:t>callee</a:t>
            </a:r>
            <a:r>
              <a:rPr lang="en-US" dirty="0" smtClean="0"/>
              <a:t>-saved registers</a:t>
            </a:r>
          </a:p>
          <a:p>
            <a:pPr lvl="1"/>
            <a:r>
              <a:rPr lang="en-US" dirty="0" smtClean="0"/>
              <a:t>Put function arguments at top of stack</a:t>
            </a:r>
          </a:p>
          <a:p>
            <a:pPr lvl="1"/>
            <a:r>
              <a:rPr lang="en-US" dirty="0" smtClean="0"/>
              <a:t>Result return in </a:t>
            </a:r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rax</a:t>
            </a:r>
            <a:endParaRPr lang="en-US" dirty="0" smtClean="0">
              <a:latin typeface="Courier New Bold"/>
            </a:endParaRPr>
          </a:p>
          <a:p>
            <a:r>
              <a:rPr lang="en-US" b="0" dirty="0" smtClean="0"/>
              <a:t>Pointers are addresses of values</a:t>
            </a:r>
          </a:p>
          <a:p>
            <a:pPr lvl="1"/>
            <a:r>
              <a:rPr lang="en-US" dirty="0" smtClean="0">
                <a:latin typeface="+mn-lt"/>
              </a:rPr>
              <a:t>On stack or global</a:t>
            </a: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20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20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2000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20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20000" y="3581400"/>
            <a:ext cx="1270000" cy="304800"/>
          </a:xfrm>
          <a:prstGeom prst="rect">
            <a:avLst/>
          </a:prstGeom>
          <a:solidFill>
            <a:srgbClr val="D9D9D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dirty="0" smtClean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%</a:t>
            </a:r>
            <a:r>
              <a:rPr lang="en-US" sz="1800" dirty="0" err="1" smtClean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rbp</a:t>
            </a:r>
            <a:endParaRPr lang="en-US" sz="1800" dirty="0">
              <a:solidFill>
                <a:srgbClr val="7F7F7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20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53573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28345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07250" y="3732213"/>
            <a:ext cx="280988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64673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 smtClean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+mn-lt"/>
              <a:cs typeface="Courier New Bold" charset="0"/>
              <a:sym typeface="Courier New Bold" charset="0"/>
            </a:endParaRP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0725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76580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5" name="Rectangle 1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46" name="Rectangle 1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35000" cy="323850"/>
            <a:chOff x="0" y="0"/>
            <a:chExt cx="400" cy="204"/>
          </a:xfrm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22" y="0"/>
              <a:ext cx="178" cy="204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+8</a:t>
              </a:r>
              <a:endPara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 smtClean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Read value at address given by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 smtClean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Increment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by 8</a:t>
            </a:r>
          </a:p>
          <a:p>
            <a:pPr marL="552450" lvl="1"/>
            <a:r>
              <a:rPr lang="en-US" dirty="0" smtClean="0"/>
              <a:t>Store value at </a:t>
            </a:r>
            <a:r>
              <a:rPr lang="en-US" dirty="0" err="1" smtClean="0"/>
              <a:t>Dest</a:t>
            </a:r>
            <a:r>
              <a:rPr lang="en-US" dirty="0" smtClean="0"/>
              <a:t> (must be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/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a, long b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= a * b;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3810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y,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400553:  imul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%rsi,%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* b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	# Return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37338847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 smtClean="0">
                <a:solidFill>
                  <a:srgbClr val="980002"/>
                </a:solidFill>
              </a:rPr>
              <a:t>Procedure </a:t>
            </a:r>
            <a:r>
              <a:rPr lang="en-US" dirty="0">
                <a:solidFill>
                  <a:srgbClr val="980002"/>
                </a:solidFill>
              </a:rPr>
              <a:t>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13508</TotalTime>
  <Pages>0</Pages>
  <Words>4441</Words>
  <Characters>0</Characters>
  <Application>Microsoft Macintosh PowerPoint</Application>
  <PresentationFormat>On-screen Show (4:3)</PresentationFormat>
  <Lines>0</Lines>
  <Paragraphs>1381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Title Slide</vt:lpstr>
      <vt:lpstr>Title and Content</vt:lpstr>
      <vt:lpstr>Title Only</vt:lpstr>
      <vt:lpstr>Title and Content: Build</vt:lpstr>
      <vt:lpstr>Machine-Level Programming III: Procedures  15-213: Introduction to Computer Systems 7th Lecture, Sep. 22, 2015</vt:lpstr>
      <vt:lpstr>Mechanisms in Procedures</vt:lpstr>
      <vt:lpstr>Today</vt:lpstr>
      <vt:lpstr>x86-64 Stack</vt:lpstr>
      <vt:lpstr>x86-64 Stack: Push</vt:lpstr>
      <vt:lpstr>x86-64 Stack: Pop</vt:lpstr>
      <vt:lpstr>Today</vt:lpstr>
      <vt:lpstr>Code Examples</vt:lpstr>
      <vt:lpstr>Procedure Control Flow</vt:lpstr>
      <vt:lpstr>Control Flow Example #1</vt:lpstr>
      <vt:lpstr>Control Flow Example #2</vt:lpstr>
      <vt:lpstr>Control Flow Example #3</vt:lpstr>
      <vt:lpstr>Control Flow Example #4</vt:lpstr>
      <vt:lpstr>Today</vt:lpstr>
      <vt:lpstr>Procedure Data Flow</vt:lpstr>
      <vt:lpstr>Data Flow Examples</vt:lpstr>
      <vt:lpstr>Today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Example: incr</vt:lpstr>
      <vt:lpstr>Example: Calling incr #1</vt:lpstr>
      <vt:lpstr>Example: Calling incr #2</vt:lpstr>
      <vt:lpstr>Example: Calling incr #3</vt:lpstr>
      <vt:lpstr>Example: Calling incr #4</vt:lpstr>
      <vt:lpstr>Example: Calling incr #5</vt:lpstr>
      <vt:lpstr>Register Saving Conventions</vt:lpstr>
      <vt:lpstr>Register Saving Conventions</vt:lpstr>
      <vt:lpstr>x86-64 Linux Register Usage #1</vt:lpstr>
      <vt:lpstr>x86-64 Linux Register Usage #2</vt:lpstr>
      <vt:lpstr>Callee-Saved Example #1</vt:lpstr>
      <vt:lpstr>Callee-Saved Example #2</vt:lpstr>
      <vt:lpstr>Today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  <vt:lpstr>x86-64 Procedure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400</cp:revision>
  <dcterms:created xsi:type="dcterms:W3CDTF">2012-09-18T14:16:22Z</dcterms:created>
  <dcterms:modified xsi:type="dcterms:W3CDTF">2015-09-22T17:16:23Z</dcterms:modified>
</cp:coreProperties>
</file>