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42" r:id="rId2"/>
    <p:sldId id="569" r:id="rId3"/>
    <p:sldId id="662" r:id="rId4"/>
    <p:sldId id="614" r:id="rId5"/>
    <p:sldId id="654" r:id="rId6"/>
    <p:sldId id="655" r:id="rId7"/>
    <p:sldId id="696" r:id="rId8"/>
    <p:sldId id="620" r:id="rId9"/>
    <p:sldId id="686" r:id="rId10"/>
    <p:sldId id="687" r:id="rId11"/>
    <p:sldId id="689" r:id="rId12"/>
    <p:sldId id="688" r:id="rId13"/>
    <p:sldId id="690" r:id="rId14"/>
    <p:sldId id="691" r:id="rId15"/>
    <p:sldId id="692" r:id="rId16"/>
    <p:sldId id="693" r:id="rId17"/>
    <p:sldId id="694" r:id="rId18"/>
    <p:sldId id="695" r:id="rId19"/>
    <p:sldId id="653" r:id="rId20"/>
    <p:sldId id="657" r:id="rId21"/>
    <p:sldId id="624" r:id="rId22"/>
    <p:sldId id="626" r:id="rId23"/>
    <p:sldId id="627" r:id="rId24"/>
    <p:sldId id="643" r:id="rId25"/>
    <p:sldId id="641" r:id="rId26"/>
    <p:sldId id="642" r:id="rId27"/>
    <p:sldId id="679" r:id="rId28"/>
    <p:sldId id="680" r:id="rId29"/>
    <p:sldId id="681" r:id="rId30"/>
    <p:sldId id="682" r:id="rId31"/>
    <p:sldId id="645" r:id="rId32"/>
    <p:sldId id="683" r:id="rId33"/>
    <p:sldId id="652" r:id="rId34"/>
    <p:sldId id="651" r:id="rId35"/>
    <p:sldId id="658" r:id="rId36"/>
    <p:sldId id="684" r:id="rId37"/>
    <p:sldId id="685" r:id="rId38"/>
    <p:sldId id="659" r:id="rId39"/>
    <p:sldId id="672" r:id="rId40"/>
    <p:sldId id="673" r:id="rId41"/>
    <p:sldId id="674" r:id="rId42"/>
    <p:sldId id="675" r:id="rId43"/>
    <p:sldId id="676" r:id="rId44"/>
  </p:sldIdLst>
  <p:sldSz cx="9144000" cy="6858000" type="screen4x3"/>
  <p:notesSz cx="7302500" cy="95869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0C8D3"/>
    <a:srgbClr val="9EF18B"/>
    <a:srgbClr val="ED0101"/>
    <a:srgbClr val="0046E2"/>
    <a:srgbClr val="FA004D"/>
    <a:srgbClr val="EA00EA"/>
    <a:srgbClr val="052FFF"/>
    <a:srgbClr val="4300EA"/>
    <a:srgbClr val="00EE71"/>
    <a:srgbClr val="E10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 autoAdjust="0"/>
    <p:restoredTop sz="94626" autoAdjust="0"/>
  </p:normalViewPr>
  <p:slideViewPr>
    <p:cSldViewPr snapToObjects="1">
      <p:cViewPr varScale="1">
        <p:scale>
          <a:sx n="85" d="100"/>
          <a:sy n="85" d="100"/>
        </p:scale>
        <p:origin x="-568" y="-112"/>
      </p:cViewPr>
      <p:guideLst>
        <p:guide orient="horz" pos="259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57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143656"/>
        <c:axId val="2109848136"/>
      </c:lineChart>
      <c:catAx>
        <c:axId val="2087143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2109848136"/>
        <c:crosses val="autoZero"/>
        <c:auto val="1"/>
        <c:lblAlgn val="ctr"/>
        <c:lblOffset val="100"/>
        <c:noMultiLvlLbl val="0"/>
      </c:catAx>
      <c:valAx>
        <c:axId val="21098481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7143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psum-local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1.98</c:v>
                </c:pt>
                <c:pt idx="1">
                  <c:v>1.14</c:v>
                </c:pt>
                <c:pt idx="2">
                  <c:v>0.6</c:v>
                </c:pt>
                <c:pt idx="3">
                  <c:v>0.32</c:v>
                </c:pt>
                <c:pt idx="4">
                  <c:v>0.33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778536"/>
        <c:axId val="-2142773080"/>
      </c:lineChart>
      <c:catAx>
        <c:axId val="-2142778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-2142773080"/>
        <c:crosses val="autoZero"/>
        <c:auto val="1"/>
        <c:lblAlgn val="ctr"/>
        <c:lblOffset val="100"/>
        <c:noMultiLvlLbl val="0"/>
      </c:catAx>
      <c:valAx>
        <c:axId val="-21427730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27785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 smtClean="0"/>
              <a:t>Thread-Level Parallelism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Dec. 1,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(</a:t>
            </a:r>
            <a:r>
              <a:rPr lang="en-US" dirty="0" err="1" smtClean="0">
                <a:latin typeface="+mj-lt"/>
                <a:cs typeface="Courier New"/>
              </a:rPr>
              <a:t>cont</a:t>
            </a:r>
            <a:r>
              <a:rPr lang="en-US" dirty="0" smtClean="0">
                <a:latin typeface="+mj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496503"/>
            <a:ext cx="8058763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Create peer threads and wait for them to finish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myid[i] = i;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]); 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final answer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(nelems-1))/2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result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=%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fr-FR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473" y="5574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2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Thread Routine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4337" y="2467690"/>
            <a:ext cx="8681063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psum-mutex.c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ID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    V(&amp;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0279" y="58028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1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Performance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 smtClean="0"/>
              <a:t>Shark machine with </a:t>
            </a:r>
            <a:r>
              <a:rPr lang="en-US" dirty="0"/>
              <a:t>8</a:t>
            </a:r>
            <a:r>
              <a:rPr lang="en-US" dirty="0" smtClean="0"/>
              <a:t> cores,  n=2</a:t>
            </a:r>
            <a:r>
              <a:rPr lang="en-US" baseline="30000" dirty="0" smtClean="0"/>
              <a:t>31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1519270" y="2209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6229"/>
              </p:ext>
            </p:extLst>
          </p:nvPr>
        </p:nvGraphicFramePr>
        <p:xfrm>
          <a:off x="533400" y="2209800"/>
          <a:ext cx="597311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1039"/>
                <a:gridCol w="750720"/>
                <a:gridCol w="783360"/>
                <a:gridCol w="783360"/>
                <a:gridCol w="783360"/>
                <a:gridCol w="8812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r>
                        <a:rPr lang="en-US" baseline="0" dirty="0" smtClean="0"/>
                        <a:t> (Cores)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(8)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psum-mutex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secs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200400"/>
            <a:ext cx="7896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Nasty surprise:</a:t>
            </a:r>
          </a:p>
          <a:p>
            <a:pPr lvl="1"/>
            <a:r>
              <a:rPr lang="en-US" dirty="0" smtClean="0"/>
              <a:t>Single thread is very slow</a:t>
            </a:r>
          </a:p>
          <a:p>
            <a:pPr lvl="1"/>
            <a:r>
              <a:rPr lang="en-US" dirty="0" smtClean="0"/>
              <a:t>Gets slower as we use more cores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93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Attempt: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457325"/>
          </a:xfrm>
        </p:spPr>
        <p:txBody>
          <a:bodyPr/>
          <a:lstStyle/>
          <a:p>
            <a:r>
              <a:rPr lang="en-US" dirty="0" smtClean="0"/>
              <a:t>Peer thread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sums into global array element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endParaRPr lang="en-US" dirty="0" smtClean="0">
              <a:latin typeface="+mj-lt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Main waits for </a:t>
            </a:r>
            <a:r>
              <a:rPr lang="en-US" dirty="0" err="1" smtClean="0">
                <a:latin typeface="+mj-lt"/>
                <a:cs typeface="Courier New"/>
              </a:rPr>
              <a:t>theads</a:t>
            </a:r>
            <a:r>
              <a:rPr lang="en-US" dirty="0" smtClean="0">
                <a:latin typeface="+mj-lt"/>
                <a:cs typeface="Courier New"/>
              </a:rPr>
              <a:t> to finish, then sums elements of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+mn-lt"/>
                <a:cs typeface="Courier New"/>
              </a:rPr>
              <a:t>Eliminates need for </a:t>
            </a:r>
            <a:r>
              <a:rPr lang="en-US" dirty="0" err="1" smtClean="0">
                <a:latin typeface="+mn-lt"/>
                <a:cs typeface="Courier New"/>
              </a:rPr>
              <a:t>mutex</a:t>
            </a:r>
            <a:r>
              <a:rPr lang="en-US" dirty="0" smtClean="0">
                <a:latin typeface="+mn-lt"/>
                <a:cs typeface="Courier New"/>
              </a:rPr>
              <a:t> synchronization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3123724"/>
            <a:ext cx="864466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9D0003"/>
                </a:solidFill>
                <a:latin typeface="Courier New"/>
                <a:cs typeface="Courier New"/>
              </a:rPr>
              <a:t>psum-array.c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</a:t>
            </a:r>
          </a:p>
          <a:p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0000FF"/>
                </a:solidFill>
                <a:latin typeface="Courier New"/>
                <a:cs typeface="Courier New"/>
              </a:rPr>
              <a:t>sum_array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ID *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0279" y="5955268"/>
            <a:ext cx="144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psum-array.c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8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Orders of magnitude faster than </a:t>
            </a:r>
            <a:r>
              <a:rPr lang="en-US" dirty="0" err="1" smtClean="0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826496"/>
              </p:ext>
            </p:extLst>
          </p:nvPr>
        </p:nvGraphicFramePr>
        <p:xfrm>
          <a:off x="728686" y="18288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89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Attempt: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923925"/>
          </a:xfrm>
        </p:spPr>
        <p:txBody>
          <a:bodyPr/>
          <a:lstStyle/>
          <a:p>
            <a:r>
              <a:rPr lang="en-US" dirty="0" smtClean="0"/>
              <a:t>Reduce memory references by having peer thread </a:t>
            </a:r>
            <a:r>
              <a:rPr lang="en-US" dirty="0" err="1" smtClean="0"/>
              <a:t>i</a:t>
            </a:r>
            <a:r>
              <a:rPr lang="en-US" dirty="0" smtClean="0"/>
              <a:t> sum into a local variable (register)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2590800"/>
            <a:ext cx="8644664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psum-local.c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sum_local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ID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sum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] = </a:t>
            </a:r>
            <a:r>
              <a:rPr lang="tr-T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tr-T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tr-TR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6678" y="5638800"/>
            <a:ext cx="138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psum-local.c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3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 smtClean="0"/>
              <a:t>Significantly faster than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2559"/>
              </p:ext>
            </p:extLst>
          </p:nvPr>
        </p:nvGraphicFramePr>
        <p:xfrm>
          <a:off x="965200" y="17526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13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35678"/>
            <a:ext cx="8839200" cy="762000"/>
          </a:xfrm>
        </p:spPr>
        <p:txBody>
          <a:bodyPr/>
          <a:lstStyle/>
          <a:p>
            <a:r>
              <a:rPr lang="en-US" dirty="0" smtClean="0"/>
              <a:t>Characterizing Parallel Program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</a:t>
            </a:r>
            <a:r>
              <a:rPr lang="en-US" dirty="0" smtClean="0"/>
              <a:t> processor cores,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dirty="0" smtClean="0"/>
              <a:t> is the running time using </a:t>
            </a:r>
            <a:r>
              <a:rPr lang="en-US" i="1" dirty="0" smtClean="0"/>
              <a:t>k</a:t>
            </a:r>
            <a:r>
              <a:rPr lang="en-US" dirty="0" smtClean="0"/>
              <a:t> cores</a:t>
            </a:r>
          </a:p>
          <a:p>
            <a:endParaRPr lang="en-US" dirty="0"/>
          </a:p>
          <a:p>
            <a:r>
              <a:rPr lang="en-US" i="1" dirty="0" smtClean="0"/>
              <a:t>Def.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Speedup:  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= T</a:t>
            </a:r>
            <a:r>
              <a:rPr lang="en-US" i="1" baseline="-25000" dirty="0" smtClean="0"/>
              <a:t>1</a:t>
            </a:r>
            <a:r>
              <a:rPr lang="en-US" i="1" dirty="0" smtClean="0"/>
              <a:t> /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 </a:t>
            </a:r>
            <a:r>
              <a:rPr lang="en-US" i="1" dirty="0"/>
              <a:t>r</a:t>
            </a:r>
            <a:r>
              <a:rPr lang="en-US" i="1" dirty="0" smtClean="0"/>
              <a:t>elative speedup</a:t>
            </a:r>
            <a:r>
              <a:rPr lang="en-US" dirty="0" smtClean="0"/>
              <a:t> if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is running time of parallel version of the code running on 1 core.</a:t>
            </a:r>
          </a:p>
          <a:p>
            <a:pPr lvl="1"/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dirty="0" smtClean="0"/>
              <a:t> is </a:t>
            </a:r>
            <a:r>
              <a:rPr lang="en-US" i="1" dirty="0" smtClean="0"/>
              <a:t>absolute speedup </a:t>
            </a:r>
            <a:r>
              <a:rPr lang="en-US" dirty="0" smtClean="0"/>
              <a:t>if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is running time of sequential version of code running on 1 core. </a:t>
            </a:r>
          </a:p>
          <a:p>
            <a:pPr lvl="1"/>
            <a:r>
              <a:rPr lang="en-US" dirty="0" smtClean="0"/>
              <a:t>Absolute speedup is a much truer measure of the benefits of parallelism. </a:t>
            </a:r>
          </a:p>
          <a:p>
            <a:pPr lvl="1"/>
            <a:endParaRPr lang="en-US" dirty="0"/>
          </a:p>
          <a:p>
            <a:r>
              <a:rPr lang="en-US" i="1" dirty="0" smtClean="0"/>
              <a:t>Def</a:t>
            </a:r>
            <a:r>
              <a:rPr lang="en-US" dirty="0" smtClean="0"/>
              <a:t>.  </a:t>
            </a:r>
            <a:r>
              <a:rPr lang="en-US" i="1" dirty="0" smtClean="0">
                <a:solidFill>
                  <a:srgbClr val="FF0000"/>
                </a:solidFill>
              </a:rPr>
              <a:t>Efficiency: </a:t>
            </a:r>
            <a:r>
              <a:rPr lang="en-US" dirty="0" smtClean="0"/>
              <a:t>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=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 </a:t>
            </a:r>
            <a:r>
              <a:rPr lang="en-US" i="1" dirty="0" smtClean="0"/>
              <a:t>/p = T</a:t>
            </a:r>
            <a:r>
              <a:rPr lang="en-US" i="1" baseline="-25000" dirty="0" smtClean="0"/>
              <a:t>1 </a:t>
            </a:r>
            <a:r>
              <a:rPr lang="en-US" i="1" dirty="0" smtClean="0"/>
              <a:t>/(</a:t>
            </a:r>
            <a:r>
              <a:rPr lang="en-US" i="1" dirty="0" err="1" smtClean="0"/>
              <a:t>pT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Reported as a percentage in the range (0, 100].</a:t>
            </a:r>
          </a:p>
          <a:p>
            <a:pPr lvl="1"/>
            <a:r>
              <a:rPr lang="en-US" dirty="0" smtClean="0"/>
              <a:t>Measures the overhead due to parallelization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1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556649"/>
              </p:ext>
            </p:extLst>
          </p:nvPr>
        </p:nvGraphicFramePr>
        <p:xfrm>
          <a:off x="395496" y="1272902"/>
          <a:ext cx="8366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25"/>
                <a:gridCol w="1280583"/>
                <a:gridCol w="1394354"/>
                <a:gridCol w="1394354"/>
                <a:gridCol w="1394354"/>
                <a:gridCol w="1394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r>
                        <a:rPr lang="en-US" baseline="0" dirty="0" smtClean="0"/>
                        <a:t> 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Cores 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time (</a:t>
                      </a:r>
                      <a:r>
                        <a:rPr lang="en-US" i="1" dirty="0" err="1" smtClean="0"/>
                        <a:t>T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Speedup (</a:t>
                      </a:r>
                      <a:r>
                        <a:rPr lang="en-US" i="1" dirty="0" err="1" smtClean="0"/>
                        <a:t>S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 (</a:t>
                      </a:r>
                      <a:r>
                        <a:rPr lang="en-US" i="1" dirty="0" err="1" smtClean="0"/>
                        <a:t>E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496" y="3810000"/>
            <a:ext cx="7896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Efficiencies OK, not great</a:t>
            </a:r>
          </a:p>
          <a:p>
            <a:r>
              <a:rPr lang="en-US" dirty="0" smtClean="0"/>
              <a:t>Our example is easily parallelizable</a:t>
            </a:r>
          </a:p>
          <a:p>
            <a:r>
              <a:rPr lang="en-US" dirty="0" smtClean="0"/>
              <a:t>Real codes are often much harder to parallelize</a:t>
            </a:r>
          </a:p>
          <a:p>
            <a:pPr lvl="1"/>
            <a:r>
              <a:rPr lang="en-US" dirty="0" smtClean="0"/>
              <a:t>e.g., parallel quicksort later in this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6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lvl="1"/>
            <a:r>
              <a:rPr lang="en-US" dirty="0" smtClean="0"/>
              <a:t>Gene Amdahl (Nov. 16, 1922 – Nov. 10, 2015)</a:t>
            </a:r>
          </a:p>
          <a:p>
            <a:r>
              <a:rPr lang="en-US" dirty="0" smtClean="0"/>
              <a:t>Captures the difficulty of using parallelism to speed things up.</a:t>
            </a:r>
          </a:p>
          <a:p>
            <a:r>
              <a:rPr lang="en-US" dirty="0" smtClean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p 	Fraction of total that can be sped up (0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 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 smtClean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 err="1" smtClean="0"/>
              <a:t>pT</a:t>
            </a:r>
            <a:r>
              <a:rPr lang="en-US" dirty="0" smtClean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Least possible running time: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k = </a:t>
            </a:r>
            <a:r>
              <a:rPr lang="en-US" dirty="0" smtClean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</a:t>
            </a:r>
            <a:r>
              <a:rPr lang="en-US" dirty="0" smtClean="0">
                <a:sym typeface="Symbol"/>
              </a:rPr>
              <a:t> = (1-p)T</a:t>
            </a:r>
            <a:endParaRPr lang="en-US" dirty="0" smtClean="0"/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 Computing Hardware</a:t>
            </a:r>
          </a:p>
          <a:p>
            <a:pPr lvl="1"/>
            <a:r>
              <a:rPr lang="en-US" dirty="0" err="1" smtClean="0"/>
              <a:t>Multicore</a:t>
            </a:r>
            <a:endParaRPr lang="en-US" dirty="0" smtClean="0"/>
          </a:p>
          <a:p>
            <a:pPr lvl="2"/>
            <a:r>
              <a:rPr lang="en-US" dirty="0" smtClean="0"/>
              <a:t>Multiple separate processors on single chip</a:t>
            </a:r>
          </a:p>
          <a:p>
            <a:pPr lvl="1"/>
            <a:r>
              <a:rPr lang="en-US" dirty="0" err="1" smtClean="0"/>
              <a:t>Hyperthreading</a:t>
            </a:r>
            <a:endParaRPr lang="en-US" dirty="0" smtClean="0"/>
          </a:p>
          <a:p>
            <a:pPr lvl="2"/>
            <a:r>
              <a:rPr lang="en-US" dirty="0" smtClean="0"/>
              <a:t>Efficient execution of multiple threads on single core</a:t>
            </a:r>
          </a:p>
          <a:p>
            <a:r>
              <a:rPr lang="en-US" dirty="0" smtClean="0"/>
              <a:t>Thread-Level Parallelism</a:t>
            </a:r>
          </a:p>
          <a:p>
            <a:pPr lvl="1"/>
            <a:r>
              <a:rPr lang="en-US" dirty="0" smtClean="0"/>
              <a:t>Splitting program into independent tasks</a:t>
            </a:r>
          </a:p>
          <a:p>
            <a:pPr lvl="2"/>
            <a:r>
              <a:rPr lang="en-US" dirty="0" smtClean="0"/>
              <a:t>Example 1: Parallel summation</a:t>
            </a:r>
          </a:p>
          <a:p>
            <a:pPr lvl="1"/>
            <a:r>
              <a:rPr lang="en-US" dirty="0" smtClean="0"/>
              <a:t>Divide-and conquer parallelism</a:t>
            </a:r>
          </a:p>
          <a:p>
            <a:pPr lvl="2"/>
            <a:r>
              <a:rPr lang="en-US" dirty="0" smtClean="0"/>
              <a:t>Example 2: Parallel quicksort</a:t>
            </a:r>
          </a:p>
          <a:p>
            <a:r>
              <a:rPr lang="en-US" dirty="0" smtClean="0"/>
              <a:t>Consistency Models</a:t>
            </a:r>
          </a:p>
          <a:p>
            <a:pPr lvl="1"/>
            <a:r>
              <a:rPr lang="en-US" dirty="0" smtClean="0"/>
              <a:t>What happens when multiple threads are reading &amp; writing shared state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 smtClean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9</a:t>
            </a:r>
            <a:r>
              <a:rPr lang="en-US" dirty="0" smtClean="0"/>
              <a:t> = 0.9 * 10/9 + 0.1 * 10 = 1.0 + 1.0 = 2.0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Least possible running time:</a:t>
            </a:r>
          </a:p>
          <a:p>
            <a:pPr lvl="2">
              <a:tabLst>
                <a:tab pos="1662113" algn="l"/>
              </a:tabLst>
            </a:pPr>
            <a:r>
              <a:rPr lang="en-US" dirty="0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</a:t>
            </a:r>
            <a:r>
              <a:rPr lang="en-US" dirty="0" smtClean="0">
                <a:sym typeface="Symbol"/>
              </a:rPr>
              <a:t> = 0.1 * 10.0 = 1.0</a:t>
            </a:r>
            <a:endParaRPr lang="en-US" dirty="0" smtClean="0"/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marL="457200" lvl="1" indent="0">
              <a:buNone/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Substantial Example: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set of N random numbers</a:t>
            </a:r>
          </a:p>
          <a:p>
            <a:r>
              <a:rPr lang="en-US" dirty="0" smtClean="0"/>
              <a:t>Multiple possible algorithms</a:t>
            </a:r>
          </a:p>
          <a:p>
            <a:pPr lvl="1"/>
            <a:r>
              <a:rPr lang="en-US" dirty="0" smtClean="0"/>
              <a:t>Use parallel version of </a:t>
            </a:r>
            <a:r>
              <a:rPr lang="en-US" dirty="0" err="1" smtClean="0"/>
              <a:t>quicksort</a:t>
            </a:r>
            <a:endParaRPr lang="en-US" dirty="0" smtClean="0"/>
          </a:p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of set of values X</a:t>
            </a:r>
          </a:p>
          <a:p>
            <a:pPr lvl="1"/>
            <a:r>
              <a:rPr lang="en-US" dirty="0" smtClean="0"/>
              <a:t>Choose “pivot” p from X</a:t>
            </a:r>
          </a:p>
          <a:p>
            <a:pPr lvl="1"/>
            <a:r>
              <a:rPr lang="en-US" dirty="0" smtClean="0"/>
              <a:t>Rearrange X into</a:t>
            </a:r>
          </a:p>
          <a:p>
            <a:pPr lvl="2"/>
            <a:r>
              <a:rPr lang="en-US" dirty="0" smtClean="0"/>
              <a:t>L: Values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</a:t>
            </a:r>
          </a:p>
          <a:p>
            <a:pPr lvl="2"/>
            <a:r>
              <a:rPr lang="en-US" dirty="0" smtClean="0"/>
              <a:t>R: Values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p</a:t>
            </a:r>
          </a:p>
          <a:p>
            <a:pPr lvl="1"/>
            <a:r>
              <a:rPr lang="en-US" dirty="0" smtClean="0"/>
              <a:t>Recursively sort L to get L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1"/>
            <a:r>
              <a:rPr lang="en-US" dirty="0" smtClean="0"/>
              <a:t>Recursively sort R to get R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1"/>
            <a:r>
              <a:rPr lang="en-US" dirty="0" smtClean="0"/>
              <a:t>Return L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/>
              <a:t> : p : R</a:t>
            </a:r>
            <a:r>
              <a:rPr lang="en-US" dirty="0" smtClean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R2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  <a:endParaRPr lang="en-US" sz="1200" dirty="0" smtClean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r>
                <a:rPr lang="en-US" dirty="0" smtClean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L</a:t>
            </a:r>
            <a:r>
              <a:rPr lang="en-US" dirty="0" smtClean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  <a:endParaRPr lang="en-US" sz="1200" dirty="0" smtClean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r>
                <a:rPr lang="en-US" dirty="0" smtClean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nele</a:t>
            </a:r>
            <a:r>
              <a:rPr lang="en-US" dirty="0" smtClean="0"/>
              <a:t> elements starting at base</a:t>
            </a:r>
          </a:p>
          <a:p>
            <a:pPr lvl="1"/>
            <a:r>
              <a:rPr lang="en-US" dirty="0" smtClean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*base,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if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m = partition(base,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of set of values X</a:t>
            </a:r>
          </a:p>
          <a:p>
            <a:pPr lvl="1"/>
            <a:r>
              <a:rPr lang="en-US" dirty="0" smtClean="0"/>
              <a:t>If N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</a:t>
            </a:r>
            <a:r>
              <a:rPr lang="en-US" dirty="0" err="1" smtClean="0"/>
              <a:t>Nthresh</a:t>
            </a:r>
            <a:r>
              <a:rPr lang="en-US" dirty="0" smtClean="0"/>
              <a:t>, do sequential </a:t>
            </a:r>
            <a:r>
              <a:rPr lang="en-US" dirty="0" err="1" smtClean="0"/>
              <a:t>quicksort</a:t>
            </a:r>
            <a:endParaRPr lang="en-US" dirty="0" smtClean="0"/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Choose “pivot” p from X</a:t>
            </a:r>
          </a:p>
          <a:p>
            <a:pPr lvl="2"/>
            <a:r>
              <a:rPr lang="en-US" dirty="0" smtClean="0"/>
              <a:t>Rearrange X into</a:t>
            </a:r>
          </a:p>
          <a:p>
            <a:pPr lvl="3"/>
            <a:r>
              <a:rPr lang="en-US" dirty="0" smtClean="0"/>
              <a:t>L: Values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</a:t>
            </a:r>
          </a:p>
          <a:p>
            <a:pPr lvl="3"/>
            <a:r>
              <a:rPr lang="en-US" dirty="0" smtClean="0"/>
              <a:t>R: Values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p</a:t>
            </a:r>
          </a:p>
          <a:p>
            <a:pPr lvl="2"/>
            <a:r>
              <a:rPr lang="en-US" dirty="0" smtClean="0"/>
              <a:t>Recursively spawn separate threads</a:t>
            </a:r>
          </a:p>
          <a:p>
            <a:pPr lvl="3"/>
            <a:r>
              <a:rPr lang="en-US" dirty="0" smtClean="0"/>
              <a:t>Sort L to get L</a:t>
            </a:r>
            <a:r>
              <a:rPr lang="en-US" dirty="0" smtClean="0">
                <a:sym typeface="Symbol"/>
              </a:rPr>
              <a:t></a:t>
            </a:r>
          </a:p>
          <a:p>
            <a:pPr lvl="3"/>
            <a:r>
              <a:rPr lang="en-US" dirty="0" smtClean="0">
                <a:sym typeface="Symbol"/>
              </a:rPr>
              <a:t>Sort </a:t>
            </a:r>
            <a:r>
              <a:rPr lang="en-US" dirty="0" smtClean="0"/>
              <a:t>R to get R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2"/>
            <a:r>
              <a:rPr lang="en-US" dirty="0" smtClean="0"/>
              <a:t>Return L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/>
              <a:t> : p : R</a:t>
            </a:r>
            <a:r>
              <a:rPr lang="en-US" dirty="0" smtClean="0">
                <a:sym typeface="Symbol"/>
              </a:rPr>
              <a:t>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p2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L2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  <a:endParaRPr lang="en-US" sz="1200" dirty="0" smtClean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</a:t>
                </a:r>
                <a:r>
                  <a:rPr lang="en-US" dirty="0" smtClean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  <a:endParaRPr lang="en-US" sz="1200" dirty="0" smtClean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Structure: Sorting Tasks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 smtClean="0"/>
              <a:t>Task: Sort </a:t>
            </a:r>
            <a:r>
              <a:rPr lang="en-US" dirty="0" err="1" smtClean="0"/>
              <a:t>subrange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Specify as: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base</a:t>
            </a:r>
            <a:r>
              <a:rPr lang="en-US" dirty="0" smtClean="0"/>
              <a:t>: Starting address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nele</a:t>
            </a:r>
            <a:r>
              <a:rPr lang="en-US" dirty="0" smtClean="0"/>
              <a:t>: Number of elements in </a:t>
            </a:r>
            <a:r>
              <a:rPr lang="en-US" dirty="0" err="1" smtClean="0"/>
              <a:t>subrange</a:t>
            </a:r>
            <a:endParaRPr lang="en-US" dirty="0" smtClean="0"/>
          </a:p>
          <a:p>
            <a:r>
              <a:rPr lang="en-US" dirty="0" smtClean="0"/>
              <a:t>Run as separate thread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Sort Task Operation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subrange</a:t>
            </a:r>
            <a:r>
              <a:rPr lang="en-US" dirty="0" smtClean="0"/>
              <a:t> using serial quicksort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Sort Task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Partition </a:t>
            </a:r>
            <a:r>
              <a:rPr lang="en-US" sz="1800" dirty="0" err="1" smtClean="0">
                <a:latin typeface="Calibri" pitchFamily="34" charset="0"/>
              </a:rPr>
              <a:t>Subrange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parallel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 smtClean="0"/>
              <a:t>So far, we’ve used threads to deal with I/O delays</a:t>
            </a:r>
          </a:p>
          <a:p>
            <a:pPr lvl="1"/>
            <a:r>
              <a:rPr lang="en-US" sz="2200" dirty="0" smtClean="0"/>
              <a:t>e.g., one thread per client to prevent one from delaying another</a:t>
            </a:r>
          </a:p>
          <a:p>
            <a:r>
              <a:rPr lang="en-US" sz="2600" dirty="0" smtClean="0"/>
              <a:t>Multi-core/</a:t>
            </a:r>
            <a:r>
              <a:rPr lang="en-US" sz="2600" dirty="0" err="1" smtClean="0"/>
              <a:t>Hyperthreaded</a:t>
            </a:r>
            <a:r>
              <a:rPr lang="en-US" sz="2600" dirty="0" smtClean="0"/>
              <a:t> CPUs offer another opportunity</a:t>
            </a:r>
          </a:p>
          <a:p>
            <a:pPr lvl="1"/>
            <a:r>
              <a:rPr lang="en-US" sz="2200" dirty="0" smtClean="0"/>
              <a:t>Spread work over threads executing in parallel</a:t>
            </a:r>
          </a:p>
          <a:p>
            <a:pPr lvl="1"/>
            <a:r>
              <a:rPr lang="en-US" sz="2200" dirty="0" smtClean="0"/>
              <a:t>Happens automatically, if many independent tasks</a:t>
            </a:r>
          </a:p>
          <a:p>
            <a:pPr lvl="2"/>
            <a:r>
              <a:rPr lang="en-US" dirty="0" smtClean="0"/>
              <a:t>e.g., running many applications or serving many clients</a:t>
            </a:r>
          </a:p>
          <a:p>
            <a:pPr lvl="1"/>
            <a:r>
              <a:rPr lang="en-US" sz="2200" dirty="0" smtClean="0"/>
              <a:t>Can also write code to make one big task go faster</a:t>
            </a:r>
          </a:p>
          <a:p>
            <a:pPr lvl="2"/>
            <a:r>
              <a:rPr lang="en-US" dirty="0" smtClean="0"/>
              <a:t>by organizing it as multiple parallel sub-tasks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Function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 smtClean="0"/>
              <a:t>Sets up data structures</a:t>
            </a:r>
          </a:p>
          <a:p>
            <a:r>
              <a:rPr lang="en-US" dirty="0" smtClean="0"/>
              <a:t>Calls recursive sort routine</a:t>
            </a:r>
          </a:p>
          <a:p>
            <a:r>
              <a:rPr lang="en-US" dirty="0" smtClean="0"/>
              <a:t>Keeps joining threads until none left</a:t>
            </a:r>
          </a:p>
          <a:p>
            <a:r>
              <a:rPr lang="en-US" dirty="0" smtClean="0"/>
              <a:t>Frees data structures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sort routine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 smtClean="0"/>
              <a:t>Small partition: Sort serially</a:t>
            </a:r>
          </a:p>
          <a:p>
            <a:r>
              <a:rPr lang="en-US" dirty="0" smtClean="0"/>
              <a:t>Large partition: Spawn new sort task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585536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          </a:t>
            </a:r>
            <a:r>
              <a:rPr lang="en-US" sz="1600" dirty="0" err="1" smtClean="0">
                <a:latin typeface="Courier New" pitchFamily="49" charset="0"/>
              </a:rPr>
              <a:t>task_queue_ptr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return;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task thread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7896225" cy="1353359"/>
          </a:xfrm>
        </p:spPr>
        <p:txBody>
          <a:bodyPr/>
          <a:lstStyle/>
          <a:p>
            <a:r>
              <a:rPr lang="en-US" dirty="0" smtClean="0"/>
              <a:t>Get task parameters</a:t>
            </a:r>
          </a:p>
          <a:p>
            <a:r>
              <a:rPr lang="en-US" dirty="0" smtClean="0"/>
              <a:t>Perform partitioning step</a:t>
            </a:r>
          </a:p>
          <a:p>
            <a:r>
              <a:rPr lang="en-US" dirty="0" smtClean="0"/>
              <a:t>Call recursive sort routine on each partition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*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 smtClean="0"/>
              <a:t>Serial fraction: Fraction of input at which do serial sort</a:t>
            </a:r>
          </a:p>
          <a:p>
            <a:r>
              <a:rPr lang="en-US" smtClean="0"/>
              <a:t>Sort </a:t>
            </a:r>
            <a:r>
              <a:rPr lang="en-US" smtClean="0"/>
              <a:t>2</a:t>
            </a:r>
            <a:r>
              <a:rPr lang="en-US" baseline="30000" dirty="0"/>
              <a:t>2</a:t>
            </a:r>
            <a:r>
              <a:rPr lang="en-US" baseline="30000" smtClean="0"/>
              <a:t>7</a:t>
            </a:r>
            <a:r>
              <a:rPr lang="en-US" smtClean="0"/>
              <a:t> </a:t>
            </a:r>
            <a:r>
              <a:rPr lang="en-US" dirty="0" smtClean="0"/>
              <a:t>(134,217,728) random values</a:t>
            </a:r>
          </a:p>
          <a:p>
            <a:r>
              <a:rPr lang="en-US" dirty="0" smtClean="0"/>
              <a:t>Best speedup = 6.84X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1447800"/>
          </a:xfrm>
        </p:spPr>
        <p:txBody>
          <a:bodyPr/>
          <a:lstStyle/>
          <a:p>
            <a:r>
              <a:rPr lang="en-US" dirty="0" smtClean="0"/>
              <a:t>Good performance over wide range of fraction values</a:t>
            </a:r>
          </a:p>
          <a:p>
            <a:pPr lvl="1"/>
            <a:r>
              <a:rPr lang="en-US" dirty="0" smtClean="0"/>
              <a:t>F too small: Not enough parallelism</a:t>
            </a:r>
          </a:p>
          <a:p>
            <a:pPr lvl="1"/>
            <a:r>
              <a:rPr lang="en-US" dirty="0" smtClean="0"/>
              <a:t>F too large: Thread overhead + run out of thread memory</a:t>
            </a:r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&amp; Parallel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bottleneck</a:t>
            </a:r>
          </a:p>
          <a:p>
            <a:pPr lvl="1"/>
            <a:r>
              <a:rPr lang="en-US" dirty="0" smtClean="0"/>
              <a:t>Top-level partition: No speedup</a:t>
            </a:r>
          </a:p>
          <a:p>
            <a:pPr lvl="1"/>
            <a:r>
              <a:rPr lang="en-US" dirty="0" smtClean="0"/>
              <a:t>Second level: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2X speedup</a:t>
            </a:r>
          </a:p>
          <a:p>
            <a:pPr lvl="1"/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level: 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2</a:t>
            </a:r>
            <a:r>
              <a:rPr lang="en-US" baseline="30000" dirty="0" smtClean="0"/>
              <a:t>k-1</a:t>
            </a:r>
            <a:r>
              <a:rPr lang="en-US" dirty="0" smtClean="0"/>
              <a:t>X speedup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Good performance for small-scale parallelism</a:t>
            </a:r>
          </a:p>
          <a:p>
            <a:pPr lvl="1"/>
            <a:r>
              <a:rPr lang="en-US" dirty="0" smtClean="0"/>
              <a:t>Would need to parallelize partitioning step to get large-scale parallelism</a:t>
            </a:r>
          </a:p>
          <a:p>
            <a:pPr lvl="2"/>
            <a:r>
              <a:rPr lang="en-US" dirty="0" smtClean="0"/>
              <a:t>Parallel Sorting by Regular Sampling</a:t>
            </a:r>
          </a:p>
          <a:p>
            <a:pPr lvl="3"/>
            <a:r>
              <a:rPr lang="en-US" dirty="0" smtClean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445070"/>
            <a:ext cx="7591425" cy="762000"/>
          </a:xfrm>
        </p:spPr>
        <p:txBody>
          <a:bodyPr/>
          <a:lstStyle/>
          <a:p>
            <a:r>
              <a:rPr lang="en-US" dirty="0" smtClean="0"/>
              <a:t>Parallelizing Partitioning Step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p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" y="2892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2929" y="2890012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68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304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2</a:t>
            </a:r>
            <a:endParaRPr lang="en-US" baseline="-250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640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3</a:t>
            </a:r>
            <a:endParaRPr lang="en-US" baseline="-25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976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4</a:t>
            </a:r>
            <a:endParaRPr lang="en-US" baseline="-25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2895600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1" y="2892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24399" y="2892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45074" y="2892806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2892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489950" y="2890012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65" y="2253734"/>
            <a:ext cx="381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Parallel partitioning based on global p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04800" y="5178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3295" y="5178806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019175" y="5178806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30167" y="5178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09775" y="5178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73167" y="5181600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30450" y="5178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185150" y="5178806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2425" y="4572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Reassemble into partitions</a:t>
            </a:r>
          </a:p>
        </p:txBody>
      </p:sp>
    </p:spTree>
    <p:extLst>
      <p:ext uri="{BB962C8B-B14F-4D97-AF65-F5344CB8AC3E}">
        <p14:creationId xmlns:p14="http://schemas.microsoft.com/office/powerpoint/2010/main" val="130737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with Parallel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not obtain speedup</a:t>
            </a:r>
          </a:p>
          <a:p>
            <a:r>
              <a:rPr lang="en-US" dirty="0" smtClean="0"/>
              <a:t>Speculate: Too much data copying</a:t>
            </a:r>
          </a:p>
          <a:p>
            <a:pPr lvl="1"/>
            <a:r>
              <a:rPr lang="en-US" dirty="0" smtClean="0"/>
              <a:t>Could not do everything within source array</a:t>
            </a:r>
          </a:p>
          <a:p>
            <a:pPr lvl="1"/>
            <a:r>
              <a:rPr lang="en-US" dirty="0" smtClean="0"/>
              <a:t>Set up temporary space for reassembling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1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parallelization strategy</a:t>
            </a:r>
          </a:p>
          <a:p>
            <a:pPr lvl="1"/>
            <a:r>
              <a:rPr lang="en-US" dirty="0" smtClean="0"/>
              <a:t>Partition into K independent parts</a:t>
            </a:r>
          </a:p>
          <a:p>
            <a:pPr lvl="1"/>
            <a:r>
              <a:rPr lang="en-US" dirty="0" smtClean="0"/>
              <a:t>Divide-and-conquer</a:t>
            </a:r>
          </a:p>
          <a:p>
            <a:r>
              <a:rPr lang="en-US" dirty="0" smtClean="0"/>
              <a:t>Inner loops must be synchronization free</a:t>
            </a:r>
          </a:p>
          <a:p>
            <a:pPr lvl="1"/>
            <a:r>
              <a:rPr lang="en-US" dirty="0" smtClean="0"/>
              <a:t>Synchronization operations very expensive</a:t>
            </a:r>
          </a:p>
          <a:p>
            <a:r>
              <a:rPr lang="en-US" dirty="0" smtClean="0"/>
              <a:t>Beware of Amdahl’s Law</a:t>
            </a:r>
          </a:p>
          <a:p>
            <a:pPr lvl="1"/>
            <a:r>
              <a:rPr lang="en-US" dirty="0" smtClean="0"/>
              <a:t>Serial code can become bottleneck</a:t>
            </a:r>
          </a:p>
          <a:p>
            <a:r>
              <a:rPr lang="en-US" dirty="0" smtClean="0"/>
              <a:t>You can do it!</a:t>
            </a:r>
          </a:p>
          <a:p>
            <a:pPr lvl="1"/>
            <a:r>
              <a:rPr lang="en-US" dirty="0" smtClean="0"/>
              <a:t>Achieving modest levels of parallelism is not difficult</a:t>
            </a:r>
          </a:p>
          <a:p>
            <a:pPr lvl="1"/>
            <a:r>
              <a:rPr lang="en-US" dirty="0" smtClean="0"/>
              <a:t>Set up experimental framework and test multiple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 smtClean="0"/>
              <a:t>What are the possible values printed?</a:t>
            </a:r>
          </a:p>
          <a:p>
            <a:pPr lvl="1"/>
            <a:r>
              <a:rPr lang="en-US" dirty="0" smtClean="0"/>
              <a:t>Depends on memory consistency model</a:t>
            </a:r>
          </a:p>
          <a:p>
            <a:pPr lvl="1"/>
            <a:r>
              <a:rPr lang="en-US" dirty="0" smtClean="0"/>
              <a:t>Abstract model of how hardware handles concurrent accesses </a:t>
            </a:r>
          </a:p>
          <a:p>
            <a:r>
              <a:rPr lang="en-US" dirty="0" smtClean="0"/>
              <a:t>Sequential consistency</a:t>
            </a:r>
          </a:p>
          <a:p>
            <a:pPr lvl="1"/>
            <a:r>
              <a:rPr lang="en-US" dirty="0" smtClean="0"/>
              <a:t>Overall effect consistent with each individual thread</a:t>
            </a:r>
          </a:p>
          <a:p>
            <a:pPr lvl="1"/>
            <a:r>
              <a:rPr lang="en-US" dirty="0" smtClean="0"/>
              <a:t>Otherwise, arbitrary interleaving</a:t>
            </a:r>
            <a:endParaRPr lang="en-US" dirty="0"/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Wa</a:t>
              </a:r>
              <a:r>
                <a:rPr lang="en-US" sz="1800" b="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Rb</a:t>
              </a:r>
              <a:r>
                <a:rPr lang="en-US" sz="1800" b="0" dirty="0" smtClean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Wb</a:t>
              </a:r>
              <a:r>
                <a:rPr lang="en-US" sz="1800" b="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Wa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Rb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Wb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constraints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Multicore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1"/>
            <a:ext cx="7896225" cy="923924"/>
          </a:xfrm>
        </p:spPr>
        <p:txBody>
          <a:bodyPr/>
          <a:lstStyle/>
          <a:p>
            <a:r>
              <a:rPr lang="en-US" dirty="0" smtClean="0"/>
              <a:t>Multiple processors operating with coherent view of memory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05000" y="12192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</a:t>
              </a:r>
              <a:r>
                <a:rPr lang="en-US" sz="1400" dirty="0" smtClean="0">
                  <a:latin typeface="+mn-lt"/>
                </a:rPr>
                <a:t>n-1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 smtClean="0"/>
              <a:t>Impossible outputs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100</a:t>
            </a:r>
            <a:r>
              <a:rPr lang="en-US" dirty="0" smtClean="0">
                <a:solidFill>
                  <a:srgbClr val="FF0000"/>
                </a:solidFill>
              </a:rPr>
              <a:t>, 1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1, </a:t>
            </a:r>
            <a:r>
              <a:rPr lang="en-US" dirty="0" smtClean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dirty="0" smtClean="0"/>
              <a:t>Would require reaching both Ra and </a:t>
            </a:r>
            <a:r>
              <a:rPr lang="en-US" dirty="0" err="1" smtClean="0"/>
              <a:t>Rb</a:t>
            </a:r>
            <a:r>
              <a:rPr lang="en-US" dirty="0" smtClean="0"/>
              <a:t> before </a:t>
            </a:r>
            <a:r>
              <a:rPr lang="en-US" dirty="0" err="1" smtClean="0"/>
              <a:t>Wa</a:t>
            </a:r>
            <a:r>
              <a:rPr lang="en-US" dirty="0" smtClean="0"/>
              <a:t> and </a:t>
            </a:r>
            <a:r>
              <a:rPr lang="en-US" dirty="0" err="1" smtClean="0"/>
              <a:t>Wb</a:t>
            </a:r>
            <a:endParaRPr lang="en-US" dirty="0" smtClean="0"/>
          </a:p>
        </p:txBody>
      </p:sp>
      <p:grpSp>
        <p:nvGrpSpPr>
          <p:cNvPr id="4" name="Group 83"/>
          <p:cNvGrpSpPr/>
          <p:nvPr/>
        </p:nvGrpSpPr>
        <p:grpSpPr>
          <a:xfrm>
            <a:off x="3427523" y="3009900"/>
            <a:ext cx="5184553" cy="2362200"/>
            <a:chOff x="2057400" y="3048000"/>
            <a:chExt cx="5184553" cy="2362200"/>
          </a:xfrm>
        </p:grpSpPr>
        <p:sp>
          <p:nvSpPr>
            <p:cNvPr id="11" name="TextBox 10"/>
            <p:cNvSpPr txBox="1"/>
            <p:nvPr/>
          </p:nvSpPr>
          <p:spPr>
            <a:xfrm>
              <a:off x="2079121" y="347293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12" name="Straight Connector 11"/>
            <p:cNvCxnSpPr>
              <a:stCxn id="11" idx="3"/>
            </p:cNvCxnSpPr>
            <p:nvPr/>
          </p:nvCxnSpPr>
          <p:spPr bwMode="auto">
            <a:xfrm flipV="1">
              <a:off x="2579258" y="3276600"/>
              <a:ext cx="876855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456113" y="30596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5841" y="306709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5472" y="30745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257800" y="327501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1" idx="3"/>
            </p:cNvCxnSpPr>
            <p:nvPr/>
          </p:nvCxnSpPr>
          <p:spPr bwMode="auto">
            <a:xfrm>
              <a:off x="2579258" y="3657600"/>
              <a:ext cx="876855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456113" y="366926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 bwMode="auto">
            <a:xfrm flipV="1">
              <a:off x="3974204" y="3689866"/>
              <a:ext cx="751637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725841" y="34803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45472" y="348777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257800" y="36882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3" idx="3"/>
            </p:cNvCxnSpPr>
            <p:nvPr/>
          </p:nvCxnSpPr>
          <p:spPr bwMode="auto">
            <a:xfrm>
              <a:off x="3974204" y="3853934"/>
              <a:ext cx="751637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725841" y="389362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5472" y="390104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57800" y="4101544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2057400" y="461275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43" name="Straight Connector 42"/>
            <p:cNvCxnSpPr>
              <a:stCxn id="42" idx="3"/>
            </p:cNvCxnSpPr>
            <p:nvPr/>
          </p:nvCxnSpPr>
          <p:spPr bwMode="auto">
            <a:xfrm flipV="1">
              <a:off x="2575491" y="4416424"/>
              <a:ext cx="858901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434392" y="419949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3865920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704120" y="420691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23751" y="42143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5236079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2" idx="3"/>
            </p:cNvCxnSpPr>
            <p:nvPr/>
          </p:nvCxnSpPr>
          <p:spPr bwMode="auto">
            <a:xfrm>
              <a:off x="2575491" y="4797424"/>
              <a:ext cx="858901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3434392" y="4809092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3"/>
            </p:cNvCxnSpPr>
            <p:nvPr/>
          </p:nvCxnSpPr>
          <p:spPr bwMode="auto">
            <a:xfrm flipV="1">
              <a:off x="3934529" y="4829690"/>
              <a:ext cx="769591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4704120" y="462018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23751" y="462760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5236079" y="482810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0" idx="3"/>
            </p:cNvCxnSpPr>
            <p:nvPr/>
          </p:nvCxnSpPr>
          <p:spPr bwMode="auto">
            <a:xfrm>
              <a:off x="3934529" y="4993758"/>
              <a:ext cx="769591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4704120" y="50334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23751" y="50408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5236079" y="524136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477000" y="3048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100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77000" y="3516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7000" y="38862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4191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1,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77000" y="4572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77000" y="5040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886200" y="3276600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58"/>
          <p:cNvGrpSpPr/>
          <p:nvPr/>
        </p:nvGrpSpPr>
        <p:grpSpPr>
          <a:xfrm>
            <a:off x="5344327" y="104261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 smtClean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Wa</a:t>
              </a:r>
              <a:r>
                <a:rPr lang="en-US" sz="1800" b="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Rb</a:t>
              </a:r>
              <a:r>
                <a:rPr lang="en-US" sz="1800" b="0" dirty="0" smtClean="0">
                  <a:latin typeface="Calibri" pitchFamily="34" charset="0"/>
                </a:rPr>
                <a:t>: 	</a:t>
              </a:r>
              <a:r>
                <a:rPr lang="en-US" sz="1800" b="0" dirty="0" smtClean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b="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Wb</a:t>
              </a:r>
              <a:r>
                <a:rPr lang="en-US" sz="1800" b="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Ra:	</a:t>
              </a:r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b="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Non-Coherent Cache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 smtClean="0"/>
              <a:t>Write-back caches, without coordination between them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 2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b:200</a:t>
            </a:r>
            <a:endParaRPr lang="en-US" sz="18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a:1</a:t>
                </a:r>
                <a:endParaRPr lang="en-US" sz="1800" dirty="0"/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b:100</a:t>
                </a:r>
                <a:endParaRPr lang="en-US" sz="1800" dirty="0"/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</a:t>
              </a:r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Tag each cache block with state</a:t>
            </a:r>
          </a:p>
          <a:p>
            <a:pPr lvl="1">
              <a:buNone/>
            </a:pPr>
            <a:r>
              <a:rPr lang="en-US" dirty="0" smtClean="0"/>
              <a:t>Invalid	Cannot use value</a:t>
            </a:r>
          </a:p>
          <a:p>
            <a:pPr lvl="1">
              <a:buNone/>
            </a:pPr>
            <a:r>
              <a:rPr lang="en-US" dirty="0" smtClean="0"/>
              <a:t>Shared	Readable copy</a:t>
            </a:r>
          </a:p>
          <a:p>
            <a:pPr lvl="1">
              <a:buNone/>
            </a:pPr>
            <a:r>
              <a:rPr lang="en-US" dirty="0" smtClean="0"/>
              <a:t>Exclusive	Writeable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a: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b:200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+mn-lt"/>
                </a:rPr>
                <a:t>int</a:t>
              </a:r>
              <a:r>
                <a:rPr lang="en-US" sz="1800" dirty="0" smtClean="0">
                  <a:latin typeface="+mn-lt"/>
                </a:rPr>
                <a:t> a = 1;</a:t>
              </a:r>
            </a:p>
            <a:p>
              <a:r>
                <a:rPr lang="en-US" sz="1800" dirty="0" err="1" smtClean="0">
                  <a:latin typeface="+mn-lt"/>
                </a:rPr>
                <a:t>int</a:t>
              </a:r>
              <a:r>
                <a:rPr lang="en-US" sz="1800" dirty="0" smtClean="0">
                  <a:latin typeface="+mn-lt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Wa</a:t>
              </a:r>
              <a:r>
                <a:rPr lang="en-US" sz="1800" dirty="0" smtClean="0">
                  <a:latin typeface="+mn-lt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Rb</a:t>
              </a:r>
              <a:r>
                <a:rPr lang="en-US" sz="1800" dirty="0" smtClean="0">
                  <a:latin typeface="+mn-lt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Wb</a:t>
              </a:r>
              <a:r>
                <a:rPr lang="en-US" sz="1800" dirty="0" smtClean="0">
                  <a:latin typeface="+mn-lt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Tag each cache block with state</a:t>
            </a:r>
          </a:p>
          <a:p>
            <a:pPr lvl="1">
              <a:buNone/>
            </a:pPr>
            <a:r>
              <a:rPr lang="en-US" dirty="0" smtClean="0"/>
              <a:t>Invalid	Cannot use value</a:t>
            </a:r>
          </a:p>
          <a:p>
            <a:pPr lvl="1">
              <a:buNone/>
            </a:pPr>
            <a:r>
              <a:rPr lang="en-US" dirty="0" smtClean="0"/>
              <a:t>Shared	Readable copy</a:t>
            </a:r>
          </a:p>
          <a:p>
            <a:pPr lvl="1">
              <a:buNone/>
            </a:pPr>
            <a:r>
              <a:rPr lang="en-US" dirty="0" smtClean="0"/>
              <a:t>Exclusive	Writeable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a: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b:200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35" name="TextBox 34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15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b:200</a:t>
                </a:r>
                <a:endParaRPr lang="en-US" sz="1800" dirty="0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b:200</a:t>
                </a:r>
                <a:endParaRPr lang="en-US" sz="1800" dirty="0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762000" y="3352800"/>
            <a:ext cx="5922740" cy="1131332"/>
            <a:chOff x="762000" y="3352800"/>
            <a:chExt cx="5922740" cy="1131332"/>
          </a:xfrm>
        </p:grpSpPr>
        <p:sp>
          <p:nvSpPr>
            <p:cNvPr id="34" name="TextBox 33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a:2</a:t>
                </a:r>
                <a:endParaRPr lang="en-US" sz="1800" dirty="0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grpSp>
          <p:nvGrpSpPr>
            <p:cNvPr id="20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 2</a:t>
                </a:r>
                <a:endParaRPr lang="en-US" sz="1800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sp>
          <p:nvSpPr>
            <p:cNvPr id="42" name="Arc 41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</a:t>
              </a:r>
              <a:r>
                <a:rPr lang="en-US" sz="1800" dirty="0" smtClean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</a:t>
              </a:r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 smtClean="0">
                <a:latin typeface="Calibri" pitchFamily="34" charset="0"/>
              </a:rPr>
              <a:t>Supply</a:t>
            </a:r>
            <a:r>
              <a:rPr lang="en-US" sz="2000" b="0" kern="0" dirty="0" smtClean="0">
                <a:latin typeface="Calibri" pitchFamily="34" charset="0"/>
              </a:rPr>
              <a:t> value from cache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678"/>
            <a:ext cx="9144000" cy="762000"/>
          </a:xfrm>
        </p:spPr>
        <p:txBody>
          <a:bodyPr/>
          <a:lstStyle/>
          <a:p>
            <a:r>
              <a:rPr lang="en-US" sz="3200" dirty="0" smtClean="0"/>
              <a:t>Out-of-Order Processor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 smtClean="0"/>
              <a:t>Instruction control dynamically converts program into stream of operations</a:t>
            </a:r>
          </a:p>
          <a:p>
            <a:r>
              <a:rPr lang="en-US" dirty="0" smtClean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Functional Units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Load /</a:t>
              </a:r>
            </a:p>
            <a:p>
              <a:pPr algn="ctr"/>
              <a:r>
                <a:rPr lang="en-US" sz="1800" dirty="0" smtClean="0">
                  <a:latin typeface="+mn-lt"/>
                </a:rPr>
                <a:t>Store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19200"/>
            <a:ext cx="5257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Instruction Control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Registers</a:t>
            </a:r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 Decoder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Data Cache</a:t>
            </a:r>
            <a:endParaRPr lang="en-US" sz="1800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</a:t>
            </a:r>
          </a:p>
          <a:p>
            <a:pPr algn="ctr"/>
            <a:r>
              <a:rPr lang="en-US" sz="1800" dirty="0" smtClean="0">
                <a:latin typeface="+mn-lt"/>
              </a:rPr>
              <a:t>Cache</a:t>
            </a:r>
            <a:endParaRPr lang="en-US" sz="1800" dirty="0">
              <a:latin typeface="+mn-lt"/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19301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743201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</a:t>
            </a:r>
            <a:endParaRPr lang="en-US" sz="16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552700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err="1" smtClean="0"/>
              <a:t>Hyperthreading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 smtClean="0"/>
              <a:t>Replicate enough instruction control to process K instruction streams</a:t>
            </a:r>
          </a:p>
          <a:p>
            <a:r>
              <a:rPr lang="en-US" dirty="0" smtClean="0"/>
              <a:t>K copies of all registers</a:t>
            </a:r>
          </a:p>
          <a:p>
            <a:r>
              <a:rPr lang="en-US" dirty="0" smtClean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09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Functional Units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Load /</a:t>
              </a:r>
            </a:p>
            <a:p>
              <a:pPr algn="ctr"/>
              <a:r>
                <a:rPr lang="en-US" sz="1800" dirty="0" smtClean="0">
                  <a:latin typeface="+mn-lt"/>
                </a:rPr>
                <a:t>Store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981200" y="1219200"/>
            <a:ext cx="57150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Instruction Control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14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Reg</a:t>
            </a:r>
            <a:r>
              <a:rPr lang="en-US" sz="1800" dirty="0" smtClean="0">
                <a:latin typeface="+mn-lt"/>
              </a:rPr>
              <a:t> B</a:t>
            </a:r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43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 Decoder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 B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05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Data Cache</a:t>
            </a:r>
            <a:endParaRPr lang="en-US" sz="1800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6172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772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</a:t>
            </a:r>
          </a:p>
          <a:p>
            <a:pPr algn="ctr"/>
            <a:r>
              <a:rPr lang="en-US" sz="1800" dirty="0" smtClean="0">
                <a:latin typeface="+mn-lt"/>
              </a:rPr>
              <a:t>Cache</a:t>
            </a:r>
            <a:endParaRPr lang="en-US" sz="1800" dirty="0">
              <a:latin typeface="+mn-lt"/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7391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962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763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5562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2286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Reg</a:t>
            </a:r>
            <a:r>
              <a:rPr lang="en-US" sz="1800" dirty="0" smtClean="0">
                <a:latin typeface="+mn-lt"/>
              </a:rPr>
              <a:t> A</a:t>
            </a:r>
            <a:endParaRPr lang="en-US" sz="18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962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 A</a:t>
            </a:r>
            <a:endParaRPr lang="en-US" sz="1800" dirty="0">
              <a:latin typeface="+mn-lt"/>
            </a:endParaRP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3733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810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5181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943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 A</a:t>
            </a:r>
            <a:endParaRPr lang="en-US" sz="1600" dirty="0">
              <a:latin typeface="+mn-lt"/>
            </a:endParaRP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6086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686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 B</a:t>
            </a:r>
            <a:endParaRPr lang="en-US" sz="1600" dirty="0">
              <a:latin typeface="+mn-lt"/>
            </a:endParaRP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773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 smtClean="0"/>
              <a:t>Get data about machine from /</a:t>
            </a:r>
            <a:r>
              <a:rPr lang="en-US" sz="2600" dirty="0" err="1" smtClean="0"/>
              <a:t>proc</a:t>
            </a:r>
            <a:r>
              <a:rPr lang="en-US" sz="2600" dirty="0" smtClean="0"/>
              <a:t>/</a:t>
            </a:r>
            <a:r>
              <a:rPr lang="en-US" sz="2600" dirty="0" err="1" smtClean="0"/>
              <a:t>cpuinfo</a:t>
            </a:r>
            <a:endParaRPr lang="en-US" sz="2600" dirty="0" smtClean="0"/>
          </a:p>
          <a:p>
            <a:r>
              <a:rPr lang="en-US" sz="2600" dirty="0" smtClean="0"/>
              <a:t>Shark Machines</a:t>
            </a:r>
          </a:p>
          <a:p>
            <a:pPr lvl="1"/>
            <a:r>
              <a:rPr lang="en-US" dirty="0" smtClean="0"/>
              <a:t>Intel Xeon E5520 @ 2.27 GHz</a:t>
            </a:r>
          </a:p>
          <a:p>
            <a:pPr lvl="1"/>
            <a:r>
              <a:rPr lang="en-US" dirty="0" smtClean="0"/>
              <a:t>Nehalem, ca. 2010</a:t>
            </a:r>
          </a:p>
          <a:p>
            <a:pPr lvl="1"/>
            <a:r>
              <a:rPr lang="en-US" dirty="0" smtClean="0"/>
              <a:t>8 Cores</a:t>
            </a:r>
          </a:p>
          <a:p>
            <a:pPr lvl="1"/>
            <a:r>
              <a:rPr lang="en-US" dirty="0" smtClean="0"/>
              <a:t>Each can do 2x </a:t>
            </a:r>
            <a:r>
              <a:rPr lang="en-US" dirty="0" err="1" smtClean="0"/>
              <a:t>hyperthreading</a:t>
            </a:r>
            <a:endParaRPr lang="en-US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4556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Parallel Summation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 smtClean="0"/>
              <a:t>Sum numbers </a:t>
            </a:r>
            <a:r>
              <a:rPr lang="en-US" i="1" dirty="0" smtClean="0"/>
              <a:t>0, …, n-1</a:t>
            </a:r>
          </a:p>
          <a:p>
            <a:pPr lvl="1"/>
            <a:r>
              <a:rPr lang="en-US" dirty="0" smtClean="0"/>
              <a:t>Should add up to </a:t>
            </a:r>
            <a:r>
              <a:rPr lang="en-US" i="1" dirty="0" smtClean="0"/>
              <a:t>((n-1)*n)/2</a:t>
            </a:r>
          </a:p>
          <a:p>
            <a:r>
              <a:rPr lang="en-US" dirty="0" smtClean="0"/>
              <a:t>Partition values </a:t>
            </a:r>
            <a:r>
              <a:rPr lang="en-US" i="1" dirty="0" smtClean="0"/>
              <a:t>1, …, n-1 </a:t>
            </a:r>
            <a:r>
              <a:rPr lang="en-US" dirty="0" smtClean="0"/>
              <a:t>into </a:t>
            </a:r>
            <a:r>
              <a:rPr lang="en-US" i="1" dirty="0" smtClean="0"/>
              <a:t>t</a:t>
            </a:r>
            <a:r>
              <a:rPr lang="en-US" dirty="0" smtClean="0"/>
              <a:t> ranges</a:t>
            </a:r>
          </a:p>
          <a:p>
            <a:pPr lvl="1"/>
            <a:r>
              <a:rPr lang="en-US" i="1" dirty="0" smtClean="0">
                <a:sym typeface="Symbol"/>
              </a:rPr>
              <a:t>n</a:t>
            </a:r>
            <a:r>
              <a:rPr lang="en-US" i="1" dirty="0" smtClean="0"/>
              <a:t>/t</a:t>
            </a:r>
            <a:r>
              <a:rPr lang="en-US" i="1" dirty="0" smtClean="0">
                <a:sym typeface="Symbol"/>
              </a:rPr>
              <a:t></a:t>
            </a:r>
            <a:r>
              <a:rPr lang="en-US" dirty="0" smtClean="0"/>
              <a:t> values in each range</a:t>
            </a:r>
          </a:p>
          <a:p>
            <a:pPr lvl="1"/>
            <a:r>
              <a:rPr lang="en-US" dirty="0" smtClean="0"/>
              <a:t>Each of </a:t>
            </a:r>
            <a:r>
              <a:rPr lang="en-US" i="1" dirty="0" smtClean="0"/>
              <a:t>t</a:t>
            </a:r>
            <a:r>
              <a:rPr lang="en-US" dirty="0" smtClean="0"/>
              <a:t> threads processes 1 range </a:t>
            </a:r>
          </a:p>
          <a:p>
            <a:pPr lvl="1"/>
            <a:r>
              <a:rPr lang="en-US" dirty="0" smtClean="0"/>
              <a:t>For simplicity, assume </a:t>
            </a:r>
            <a:r>
              <a:rPr lang="en-US" i="1" dirty="0" smtClean="0"/>
              <a:t>n</a:t>
            </a:r>
            <a:r>
              <a:rPr lang="en-US" dirty="0" smtClean="0"/>
              <a:t> is a multiple of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Let’s consider different ways that multiple threads might work on their assigned ranges in parallel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</a:t>
            </a:r>
            <a:r>
              <a:rPr lang="en-US" dirty="0" err="1" smtClean="0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273617"/>
            <a:ext cx="805876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Number of elements to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to protect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input arguments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[2]);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nelems = (1L &lt;&lt; log_nelems);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sem_init(&amp;mutex, 0, 1)</a:t>
            </a:r>
            <a:r>
              <a:rPr lang="is-I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1318" y="6336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15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31228</TotalTime>
  <Words>2780</Words>
  <Application>Microsoft Macintosh PowerPoint</Application>
  <PresentationFormat>On-screen Show (4:3)</PresentationFormat>
  <Paragraphs>666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template2007</vt:lpstr>
      <vt:lpstr>Thread-Level Parallelism  15-213: Introduction to Computer Systems 26th Lecture, Dec. 1, 2015</vt:lpstr>
      <vt:lpstr>Today</vt:lpstr>
      <vt:lpstr>Exploiting parallel execution</vt:lpstr>
      <vt:lpstr>Typical Multicore Processor</vt:lpstr>
      <vt:lpstr>Out-of-Order Processor Structure</vt:lpstr>
      <vt:lpstr>Hyperthreading Implementation</vt:lpstr>
      <vt:lpstr>Benchmark Machine</vt:lpstr>
      <vt:lpstr>Example 1: Parallel Summation</vt:lpstr>
      <vt:lpstr>First attempt: psum-mutex</vt:lpstr>
      <vt:lpstr>psum-mutex (cont)</vt:lpstr>
      <vt:lpstr>psum-mutex Thread Routine</vt:lpstr>
      <vt:lpstr>psum-mutex Performance</vt:lpstr>
      <vt:lpstr>Next Attempt: psum-array</vt:lpstr>
      <vt:lpstr>psum-array Performance</vt:lpstr>
      <vt:lpstr>Next Attempt: psum-local</vt:lpstr>
      <vt:lpstr>psum-local Performance</vt:lpstr>
      <vt:lpstr>Characterizing Parallel Program Performance</vt:lpstr>
      <vt:lpstr>Performance of psum-local</vt:lpstr>
      <vt:lpstr>Amdahl’s Law</vt:lpstr>
      <vt:lpstr>Amdahl’s Law Example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 &amp; Parallel Quicksort</vt:lpstr>
      <vt:lpstr>Parallelizing Partitioning Step</vt:lpstr>
      <vt:lpstr>Experience with Parallel Partitioning</vt:lpstr>
      <vt:lpstr>Lessons Learned</vt:lpstr>
      <vt:lpstr>Memory Consistency</vt:lpstr>
      <vt:lpstr>Sequential Consistency Example</vt:lpstr>
      <vt:lpstr>Non-Coherent Cache Scenario</vt:lpstr>
      <vt:lpstr>Snoopy Caches</vt:lpstr>
      <vt:lpstr>Snoopy Caches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Randy Bryant</cp:lastModifiedBy>
  <cp:revision>851</cp:revision>
  <cp:lastPrinted>2014-11-16T00:23:51Z</cp:lastPrinted>
  <dcterms:created xsi:type="dcterms:W3CDTF">2012-11-29T15:32:24Z</dcterms:created>
  <dcterms:modified xsi:type="dcterms:W3CDTF">2015-12-01T20:18:45Z</dcterms:modified>
</cp:coreProperties>
</file>