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89" r:id="rId5"/>
    <p:sldId id="277" r:id="rId6"/>
    <p:sldId id="279" r:id="rId7"/>
    <p:sldId id="280" r:id="rId8"/>
    <p:sldId id="281" r:id="rId9"/>
    <p:sldId id="282" r:id="rId10"/>
    <p:sldId id="283" r:id="rId11"/>
    <p:sldId id="284" r:id="rId12"/>
    <p:sldId id="285" r:id="rId13"/>
    <p:sldId id="286" r:id="rId14"/>
    <p:sldId id="287" r:id="rId15"/>
    <p:sldId id="288" r:id="rId16"/>
    <p:sldId id="290" r:id="rId17"/>
    <p:sldId id="292" r:id="rId18"/>
    <p:sldId id="293" r:id="rId19"/>
    <p:sldId id="291" r:id="rId20"/>
    <p:sldId id="294" r:id="rId21"/>
    <p:sldId id="298" r:id="rId22"/>
    <p:sldId id="295" r:id="rId23"/>
    <p:sldId id="300" r:id="rId24"/>
    <p:sldId id="299" r:id="rId2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62EA"/>
    <a:srgbClr val="8B7AD2"/>
    <a:srgbClr val="472DE3"/>
    <a:srgbClr val="3366FF"/>
    <a:srgbClr val="3333CC"/>
    <a:srgbClr val="6666FF"/>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9" autoAdjust="0"/>
  </p:normalViewPr>
  <p:slideViewPr>
    <p:cSldViewPr>
      <p:cViewPr varScale="1">
        <p:scale>
          <a:sx n="63" d="100"/>
          <a:sy n="63" d="100"/>
        </p:scale>
        <p:origin x="-1512" y="-108"/>
      </p:cViewPr>
      <p:guideLst>
        <p:guide orient="horz" pos="2160"/>
        <p:guide pos="2880"/>
      </p:guideLst>
    </p:cSldViewPr>
  </p:slideViewPr>
  <p:outlineViewPr>
    <p:cViewPr>
      <p:scale>
        <a:sx n="33" d="100"/>
        <a:sy n="33" d="100"/>
      </p:scale>
      <p:origin x="48" y="14394"/>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58D9FFA5-3E03-4601-8FB3-CACC4CF1A2D7}" type="datetimeFigureOut">
              <a:rPr lang="fr-FR" smtClean="0"/>
              <a:pPr/>
              <a:t>06/03/2023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0C65DF3-2A00-4F87-852F-0E1B0A6A8C0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B7AD2">
            <a:alpha val="14000"/>
          </a:srgb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FFA5-3E03-4601-8FB3-CACC4CF1A2D7}" type="datetimeFigureOut">
              <a:rPr lang="fr-FR" smtClean="0"/>
              <a:pPr/>
              <a:t>06/03/2023</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65DF3-2A00-4F87-852F-0E1B0A6A8C0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72DE3">
            <a:alpha val="0"/>
          </a:srgbClr>
        </a:solidFill>
        <a:effectLst/>
      </p:bgPr>
    </p:bg>
    <p:spTree>
      <p:nvGrpSpPr>
        <p:cNvPr id="1" name=""/>
        <p:cNvGrpSpPr/>
        <p:nvPr/>
      </p:nvGrpSpPr>
      <p:grpSpPr>
        <a:xfrm>
          <a:off x="0" y="0"/>
          <a:ext cx="0" cy="0"/>
          <a:chOff x="0" y="0"/>
          <a:chExt cx="0" cy="0"/>
        </a:xfrm>
      </p:grpSpPr>
      <p:sp>
        <p:nvSpPr>
          <p:cNvPr id="2" name="Titre 1"/>
          <p:cNvSpPr>
            <a:spLocks noGrp="1"/>
          </p:cNvSpPr>
          <p:nvPr>
            <p:ph type="ctrTitle"/>
          </p:nvPr>
        </p:nvSpPr>
        <p:spPr>
          <a:xfrm>
            <a:off x="683568" y="2492896"/>
            <a:ext cx="7772400" cy="1470025"/>
          </a:xfrm>
        </p:spPr>
        <p:txBody>
          <a:bodyPr>
            <a:normAutofit fontScale="90000"/>
          </a:bodyPr>
          <a:lstStyle/>
          <a:p>
            <a:r>
              <a:rPr lang="fr-FR" b="1" dirty="0" smtClean="0">
                <a:solidFill>
                  <a:srgbClr val="3333CC"/>
                </a:solidFill>
                <a:latin typeface="Century Gothic" pitchFamily="34" charset="0"/>
              </a:rPr>
              <a:t>Projet 10 Détectez des faux billets avec R ou Python</a:t>
            </a:r>
            <a:r>
              <a:rPr lang="fr-FR" b="1" dirty="0"/>
              <a:t/>
            </a:r>
            <a:br>
              <a:rPr lang="fr-FR" b="1" dirty="0"/>
            </a:br>
            <a:r>
              <a:rPr lang="fr-FR" b="1" dirty="0" smtClean="0">
                <a:solidFill>
                  <a:srgbClr val="3366FF"/>
                </a:solidFill>
              </a:rPr>
              <a:t> </a:t>
            </a:r>
            <a:endParaRPr lang="fr-FR" b="1" dirty="0">
              <a:solidFill>
                <a:srgbClr val="3366FF"/>
              </a:solidFill>
            </a:endParaRPr>
          </a:p>
        </p:txBody>
      </p:sp>
      <p:sp>
        <p:nvSpPr>
          <p:cNvPr id="3" name="Sous-titre 2"/>
          <p:cNvSpPr>
            <a:spLocks noGrp="1"/>
          </p:cNvSpPr>
          <p:nvPr>
            <p:ph type="subTitle" idx="1"/>
          </p:nvPr>
        </p:nvSpPr>
        <p:spPr/>
        <p:txBody>
          <a:bodyPr/>
          <a:lstStyle/>
          <a:p>
            <a:pPr algn="r"/>
            <a:r>
              <a:rPr lang="fr-FR" b="1" dirty="0" smtClean="0">
                <a:solidFill>
                  <a:srgbClr val="3333CC"/>
                </a:solidFill>
                <a:latin typeface="Century Gothic" pitchFamily="34" charset="0"/>
              </a:rPr>
              <a:t>Pengfei FENG</a:t>
            </a:r>
            <a:endParaRPr lang="fr-FR" b="1" dirty="0">
              <a:solidFill>
                <a:srgbClr val="3333CC"/>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179513" y="260649"/>
            <a:ext cx="1584176" cy="115212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37" name="Rectangle à coins arrondis 36"/>
          <p:cNvSpPr/>
          <p:nvPr/>
        </p:nvSpPr>
        <p:spPr>
          <a:xfrm>
            <a:off x="7020272" y="2204864"/>
            <a:ext cx="1800200" cy="1800200"/>
          </a:xfrm>
          <a:prstGeom prst="roundRect">
            <a:avLst/>
          </a:prstGeom>
          <a:solidFill>
            <a:srgbClr val="7562EA">
              <a:alpha val="0"/>
            </a:srgbClr>
          </a:solidFill>
          <a:ln>
            <a:solidFill>
              <a:srgbClr val="7562E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8" name="Rectangle à coins arrondis 87"/>
          <p:cNvSpPr/>
          <p:nvPr/>
        </p:nvSpPr>
        <p:spPr>
          <a:xfrm>
            <a:off x="0" y="2132856"/>
            <a:ext cx="2123728" cy="2952328"/>
          </a:xfrm>
          <a:prstGeom prst="roundRect">
            <a:avLst/>
          </a:prstGeom>
          <a:solidFill>
            <a:srgbClr val="7562EA">
              <a:alpha val="0"/>
            </a:srgb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6" name="Rectangle à coins arrondis 75"/>
          <p:cNvSpPr/>
          <p:nvPr/>
        </p:nvSpPr>
        <p:spPr>
          <a:xfrm>
            <a:off x="0" y="5301208"/>
            <a:ext cx="2771800" cy="1340768"/>
          </a:xfrm>
          <a:prstGeom prst="roundRect">
            <a:avLst/>
          </a:prstGeom>
          <a:solidFill>
            <a:srgbClr val="7562EA">
              <a:alpha val="0"/>
            </a:srgb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à coins arrondis 53"/>
          <p:cNvSpPr/>
          <p:nvPr/>
        </p:nvSpPr>
        <p:spPr>
          <a:xfrm>
            <a:off x="4932040" y="4293096"/>
            <a:ext cx="3995936" cy="1512168"/>
          </a:xfrm>
          <a:prstGeom prst="roundRect">
            <a:avLst/>
          </a:prstGeom>
          <a:solidFill>
            <a:srgbClr val="7562EA">
              <a:alpha val="0"/>
            </a:srgb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Rectangle à coins arrondis 60"/>
          <p:cNvSpPr/>
          <p:nvPr/>
        </p:nvSpPr>
        <p:spPr>
          <a:xfrm>
            <a:off x="3203848" y="5877272"/>
            <a:ext cx="5940152" cy="792088"/>
          </a:xfrm>
          <a:prstGeom prst="roundRect">
            <a:avLst/>
          </a:prstGeom>
          <a:solidFill>
            <a:srgbClr val="7562EA">
              <a:alpha val="0"/>
            </a:srgb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à coins arrondis 35"/>
          <p:cNvSpPr/>
          <p:nvPr/>
        </p:nvSpPr>
        <p:spPr>
          <a:xfrm>
            <a:off x="5076056" y="2204864"/>
            <a:ext cx="1800200" cy="1800200"/>
          </a:xfrm>
          <a:prstGeom prst="roundRect">
            <a:avLst/>
          </a:prstGeom>
          <a:solidFill>
            <a:srgbClr val="7562EA">
              <a:alpha val="0"/>
            </a:srgbClr>
          </a:solidFill>
          <a:ln>
            <a:solidFill>
              <a:srgbClr val="7562EA"/>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Rectangle à coins arrondis 41"/>
          <p:cNvSpPr/>
          <p:nvPr/>
        </p:nvSpPr>
        <p:spPr>
          <a:xfrm>
            <a:off x="4860032" y="2124472"/>
            <a:ext cx="4104456" cy="2024608"/>
          </a:xfrm>
          <a:prstGeom prst="roundRect">
            <a:avLst/>
          </a:prstGeom>
          <a:solidFill>
            <a:srgbClr val="7562EA">
              <a:alpha val="0"/>
            </a:srgb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Traitement des valeurs manquantes </a:t>
            </a:r>
          </a:p>
          <a:p>
            <a:pPr algn="ctr"/>
            <a:r>
              <a:rPr lang="fr-FR" sz="2400" b="1" dirty="0" smtClean="0">
                <a:solidFill>
                  <a:srgbClr val="3366FF"/>
                </a:solidFill>
                <a:latin typeface="Century Gothic" pitchFamily="34" charset="0"/>
              </a:rPr>
              <a:t>Avec Régression Linéaire</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10" name="Rectangle à coins arrondis 9"/>
          <p:cNvSpPr/>
          <p:nvPr/>
        </p:nvSpPr>
        <p:spPr>
          <a:xfrm>
            <a:off x="467544" y="1052736"/>
            <a:ext cx="1656184" cy="86409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Données Origine</a:t>
            </a:r>
            <a:endParaRPr lang="fr-FR" sz="1400" dirty="0">
              <a:latin typeface="Century Gothic" pitchFamily="34" charset="0"/>
            </a:endParaRPr>
          </a:p>
        </p:txBody>
      </p:sp>
      <p:sp>
        <p:nvSpPr>
          <p:cNvPr id="13" name="Rectangle à coins arrondis 12"/>
          <p:cNvSpPr/>
          <p:nvPr/>
        </p:nvSpPr>
        <p:spPr>
          <a:xfrm>
            <a:off x="6084168" y="1052736"/>
            <a:ext cx="1656184" cy="86409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Données avec margin_low</a:t>
            </a:r>
            <a:endParaRPr lang="fr-FR" sz="1400" dirty="0">
              <a:latin typeface="Century Gothic" pitchFamily="34" charset="0"/>
            </a:endParaRPr>
          </a:p>
        </p:txBody>
      </p:sp>
      <p:sp>
        <p:nvSpPr>
          <p:cNvPr id="14" name="Rectangle à coins arrondis 13"/>
          <p:cNvSpPr/>
          <p:nvPr/>
        </p:nvSpPr>
        <p:spPr>
          <a:xfrm>
            <a:off x="5220072" y="2924944"/>
            <a:ext cx="1512168"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Train Set Variable</a:t>
            </a:r>
            <a:endParaRPr lang="fr-FR" sz="1400" dirty="0">
              <a:latin typeface="Century Gothic" pitchFamily="34" charset="0"/>
            </a:endParaRPr>
          </a:p>
        </p:txBody>
      </p:sp>
      <p:sp>
        <p:nvSpPr>
          <p:cNvPr id="15" name="Rectangle à coins arrondis 14"/>
          <p:cNvSpPr/>
          <p:nvPr/>
        </p:nvSpPr>
        <p:spPr>
          <a:xfrm>
            <a:off x="7164288" y="2852936"/>
            <a:ext cx="1551032"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 Test Set</a:t>
            </a:r>
          </a:p>
          <a:p>
            <a:pPr algn="ctr"/>
            <a:r>
              <a:rPr lang="fr-FR" sz="1400" dirty="0" smtClean="0">
                <a:latin typeface="Century Gothic" pitchFamily="34" charset="0"/>
              </a:rPr>
              <a:t>Variable </a:t>
            </a:r>
            <a:endParaRPr lang="fr-FR" sz="1400" dirty="0">
              <a:latin typeface="Century Gothic" pitchFamily="34" charset="0"/>
            </a:endParaRPr>
          </a:p>
        </p:txBody>
      </p:sp>
      <p:sp>
        <p:nvSpPr>
          <p:cNvPr id="17" name="Rectangle à coins arrondis 16"/>
          <p:cNvSpPr/>
          <p:nvPr/>
        </p:nvSpPr>
        <p:spPr>
          <a:xfrm>
            <a:off x="4788024" y="6237312"/>
            <a:ext cx="1152128" cy="36004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a:t>
            </a:r>
          </a:p>
          <a:p>
            <a:pPr algn="ctr"/>
            <a:r>
              <a:rPr lang="fr-FR" sz="1400" dirty="0" smtClean="0">
                <a:latin typeface="Century Gothic" pitchFamily="34" charset="0"/>
              </a:rPr>
              <a:t>Ridge</a:t>
            </a:r>
            <a:endParaRPr lang="fr-FR" sz="1400" dirty="0">
              <a:latin typeface="Century Gothic" pitchFamily="34" charset="0"/>
            </a:endParaRPr>
          </a:p>
        </p:txBody>
      </p:sp>
      <p:sp>
        <p:nvSpPr>
          <p:cNvPr id="18" name="Rectangle à coins arrondis 17"/>
          <p:cNvSpPr/>
          <p:nvPr/>
        </p:nvSpPr>
        <p:spPr>
          <a:xfrm>
            <a:off x="5364088" y="5013176"/>
            <a:ext cx="1656184" cy="72008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Fit_Transform </a:t>
            </a:r>
            <a:endParaRPr lang="fr-FR" sz="1400" dirty="0">
              <a:latin typeface="Century Gothic" pitchFamily="34" charset="0"/>
            </a:endParaRPr>
          </a:p>
        </p:txBody>
      </p:sp>
      <p:cxnSp>
        <p:nvCxnSpPr>
          <p:cNvPr id="21" name="Connecteur droit avec flèche 20"/>
          <p:cNvCxnSpPr>
            <a:stCxn id="10" idx="3"/>
          </p:cNvCxnSpPr>
          <p:nvPr/>
        </p:nvCxnSpPr>
        <p:spPr>
          <a:xfrm>
            <a:off x="2123728" y="1484784"/>
            <a:ext cx="3816424" cy="0"/>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30" name="Rectangle à coins arrondis 29"/>
          <p:cNvSpPr/>
          <p:nvPr/>
        </p:nvSpPr>
        <p:spPr>
          <a:xfrm>
            <a:off x="5148064" y="2348880"/>
            <a:ext cx="1584176"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Train Set </a:t>
            </a:r>
          </a:p>
          <a:p>
            <a:pPr algn="ctr"/>
            <a:r>
              <a:rPr lang="fr-FR" sz="1400" dirty="0" smtClean="0">
                <a:latin typeface="Century Gothic" pitchFamily="34" charset="0"/>
              </a:rPr>
              <a:t>Target</a:t>
            </a:r>
            <a:endParaRPr lang="fr-FR" sz="1400" dirty="0">
              <a:latin typeface="Century Gothic" pitchFamily="34" charset="0"/>
            </a:endParaRPr>
          </a:p>
        </p:txBody>
      </p:sp>
      <p:sp>
        <p:nvSpPr>
          <p:cNvPr id="33" name="Rectangle à coins arrondis 32"/>
          <p:cNvSpPr/>
          <p:nvPr/>
        </p:nvSpPr>
        <p:spPr>
          <a:xfrm>
            <a:off x="7125424" y="2311544"/>
            <a:ext cx="1584176"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Test Set</a:t>
            </a:r>
          </a:p>
          <a:p>
            <a:pPr algn="ctr"/>
            <a:r>
              <a:rPr lang="fr-FR" sz="1400" dirty="0" smtClean="0">
                <a:latin typeface="Century Gothic" pitchFamily="34" charset="0"/>
              </a:rPr>
              <a:t>Target </a:t>
            </a:r>
            <a:endParaRPr lang="fr-FR" sz="1400" dirty="0">
              <a:latin typeface="Century Gothic" pitchFamily="34" charset="0"/>
            </a:endParaRPr>
          </a:p>
        </p:txBody>
      </p:sp>
      <p:sp>
        <p:nvSpPr>
          <p:cNvPr id="38" name="Rectangle à coins arrondis 37"/>
          <p:cNvSpPr/>
          <p:nvPr/>
        </p:nvSpPr>
        <p:spPr>
          <a:xfrm>
            <a:off x="5364088" y="3573016"/>
            <a:ext cx="1080120" cy="288032"/>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75%</a:t>
            </a:r>
            <a:endParaRPr lang="fr-FR" sz="1400" dirty="0">
              <a:solidFill>
                <a:schemeClr val="tx1"/>
              </a:solidFill>
              <a:latin typeface="Century Gothic" pitchFamily="34" charset="0"/>
            </a:endParaRPr>
          </a:p>
        </p:txBody>
      </p:sp>
      <p:sp>
        <p:nvSpPr>
          <p:cNvPr id="39" name="Rectangle à coins arrondis 38"/>
          <p:cNvSpPr/>
          <p:nvPr/>
        </p:nvSpPr>
        <p:spPr>
          <a:xfrm>
            <a:off x="7452320" y="3501008"/>
            <a:ext cx="1080120" cy="288032"/>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2</a:t>
            </a:r>
            <a:r>
              <a:rPr lang="fr-FR" sz="1400" dirty="0" smtClean="0">
                <a:solidFill>
                  <a:schemeClr val="tx1"/>
                </a:solidFill>
                <a:latin typeface="Century Gothic" pitchFamily="34" charset="0"/>
              </a:rPr>
              <a:t>5%</a:t>
            </a:r>
            <a:endParaRPr lang="fr-FR" sz="1400" dirty="0">
              <a:solidFill>
                <a:schemeClr val="tx1"/>
              </a:solidFill>
              <a:latin typeface="Century Gothic" pitchFamily="34" charset="0"/>
            </a:endParaRPr>
          </a:p>
        </p:txBody>
      </p:sp>
      <p:sp>
        <p:nvSpPr>
          <p:cNvPr id="43" name="Rectangle à coins arrondis 42"/>
          <p:cNvSpPr/>
          <p:nvPr/>
        </p:nvSpPr>
        <p:spPr>
          <a:xfrm>
            <a:off x="7308304" y="4941168"/>
            <a:ext cx="1548680" cy="72008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Transform </a:t>
            </a:r>
            <a:endParaRPr lang="fr-FR" sz="1400" dirty="0">
              <a:latin typeface="Century Gothic" pitchFamily="34" charset="0"/>
            </a:endParaRPr>
          </a:p>
        </p:txBody>
      </p:sp>
      <p:cxnSp>
        <p:nvCxnSpPr>
          <p:cNvPr id="44" name="Connecteur droit avec flèche 43"/>
          <p:cNvCxnSpPr>
            <a:endCxn id="18" idx="0"/>
          </p:cNvCxnSpPr>
          <p:nvPr/>
        </p:nvCxnSpPr>
        <p:spPr>
          <a:xfrm>
            <a:off x="6156176" y="3356992"/>
            <a:ext cx="36004" cy="1656184"/>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8316416" y="3356992"/>
            <a:ext cx="72008" cy="1584176"/>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50" name="Rectangle à coins arrondis 49"/>
          <p:cNvSpPr/>
          <p:nvPr/>
        </p:nvSpPr>
        <p:spPr>
          <a:xfrm>
            <a:off x="6156176" y="6237312"/>
            <a:ext cx="1080120" cy="36004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a:t>
            </a:r>
          </a:p>
          <a:p>
            <a:pPr algn="ctr"/>
            <a:r>
              <a:rPr lang="fr-FR" sz="1400" dirty="0" smtClean="0">
                <a:latin typeface="Century Gothic" pitchFamily="34" charset="0"/>
              </a:rPr>
              <a:t>Lasso</a:t>
            </a:r>
            <a:endParaRPr lang="fr-FR" sz="1400" dirty="0">
              <a:latin typeface="Century Gothic" pitchFamily="34" charset="0"/>
            </a:endParaRPr>
          </a:p>
        </p:txBody>
      </p:sp>
      <p:sp>
        <p:nvSpPr>
          <p:cNvPr id="51" name="Rectangle à coins arrondis 50"/>
          <p:cNvSpPr/>
          <p:nvPr/>
        </p:nvSpPr>
        <p:spPr>
          <a:xfrm>
            <a:off x="3419872" y="6237312"/>
            <a:ext cx="1080120" cy="36004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a:t>
            </a:r>
          </a:p>
          <a:p>
            <a:pPr algn="ctr"/>
            <a:r>
              <a:rPr lang="fr-FR" sz="1400" dirty="0" smtClean="0">
                <a:latin typeface="Century Gothic" pitchFamily="34" charset="0"/>
              </a:rPr>
              <a:t>Basique</a:t>
            </a:r>
            <a:endParaRPr lang="fr-FR" sz="1400" dirty="0">
              <a:latin typeface="Century Gothic" pitchFamily="34" charset="0"/>
            </a:endParaRPr>
          </a:p>
        </p:txBody>
      </p:sp>
      <p:sp>
        <p:nvSpPr>
          <p:cNvPr id="52" name="Rectangle à coins arrondis 51"/>
          <p:cNvSpPr/>
          <p:nvPr/>
        </p:nvSpPr>
        <p:spPr>
          <a:xfrm>
            <a:off x="7596336" y="6237312"/>
            <a:ext cx="1224136" cy="36004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a:t>
            </a:r>
          </a:p>
          <a:p>
            <a:pPr algn="ctr"/>
            <a:r>
              <a:rPr lang="fr-FR" sz="1400" dirty="0" smtClean="0">
                <a:latin typeface="Century Gothic" pitchFamily="34" charset="0"/>
              </a:rPr>
              <a:t>ElasticNet</a:t>
            </a:r>
            <a:endParaRPr lang="fr-FR" sz="1400" dirty="0">
              <a:latin typeface="Century Gothic" pitchFamily="34" charset="0"/>
            </a:endParaRPr>
          </a:p>
        </p:txBody>
      </p:sp>
      <p:sp>
        <p:nvSpPr>
          <p:cNvPr id="58" name="Rectangle à coins arrondis 57"/>
          <p:cNvSpPr/>
          <p:nvPr/>
        </p:nvSpPr>
        <p:spPr>
          <a:xfrm>
            <a:off x="5580112" y="4437112"/>
            <a:ext cx="3168352" cy="288032"/>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Centrée et Réduit </a:t>
            </a:r>
          </a:p>
          <a:p>
            <a:pPr algn="ctr"/>
            <a:r>
              <a:rPr lang="fr-FR" sz="1400" dirty="0" smtClean="0">
                <a:solidFill>
                  <a:schemeClr val="tx1"/>
                </a:solidFill>
                <a:latin typeface="Century Gothic" pitchFamily="34" charset="0"/>
              </a:rPr>
              <a:t>StandardScaler</a:t>
            </a:r>
            <a:endParaRPr lang="fr-FR" sz="1400" dirty="0">
              <a:solidFill>
                <a:schemeClr val="tx1"/>
              </a:solidFill>
              <a:latin typeface="Century Gothic" pitchFamily="34" charset="0"/>
            </a:endParaRPr>
          </a:p>
        </p:txBody>
      </p:sp>
      <p:cxnSp>
        <p:nvCxnSpPr>
          <p:cNvPr id="59" name="Connecteur droit avec flèche 58"/>
          <p:cNvCxnSpPr/>
          <p:nvPr/>
        </p:nvCxnSpPr>
        <p:spPr>
          <a:xfrm flipH="1">
            <a:off x="6948264" y="1916832"/>
            <a:ext cx="8384" cy="567680"/>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p:nvPr/>
        </p:nvCxnSpPr>
        <p:spPr>
          <a:xfrm>
            <a:off x="7236296" y="5517232"/>
            <a:ext cx="0" cy="648072"/>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64" name="Rectangle à coins arrondis 63"/>
          <p:cNvSpPr/>
          <p:nvPr/>
        </p:nvSpPr>
        <p:spPr>
          <a:xfrm>
            <a:off x="1331640" y="5733256"/>
            <a:ext cx="1296144" cy="86409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Test Prédiction:</a:t>
            </a:r>
          </a:p>
          <a:p>
            <a:pPr algn="ctr"/>
            <a:r>
              <a:rPr lang="fr-FR" sz="1400" dirty="0" smtClean="0">
                <a:latin typeface="Century Gothic" pitchFamily="34" charset="0"/>
              </a:rPr>
              <a:t>MAE,MSE,RMSE,R2</a:t>
            </a:r>
            <a:endParaRPr lang="fr-FR" sz="1400" dirty="0">
              <a:latin typeface="Century Gothic" pitchFamily="34" charset="0"/>
            </a:endParaRPr>
          </a:p>
        </p:txBody>
      </p:sp>
      <p:sp>
        <p:nvSpPr>
          <p:cNvPr id="65" name="Rectangle à coins arrondis 64"/>
          <p:cNvSpPr/>
          <p:nvPr/>
        </p:nvSpPr>
        <p:spPr>
          <a:xfrm>
            <a:off x="179512" y="5733256"/>
            <a:ext cx="1080120" cy="86409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Train set:</a:t>
            </a:r>
          </a:p>
          <a:p>
            <a:pPr algn="ctr"/>
            <a:r>
              <a:rPr lang="fr-FR" sz="1400" dirty="0" smtClean="0">
                <a:latin typeface="Century Gothic" pitchFamily="34" charset="0"/>
              </a:rPr>
              <a:t>CV</a:t>
            </a:r>
            <a:endParaRPr lang="fr-FR" sz="1400" dirty="0">
              <a:latin typeface="Century Gothic" pitchFamily="34" charset="0"/>
            </a:endParaRPr>
          </a:p>
        </p:txBody>
      </p:sp>
      <p:sp>
        <p:nvSpPr>
          <p:cNvPr id="66" name="Rectangle à coins arrondis 65"/>
          <p:cNvSpPr/>
          <p:nvPr/>
        </p:nvSpPr>
        <p:spPr>
          <a:xfrm>
            <a:off x="3779912" y="5949280"/>
            <a:ext cx="4608512" cy="216024"/>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Model, Choix de Paramètre, Entrainement</a:t>
            </a:r>
            <a:endParaRPr lang="fr-FR" sz="1400" dirty="0">
              <a:solidFill>
                <a:schemeClr val="tx1"/>
              </a:solidFill>
              <a:latin typeface="Century Gothic" pitchFamily="34" charset="0"/>
            </a:endParaRPr>
          </a:p>
        </p:txBody>
      </p:sp>
      <p:sp>
        <p:nvSpPr>
          <p:cNvPr id="77" name="Rectangle à coins arrondis 76"/>
          <p:cNvSpPr/>
          <p:nvPr/>
        </p:nvSpPr>
        <p:spPr>
          <a:xfrm>
            <a:off x="323528" y="5373216"/>
            <a:ext cx="2160240" cy="144016"/>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Évaluation</a:t>
            </a:r>
            <a:endParaRPr lang="fr-FR" sz="1400" dirty="0">
              <a:solidFill>
                <a:schemeClr val="tx1"/>
              </a:solidFill>
              <a:latin typeface="Century Gothic" pitchFamily="34" charset="0"/>
            </a:endParaRPr>
          </a:p>
        </p:txBody>
      </p:sp>
      <p:cxnSp>
        <p:nvCxnSpPr>
          <p:cNvPr id="78" name="Connecteur droit avec flèche 77"/>
          <p:cNvCxnSpPr/>
          <p:nvPr/>
        </p:nvCxnSpPr>
        <p:spPr>
          <a:xfrm flipH="1">
            <a:off x="2699792" y="6165304"/>
            <a:ext cx="720080" cy="0"/>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à coins arrondis 80"/>
          <p:cNvSpPr/>
          <p:nvPr/>
        </p:nvSpPr>
        <p:spPr>
          <a:xfrm>
            <a:off x="251520" y="3789040"/>
            <a:ext cx="1656184" cy="108012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Choix du Model :ElasticNet</a:t>
            </a:r>
          </a:p>
        </p:txBody>
      </p:sp>
      <p:sp>
        <p:nvSpPr>
          <p:cNvPr id="82" name="Rectangle à coins arrondis 81"/>
          <p:cNvSpPr/>
          <p:nvPr/>
        </p:nvSpPr>
        <p:spPr>
          <a:xfrm>
            <a:off x="251520" y="2636912"/>
            <a:ext cx="1584176" cy="1008112"/>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Données Sans margin_low</a:t>
            </a:r>
            <a:endParaRPr lang="fr-FR" sz="1400" dirty="0">
              <a:latin typeface="Century Gothic" pitchFamily="34" charset="0"/>
            </a:endParaRPr>
          </a:p>
        </p:txBody>
      </p:sp>
      <p:cxnSp>
        <p:nvCxnSpPr>
          <p:cNvPr id="83" name="Connecteur droit avec flèche 82"/>
          <p:cNvCxnSpPr/>
          <p:nvPr/>
        </p:nvCxnSpPr>
        <p:spPr>
          <a:xfrm>
            <a:off x="1259632" y="1772816"/>
            <a:ext cx="0" cy="648072"/>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à coins arrondis 83"/>
          <p:cNvSpPr/>
          <p:nvPr/>
        </p:nvSpPr>
        <p:spPr>
          <a:xfrm>
            <a:off x="2555776" y="2780928"/>
            <a:ext cx="2016224" cy="1656184"/>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Prédiction margin_low manquante</a:t>
            </a:r>
            <a:endParaRPr lang="fr-FR" sz="1400" dirty="0">
              <a:latin typeface="Century Gothic" pitchFamily="34" charset="0"/>
            </a:endParaRPr>
          </a:p>
        </p:txBody>
      </p:sp>
      <p:cxnSp>
        <p:nvCxnSpPr>
          <p:cNvPr id="85" name="Connecteur droit avec flèche 84"/>
          <p:cNvCxnSpPr/>
          <p:nvPr/>
        </p:nvCxnSpPr>
        <p:spPr>
          <a:xfrm flipV="1">
            <a:off x="1619672" y="4869160"/>
            <a:ext cx="0" cy="360040"/>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p:nvPr/>
        </p:nvCxnSpPr>
        <p:spPr>
          <a:xfrm>
            <a:off x="1619672" y="3717032"/>
            <a:ext cx="864096" cy="0"/>
          </a:xfrm>
          <a:prstGeom prst="straightConnector1">
            <a:avLst/>
          </a:prstGeom>
          <a:ln w="25400" cmpd="sng">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93" name="Rectangle à coins arrondis 92"/>
          <p:cNvSpPr/>
          <p:nvPr/>
        </p:nvSpPr>
        <p:spPr>
          <a:xfrm>
            <a:off x="323528" y="2420888"/>
            <a:ext cx="1584176" cy="144016"/>
          </a:xfrm>
          <a:prstGeom prst="round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latin typeface="Century Gothic" pitchFamily="34" charset="0"/>
              </a:rPr>
              <a:t>Application</a:t>
            </a:r>
            <a:endParaRPr lang="fr-FR" sz="1400" dirty="0">
              <a:solidFill>
                <a:schemeClr val="tx1"/>
              </a:solidFill>
              <a:latin typeface="Century Gothic"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Meilleur Model Régression Linéaire </a:t>
            </a:r>
          </a:p>
          <a:p>
            <a:pPr algn="ctr"/>
            <a:r>
              <a:rPr lang="fr-FR" sz="2400" b="1" dirty="0" smtClean="0">
                <a:solidFill>
                  <a:srgbClr val="3366FF"/>
                </a:solidFill>
                <a:latin typeface="Century Gothic" pitchFamily="34" charset="0"/>
              </a:rPr>
              <a:t>pour prédiction de margin_low</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5903640" y="980728"/>
            <a:ext cx="3240360" cy="5112568"/>
          </a:xfrm>
        </p:spPr>
        <p:txBody>
          <a:bodyPr>
            <a:normAutofit fontScale="92500"/>
          </a:bodyPr>
          <a:lstStyle/>
          <a:p>
            <a:r>
              <a:rPr lang="fr-FR" sz="1800" dirty="0" err="1" smtClean="0">
                <a:solidFill>
                  <a:srgbClr val="7562EA"/>
                </a:solidFill>
                <a:latin typeface="Century Gothic" pitchFamily="34" charset="0"/>
              </a:rPr>
              <a:t>Elastic</a:t>
            </a:r>
            <a:r>
              <a:rPr lang="fr-FR" sz="1800" dirty="0" smtClean="0">
                <a:solidFill>
                  <a:srgbClr val="7562EA"/>
                </a:solidFill>
                <a:latin typeface="Century Gothic" pitchFamily="34" charset="0"/>
              </a:rPr>
              <a:t> Net est le model le plus performant pour prédire margin_low manquante</a:t>
            </a:r>
            <a:endParaRPr lang="fr-FR" sz="1800" dirty="0" smtClean="0">
              <a:solidFill>
                <a:srgbClr val="7562EA"/>
              </a:solidFill>
              <a:latin typeface="Century Gothic" pitchFamily="34" charset="0"/>
            </a:endParaRPr>
          </a:p>
          <a:p>
            <a:r>
              <a:rPr lang="fr-FR" sz="1600" b="0" dirty="0" smtClean="0">
                <a:latin typeface="Century Gothic" pitchFamily="34" charset="0"/>
              </a:rPr>
              <a:t>1. </a:t>
            </a:r>
            <a:r>
              <a:rPr lang="fr-FR" sz="1600" b="0" dirty="0" err="1" smtClean="0">
                <a:latin typeface="Century Gothic" pitchFamily="34" charset="0"/>
              </a:rPr>
              <a:t>P</a:t>
            </a:r>
            <a:r>
              <a:rPr lang="fr-FR" sz="1600" b="0" dirty="0" err="1" smtClean="0">
                <a:latin typeface="Century Gothic" pitchFamily="34" charset="0"/>
              </a:rPr>
              <a:t>aramétres</a:t>
            </a:r>
            <a:r>
              <a:rPr lang="fr-FR" sz="1600" b="0" dirty="0" smtClean="0">
                <a:latin typeface="Century Gothic" pitchFamily="34" charset="0"/>
              </a:rPr>
              <a:t> </a:t>
            </a:r>
            <a:r>
              <a:rPr lang="fr-FR" sz="1600" b="0" dirty="0" err="1" smtClean="0">
                <a:latin typeface="Century Gothic" pitchFamily="34" charset="0"/>
              </a:rPr>
              <a:t>Elastic</a:t>
            </a:r>
            <a:r>
              <a:rPr lang="fr-FR" sz="1600" b="0" dirty="0" smtClean="0">
                <a:latin typeface="Century Gothic" pitchFamily="34" charset="0"/>
              </a:rPr>
              <a:t> Net:</a:t>
            </a:r>
          </a:p>
          <a:p>
            <a:r>
              <a:rPr lang="fr-FR" sz="1600" b="0" dirty="0" smtClean="0">
                <a:latin typeface="Century Gothic" pitchFamily="34" charset="0"/>
              </a:rPr>
              <a:t> </a:t>
            </a:r>
            <a:r>
              <a:rPr lang="fr-FR" sz="1600" b="0" dirty="0" err="1" smtClean="0">
                <a:latin typeface="Century Gothic" pitchFamily="34" charset="0"/>
              </a:rPr>
              <a:t>ElasticNet</a:t>
            </a:r>
            <a:r>
              <a:rPr lang="fr-FR" sz="1600" b="0" dirty="0" smtClean="0">
                <a:latin typeface="Century Gothic" pitchFamily="34" charset="0"/>
              </a:rPr>
              <a:t>(alpha=0.01</a:t>
            </a:r>
            <a:r>
              <a:rPr lang="fr-FR" sz="1600" b="0" dirty="0" smtClean="0">
                <a:latin typeface="Century Gothic" pitchFamily="34" charset="0"/>
              </a:rPr>
              <a:t>, </a:t>
            </a:r>
            <a:r>
              <a:rPr lang="fr-FR" sz="1600" b="0" dirty="0" smtClean="0">
                <a:latin typeface="Century Gothic" pitchFamily="34" charset="0"/>
              </a:rPr>
              <a:t>	l1_ratio=0.5,</a:t>
            </a:r>
          </a:p>
          <a:p>
            <a:r>
              <a:rPr lang="fr-FR" sz="1600" b="0" dirty="0" smtClean="0">
                <a:latin typeface="Century Gothic" pitchFamily="34" charset="0"/>
              </a:rPr>
              <a:t>	</a:t>
            </a:r>
            <a:r>
              <a:rPr lang="fr-FR" sz="1600" b="0" dirty="0" err="1" smtClean="0">
                <a:latin typeface="Century Gothic" pitchFamily="34" charset="0"/>
              </a:rPr>
              <a:t>random_state</a:t>
            </a:r>
            <a:r>
              <a:rPr lang="fr-FR" sz="1600" b="0" dirty="0" smtClean="0">
                <a:latin typeface="Century Gothic" pitchFamily="34" charset="0"/>
              </a:rPr>
              <a:t>=123)</a:t>
            </a:r>
          </a:p>
          <a:p>
            <a:endParaRPr lang="fr-FR" sz="1600" b="0" dirty="0" smtClean="0">
              <a:latin typeface="Century Gothic" pitchFamily="34" charset="0"/>
            </a:endParaRPr>
          </a:p>
          <a:p>
            <a:r>
              <a:rPr lang="fr-FR" sz="1600" b="0" dirty="0" smtClean="0">
                <a:latin typeface="Century Gothic" pitchFamily="34" charset="0"/>
              </a:rPr>
              <a:t>2. </a:t>
            </a:r>
            <a:r>
              <a:rPr lang="fr-FR" sz="1600" b="0" dirty="0" err="1" smtClean="0">
                <a:latin typeface="Century Gothic" pitchFamily="34" charset="0"/>
              </a:rPr>
              <a:t>Elastic</a:t>
            </a:r>
            <a:r>
              <a:rPr lang="fr-FR" sz="1600" b="0" dirty="0" smtClean="0">
                <a:latin typeface="Century Gothic" pitchFamily="34" charset="0"/>
              </a:rPr>
              <a:t> </a:t>
            </a:r>
            <a:r>
              <a:rPr lang="fr-FR" sz="1600" b="0" dirty="0" smtClean="0">
                <a:latin typeface="Century Gothic" pitchFamily="34" charset="0"/>
              </a:rPr>
              <a:t>Net a le plus petit </a:t>
            </a:r>
            <a:r>
              <a:rPr lang="fr-FR" sz="1600" b="0" dirty="0" err="1" smtClean="0">
                <a:latin typeface="Century Gothic" pitchFamily="34" charset="0"/>
              </a:rPr>
              <a:t>Ecart</a:t>
            </a:r>
            <a:r>
              <a:rPr lang="fr-FR" sz="1600" b="0" dirty="0" smtClean="0">
                <a:latin typeface="Century Gothic" pitchFamily="34" charset="0"/>
              </a:rPr>
              <a:t> type de score cv 0.020219 </a:t>
            </a:r>
            <a:r>
              <a:rPr lang="fr-FR" sz="1600" b="0" dirty="0" smtClean="0">
                <a:latin typeface="Century Gothic" pitchFamily="34" charset="0"/>
              </a:rPr>
              <a:t>et le plus petit erreur de prédiction MAE,MSE,RMSE,R2</a:t>
            </a:r>
            <a:endParaRPr lang="fr-FR" sz="1600" b="0" dirty="0" smtClean="0">
              <a:latin typeface="Century Gothic" pitchFamily="34" charset="0"/>
            </a:endParaRPr>
          </a:p>
          <a:p>
            <a:r>
              <a:rPr lang="fr-FR" sz="1600" b="0" dirty="0" smtClean="0">
                <a:latin typeface="Century Gothic" pitchFamily="34" charset="0"/>
              </a:rPr>
              <a:t> </a:t>
            </a:r>
            <a:endParaRPr lang="fr-FR" sz="1600" b="0" dirty="0" smtClean="0">
              <a:latin typeface="Century Gothic" pitchFamily="34" charset="0"/>
            </a:endParaRPr>
          </a:p>
          <a:p>
            <a:r>
              <a:rPr lang="fr-FR" sz="1600" b="0" dirty="0" smtClean="0">
                <a:latin typeface="Century Gothic" pitchFamily="34" charset="0"/>
              </a:rPr>
              <a:t>3. La </a:t>
            </a:r>
            <a:r>
              <a:rPr lang="fr-FR" sz="1600" b="0" dirty="0" smtClean="0">
                <a:latin typeface="Century Gothic" pitchFamily="34" charset="0"/>
              </a:rPr>
              <a:t>moyenne de CV score de </a:t>
            </a:r>
            <a:r>
              <a:rPr lang="fr-FR" sz="1600" b="0" dirty="0" err="1" smtClean="0">
                <a:latin typeface="Century Gothic" pitchFamily="34" charset="0"/>
              </a:rPr>
              <a:t>Elastic</a:t>
            </a:r>
            <a:r>
              <a:rPr lang="fr-FR" sz="1600" b="0" dirty="0" smtClean="0">
                <a:latin typeface="Century Gothic" pitchFamily="34" charset="0"/>
              </a:rPr>
              <a:t> Net est légère important que les autres, mais l'impact est limité comme la différence est minimum entre les </a:t>
            </a:r>
            <a:r>
              <a:rPr lang="fr-FR" sz="1600" b="0" dirty="0" err="1" smtClean="0">
                <a:latin typeface="Century Gothic" pitchFamily="34" charset="0"/>
              </a:rPr>
              <a:t>models</a:t>
            </a:r>
            <a:endParaRPr lang="fr-FR" sz="1600" b="0" dirty="0" smtClean="0">
              <a:latin typeface="Century Gothic" pitchFamily="34" charset="0"/>
            </a:endParaRPr>
          </a:p>
          <a:p>
            <a:endParaRPr lang="fr-FR" sz="1600" b="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6146" name="Picture 2"/>
          <p:cNvPicPr>
            <a:picLocks noGrp="1" noChangeAspect="1" noChangeArrowheads="1"/>
          </p:cNvPicPr>
          <p:nvPr>
            <p:ph sz="quarter" idx="4"/>
          </p:nvPr>
        </p:nvPicPr>
        <p:blipFill>
          <a:blip r:embed="rId3" cstate="print"/>
          <a:srcRect/>
          <a:stretch>
            <a:fillRect/>
          </a:stretch>
        </p:blipFill>
        <p:spPr bwMode="auto">
          <a:xfrm>
            <a:off x="0" y="1052736"/>
            <a:ext cx="5796137" cy="54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Nombre de Composants Principaux </a:t>
            </a:r>
          </a:p>
          <a:p>
            <a:pPr algn="ctr"/>
            <a:r>
              <a:rPr lang="fr-FR" sz="2400" b="1" dirty="0" smtClean="0">
                <a:solidFill>
                  <a:srgbClr val="3366FF"/>
                </a:solidFill>
                <a:latin typeface="Century Gothic" pitchFamily="34" charset="0"/>
              </a:rPr>
              <a:t>Pertinent avec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1043608" y="980728"/>
            <a:ext cx="6552728" cy="792088"/>
          </a:xfrm>
        </p:spPr>
        <p:txBody>
          <a:bodyPr>
            <a:normAutofit/>
          </a:bodyPr>
          <a:lstStyle/>
          <a:p>
            <a:r>
              <a:rPr lang="fr-FR" sz="1800" dirty="0" smtClean="0">
                <a:solidFill>
                  <a:srgbClr val="7562EA"/>
                </a:solidFill>
                <a:latin typeface="Century Gothic" pitchFamily="34" charset="0"/>
              </a:rPr>
              <a:t>5 composants pourront expliquer 95% des informations</a:t>
            </a:r>
            <a:endParaRPr lang="fr-FR" sz="1800" dirty="0" smtClean="0">
              <a:solidFill>
                <a:srgbClr val="7562EA"/>
              </a:solidFill>
              <a:latin typeface="Century Gothic" pitchFamily="34" charset="0"/>
            </a:endParaRPr>
          </a:p>
          <a:p>
            <a:endParaRPr lang="fr-FR" sz="1600" b="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7170" name="Picture 2"/>
          <p:cNvPicPr>
            <a:picLocks noGrp="1" noChangeAspect="1" noChangeArrowheads="1"/>
          </p:cNvPicPr>
          <p:nvPr>
            <p:ph sz="quarter" idx="4"/>
          </p:nvPr>
        </p:nvPicPr>
        <p:blipFill>
          <a:blip r:embed="rId3" cstate="print"/>
          <a:srcRect/>
          <a:stretch>
            <a:fillRect/>
          </a:stretch>
        </p:blipFill>
        <p:spPr bwMode="auto">
          <a:xfrm>
            <a:off x="349426" y="1772816"/>
            <a:ext cx="8615062" cy="45963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Analyse des variables </a:t>
            </a:r>
          </a:p>
          <a:p>
            <a:pPr algn="ctr"/>
            <a:r>
              <a:rPr lang="fr-FR" sz="2400" b="1" dirty="0" smtClean="0">
                <a:solidFill>
                  <a:srgbClr val="3366FF"/>
                </a:solidFill>
                <a:latin typeface="Century Gothic" pitchFamily="34" charset="0"/>
              </a:rPr>
              <a:t>avec CP1 et CP2 de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179512" y="980728"/>
            <a:ext cx="8964488" cy="1656184"/>
          </a:xfrm>
        </p:spPr>
        <p:txBody>
          <a:bodyPr>
            <a:normAutofit fontScale="92500" lnSpcReduction="10000"/>
          </a:bodyPr>
          <a:lstStyle/>
          <a:p>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1. Length </a:t>
            </a:r>
            <a:r>
              <a:rPr lang="fr-FR" sz="1800" dirty="0" smtClean="0">
                <a:solidFill>
                  <a:srgbClr val="7562EA"/>
                </a:solidFill>
                <a:latin typeface="Century Gothic" pitchFamily="34" charset="0"/>
              </a:rPr>
              <a:t>a une corrélation négative avec CP1</a:t>
            </a:r>
          </a:p>
          <a:p>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2. margin_low</a:t>
            </a:r>
            <a:r>
              <a:rPr lang="fr-FR" sz="1800" dirty="0" smtClean="0">
                <a:solidFill>
                  <a:srgbClr val="7562EA"/>
                </a:solidFill>
                <a:latin typeface="Century Gothic" pitchFamily="34" charset="0"/>
              </a:rPr>
              <a:t>, margin_up, </a:t>
            </a:r>
            <a:r>
              <a:rPr lang="fr-FR" sz="1800" dirty="0" smtClean="0">
                <a:solidFill>
                  <a:srgbClr val="7562EA"/>
                </a:solidFill>
                <a:latin typeface="Century Gothic" pitchFamily="34" charset="0"/>
              </a:rPr>
              <a:t>height_right</a:t>
            </a:r>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height_left </a:t>
            </a:r>
            <a:r>
              <a:rPr lang="fr-FR" sz="1800" dirty="0" smtClean="0">
                <a:solidFill>
                  <a:srgbClr val="7562EA"/>
                </a:solidFill>
                <a:latin typeface="Century Gothic" pitchFamily="34" charset="0"/>
              </a:rPr>
              <a:t>ont une corrélation positive avec CP1</a:t>
            </a:r>
          </a:p>
          <a:p>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3. diagonal </a:t>
            </a:r>
            <a:r>
              <a:rPr lang="fr-FR" sz="1800" dirty="0" smtClean="0">
                <a:solidFill>
                  <a:srgbClr val="7562EA"/>
                </a:solidFill>
                <a:latin typeface="Century Gothic" pitchFamily="34" charset="0"/>
              </a:rPr>
              <a:t>a une corrélation positive avec CP2 et qui n'ont quasiment pas de lien avec </a:t>
            </a:r>
            <a:r>
              <a:rPr lang="fr-FR" sz="1800" dirty="0" smtClean="0">
                <a:solidFill>
                  <a:srgbClr val="7562EA"/>
                </a:solidFill>
                <a:latin typeface="Century Gothic" pitchFamily="34" charset="0"/>
              </a:rPr>
              <a:t>CP1</a:t>
            </a:r>
          </a:p>
          <a:p>
            <a:r>
              <a:rPr lang="fr-FR" sz="1800" dirty="0" smtClean="0">
                <a:solidFill>
                  <a:srgbClr val="7562EA"/>
                </a:solidFill>
                <a:latin typeface="Century Gothic" pitchFamily="34" charset="0"/>
              </a:rPr>
              <a:t> 4. CP1  est performant pour </a:t>
            </a:r>
            <a:r>
              <a:rPr lang="fr-FR" sz="1800" dirty="0" smtClean="0">
                <a:solidFill>
                  <a:srgbClr val="7562EA"/>
                </a:solidFill>
                <a:latin typeface="Century Gothic" pitchFamily="34" charset="0"/>
              </a:rPr>
              <a:t>distinguer le VRAIS et FAUX BILLET.</a:t>
            </a:r>
            <a:endParaRPr lang="fr-FR" sz="160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8199" name="Picture 7"/>
          <p:cNvPicPr>
            <a:picLocks noChangeAspect="1" noChangeArrowheads="1"/>
          </p:cNvPicPr>
          <p:nvPr/>
        </p:nvPicPr>
        <p:blipFill>
          <a:blip r:embed="rId3" cstate="print"/>
          <a:srcRect/>
          <a:stretch>
            <a:fillRect/>
          </a:stretch>
        </p:blipFill>
        <p:spPr bwMode="auto">
          <a:xfrm>
            <a:off x="231775" y="2708920"/>
            <a:ext cx="8678863" cy="37776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Analyse des Individus </a:t>
            </a:r>
          </a:p>
          <a:p>
            <a:pPr algn="ctr"/>
            <a:r>
              <a:rPr lang="fr-FR" sz="2400" b="1" dirty="0" smtClean="0">
                <a:solidFill>
                  <a:srgbClr val="3366FF"/>
                </a:solidFill>
                <a:latin typeface="Century Gothic" pitchFamily="34" charset="0"/>
              </a:rPr>
              <a:t>avec CP1 et CP2 de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179512" y="980728"/>
            <a:ext cx="8964488" cy="1656184"/>
          </a:xfrm>
        </p:spPr>
        <p:txBody>
          <a:bodyPr>
            <a:normAutofit fontScale="85000" lnSpcReduction="20000"/>
          </a:bodyPr>
          <a:lstStyle/>
          <a:p>
            <a:r>
              <a:rPr lang="fr-FR" sz="1800" dirty="0" smtClean="0">
                <a:solidFill>
                  <a:srgbClr val="7562EA"/>
                </a:solidFill>
                <a:latin typeface="Century Gothic" pitchFamily="34" charset="0"/>
              </a:rPr>
              <a:t>1. </a:t>
            </a:r>
            <a:r>
              <a:rPr lang="fr-FR" sz="1800" dirty="0" smtClean="0">
                <a:solidFill>
                  <a:srgbClr val="7562EA"/>
                </a:solidFill>
                <a:latin typeface="Century Gothic" pitchFamily="34" charset="0"/>
              </a:rPr>
              <a:t>VRAIS BILLET se sont situent côté gauche de CP1 </a:t>
            </a:r>
          </a:p>
          <a:p>
            <a:r>
              <a:rPr lang="fr-FR" sz="1800" b="0" dirty="0" smtClean="0">
                <a:latin typeface="Century Gothic" pitchFamily="34" charset="0"/>
              </a:rPr>
              <a:t>        length plus grand</a:t>
            </a:r>
          </a:p>
          <a:p>
            <a:r>
              <a:rPr lang="fr-FR" sz="1800" b="0" dirty="0" smtClean="0">
                <a:latin typeface="Century Gothic" pitchFamily="34" charset="0"/>
              </a:rPr>
              <a:t>        margin_low, margin_up, </a:t>
            </a:r>
            <a:r>
              <a:rPr lang="fr-FR" sz="1800" b="0" dirty="0" smtClean="0">
                <a:latin typeface="Century Gothic" pitchFamily="34" charset="0"/>
              </a:rPr>
              <a:t>height_right</a:t>
            </a:r>
            <a:r>
              <a:rPr lang="fr-FR" sz="1800" b="0" dirty="0" smtClean="0">
                <a:latin typeface="Century Gothic" pitchFamily="34" charset="0"/>
              </a:rPr>
              <a:t>, </a:t>
            </a:r>
            <a:r>
              <a:rPr lang="fr-FR" sz="1800" b="0" dirty="0" smtClean="0">
                <a:latin typeface="Century Gothic" pitchFamily="34" charset="0"/>
              </a:rPr>
              <a:t>height_left </a:t>
            </a:r>
            <a:r>
              <a:rPr lang="fr-FR" sz="1800" b="0" dirty="0" smtClean="0">
                <a:latin typeface="Century Gothic" pitchFamily="34" charset="0"/>
              </a:rPr>
              <a:t>sont plus petit</a:t>
            </a:r>
          </a:p>
          <a:p>
            <a:r>
              <a:rPr lang="fr-FR" sz="1800" dirty="0" smtClean="0">
                <a:solidFill>
                  <a:srgbClr val="7562EA"/>
                </a:solidFill>
                <a:latin typeface="Century Gothic" pitchFamily="34" charset="0"/>
              </a:rPr>
              <a:t>        </a:t>
            </a:r>
          </a:p>
          <a:p>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2. FAUX </a:t>
            </a:r>
            <a:r>
              <a:rPr lang="fr-FR" sz="1800" dirty="0" smtClean="0">
                <a:solidFill>
                  <a:srgbClr val="7562EA"/>
                </a:solidFill>
                <a:latin typeface="Century Gothic" pitchFamily="34" charset="0"/>
              </a:rPr>
              <a:t>BILLET se sont situent côté droite de CP1 </a:t>
            </a:r>
          </a:p>
          <a:p>
            <a:r>
              <a:rPr lang="fr-FR" sz="1800" dirty="0" smtClean="0">
                <a:solidFill>
                  <a:srgbClr val="7562EA"/>
                </a:solidFill>
                <a:latin typeface="Century Gothic" pitchFamily="34" charset="0"/>
              </a:rPr>
              <a:t>        </a:t>
            </a:r>
            <a:r>
              <a:rPr lang="fr-FR" sz="1800" b="0" dirty="0" smtClean="0">
                <a:latin typeface="Century Gothic" pitchFamily="34" charset="0"/>
              </a:rPr>
              <a:t>length plus petit</a:t>
            </a:r>
          </a:p>
          <a:p>
            <a:r>
              <a:rPr lang="fr-FR" sz="1800" b="0" dirty="0" smtClean="0">
                <a:latin typeface="Century Gothic" pitchFamily="34" charset="0"/>
              </a:rPr>
              <a:t>         margin_low, margin_up, </a:t>
            </a:r>
            <a:r>
              <a:rPr lang="fr-FR" sz="1800" b="0" dirty="0" smtClean="0">
                <a:latin typeface="Century Gothic" pitchFamily="34" charset="0"/>
              </a:rPr>
              <a:t>height_right</a:t>
            </a:r>
            <a:r>
              <a:rPr lang="fr-FR" sz="1800" b="0" dirty="0" smtClean="0">
                <a:latin typeface="Century Gothic" pitchFamily="34" charset="0"/>
              </a:rPr>
              <a:t>, </a:t>
            </a:r>
            <a:r>
              <a:rPr lang="fr-FR" sz="1800" b="0" dirty="0" smtClean="0">
                <a:latin typeface="Century Gothic" pitchFamily="34" charset="0"/>
              </a:rPr>
              <a:t>height_left  sont </a:t>
            </a:r>
            <a:r>
              <a:rPr lang="fr-FR" sz="1800" b="0" dirty="0" smtClean="0">
                <a:latin typeface="Century Gothic" pitchFamily="34" charset="0"/>
              </a:rPr>
              <a:t>plus grand</a:t>
            </a:r>
            <a:endParaRPr lang="fr-FR" sz="1600" b="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3010" name="Picture 2"/>
          <p:cNvPicPr>
            <a:picLocks noChangeAspect="1" noChangeArrowheads="1"/>
          </p:cNvPicPr>
          <p:nvPr/>
        </p:nvPicPr>
        <p:blipFill>
          <a:blip r:embed="rId3" cstate="print"/>
          <a:srcRect/>
          <a:stretch>
            <a:fillRect/>
          </a:stretch>
        </p:blipFill>
        <p:spPr bwMode="auto">
          <a:xfrm>
            <a:off x="611560" y="2852936"/>
            <a:ext cx="7560840" cy="37797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Visualisation: Kmeans Avec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179512" y="1052736"/>
            <a:ext cx="8568952" cy="720080"/>
          </a:xfrm>
        </p:spPr>
        <p:txBody>
          <a:bodyPr>
            <a:normAutofit/>
          </a:bodyPr>
          <a:lstStyle/>
          <a:p>
            <a:r>
              <a:rPr lang="fr-FR" sz="1800" dirty="0" smtClean="0">
                <a:solidFill>
                  <a:srgbClr val="7562EA"/>
                </a:solidFill>
                <a:latin typeface="Century Gothic" pitchFamily="34" charset="0"/>
              </a:rPr>
              <a:t>Kmeans + ACP a retenu un résultat de séparation de VRAIS et FAUX billets de  haut qualité qui est très proche de la résultat de ACP des données réels</a:t>
            </a:r>
            <a:endParaRPr lang="fr-FR" sz="1800" dirty="0" smtClean="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4037" name="Picture 5"/>
          <p:cNvPicPr>
            <a:picLocks noChangeAspect="1" noChangeArrowheads="1"/>
          </p:cNvPicPr>
          <p:nvPr/>
        </p:nvPicPr>
        <p:blipFill>
          <a:blip r:embed="rId3" cstate="print"/>
          <a:srcRect/>
          <a:stretch>
            <a:fillRect/>
          </a:stretch>
        </p:blipFill>
        <p:spPr bwMode="auto">
          <a:xfrm>
            <a:off x="341313" y="1988840"/>
            <a:ext cx="8551167" cy="458112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Performance: Kmeans Avec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572000" y="1052736"/>
            <a:ext cx="4176464" cy="1944216"/>
          </a:xfrm>
        </p:spPr>
        <p:txBody>
          <a:bodyPr>
            <a:normAutofit fontScale="92500" lnSpcReduction="20000"/>
          </a:bodyPr>
          <a:lstStyle/>
          <a:p>
            <a:r>
              <a:rPr lang="fr-FR" sz="1800" dirty="0" smtClean="0">
                <a:solidFill>
                  <a:srgbClr val="7562EA"/>
                </a:solidFill>
                <a:latin typeface="Century Gothic" pitchFamily="34" charset="0"/>
              </a:rPr>
              <a:t>1. RECALL de class 0 est 0.97 qui est la performance que nous devons améliorer dans ce projet (Important d’identifier faux billet)</a:t>
            </a:r>
            <a:endParaRPr lang="fr-FR" sz="1800" dirty="0" smtClean="0">
              <a:solidFill>
                <a:srgbClr val="7562EA"/>
              </a:solidFill>
              <a:latin typeface="Century Gothic" pitchFamily="34" charset="0"/>
            </a:endParaRPr>
          </a:p>
          <a:p>
            <a:r>
              <a:rPr lang="fr-FR" sz="1800" dirty="0" smtClean="0">
                <a:solidFill>
                  <a:srgbClr val="7562EA"/>
                </a:solidFill>
                <a:latin typeface="Century Gothic" pitchFamily="34" charset="0"/>
              </a:rPr>
              <a:t>        </a:t>
            </a:r>
          </a:p>
          <a:p>
            <a:r>
              <a:rPr lang="fr-FR" sz="1800" dirty="0" smtClean="0">
                <a:solidFill>
                  <a:srgbClr val="7562EA"/>
                </a:solidFill>
                <a:latin typeface="Century Gothic" pitchFamily="34" charset="0"/>
              </a:rPr>
              <a:t>  </a:t>
            </a:r>
            <a:r>
              <a:rPr lang="fr-FR" sz="1800" dirty="0" smtClean="0">
                <a:solidFill>
                  <a:srgbClr val="7562EA"/>
                </a:solidFill>
                <a:latin typeface="Century Gothic" pitchFamily="34" charset="0"/>
              </a:rPr>
              <a:t>2. f1 score nous montre que le model n’est pas en </a:t>
            </a:r>
            <a:r>
              <a:rPr lang="fr-FR" sz="1800" dirty="0" err="1" smtClean="0">
                <a:solidFill>
                  <a:srgbClr val="7562EA"/>
                </a:solidFill>
                <a:latin typeface="Century Gothic" pitchFamily="34" charset="0"/>
              </a:rPr>
              <a:t>overfitting</a:t>
            </a:r>
            <a:r>
              <a:rPr lang="fr-FR" sz="1800" dirty="0" smtClean="0">
                <a:solidFill>
                  <a:srgbClr val="7562EA"/>
                </a:solidFill>
                <a:latin typeface="Century Gothic" pitchFamily="34" charset="0"/>
              </a:rPr>
              <a:t> comme le score de 2 classe sont très proche</a:t>
            </a:r>
            <a:endParaRPr lang="fr-FR" sz="160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4034" name="Picture 2"/>
          <p:cNvPicPr>
            <a:picLocks noChangeAspect="1" noChangeArrowheads="1"/>
          </p:cNvPicPr>
          <p:nvPr/>
        </p:nvPicPr>
        <p:blipFill>
          <a:blip r:embed="rId3" cstate="print"/>
          <a:srcRect/>
          <a:stretch>
            <a:fillRect/>
          </a:stretch>
        </p:blipFill>
        <p:spPr bwMode="auto">
          <a:xfrm>
            <a:off x="395536" y="2204864"/>
            <a:ext cx="4032448" cy="4653136"/>
          </a:xfrm>
          <a:prstGeom prst="rect">
            <a:avLst/>
          </a:prstGeom>
          <a:noFill/>
          <a:ln w="9525">
            <a:noFill/>
            <a:miter lim="800000"/>
            <a:headEnd/>
            <a:tailEnd/>
          </a:ln>
          <a:effectLst/>
        </p:spPr>
      </p:pic>
      <p:pic>
        <p:nvPicPr>
          <p:cNvPr id="44035" name="Picture 3"/>
          <p:cNvPicPr>
            <a:picLocks noChangeAspect="1" noChangeArrowheads="1"/>
          </p:cNvPicPr>
          <p:nvPr/>
        </p:nvPicPr>
        <p:blipFill>
          <a:blip r:embed="rId4" cstate="print"/>
          <a:srcRect/>
          <a:stretch>
            <a:fillRect/>
          </a:stretch>
        </p:blipFill>
        <p:spPr bwMode="auto">
          <a:xfrm>
            <a:off x="4572000" y="3284984"/>
            <a:ext cx="3958208" cy="2852936"/>
          </a:xfrm>
          <a:prstGeom prst="rect">
            <a:avLst/>
          </a:prstGeom>
          <a:noFill/>
          <a:ln w="9525">
            <a:noFill/>
            <a:miter lim="800000"/>
            <a:headEnd/>
            <a:tailEnd/>
          </a:ln>
          <a:effectLst/>
        </p:spPr>
      </p:pic>
      <p:pic>
        <p:nvPicPr>
          <p:cNvPr id="44036" name="Picture 4"/>
          <p:cNvPicPr>
            <a:picLocks noChangeAspect="1" noChangeArrowheads="1"/>
          </p:cNvPicPr>
          <p:nvPr/>
        </p:nvPicPr>
        <p:blipFill>
          <a:blip r:embed="rId5" cstate="print"/>
          <a:srcRect/>
          <a:stretch>
            <a:fillRect/>
          </a:stretch>
        </p:blipFill>
        <p:spPr bwMode="auto">
          <a:xfrm>
            <a:off x="755577" y="1052529"/>
            <a:ext cx="3024335" cy="122434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Visualisation: Kmeans Sans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683568" y="1196752"/>
            <a:ext cx="8064896" cy="792088"/>
          </a:xfrm>
        </p:spPr>
        <p:txBody>
          <a:bodyPr>
            <a:normAutofit/>
          </a:bodyPr>
          <a:lstStyle/>
          <a:p>
            <a:r>
              <a:rPr lang="fr-FR" sz="1800" dirty="0" smtClean="0">
                <a:solidFill>
                  <a:srgbClr val="7562EA"/>
                </a:solidFill>
                <a:latin typeface="Century Gothic" pitchFamily="34" charset="0"/>
              </a:rPr>
              <a:t>1. Nous trouvons que Kmeans sans ACP retourne la même résultat que Kmeans avec ACP</a:t>
            </a:r>
            <a:endParaRPr lang="fr-FR" sz="1800" dirty="0" smtClean="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6085" name="Picture 5"/>
          <p:cNvPicPr>
            <a:picLocks noChangeAspect="1" noChangeArrowheads="1"/>
          </p:cNvPicPr>
          <p:nvPr/>
        </p:nvPicPr>
        <p:blipFill>
          <a:blip r:embed="rId3" cstate="print"/>
          <a:srcRect/>
          <a:stretch>
            <a:fillRect/>
          </a:stretch>
        </p:blipFill>
        <p:spPr bwMode="auto">
          <a:xfrm>
            <a:off x="360363" y="2060848"/>
            <a:ext cx="8783637" cy="4600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Performance: Kmeans Sans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572000" y="1196752"/>
            <a:ext cx="4176464" cy="1008112"/>
          </a:xfrm>
        </p:spPr>
        <p:txBody>
          <a:bodyPr>
            <a:normAutofit/>
          </a:bodyPr>
          <a:lstStyle/>
          <a:p>
            <a:r>
              <a:rPr lang="fr-FR" sz="1800" dirty="0" smtClean="0">
                <a:solidFill>
                  <a:srgbClr val="7562EA"/>
                </a:solidFill>
                <a:latin typeface="Century Gothic" pitchFamily="34" charset="0"/>
              </a:rPr>
              <a:t>1. Nous trouvons que Kmeans sans ACP retourne la même résultat que Kmeans avec ACP</a:t>
            </a:r>
            <a:endParaRPr lang="fr-FR" sz="1800" dirty="0" smtClean="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6082" name="Picture 2"/>
          <p:cNvPicPr>
            <a:picLocks noChangeAspect="1" noChangeArrowheads="1"/>
          </p:cNvPicPr>
          <p:nvPr/>
        </p:nvPicPr>
        <p:blipFill>
          <a:blip r:embed="rId3" cstate="print"/>
          <a:srcRect/>
          <a:stretch>
            <a:fillRect/>
          </a:stretch>
        </p:blipFill>
        <p:spPr bwMode="auto">
          <a:xfrm>
            <a:off x="539552" y="1124744"/>
            <a:ext cx="3095625" cy="1512168"/>
          </a:xfrm>
          <a:prstGeom prst="rect">
            <a:avLst/>
          </a:prstGeom>
          <a:noFill/>
          <a:ln w="9525">
            <a:noFill/>
            <a:miter lim="800000"/>
            <a:headEnd/>
            <a:tailEnd/>
          </a:ln>
          <a:effectLst/>
        </p:spPr>
      </p:pic>
      <p:pic>
        <p:nvPicPr>
          <p:cNvPr id="46083" name="Picture 3"/>
          <p:cNvPicPr>
            <a:picLocks noChangeAspect="1" noChangeArrowheads="1"/>
          </p:cNvPicPr>
          <p:nvPr/>
        </p:nvPicPr>
        <p:blipFill>
          <a:blip r:embed="rId4" cstate="print"/>
          <a:srcRect/>
          <a:stretch>
            <a:fillRect/>
          </a:stretch>
        </p:blipFill>
        <p:spPr bwMode="auto">
          <a:xfrm>
            <a:off x="467544" y="2852936"/>
            <a:ext cx="3524250" cy="3600400"/>
          </a:xfrm>
          <a:prstGeom prst="rect">
            <a:avLst/>
          </a:prstGeom>
          <a:noFill/>
          <a:ln w="9525">
            <a:noFill/>
            <a:miter lim="800000"/>
            <a:headEnd/>
            <a:tailEnd/>
          </a:ln>
          <a:effectLst/>
        </p:spPr>
      </p:pic>
      <p:pic>
        <p:nvPicPr>
          <p:cNvPr id="46084" name="Picture 4"/>
          <p:cNvPicPr>
            <a:picLocks noChangeAspect="1" noChangeArrowheads="1"/>
          </p:cNvPicPr>
          <p:nvPr/>
        </p:nvPicPr>
        <p:blipFill>
          <a:blip r:embed="rId5" cstate="print"/>
          <a:srcRect/>
          <a:stretch>
            <a:fillRect/>
          </a:stretch>
        </p:blipFill>
        <p:spPr bwMode="auto">
          <a:xfrm>
            <a:off x="4716016" y="3140968"/>
            <a:ext cx="3819525" cy="288032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Comparaison: Kmeans </a:t>
            </a:r>
          </a:p>
          <a:p>
            <a:pPr algn="ctr"/>
            <a:r>
              <a:rPr lang="fr-FR" sz="2400" b="1" dirty="0" smtClean="0">
                <a:solidFill>
                  <a:srgbClr val="3366FF"/>
                </a:solidFill>
                <a:latin typeface="Century Gothic" pitchFamily="34" charset="0"/>
              </a:rPr>
              <a:t>Avec ACP et Sans ACP</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355976" y="2996952"/>
            <a:ext cx="4320480" cy="864096"/>
          </a:xfrm>
        </p:spPr>
        <p:txBody>
          <a:bodyPr>
            <a:normAutofit/>
          </a:bodyPr>
          <a:lstStyle/>
          <a:p>
            <a:r>
              <a:rPr lang="fr-FR" sz="1800" dirty="0" smtClean="0">
                <a:solidFill>
                  <a:srgbClr val="7562EA"/>
                </a:solidFill>
                <a:latin typeface="Century Gothic" pitchFamily="34" charset="0"/>
              </a:rPr>
              <a:t>2</a:t>
            </a:r>
            <a:r>
              <a:rPr lang="fr-FR" sz="1800" dirty="0" smtClean="0">
                <a:solidFill>
                  <a:srgbClr val="7562EA"/>
                </a:solidFill>
                <a:latin typeface="Century Gothic" pitchFamily="34" charset="0"/>
              </a:rPr>
              <a:t>. Les Centroïdes de 2 méthodes kmeans ne sont pas identiques</a:t>
            </a:r>
            <a:endParaRPr lang="fr-FR" sz="1800" dirty="0" smtClean="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pic>
        <p:nvPicPr>
          <p:cNvPr id="45060" name="Picture 4"/>
          <p:cNvPicPr>
            <a:picLocks noChangeAspect="1" noChangeArrowheads="1"/>
          </p:cNvPicPr>
          <p:nvPr/>
        </p:nvPicPr>
        <p:blipFill>
          <a:blip r:embed="rId3" cstate="print"/>
          <a:srcRect/>
          <a:stretch>
            <a:fillRect/>
          </a:stretch>
        </p:blipFill>
        <p:spPr bwMode="auto">
          <a:xfrm>
            <a:off x="395536" y="4437112"/>
            <a:ext cx="7992888" cy="2007096"/>
          </a:xfrm>
          <a:prstGeom prst="rect">
            <a:avLst/>
          </a:prstGeom>
          <a:noFill/>
          <a:ln w="9525">
            <a:noFill/>
            <a:miter lim="800000"/>
            <a:headEnd/>
            <a:tailEnd/>
          </a:ln>
          <a:effectLst/>
        </p:spPr>
      </p:pic>
      <p:pic>
        <p:nvPicPr>
          <p:cNvPr id="45061" name="Picture 5"/>
          <p:cNvPicPr>
            <a:picLocks noChangeAspect="1" noChangeArrowheads="1"/>
          </p:cNvPicPr>
          <p:nvPr/>
        </p:nvPicPr>
        <p:blipFill>
          <a:blip r:embed="rId4" cstate="print"/>
          <a:srcRect/>
          <a:stretch>
            <a:fillRect/>
          </a:stretch>
        </p:blipFill>
        <p:spPr bwMode="auto">
          <a:xfrm>
            <a:off x="395536" y="1988840"/>
            <a:ext cx="3124200" cy="1656184"/>
          </a:xfrm>
          <a:prstGeom prst="rect">
            <a:avLst/>
          </a:prstGeom>
          <a:noFill/>
          <a:ln w="9525">
            <a:noFill/>
            <a:miter lim="800000"/>
            <a:headEnd/>
            <a:tailEnd/>
          </a:ln>
          <a:effectLst/>
        </p:spPr>
      </p:pic>
      <p:sp>
        <p:nvSpPr>
          <p:cNvPr id="12" name="Espace réservé du texte 6"/>
          <p:cNvSpPr>
            <a:spLocks noGrp="1"/>
          </p:cNvSpPr>
          <p:nvPr>
            <p:ph type="body" idx="1"/>
          </p:nvPr>
        </p:nvSpPr>
        <p:spPr>
          <a:xfrm>
            <a:off x="4283968" y="1916832"/>
            <a:ext cx="4176464" cy="1008112"/>
          </a:xfrm>
        </p:spPr>
        <p:txBody>
          <a:bodyPr>
            <a:normAutofit/>
          </a:bodyPr>
          <a:lstStyle/>
          <a:p>
            <a:r>
              <a:rPr lang="fr-FR" sz="1800" dirty="0" smtClean="0">
                <a:solidFill>
                  <a:srgbClr val="7562EA"/>
                </a:solidFill>
                <a:latin typeface="Century Gothic" pitchFamily="34" charset="0"/>
              </a:rPr>
              <a:t>1. Prédiction avec les données disponibles de 2 méthodes Kmeans sont identique</a:t>
            </a:r>
            <a:endParaRPr lang="fr-FR" sz="1600" dirty="0" smtClean="0">
              <a:latin typeface="Century Gothic"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Porteur</a:t>
            </a:r>
            <a:r>
              <a:rPr lang="fr-FR" sz="2400" b="1" dirty="0" smtClean="0">
                <a:solidFill>
                  <a:srgbClr val="3366FF"/>
                </a:solidFill>
                <a:latin typeface="Century Gothic" pitchFamily="34" charset="0"/>
              </a:rPr>
              <a:t>, Contexte et Objectif </a:t>
            </a:r>
            <a:r>
              <a:rPr lang="fr-FR" sz="2400" b="1" dirty="0" smtClean="0">
                <a:solidFill>
                  <a:srgbClr val="3366FF"/>
                </a:solidFill>
                <a:latin typeface="Century Gothic" pitchFamily="34" charset="0"/>
              </a:rPr>
              <a:t>du Projet</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algn="l"/>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2200" b="1" dirty="0" smtClean="0">
                <a:solidFill>
                  <a:srgbClr val="3366FF"/>
                </a:solidFill>
                <a:latin typeface="Century Gothic" pitchFamily="34" charset="0"/>
              </a:rPr>
              <a:t>Organisation:</a:t>
            </a: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ONCFM</a:t>
            </a:r>
            <a:r>
              <a:rPr lang="fr-FR" sz="1800" dirty="0" smtClean="0">
                <a:latin typeface="Century Gothic" pitchFamily="34" charset="0"/>
              </a:rPr>
              <a:t>: une organisation publique ayant pour objectif de mettre en </a:t>
            </a:r>
            <a:r>
              <a:rPr lang="fr-FR" sz="1800" dirty="0" smtClean="0">
                <a:latin typeface="Century Gothic" pitchFamily="34" charset="0"/>
              </a:rPr>
              <a:t>		place </a:t>
            </a:r>
            <a:r>
              <a:rPr lang="fr-FR" sz="1800" dirty="0" smtClean="0">
                <a:latin typeface="Century Gothic" pitchFamily="34" charset="0"/>
              </a:rPr>
              <a:t>des </a:t>
            </a:r>
            <a:r>
              <a:rPr lang="fr-FR" sz="1800" dirty="0" smtClean="0">
                <a:latin typeface="Century Gothic" pitchFamily="34" charset="0"/>
              </a:rPr>
              <a:t>méthodes d’identification </a:t>
            </a:r>
            <a:r>
              <a:rPr lang="fr-FR" sz="1800" dirty="0" smtClean="0">
                <a:latin typeface="Century Gothic" pitchFamily="34" charset="0"/>
              </a:rPr>
              <a:t>des contrefaçons des </a:t>
            </a:r>
            <a:r>
              <a:rPr lang="fr-FR" sz="1800" dirty="0" smtClean="0">
                <a:latin typeface="Century Gothic" pitchFamily="34" charset="0"/>
              </a:rPr>
              <a:t>			billets </a:t>
            </a:r>
            <a:r>
              <a:rPr lang="fr-FR" sz="1800" dirty="0" smtClean="0">
                <a:latin typeface="Century Gothic" pitchFamily="34" charset="0"/>
              </a:rPr>
              <a:t>en euros</a:t>
            </a:r>
            <a:r>
              <a:rPr lang="fr-FR" sz="1800" dirty="0" smtClean="0">
                <a:latin typeface="Century Gothic" pitchFamily="34" charset="0"/>
              </a:rPr>
              <a:t>.</a:t>
            </a:r>
            <a:r>
              <a:rPr lang="fr-FR" sz="1800" dirty="0" smtClean="0">
                <a:latin typeface="Century Gothic" pitchFamily="34" charset="0"/>
              </a:rPr>
              <a:t/>
            </a:r>
            <a:br>
              <a:rPr lang="fr-FR" sz="1800" dirty="0" smtClean="0">
                <a:latin typeface="Century Gothic" pitchFamily="34" charset="0"/>
              </a:rPr>
            </a:br>
            <a:r>
              <a:rPr lang="fr-FR" sz="2000" b="1" dirty="0" smtClean="0">
                <a:solidFill>
                  <a:srgbClr val="3366FF"/>
                </a:solidFill>
                <a:latin typeface="Century Gothic" pitchFamily="34" charset="0"/>
              </a:rPr>
              <a:t>Contexte:</a:t>
            </a: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a:t>
            </a:r>
            <a:r>
              <a:rPr lang="fr-FR" sz="1800" b="1" dirty="0" smtClean="0">
                <a:solidFill>
                  <a:srgbClr val="3366FF"/>
                </a:solidFill>
                <a:latin typeface="Century Gothic" pitchFamily="34" charset="0"/>
              </a:rPr>
              <a:t>	</a:t>
            </a:r>
            <a:r>
              <a:rPr lang="fr-FR" sz="1800" dirty="0" smtClean="0">
                <a:latin typeface="Century Gothic" pitchFamily="34" charset="0"/>
              </a:rPr>
              <a:t>ONCFM a observé des différences de dimensions entre les vrais et les </a:t>
            </a:r>
            <a:r>
              <a:rPr lang="fr-FR" sz="1800" dirty="0" smtClean="0">
                <a:latin typeface="Century Gothic" pitchFamily="34" charset="0"/>
              </a:rPr>
              <a:t>		faux billets. Ces </a:t>
            </a:r>
            <a:r>
              <a:rPr lang="fr-FR" sz="1800" dirty="0" smtClean="0">
                <a:latin typeface="Century Gothic" pitchFamily="34" charset="0"/>
              </a:rPr>
              <a:t>différences sont difficilement notables à l’œil nu</a:t>
            </a:r>
            <a:r>
              <a:rPr lang="fr-FR" sz="1800" dirty="0" smtClean="0">
                <a:latin typeface="Century Gothic" pitchFamily="34" charset="0"/>
              </a:rPr>
              <a:t>. </a:t>
            </a:r>
            <a:r>
              <a:rPr lang="fr-FR" sz="1800" dirty="0" smtClean="0">
                <a:latin typeface="Century Gothic" pitchFamily="34" charset="0"/>
              </a:rPr>
              <a:t/>
            </a:r>
            <a:br>
              <a:rPr lang="fr-FR" sz="1800" dirty="0" smtClean="0">
                <a:latin typeface="Century Gothic" pitchFamily="34" charset="0"/>
              </a:rPr>
            </a:br>
            <a:r>
              <a:rPr lang="fr-FR" sz="1600" b="1" dirty="0" smtClean="0">
                <a:solidFill>
                  <a:srgbClr val="3366FF"/>
                </a:solidFill>
                <a:latin typeface="Century Gothic" pitchFamily="34" charset="0"/>
              </a:rPr>
              <a:t/>
            </a:r>
            <a:br>
              <a:rPr lang="fr-FR" sz="1600" b="1" dirty="0" smtClean="0">
                <a:solidFill>
                  <a:srgbClr val="3366FF"/>
                </a:solidFill>
                <a:latin typeface="Century Gothic" pitchFamily="34" charset="0"/>
              </a:rPr>
            </a:br>
            <a:r>
              <a:rPr lang="fr-FR" sz="2000" b="1" dirty="0" smtClean="0">
                <a:solidFill>
                  <a:srgbClr val="3366FF"/>
                </a:solidFill>
                <a:latin typeface="Century Gothic" pitchFamily="34" charset="0"/>
              </a:rPr>
              <a:t>Objectif du Projet: </a:t>
            </a: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t>
            </a:r>
            <a:r>
              <a:rPr lang="fr-FR" sz="1800" dirty="0" smtClean="0">
                <a:latin typeface="Century Gothic" pitchFamily="34" charset="0"/>
              </a:rPr>
              <a:t>Mettre </a:t>
            </a:r>
            <a:r>
              <a:rPr lang="fr-FR" sz="1800" dirty="0" smtClean="0">
                <a:latin typeface="Century Gothic" pitchFamily="34" charset="0"/>
              </a:rPr>
              <a:t>en place une modélisation qui serait capable d’identifier </a:t>
            </a:r>
            <a:r>
              <a:rPr lang="fr-FR" sz="1800" dirty="0" smtClean="0">
                <a:latin typeface="Century Gothic" pitchFamily="34" charset="0"/>
              </a:rPr>
              <a:t>			automatiquement </a:t>
            </a:r>
            <a:r>
              <a:rPr lang="fr-FR" sz="1800" dirty="0" smtClean="0">
                <a:latin typeface="Century Gothic" pitchFamily="34" charset="0"/>
              </a:rPr>
              <a:t>les vrais des faux billets à partir certaines dimensions </a:t>
            </a:r>
            <a:r>
              <a:rPr lang="fr-FR" sz="1800" dirty="0" smtClean="0">
                <a:latin typeface="Century Gothic" pitchFamily="34" charset="0"/>
              </a:rPr>
              <a:t>		du </a:t>
            </a:r>
            <a:r>
              <a:rPr lang="fr-FR" sz="1800" dirty="0" smtClean="0">
                <a:latin typeface="Century Gothic" pitchFamily="34" charset="0"/>
              </a:rPr>
              <a:t>billet et </a:t>
            </a:r>
            <a:r>
              <a:rPr lang="fr-FR" sz="1800" dirty="0" smtClean="0">
                <a:latin typeface="Century Gothic" pitchFamily="34" charset="0"/>
              </a:rPr>
              <a:t>des </a:t>
            </a:r>
            <a:r>
              <a:rPr lang="fr-FR" sz="1800" dirty="0" smtClean="0">
                <a:latin typeface="Century Gothic" pitchFamily="34" charset="0"/>
              </a:rPr>
              <a:t>éléments qui le </a:t>
            </a:r>
            <a:r>
              <a:rPr lang="fr-FR" sz="1800" dirty="0" smtClean="0">
                <a:latin typeface="Century Gothic" pitchFamily="34" charset="0"/>
              </a:rPr>
              <a:t>composent</a:t>
            </a:r>
            <a:br>
              <a:rPr lang="fr-FR" sz="1800" dirty="0" smtClean="0">
                <a:latin typeface="Century Gothic" pitchFamily="34" charset="0"/>
              </a:rPr>
            </a:br>
            <a:r>
              <a:rPr lang="fr-FR" sz="2000" b="1" dirty="0" smtClean="0">
                <a:solidFill>
                  <a:srgbClr val="3366FF"/>
                </a:solidFill>
                <a:latin typeface="Century Gothic" pitchFamily="34" charset="0"/>
              </a:rPr>
              <a:t> Les </a:t>
            </a:r>
            <a:r>
              <a:rPr lang="fr-FR" sz="2000" b="1" dirty="0" smtClean="0">
                <a:solidFill>
                  <a:srgbClr val="3366FF"/>
                </a:solidFill>
                <a:latin typeface="Century Gothic" pitchFamily="34" charset="0"/>
              </a:rPr>
              <a:t>Données</a:t>
            </a:r>
            <a:r>
              <a:rPr lang="fr-FR" sz="2000" b="1" dirty="0" smtClean="0">
                <a:solidFill>
                  <a:srgbClr val="3366FF"/>
                </a:solidFill>
                <a:latin typeface="Century Gothic" pitchFamily="34" charset="0"/>
              </a:rPr>
              <a:t>:</a:t>
            </a:r>
            <a:r>
              <a:rPr lang="fr-FR" sz="4800" b="1" dirty="0" smtClean="0">
                <a:solidFill>
                  <a:srgbClr val="3366FF"/>
                </a:solidFill>
                <a:latin typeface="Century Gothic" pitchFamily="34" charset="0"/>
              </a:rPr>
              <a:t/>
            </a:r>
            <a:br>
              <a:rPr lang="fr-FR" sz="4800" b="1" dirty="0" smtClean="0">
                <a:solidFill>
                  <a:srgbClr val="3366FF"/>
                </a:solidFill>
                <a:latin typeface="Century Gothic" pitchFamily="34" charset="0"/>
              </a:rPr>
            </a:br>
            <a:r>
              <a:rPr lang="fr-FR" sz="4800" b="1" dirty="0" smtClean="0">
                <a:solidFill>
                  <a:srgbClr val="3366FF"/>
                </a:solidFill>
                <a:latin typeface="Century Gothic" pitchFamily="34" charset="0"/>
              </a:rPr>
              <a:t>		</a:t>
            </a:r>
            <a:r>
              <a:rPr lang="fr-FR" sz="1800" dirty="0" smtClean="0">
                <a:latin typeface="Century Gothic" pitchFamily="34" charset="0"/>
              </a:rPr>
              <a:t>1</a:t>
            </a:r>
            <a:r>
              <a:rPr lang="fr-FR" sz="1800" dirty="0" smtClean="0">
                <a:latin typeface="Century Gothic" pitchFamily="34" charset="0"/>
              </a:rPr>
              <a:t>. un fichier d’exemple contenant 1 500 billets, dont 1 000 sont vrais et </a:t>
            </a:r>
            <a:r>
              <a:rPr lang="fr-FR" sz="1800" dirty="0" smtClean="0">
                <a:latin typeface="Century Gothic" pitchFamily="34" charset="0"/>
              </a:rPr>
              <a:t>		500 </a:t>
            </a:r>
            <a:r>
              <a:rPr lang="fr-FR" sz="1800" dirty="0" smtClean="0">
                <a:latin typeface="Century Gothic" pitchFamily="34" charset="0"/>
              </a:rPr>
              <a:t>sont faux</a:t>
            </a:r>
            <a:br>
              <a:rPr lang="fr-FR" sz="1800" dirty="0" smtClean="0">
                <a:latin typeface="Century Gothic" pitchFamily="34" charset="0"/>
              </a:rPr>
            </a:br>
            <a:r>
              <a:rPr lang="fr-FR" sz="1800" dirty="0" smtClean="0">
                <a:latin typeface="Century Gothic" pitchFamily="34" charset="0"/>
              </a:rPr>
              <a:t>		2</a:t>
            </a:r>
            <a:r>
              <a:rPr lang="fr-FR" sz="1800" dirty="0" smtClean="0">
                <a:latin typeface="Century Gothic" pitchFamily="34" charset="0"/>
              </a:rPr>
              <a:t>. une colonne a été ajoutée pour vous préciser la nature du billet (faux </a:t>
            </a:r>
            <a:r>
              <a:rPr lang="fr-FR" sz="1800" dirty="0" smtClean="0">
                <a:latin typeface="Century Gothic" pitchFamily="34" charset="0"/>
              </a:rPr>
              <a:t>		ou </a:t>
            </a:r>
            <a:r>
              <a:rPr lang="fr-FR" sz="1800" dirty="0" smtClean="0">
                <a:latin typeface="Century Gothic" pitchFamily="34" charset="0"/>
              </a:rPr>
              <a:t>vrais)</a:t>
            </a:r>
            <a:br>
              <a:rPr lang="fr-FR" sz="1800" dirty="0" smtClean="0">
                <a:latin typeface="Century Gothic" pitchFamily="34" charset="0"/>
              </a:rPr>
            </a:br>
            <a:r>
              <a:rPr lang="fr-FR" sz="1800" dirty="0" smtClean="0">
                <a:latin typeface="Century Gothic" pitchFamily="34" charset="0"/>
              </a:rPr>
              <a:t>		3</a:t>
            </a:r>
            <a:r>
              <a:rPr lang="fr-FR" sz="1800" dirty="0" smtClean="0">
                <a:latin typeface="Century Gothic" pitchFamily="34" charset="0"/>
              </a:rPr>
              <a:t>. six informations géométriques sur un billet: </a:t>
            </a: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a:t>
            </a:r>
            <a:r>
              <a:rPr lang="fr-FR" sz="1800" dirty="0" smtClean="0">
                <a:latin typeface="Century Gothic" pitchFamily="34" charset="0"/>
              </a:rPr>
              <a:t>	length</a:t>
            </a:r>
            <a:r>
              <a:rPr lang="fr-FR" sz="1800" dirty="0" smtClean="0">
                <a:latin typeface="Century Gothic" pitchFamily="34" charset="0"/>
              </a:rPr>
              <a:t>, height_left, height_right, margin_up, margin_low ,diagonal </a:t>
            </a: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Model de Base: Régression Logistique </a:t>
            </a:r>
          </a:p>
          <a:p>
            <a:pPr algn="ctr"/>
            <a:r>
              <a:rPr lang="fr-FR" sz="2400" b="1" dirty="0" smtClean="0">
                <a:solidFill>
                  <a:srgbClr val="3366FF"/>
                </a:solidFill>
                <a:latin typeface="Century Gothic" pitchFamily="34" charset="0"/>
              </a:rPr>
              <a:t>avec Variable Normalisé</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Espace réservé du texte 6"/>
          <p:cNvSpPr>
            <a:spLocks noGrp="1"/>
          </p:cNvSpPr>
          <p:nvPr>
            <p:ph type="body" idx="1"/>
          </p:nvPr>
        </p:nvSpPr>
        <p:spPr>
          <a:xfrm>
            <a:off x="467544" y="1196752"/>
            <a:ext cx="7344816" cy="936104"/>
          </a:xfrm>
        </p:spPr>
        <p:txBody>
          <a:bodyPr>
            <a:normAutofit/>
          </a:bodyPr>
          <a:lstStyle/>
          <a:p>
            <a:r>
              <a:rPr lang="fr-FR" sz="1800" dirty="0" smtClean="0">
                <a:solidFill>
                  <a:srgbClr val="7562EA"/>
                </a:solidFill>
                <a:latin typeface="Century Gothic" pitchFamily="34" charset="0"/>
              </a:rPr>
              <a:t>Model de Base</a:t>
            </a:r>
          </a:p>
          <a:p>
            <a:r>
              <a:rPr lang="en-US" sz="1600" b="0" dirty="0" smtClean="0">
                <a:latin typeface="Century Gothic" pitchFamily="34" charset="0"/>
              </a:rPr>
              <a:t>LogisticRegression(class_weight</a:t>
            </a:r>
            <a:r>
              <a:rPr lang="en-US" sz="1600" b="0" dirty="0" smtClean="0">
                <a:latin typeface="Century Gothic" pitchFamily="34" charset="0"/>
              </a:rPr>
              <a:t>={0: 0.33, 1: 0.66}, </a:t>
            </a:r>
            <a:r>
              <a:rPr lang="en-US" sz="1600" b="0" dirty="0" smtClean="0">
                <a:latin typeface="Century Gothic" pitchFamily="34" charset="0"/>
              </a:rPr>
              <a:t>random_state=123)</a:t>
            </a:r>
            <a:endParaRPr lang="fr-FR" sz="1600" b="0" dirty="0" smtClean="0">
              <a:latin typeface="Century Gothic" pitchFamily="34" charset="0"/>
            </a:endParaRPr>
          </a:p>
          <a:p>
            <a:endParaRPr lang="fr-FR" sz="1600" b="0" dirty="0" smtClean="0">
              <a:latin typeface="Century Gothic" pitchFamily="34" charset="0"/>
              <a:ea typeface="var(--jp-code-font-family)"/>
              <a:cs typeface="Arial" pitchFamily="34" charset="0"/>
            </a:endParaRPr>
          </a:p>
        </p:txBody>
      </p:sp>
      <p:pic>
        <p:nvPicPr>
          <p:cNvPr id="47106" name="Picture 2"/>
          <p:cNvPicPr>
            <a:picLocks noChangeAspect="1" noChangeArrowheads="1"/>
          </p:cNvPicPr>
          <p:nvPr/>
        </p:nvPicPr>
        <p:blipFill>
          <a:blip r:embed="rId3" cstate="print"/>
          <a:srcRect/>
          <a:stretch>
            <a:fillRect/>
          </a:stretch>
        </p:blipFill>
        <p:spPr bwMode="auto">
          <a:xfrm>
            <a:off x="179512" y="3068960"/>
            <a:ext cx="3528392" cy="3024336"/>
          </a:xfrm>
          <a:prstGeom prst="rect">
            <a:avLst/>
          </a:prstGeom>
          <a:noFill/>
          <a:ln w="9525">
            <a:noFill/>
            <a:miter lim="800000"/>
            <a:headEnd/>
            <a:tailEnd/>
          </a:ln>
          <a:effectLst/>
        </p:spPr>
      </p:pic>
      <p:pic>
        <p:nvPicPr>
          <p:cNvPr id="47107" name="Picture 3"/>
          <p:cNvPicPr>
            <a:picLocks noChangeAspect="1" noChangeArrowheads="1"/>
          </p:cNvPicPr>
          <p:nvPr/>
        </p:nvPicPr>
        <p:blipFill>
          <a:blip r:embed="rId4" cstate="print"/>
          <a:srcRect/>
          <a:stretch>
            <a:fillRect/>
          </a:stretch>
        </p:blipFill>
        <p:spPr bwMode="auto">
          <a:xfrm>
            <a:off x="4355976" y="3284984"/>
            <a:ext cx="3486150" cy="2592288"/>
          </a:xfrm>
          <a:prstGeom prst="rect">
            <a:avLst/>
          </a:prstGeom>
          <a:noFill/>
          <a:ln w="9525">
            <a:noFill/>
            <a:miter lim="800000"/>
            <a:headEnd/>
            <a:tailEnd/>
          </a:ln>
          <a:effectLst/>
        </p:spPr>
      </p:pic>
      <p:sp>
        <p:nvSpPr>
          <p:cNvPr id="47108" name="Rectangle 4"/>
          <p:cNvSpPr>
            <a:spLocks noChangeArrowheads="1"/>
          </p:cNvSpPr>
          <p:nvPr/>
        </p:nvSpPr>
        <p:spPr bwMode="auto">
          <a:xfrm>
            <a:off x="467544" y="1772816"/>
            <a:ext cx="8496944" cy="432048"/>
          </a:xfrm>
          <a:prstGeom prst="rect">
            <a:avLst/>
          </a:prstGeom>
        </p:spPr>
        <p:txBody>
          <a:bodyPr vert="horz" lIns="91440" tIns="45720" rIns="91440" bIns="45720" rtlCol="0" anchor="b">
            <a:normAutofit/>
          </a:bodyPr>
          <a:lstStyle/>
          <a:p>
            <a:pPr lvl="0" fontAlgn="base">
              <a:spcBef>
                <a:spcPct val="20000"/>
              </a:spcBef>
              <a:spcAft>
                <a:spcPct val="0"/>
              </a:spcAft>
            </a:pPr>
            <a:r>
              <a:rPr lang="fr-FR" b="1" dirty="0" smtClean="0">
                <a:solidFill>
                  <a:srgbClr val="7562EA"/>
                </a:solidFill>
                <a:latin typeface="Century Gothic" pitchFamily="34" charset="0"/>
              </a:rPr>
              <a:t>FAUX BILLET Recall </a:t>
            </a:r>
            <a:r>
              <a:rPr lang="fr-FR" b="1" dirty="0" smtClean="0">
                <a:solidFill>
                  <a:srgbClr val="7562EA"/>
                </a:solidFill>
                <a:latin typeface="Century Gothic" pitchFamily="34" charset="0"/>
              </a:rPr>
              <a:t>Score    </a:t>
            </a:r>
            <a:r>
              <a:rPr lang="fr-FR" sz="1600" dirty="0" smtClean="0">
                <a:latin typeface="Century Gothic" pitchFamily="34" charset="0"/>
              </a:rPr>
              <a:t>0.965753424657534 </a:t>
            </a:r>
            <a:r>
              <a:rPr lang="fr-FR" sz="1600" dirty="0" smtClean="0">
                <a:latin typeface="Century Gothic" pitchFamily="34" charset="0"/>
              </a:rPr>
              <a:t>2 </a:t>
            </a:r>
          </a:p>
        </p:txBody>
      </p:sp>
      <p:sp>
        <p:nvSpPr>
          <p:cNvPr id="47109" name="Rectangle 5"/>
          <p:cNvSpPr>
            <a:spLocks noChangeArrowheads="1"/>
          </p:cNvSpPr>
          <p:nvPr/>
        </p:nvSpPr>
        <p:spPr bwMode="auto">
          <a:xfrm>
            <a:off x="827584" y="6093296"/>
            <a:ext cx="2016224" cy="367789"/>
          </a:xfrm>
          <a:prstGeom prst="rect">
            <a:avLst/>
          </a:prstGeom>
        </p:spPr>
        <p:txBody>
          <a:bodyPr vert="horz" lIns="91440" tIns="45720" rIns="91440" bIns="45720" rtlCol="0" anchor="b">
            <a:normAutofit/>
          </a:bodyPr>
          <a:lstStyle/>
          <a:p>
            <a:pPr marR="0" indent="0" fontAlgn="base">
              <a:lnSpc>
                <a:spcPct val="80000"/>
              </a:lnSpc>
              <a:spcBef>
                <a:spcPct val="20000"/>
              </a:spcBef>
              <a:spcAft>
                <a:spcPct val="0"/>
              </a:spcAft>
              <a:buClrTx/>
              <a:buSzTx/>
              <a:buFontTx/>
              <a:buNone/>
              <a:tabLst/>
            </a:pPr>
            <a:r>
              <a:rPr lang="fr-FR" sz="1500" dirty="0" smtClean="0">
                <a:latin typeface="Century Gothic" pitchFamily="34" charset="0"/>
              </a:rPr>
              <a:t>[[141 5] [ 0 304]] </a:t>
            </a:r>
          </a:p>
        </p:txBody>
      </p:sp>
      <p:sp>
        <p:nvSpPr>
          <p:cNvPr id="47110" name="Rectangle 6"/>
          <p:cNvSpPr>
            <a:spLocks noChangeArrowheads="1"/>
          </p:cNvSpPr>
          <p:nvPr/>
        </p:nvSpPr>
        <p:spPr bwMode="auto">
          <a:xfrm>
            <a:off x="539552" y="2168860"/>
            <a:ext cx="7200800" cy="769441"/>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fr-FR" b="1" dirty="0" smtClean="0">
                <a:solidFill>
                  <a:srgbClr val="7562EA"/>
                </a:solidFill>
                <a:latin typeface="Century Gothic" pitchFamily="34" charset="0"/>
                <a:ea typeface="var(--jp-code-font-family)"/>
                <a:cs typeface="Arial" pitchFamily="34" charset="0"/>
              </a:rPr>
              <a:t>Log </a:t>
            </a:r>
            <a:r>
              <a:rPr lang="fr-FR" b="1" dirty="0" err="1" smtClean="0">
                <a:solidFill>
                  <a:srgbClr val="7562EA"/>
                </a:solidFill>
                <a:latin typeface="Century Gothic" pitchFamily="34" charset="0"/>
                <a:ea typeface="var(--jp-code-font-family)"/>
                <a:cs typeface="Arial" pitchFamily="34" charset="0"/>
              </a:rPr>
              <a:t>Loss</a:t>
            </a:r>
            <a:endParaRPr kumimoji="0" lang="fr-FR" b="1" i="0" u="none" strike="noStrike" cap="none" normalizeH="0" baseline="0" dirty="0" smtClean="0">
              <a:ln>
                <a:noFill/>
              </a:ln>
              <a:solidFill>
                <a:srgbClr val="7562EA"/>
              </a:solidFill>
              <a:effectLst/>
              <a:latin typeface="Century Gothic" pitchFamily="34" charset="0"/>
              <a:ea typeface="var(--jp-code-font-family)"/>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Century Gothic" pitchFamily="34" charset="0"/>
                <a:ea typeface="var(--jp-code-font-family)"/>
                <a:cs typeface="Arial" pitchFamily="34" charset="0"/>
              </a:rPr>
              <a:t>Train set: 0.03957139870059086</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1600" b="0" i="0" u="none" strike="noStrike" cap="none" normalizeH="0" baseline="0" dirty="0" smtClean="0">
                <a:ln>
                  <a:noFill/>
                </a:ln>
                <a:solidFill>
                  <a:schemeClr val="tx1"/>
                </a:solidFill>
                <a:effectLst/>
                <a:latin typeface="Century Gothic" pitchFamily="34" charset="0"/>
                <a:ea typeface="var(--jp-code-font-family)"/>
                <a:cs typeface="Arial" pitchFamily="34" charset="0"/>
              </a:rPr>
              <a:t>Test set : 0.031907233237382204</a:t>
            </a:r>
            <a:r>
              <a:rPr kumimoji="0" lang="fr-FR" sz="1600" b="0" i="0" u="none" strike="noStrike" cap="none" normalizeH="0" baseline="0" dirty="0" smtClean="0">
                <a:ln>
                  <a:noFill/>
                </a:ln>
                <a:solidFill>
                  <a:schemeClr val="tx1"/>
                </a:solidFill>
                <a:effectLst/>
                <a:latin typeface="Century Gothic" pitchFamily="34" charset="0"/>
                <a:cs typeface="Arial" pitchFamily="34" charset="0"/>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GridSearchCV </a:t>
            </a:r>
            <a:r>
              <a:rPr lang="fr-FR" sz="2400" b="1" dirty="0" smtClean="0">
                <a:solidFill>
                  <a:srgbClr val="3366FF"/>
                </a:solidFill>
                <a:latin typeface="Century Gothic" pitchFamily="34" charset="0"/>
              </a:rPr>
              <a:t>: Régression Logistique </a:t>
            </a:r>
          </a:p>
          <a:p>
            <a:pPr algn="ctr"/>
            <a:r>
              <a:rPr lang="fr-FR" sz="2400" b="1" dirty="0" smtClean="0">
                <a:solidFill>
                  <a:srgbClr val="3366FF"/>
                </a:solidFill>
                <a:latin typeface="Century Gothic" pitchFamily="34" charset="0"/>
              </a:rPr>
              <a:t>avec Variable Normalisé</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12" name="Espace réservé du texte 6"/>
          <p:cNvSpPr>
            <a:spLocks noGrp="1"/>
          </p:cNvSpPr>
          <p:nvPr>
            <p:ph type="body" idx="1"/>
          </p:nvPr>
        </p:nvSpPr>
        <p:spPr>
          <a:xfrm>
            <a:off x="323528" y="1052736"/>
            <a:ext cx="8352928" cy="936104"/>
          </a:xfrm>
        </p:spPr>
        <p:txBody>
          <a:bodyPr>
            <a:normAutofit/>
          </a:bodyPr>
          <a:lstStyle/>
          <a:p>
            <a:r>
              <a:rPr lang="fr-FR" sz="1800" dirty="0" smtClean="0">
                <a:solidFill>
                  <a:srgbClr val="7562EA"/>
                </a:solidFill>
                <a:latin typeface="Century Gothic" pitchFamily="34" charset="0"/>
              </a:rPr>
              <a:t>Model Amélioré avec GridSearchCV:</a:t>
            </a:r>
            <a:endParaRPr lang="fr-FR" sz="1800" dirty="0" smtClean="0">
              <a:solidFill>
                <a:srgbClr val="7562EA"/>
              </a:solidFill>
              <a:latin typeface="Century Gothic" pitchFamily="34" charset="0"/>
            </a:endParaRPr>
          </a:p>
          <a:p>
            <a:r>
              <a:rPr lang="en-US" sz="1400" b="0" dirty="0" smtClean="0">
                <a:latin typeface="Century Gothic" pitchFamily="34" charset="0"/>
              </a:rPr>
              <a:t>LogisticRegression(C=100</a:t>
            </a:r>
            <a:r>
              <a:rPr lang="en-US" sz="1400" b="0" dirty="0" smtClean="0">
                <a:latin typeface="Century Gothic" pitchFamily="34" charset="0"/>
              </a:rPr>
              <a:t>, class_weight={0: 0.33, 1: 0.66}, </a:t>
            </a:r>
            <a:r>
              <a:rPr lang="en-US" sz="1400" b="0" dirty="0" smtClean="0">
                <a:latin typeface="Century Gothic" pitchFamily="34" charset="0"/>
              </a:rPr>
              <a:t>random_state=123,max_iter=100</a:t>
            </a:r>
            <a:r>
              <a:rPr lang="en-US" sz="1400" b="0" dirty="0" smtClean="0">
                <a:latin typeface="Century Gothic" pitchFamily="34" charset="0"/>
              </a:rPr>
              <a:t>, penalty='l2', solver='</a:t>
            </a:r>
            <a:r>
              <a:rPr lang="en-US" sz="1400" b="0" dirty="0" err="1" smtClean="0">
                <a:latin typeface="Century Gothic" pitchFamily="34" charset="0"/>
              </a:rPr>
              <a:t>lbfgs</a:t>
            </a:r>
            <a:r>
              <a:rPr lang="en-US" sz="1400" b="0" dirty="0" smtClean="0">
                <a:latin typeface="Century Gothic" pitchFamily="34" charset="0"/>
              </a:rPr>
              <a:t>')</a:t>
            </a:r>
            <a:endParaRPr lang="fr-FR" sz="1400" b="0" dirty="0" smtClean="0">
              <a:latin typeface="Century Gothic" pitchFamily="34" charset="0"/>
            </a:endParaRPr>
          </a:p>
        </p:txBody>
      </p:sp>
      <p:sp>
        <p:nvSpPr>
          <p:cNvPr id="47108" name="Rectangle 4"/>
          <p:cNvSpPr>
            <a:spLocks noChangeArrowheads="1"/>
          </p:cNvSpPr>
          <p:nvPr/>
        </p:nvSpPr>
        <p:spPr bwMode="auto">
          <a:xfrm>
            <a:off x="251520" y="1988840"/>
            <a:ext cx="8043465" cy="648072"/>
          </a:xfrm>
          <a:prstGeom prst="rect">
            <a:avLst/>
          </a:prstGeom>
        </p:spPr>
        <p:txBody>
          <a:bodyPr vert="horz" lIns="91440" tIns="45720" rIns="91440" bIns="45720" rtlCol="0" anchor="b">
            <a:normAutofit/>
          </a:bodyPr>
          <a:lstStyle/>
          <a:p>
            <a:pPr lvl="0" fontAlgn="base">
              <a:spcBef>
                <a:spcPct val="20000"/>
              </a:spcBef>
              <a:spcAft>
                <a:spcPct val="0"/>
              </a:spcAft>
            </a:pPr>
            <a:r>
              <a:rPr lang="fr-FR" b="1" dirty="0" smtClean="0">
                <a:solidFill>
                  <a:srgbClr val="7562EA"/>
                </a:solidFill>
                <a:latin typeface="Century Gothic" pitchFamily="34" charset="0"/>
              </a:rPr>
              <a:t>1</a:t>
            </a:r>
            <a:r>
              <a:rPr lang="fr-FR" b="1" dirty="0" smtClean="0">
                <a:solidFill>
                  <a:srgbClr val="7562EA"/>
                </a:solidFill>
                <a:latin typeface="Century Gothic" pitchFamily="34" charset="0"/>
              </a:rPr>
              <a:t>% de Progression FAUX BILLET Recall </a:t>
            </a:r>
            <a:r>
              <a:rPr lang="fr-FR" b="1" dirty="0" smtClean="0">
                <a:solidFill>
                  <a:srgbClr val="7562EA"/>
                </a:solidFill>
                <a:latin typeface="Century Gothic" pitchFamily="34" charset="0"/>
              </a:rPr>
              <a:t>Score </a:t>
            </a:r>
            <a:r>
              <a:rPr lang="fr-FR" dirty="0" smtClean="0">
                <a:latin typeface="Century Gothic" pitchFamily="34" charset="0"/>
              </a:rPr>
              <a:t>0.9794520547945206</a:t>
            </a:r>
            <a:r>
              <a:rPr lang="fr-FR" b="1" dirty="0" smtClean="0">
                <a:solidFill>
                  <a:srgbClr val="7562EA"/>
                </a:solidFill>
                <a:latin typeface="Century Gothic" pitchFamily="34" charset="0"/>
              </a:rPr>
              <a:t> </a:t>
            </a:r>
            <a:r>
              <a:rPr lang="fr-FR" dirty="0" smtClean="0">
                <a:latin typeface="Century Gothic" pitchFamily="34" charset="0"/>
              </a:rPr>
              <a:t> </a:t>
            </a:r>
          </a:p>
          <a:p>
            <a:pPr lvl="0" fontAlgn="base">
              <a:spcBef>
                <a:spcPct val="20000"/>
              </a:spcBef>
              <a:spcAft>
                <a:spcPct val="0"/>
              </a:spcAft>
            </a:pPr>
            <a:r>
              <a:rPr lang="fr-FR" sz="1400" dirty="0" smtClean="0">
                <a:latin typeface="Century Gothic" pitchFamily="34" charset="0"/>
              </a:rPr>
              <a:t>(Rappel: Model Basic  0.9657534246575342) </a:t>
            </a:r>
            <a:endParaRPr lang="fr-FR" sz="1400" dirty="0" smtClean="0">
              <a:latin typeface="Century Gothic" pitchFamily="34" charset="0"/>
            </a:endParaRPr>
          </a:p>
        </p:txBody>
      </p:sp>
      <p:sp>
        <p:nvSpPr>
          <p:cNvPr id="55297" name="Rectangle 1"/>
          <p:cNvSpPr>
            <a:spLocks noChangeArrowheads="1"/>
          </p:cNvSpPr>
          <p:nvPr/>
        </p:nvSpPr>
        <p:spPr bwMode="auto">
          <a:xfrm>
            <a:off x="611559" y="6165304"/>
            <a:ext cx="2088233" cy="692696"/>
          </a:xfrm>
          <a:prstGeom prst="rect">
            <a:avLst/>
          </a:prstGeom>
        </p:spPr>
        <p:txBody>
          <a:bodyPr vert="horz" lIns="91440" tIns="45720" rIns="91440" bIns="45720" rtlCol="0" anchor="b">
            <a:normAutofit fontScale="92500" lnSpcReduction="10000"/>
          </a:bodyPr>
          <a:lstStyle/>
          <a:p>
            <a:pPr marR="0" indent="0" algn="ctr" fontAlgn="base">
              <a:lnSpc>
                <a:spcPct val="80000"/>
              </a:lnSpc>
              <a:spcBef>
                <a:spcPct val="20000"/>
              </a:spcBef>
              <a:spcAft>
                <a:spcPct val="0"/>
              </a:spcAft>
              <a:buClrTx/>
              <a:buSzTx/>
              <a:buFontTx/>
              <a:buNone/>
              <a:tabLst/>
            </a:pPr>
            <a:r>
              <a:rPr lang="fr-FR" sz="1700" dirty="0" smtClean="0">
                <a:latin typeface="Century Gothic" pitchFamily="34" charset="0"/>
              </a:rPr>
              <a:t>[[143 3] </a:t>
            </a:r>
            <a:r>
              <a:rPr lang="fr-FR" sz="1700" dirty="0" smtClean="0">
                <a:latin typeface="Century Gothic" pitchFamily="34" charset="0"/>
              </a:rPr>
              <a:t>[ </a:t>
            </a:r>
            <a:r>
              <a:rPr lang="fr-FR" sz="1700" dirty="0" smtClean="0">
                <a:latin typeface="Century Gothic" pitchFamily="34" charset="0"/>
              </a:rPr>
              <a:t>0 304]] </a:t>
            </a:r>
          </a:p>
          <a:p>
            <a:pPr marR="0" indent="0" algn="ctr" fontAlgn="base">
              <a:lnSpc>
                <a:spcPct val="80000"/>
              </a:lnSpc>
              <a:spcBef>
                <a:spcPct val="20000"/>
              </a:spcBef>
              <a:spcAft>
                <a:spcPct val="0"/>
              </a:spcAft>
              <a:buClrTx/>
              <a:buSzTx/>
              <a:buFontTx/>
              <a:buNone/>
              <a:tabLst/>
            </a:pPr>
            <a:r>
              <a:rPr lang="fr-FR" sz="1700" b="1" dirty="0" smtClean="0">
                <a:solidFill>
                  <a:srgbClr val="7562EA"/>
                </a:solidFill>
                <a:latin typeface="Century Gothic" pitchFamily="34" charset="0"/>
              </a:rPr>
              <a:t/>
            </a:r>
            <a:br>
              <a:rPr lang="fr-FR" sz="1700" b="1" dirty="0" smtClean="0">
                <a:solidFill>
                  <a:srgbClr val="7562EA"/>
                </a:solidFill>
                <a:latin typeface="Century Gothic" pitchFamily="34" charset="0"/>
              </a:rPr>
            </a:br>
            <a:endParaRPr lang="fr-FR" sz="1700" b="1" dirty="0" smtClean="0">
              <a:solidFill>
                <a:srgbClr val="7562EA"/>
              </a:solidFill>
              <a:latin typeface="Century Gothic" pitchFamily="34" charset="0"/>
            </a:endParaRPr>
          </a:p>
        </p:txBody>
      </p:sp>
      <p:pic>
        <p:nvPicPr>
          <p:cNvPr id="55298" name="Picture 2"/>
          <p:cNvPicPr>
            <a:picLocks noChangeAspect="1" noChangeArrowheads="1"/>
          </p:cNvPicPr>
          <p:nvPr/>
        </p:nvPicPr>
        <p:blipFill>
          <a:blip r:embed="rId3" cstate="print"/>
          <a:srcRect/>
          <a:stretch>
            <a:fillRect/>
          </a:stretch>
        </p:blipFill>
        <p:spPr bwMode="auto">
          <a:xfrm>
            <a:off x="251520" y="3356992"/>
            <a:ext cx="3200400" cy="2813298"/>
          </a:xfrm>
          <a:prstGeom prst="rect">
            <a:avLst/>
          </a:prstGeom>
          <a:noFill/>
          <a:ln w="9525">
            <a:noFill/>
            <a:miter lim="800000"/>
            <a:headEnd/>
            <a:tailEnd/>
          </a:ln>
          <a:effectLst/>
        </p:spPr>
      </p:pic>
      <p:pic>
        <p:nvPicPr>
          <p:cNvPr id="55299" name="Picture 3"/>
          <p:cNvPicPr>
            <a:picLocks noChangeAspect="1" noChangeArrowheads="1"/>
          </p:cNvPicPr>
          <p:nvPr/>
        </p:nvPicPr>
        <p:blipFill>
          <a:blip r:embed="rId4" cstate="print"/>
          <a:srcRect/>
          <a:stretch>
            <a:fillRect/>
          </a:stretch>
        </p:blipFill>
        <p:spPr bwMode="auto">
          <a:xfrm>
            <a:off x="4427984" y="3356992"/>
            <a:ext cx="3429000" cy="2592288"/>
          </a:xfrm>
          <a:prstGeom prst="rect">
            <a:avLst/>
          </a:prstGeom>
          <a:noFill/>
          <a:ln w="9525">
            <a:noFill/>
            <a:miter lim="800000"/>
            <a:headEnd/>
            <a:tailEnd/>
          </a:ln>
          <a:effectLst/>
        </p:spPr>
      </p:pic>
      <p:sp>
        <p:nvSpPr>
          <p:cNvPr id="14" name="Espace réservé du texte 6"/>
          <p:cNvSpPr>
            <a:spLocks noGrp="1"/>
          </p:cNvSpPr>
          <p:nvPr>
            <p:ph type="body" idx="1"/>
          </p:nvPr>
        </p:nvSpPr>
        <p:spPr>
          <a:xfrm>
            <a:off x="4860032" y="5805264"/>
            <a:ext cx="3096344" cy="576064"/>
          </a:xfrm>
        </p:spPr>
        <p:txBody>
          <a:bodyPr vert="horz" lIns="91440" tIns="45720" rIns="91440" bIns="45720" rtlCol="0" anchor="b">
            <a:normAutofit/>
          </a:bodyPr>
          <a:lstStyle/>
          <a:p>
            <a:pPr fontAlgn="base">
              <a:lnSpc>
                <a:spcPct val="70000"/>
              </a:lnSpc>
              <a:spcAft>
                <a:spcPct val="0"/>
              </a:spcAft>
            </a:pPr>
            <a:r>
              <a:rPr lang="fr-FR" sz="1600" b="0" dirty="0" smtClean="0">
                <a:latin typeface="Century Gothic" pitchFamily="34" charset="0"/>
              </a:rPr>
              <a:t>FAUX BILLET Recall Score 0.9794520547945206</a:t>
            </a:r>
          </a:p>
        </p:txBody>
      </p:sp>
      <p:sp>
        <p:nvSpPr>
          <p:cNvPr id="16" name="Rectangle 4"/>
          <p:cNvSpPr>
            <a:spLocks noChangeArrowheads="1"/>
          </p:cNvSpPr>
          <p:nvPr/>
        </p:nvSpPr>
        <p:spPr bwMode="auto">
          <a:xfrm>
            <a:off x="323528" y="2636912"/>
            <a:ext cx="8043465" cy="648072"/>
          </a:xfrm>
          <a:prstGeom prst="rect">
            <a:avLst/>
          </a:prstGeom>
        </p:spPr>
        <p:txBody>
          <a:bodyPr vert="horz" lIns="91440" tIns="45720" rIns="91440" bIns="45720" rtlCol="0" anchor="b">
            <a:normAutofit/>
          </a:bodyPr>
          <a:lstStyle/>
          <a:p>
            <a:pPr lvl="0" fontAlgn="base">
              <a:spcBef>
                <a:spcPct val="20000"/>
              </a:spcBef>
              <a:spcAft>
                <a:spcPct val="0"/>
              </a:spcAft>
            </a:pPr>
            <a:r>
              <a:rPr lang="fr-FR" b="1" dirty="0" smtClean="0">
                <a:solidFill>
                  <a:srgbClr val="7562EA"/>
                </a:solidFill>
                <a:latin typeface="Century Gothic" pitchFamily="34" charset="0"/>
              </a:rPr>
              <a:t>1</a:t>
            </a:r>
            <a:r>
              <a:rPr lang="fr-FR" b="1" dirty="0" smtClean="0">
                <a:solidFill>
                  <a:srgbClr val="7562EA"/>
                </a:solidFill>
                <a:latin typeface="Century Gothic" pitchFamily="34" charset="0"/>
              </a:rPr>
              <a:t>% de Progression </a:t>
            </a:r>
            <a:r>
              <a:rPr lang="fr-FR" b="1" dirty="0" err="1" smtClean="0">
                <a:solidFill>
                  <a:srgbClr val="7562EA"/>
                </a:solidFill>
                <a:latin typeface="Century Gothic" pitchFamily="34" charset="0"/>
              </a:rPr>
              <a:t>LogLoss</a:t>
            </a:r>
            <a:r>
              <a:rPr lang="fr-FR" b="1" dirty="0" smtClean="0">
                <a:solidFill>
                  <a:srgbClr val="7562EA"/>
                </a:solidFill>
                <a:latin typeface="Century Gothic" pitchFamily="34" charset="0"/>
              </a:rPr>
              <a:t> Test set: </a:t>
            </a:r>
            <a:r>
              <a:rPr lang="fr-FR" dirty="0" smtClean="0">
                <a:latin typeface="Century Gothic" pitchFamily="34" charset="0"/>
              </a:rPr>
              <a:t>0.022771612993845985</a:t>
            </a:r>
            <a:r>
              <a:rPr lang="fr-FR" b="1" dirty="0" smtClean="0">
                <a:solidFill>
                  <a:srgbClr val="7562EA"/>
                </a:solidFill>
                <a:latin typeface="Century Gothic" pitchFamily="34" charset="0"/>
              </a:rPr>
              <a:t> </a:t>
            </a:r>
            <a:r>
              <a:rPr lang="fr-FR" dirty="0" smtClean="0">
                <a:latin typeface="Century Gothic" pitchFamily="34" charset="0"/>
              </a:rPr>
              <a:t> </a:t>
            </a:r>
          </a:p>
          <a:p>
            <a:pPr fontAlgn="base">
              <a:spcBef>
                <a:spcPct val="20000"/>
              </a:spcBef>
              <a:spcAft>
                <a:spcPct val="0"/>
              </a:spcAft>
            </a:pPr>
            <a:r>
              <a:rPr lang="fr-FR" sz="1400" dirty="0" smtClean="0">
                <a:latin typeface="Century Gothic" pitchFamily="34" charset="0"/>
              </a:rPr>
              <a:t>(Rappel: Model Basic  </a:t>
            </a:r>
            <a:r>
              <a:rPr lang="fr-FR" sz="1400" dirty="0" smtClean="0">
                <a:latin typeface="Century Gothic" pitchFamily="34" charset="0"/>
                <a:ea typeface="var(--jp-code-font-family)"/>
                <a:cs typeface="Arial" pitchFamily="34" charset="0"/>
              </a:rPr>
              <a:t>0.031907233237382204</a:t>
            </a:r>
            <a:r>
              <a:rPr lang="fr-FR" sz="1400" dirty="0" smtClean="0">
                <a:latin typeface="Century Gothic" pitchFamily="34" charset="0"/>
                <a:cs typeface="Arial" pitchFamily="34" charset="0"/>
              </a:rPr>
              <a:t> </a:t>
            </a:r>
            <a:r>
              <a:rPr lang="fr-FR" sz="1400" dirty="0" smtClean="0">
                <a:latin typeface="Century Gothic" pitchFamily="34" charset="0"/>
              </a:rPr>
              <a:t>) </a:t>
            </a:r>
            <a:endParaRPr lang="fr-FR" sz="1400" dirty="0" smtClean="0">
              <a:latin typeface="Century Gothic"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Model de Base: Régression Logistique </a:t>
            </a:r>
          </a:p>
          <a:p>
            <a:pPr algn="ctr"/>
            <a:r>
              <a:rPr lang="fr-FR" sz="2400" b="1" dirty="0" smtClean="0">
                <a:solidFill>
                  <a:srgbClr val="3366FF"/>
                </a:solidFill>
                <a:latin typeface="Century Gothic" pitchFamily="34" charset="0"/>
              </a:rPr>
              <a:t>avec Variables Non Normalisé</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Espace réservé du texte 6"/>
          <p:cNvSpPr>
            <a:spLocks noGrp="1"/>
          </p:cNvSpPr>
          <p:nvPr>
            <p:ph type="body" idx="1"/>
          </p:nvPr>
        </p:nvSpPr>
        <p:spPr>
          <a:xfrm>
            <a:off x="251520" y="1268760"/>
            <a:ext cx="8892480" cy="720080"/>
          </a:xfrm>
        </p:spPr>
        <p:txBody>
          <a:bodyPr>
            <a:normAutofit/>
          </a:bodyPr>
          <a:lstStyle/>
          <a:p>
            <a:r>
              <a:rPr lang="fr-FR" sz="1800" dirty="0" smtClean="0">
                <a:solidFill>
                  <a:srgbClr val="7562EA"/>
                </a:solidFill>
                <a:latin typeface="Century Gothic" pitchFamily="34" charset="0"/>
              </a:rPr>
              <a:t>Model Basique avec Données Non Normalisées</a:t>
            </a:r>
          </a:p>
          <a:p>
            <a:r>
              <a:rPr lang="en-US" sz="1600" b="0" dirty="0" smtClean="0">
                <a:latin typeface="Century Gothic" pitchFamily="34" charset="0"/>
              </a:rPr>
              <a:t>LogisticRegression(class_weight={0: 0.33, 1: 0.66</a:t>
            </a:r>
            <a:r>
              <a:rPr lang="en-US" sz="1600" b="0" dirty="0" smtClean="0">
                <a:latin typeface="Century Gothic" pitchFamily="34" charset="0"/>
              </a:rPr>
              <a:t>}, random_state=123</a:t>
            </a:r>
            <a:r>
              <a:rPr lang="en-US" sz="1600" b="0" dirty="0" smtClean="0">
                <a:latin typeface="Century Gothic" pitchFamily="34" charset="0"/>
              </a:rPr>
              <a:t>)</a:t>
            </a:r>
            <a:endParaRPr lang="fr-FR" sz="1600" b="0" dirty="0" smtClean="0">
              <a:latin typeface="Century Gothic" pitchFamily="34" charset="0"/>
            </a:endParaRPr>
          </a:p>
          <a:p>
            <a:endParaRPr lang="fr-FR" sz="1600" dirty="0" smtClean="0">
              <a:latin typeface="Century Gothic" pitchFamily="34" charset="0"/>
            </a:endParaRPr>
          </a:p>
        </p:txBody>
      </p:sp>
      <p:pic>
        <p:nvPicPr>
          <p:cNvPr id="49153" name="Picture 1"/>
          <p:cNvPicPr>
            <a:picLocks noChangeAspect="1" noChangeArrowheads="1"/>
          </p:cNvPicPr>
          <p:nvPr/>
        </p:nvPicPr>
        <p:blipFill>
          <a:blip r:embed="rId3" cstate="print"/>
          <a:srcRect/>
          <a:stretch>
            <a:fillRect/>
          </a:stretch>
        </p:blipFill>
        <p:spPr bwMode="auto">
          <a:xfrm>
            <a:off x="323528" y="3284984"/>
            <a:ext cx="3888432" cy="3004939"/>
          </a:xfrm>
          <a:prstGeom prst="rect">
            <a:avLst/>
          </a:prstGeom>
          <a:noFill/>
          <a:ln w="9525">
            <a:noFill/>
            <a:miter lim="800000"/>
            <a:headEnd/>
            <a:tailEnd/>
          </a:ln>
          <a:effectLst/>
        </p:spPr>
      </p:pic>
      <p:pic>
        <p:nvPicPr>
          <p:cNvPr id="49154" name="Picture 2"/>
          <p:cNvPicPr>
            <a:picLocks noChangeAspect="1" noChangeArrowheads="1"/>
          </p:cNvPicPr>
          <p:nvPr/>
        </p:nvPicPr>
        <p:blipFill>
          <a:blip r:embed="rId4" cstate="print"/>
          <a:srcRect/>
          <a:stretch>
            <a:fillRect/>
          </a:stretch>
        </p:blipFill>
        <p:spPr bwMode="auto">
          <a:xfrm>
            <a:off x="4788024" y="3284984"/>
            <a:ext cx="3409950" cy="2736304"/>
          </a:xfrm>
          <a:prstGeom prst="rect">
            <a:avLst/>
          </a:prstGeom>
          <a:noFill/>
          <a:ln w="9525">
            <a:noFill/>
            <a:miter lim="800000"/>
            <a:headEnd/>
            <a:tailEnd/>
          </a:ln>
          <a:effectLst/>
        </p:spPr>
      </p:pic>
      <p:sp>
        <p:nvSpPr>
          <p:cNvPr id="49155" name="Rectangle 3"/>
          <p:cNvSpPr>
            <a:spLocks noChangeArrowheads="1"/>
          </p:cNvSpPr>
          <p:nvPr/>
        </p:nvSpPr>
        <p:spPr bwMode="auto">
          <a:xfrm>
            <a:off x="1403648" y="6309320"/>
            <a:ext cx="1944216" cy="276999"/>
          </a:xfrm>
          <a:prstGeom prst="rect">
            <a:avLst/>
          </a:prstGeom>
        </p:spPr>
        <p:txBody>
          <a:bodyPr vert="horz" lIns="91440" tIns="45720" rIns="91440" bIns="45720" rtlCol="0" anchor="b">
            <a:normAutofit fontScale="85000" lnSpcReduction="20000"/>
          </a:bodyPr>
          <a:lstStyle/>
          <a:p>
            <a:pPr marR="0" lvl="0" fontAlgn="base">
              <a:lnSpc>
                <a:spcPct val="100000"/>
              </a:lnSpc>
              <a:spcBef>
                <a:spcPct val="20000"/>
              </a:spcBef>
              <a:spcAft>
                <a:spcPct val="0"/>
              </a:spcAft>
              <a:buClrTx/>
              <a:buSzTx/>
              <a:tabLst/>
            </a:pPr>
            <a:r>
              <a:rPr lang="fr-FR" dirty="0" smtClean="0">
                <a:latin typeface="Century Gothic" pitchFamily="34" charset="0"/>
              </a:rPr>
              <a:t>[[142 4] [ 0 304]] </a:t>
            </a:r>
          </a:p>
        </p:txBody>
      </p:sp>
      <p:sp>
        <p:nvSpPr>
          <p:cNvPr id="13" name="Rectangle 4"/>
          <p:cNvSpPr>
            <a:spLocks noChangeArrowheads="1"/>
          </p:cNvSpPr>
          <p:nvPr/>
        </p:nvSpPr>
        <p:spPr bwMode="auto">
          <a:xfrm>
            <a:off x="251520" y="1628800"/>
            <a:ext cx="8496944" cy="576064"/>
          </a:xfrm>
          <a:prstGeom prst="rect">
            <a:avLst/>
          </a:prstGeom>
        </p:spPr>
        <p:txBody>
          <a:bodyPr vert="horz" lIns="91440" tIns="45720" rIns="91440" bIns="45720" rtlCol="0" anchor="b">
            <a:normAutofit/>
          </a:bodyPr>
          <a:lstStyle/>
          <a:p>
            <a:pPr lvl="0" fontAlgn="base">
              <a:spcBef>
                <a:spcPct val="20000"/>
              </a:spcBef>
              <a:spcAft>
                <a:spcPct val="0"/>
              </a:spcAft>
            </a:pPr>
            <a:r>
              <a:rPr lang="fr-FR" b="1" dirty="0" smtClean="0">
                <a:solidFill>
                  <a:srgbClr val="7562EA"/>
                </a:solidFill>
                <a:latin typeface="Century Gothic" pitchFamily="34" charset="0"/>
              </a:rPr>
              <a:t>FAUX BILLET Recall </a:t>
            </a:r>
            <a:r>
              <a:rPr lang="fr-FR" b="1" dirty="0" smtClean="0">
                <a:solidFill>
                  <a:srgbClr val="7562EA"/>
                </a:solidFill>
                <a:latin typeface="Century Gothic" pitchFamily="34" charset="0"/>
              </a:rPr>
              <a:t>Score  </a:t>
            </a:r>
            <a:r>
              <a:rPr lang="fr-FR" dirty="0" smtClean="0">
                <a:latin typeface="Century Gothic" pitchFamily="34" charset="0"/>
              </a:rPr>
              <a:t>0.9726027397260274</a:t>
            </a:r>
          </a:p>
        </p:txBody>
      </p:sp>
      <p:sp>
        <p:nvSpPr>
          <p:cNvPr id="14" name="Rectangle 6"/>
          <p:cNvSpPr>
            <a:spLocks noChangeArrowheads="1"/>
          </p:cNvSpPr>
          <p:nvPr/>
        </p:nvSpPr>
        <p:spPr bwMode="auto">
          <a:xfrm>
            <a:off x="323528" y="2399982"/>
            <a:ext cx="7200800" cy="523220"/>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fr-FR" b="1" dirty="0" smtClean="0">
                <a:solidFill>
                  <a:srgbClr val="7562EA"/>
                </a:solidFill>
                <a:latin typeface="Century Gothic" pitchFamily="34" charset="0"/>
                <a:ea typeface="var(--jp-code-font-family)"/>
                <a:cs typeface="Arial" pitchFamily="34" charset="0"/>
              </a:rPr>
              <a:t>Log </a:t>
            </a:r>
            <a:r>
              <a:rPr lang="fr-FR" b="1" dirty="0" err="1" smtClean="0">
                <a:solidFill>
                  <a:srgbClr val="7562EA"/>
                </a:solidFill>
                <a:latin typeface="Century Gothic" pitchFamily="34" charset="0"/>
                <a:ea typeface="var(--jp-code-font-family)"/>
                <a:cs typeface="Arial" pitchFamily="34" charset="0"/>
              </a:rPr>
              <a:t>Loss</a:t>
            </a:r>
            <a:endParaRPr kumimoji="0" lang="fr-FR" b="1" i="0" u="none" strike="noStrike" cap="none" normalizeH="0" baseline="0" dirty="0" smtClean="0">
              <a:ln>
                <a:noFill/>
              </a:ln>
              <a:solidFill>
                <a:srgbClr val="7562EA"/>
              </a:solidFill>
              <a:effectLst/>
              <a:latin typeface="Century Gothic" pitchFamily="34" charset="0"/>
              <a:ea typeface="var(--jp-code-font-family)"/>
              <a:cs typeface="Arial" pitchFamily="34" charset="0"/>
            </a:endParaRPr>
          </a:p>
          <a:p>
            <a:pPr lvl="0" fontAlgn="base">
              <a:spcBef>
                <a:spcPct val="0"/>
              </a:spcBef>
              <a:spcAft>
                <a:spcPct val="0"/>
              </a:spcAft>
            </a:pPr>
            <a:r>
              <a:rPr kumimoji="0" lang="fr-FR" sz="1600" b="0" i="0" u="none" strike="noStrike" cap="none" normalizeH="0" baseline="0" dirty="0" smtClean="0">
                <a:ln>
                  <a:noFill/>
                </a:ln>
                <a:solidFill>
                  <a:schemeClr val="tx1"/>
                </a:solidFill>
                <a:effectLst/>
                <a:latin typeface="Century Gothic" pitchFamily="34" charset="0"/>
                <a:ea typeface="var(--jp-code-font-family)"/>
                <a:cs typeface="Arial" pitchFamily="34" charset="0"/>
              </a:rPr>
              <a:t>Train set: </a:t>
            </a:r>
            <a:r>
              <a:rPr lang="fr-FR" sz="1600" dirty="0" smtClean="0">
                <a:latin typeface="Century Gothic" pitchFamily="34" charset="0"/>
                <a:ea typeface="var(--jp-code-font-family)"/>
                <a:cs typeface="Arial" pitchFamily="34" charset="0"/>
              </a:rPr>
              <a:t>0.05198386317803727     </a:t>
            </a:r>
            <a:r>
              <a:rPr kumimoji="0" lang="fr-FR" sz="1600" b="0" i="0" u="none" strike="noStrike" cap="none" normalizeH="0" baseline="0" dirty="0" smtClean="0">
                <a:ln>
                  <a:noFill/>
                </a:ln>
                <a:solidFill>
                  <a:schemeClr val="tx1"/>
                </a:solidFill>
                <a:effectLst/>
                <a:latin typeface="Century Gothic" pitchFamily="34" charset="0"/>
                <a:ea typeface="var(--jp-code-font-family)"/>
                <a:cs typeface="Arial" pitchFamily="34" charset="0"/>
              </a:rPr>
              <a:t>Test set : </a:t>
            </a:r>
            <a:r>
              <a:rPr lang="fr-FR" sz="1600" dirty="0" smtClean="0">
                <a:latin typeface="Century Gothic" pitchFamily="34" charset="0"/>
                <a:ea typeface="var(--jp-code-font-family)"/>
                <a:cs typeface="Arial" pitchFamily="34" charset="0"/>
              </a:rPr>
              <a:t>0.04887140119154596</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GridSearchCV </a:t>
            </a:r>
            <a:r>
              <a:rPr lang="fr-FR" sz="2400" b="1" dirty="0" smtClean="0">
                <a:solidFill>
                  <a:srgbClr val="3366FF"/>
                </a:solidFill>
                <a:latin typeface="Century Gothic" pitchFamily="34" charset="0"/>
              </a:rPr>
              <a:t>: Régression Logistique </a:t>
            </a:r>
          </a:p>
          <a:p>
            <a:pPr algn="ctr"/>
            <a:r>
              <a:rPr lang="fr-FR" sz="2400" b="1" dirty="0" smtClean="0">
                <a:solidFill>
                  <a:srgbClr val="3366FF"/>
                </a:solidFill>
                <a:latin typeface="Century Gothic" pitchFamily="34" charset="0"/>
              </a:rPr>
              <a:t>avec Variables Non Normalisé</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1" name="Espace réservé du texte 6"/>
          <p:cNvSpPr>
            <a:spLocks noGrp="1"/>
          </p:cNvSpPr>
          <p:nvPr>
            <p:ph type="body" idx="1"/>
          </p:nvPr>
        </p:nvSpPr>
        <p:spPr>
          <a:xfrm>
            <a:off x="251520" y="1196752"/>
            <a:ext cx="8352928" cy="792088"/>
          </a:xfrm>
        </p:spPr>
        <p:txBody>
          <a:bodyPr>
            <a:normAutofit fontScale="92500" lnSpcReduction="10000"/>
          </a:bodyPr>
          <a:lstStyle/>
          <a:p>
            <a:r>
              <a:rPr lang="fr-FR" sz="1800" dirty="0" smtClean="0">
                <a:solidFill>
                  <a:srgbClr val="7562EA"/>
                </a:solidFill>
                <a:latin typeface="Century Gothic" pitchFamily="34" charset="0"/>
              </a:rPr>
              <a:t>Model Amélioré avec GridSearchCV:</a:t>
            </a:r>
            <a:endParaRPr lang="fr-FR" sz="1800" dirty="0" smtClean="0">
              <a:solidFill>
                <a:srgbClr val="7562EA"/>
              </a:solidFill>
              <a:latin typeface="Century Gothic" pitchFamily="34" charset="0"/>
            </a:endParaRPr>
          </a:p>
          <a:p>
            <a:r>
              <a:rPr lang="en-US" sz="1400" b="0" dirty="0" smtClean="0">
                <a:latin typeface="Century Gothic" pitchFamily="34" charset="0"/>
              </a:rPr>
              <a:t>LogisticRegression(C=100, class_weight={0: 0.33, 1: 0.66}, random_state=123</a:t>
            </a:r>
            <a:r>
              <a:rPr lang="en-US" sz="1400" b="0" dirty="0" smtClean="0">
                <a:latin typeface="Century Gothic" pitchFamily="34" charset="0"/>
              </a:rPr>
              <a:t>,</a:t>
            </a:r>
          </a:p>
          <a:p>
            <a:r>
              <a:rPr lang="en-US" sz="1400" b="0" dirty="0" smtClean="0">
                <a:latin typeface="Century Gothic" pitchFamily="34" charset="0"/>
              </a:rPr>
              <a:t>solver='newton-cg',  </a:t>
            </a:r>
            <a:r>
              <a:rPr lang="en-US" sz="1400" b="0" dirty="0" err="1" smtClean="0">
                <a:latin typeface="Century Gothic" pitchFamily="34" charset="0"/>
              </a:rPr>
              <a:t>max_iter</a:t>
            </a:r>
            <a:r>
              <a:rPr lang="en-US" sz="1400" b="0" dirty="0" smtClean="0">
                <a:latin typeface="Century Gothic" pitchFamily="34" charset="0"/>
              </a:rPr>
              <a:t>=100</a:t>
            </a:r>
            <a:r>
              <a:rPr lang="en-US" sz="1400" b="0" dirty="0" smtClean="0">
                <a:latin typeface="Century Gothic" pitchFamily="34" charset="0"/>
              </a:rPr>
              <a:t>, penalty='l2</a:t>
            </a:r>
            <a:r>
              <a:rPr lang="en-US" sz="1400" b="0" dirty="0" smtClean="0">
                <a:latin typeface="Century Gothic" pitchFamily="34" charset="0"/>
              </a:rPr>
              <a:t>')</a:t>
            </a:r>
            <a:endParaRPr lang="fr-FR" sz="1400" b="0" dirty="0" smtClean="0">
              <a:latin typeface="Century Gothic" pitchFamily="34" charset="0"/>
            </a:endParaRPr>
          </a:p>
          <a:p>
            <a:endParaRPr lang="fr-FR" sz="1600" dirty="0" smtClean="0">
              <a:latin typeface="Century Gothic" pitchFamily="34" charset="0"/>
            </a:endParaRPr>
          </a:p>
        </p:txBody>
      </p:sp>
      <p:sp>
        <p:nvSpPr>
          <p:cNvPr id="13" name="Rectangle 4"/>
          <p:cNvSpPr>
            <a:spLocks noChangeArrowheads="1"/>
          </p:cNvSpPr>
          <p:nvPr/>
        </p:nvSpPr>
        <p:spPr bwMode="auto">
          <a:xfrm>
            <a:off x="251520" y="1628800"/>
            <a:ext cx="8043465" cy="720080"/>
          </a:xfrm>
          <a:prstGeom prst="rect">
            <a:avLst/>
          </a:prstGeom>
        </p:spPr>
        <p:txBody>
          <a:bodyPr vert="horz" lIns="91440" tIns="45720" rIns="91440" bIns="45720" rtlCol="0" anchor="b">
            <a:normAutofit/>
          </a:bodyPr>
          <a:lstStyle/>
          <a:p>
            <a:pPr lvl="0" fontAlgn="base">
              <a:spcBef>
                <a:spcPct val="20000"/>
              </a:spcBef>
              <a:spcAft>
                <a:spcPct val="0"/>
              </a:spcAft>
            </a:pPr>
            <a:r>
              <a:rPr lang="fr-FR" b="1" dirty="0" smtClean="0">
                <a:solidFill>
                  <a:srgbClr val="7562EA"/>
                </a:solidFill>
                <a:latin typeface="Century Gothic" pitchFamily="34" charset="0"/>
              </a:rPr>
              <a:t>0.68% de Progression FAUX </a:t>
            </a:r>
            <a:r>
              <a:rPr lang="fr-FR" b="1" dirty="0" smtClean="0">
                <a:solidFill>
                  <a:srgbClr val="7562EA"/>
                </a:solidFill>
                <a:latin typeface="Century Gothic" pitchFamily="34" charset="0"/>
              </a:rPr>
              <a:t>Billet Recall </a:t>
            </a:r>
            <a:r>
              <a:rPr lang="fr-FR" dirty="0" smtClean="0">
                <a:latin typeface="Century Gothic" pitchFamily="34" charset="0"/>
              </a:rPr>
              <a:t>0.9794520547945206 </a:t>
            </a:r>
          </a:p>
          <a:p>
            <a:pPr fontAlgn="base">
              <a:spcBef>
                <a:spcPct val="20000"/>
              </a:spcBef>
              <a:spcAft>
                <a:spcPct val="0"/>
              </a:spcAft>
            </a:pPr>
            <a:r>
              <a:rPr lang="fr-FR" sz="1400" dirty="0" smtClean="0">
                <a:latin typeface="Century Gothic" pitchFamily="34" charset="0"/>
              </a:rPr>
              <a:t>(Model basique 0.9726027397260274)</a:t>
            </a:r>
          </a:p>
        </p:txBody>
      </p:sp>
      <p:pic>
        <p:nvPicPr>
          <p:cNvPr id="53249" name="Picture 1"/>
          <p:cNvPicPr>
            <a:picLocks noChangeAspect="1" noChangeArrowheads="1"/>
          </p:cNvPicPr>
          <p:nvPr/>
        </p:nvPicPr>
        <p:blipFill>
          <a:blip r:embed="rId3" cstate="print"/>
          <a:srcRect/>
          <a:stretch>
            <a:fillRect/>
          </a:stretch>
        </p:blipFill>
        <p:spPr bwMode="auto">
          <a:xfrm>
            <a:off x="467544" y="3284984"/>
            <a:ext cx="3960440" cy="2808312"/>
          </a:xfrm>
          <a:prstGeom prst="rect">
            <a:avLst/>
          </a:prstGeom>
          <a:noFill/>
          <a:ln w="9525">
            <a:noFill/>
            <a:miter lim="800000"/>
            <a:headEnd/>
            <a:tailEnd/>
          </a:ln>
          <a:effectLst/>
        </p:spPr>
      </p:pic>
      <p:pic>
        <p:nvPicPr>
          <p:cNvPr id="53250" name="Picture 2"/>
          <p:cNvPicPr>
            <a:picLocks noChangeAspect="1" noChangeArrowheads="1"/>
          </p:cNvPicPr>
          <p:nvPr/>
        </p:nvPicPr>
        <p:blipFill>
          <a:blip r:embed="rId4" cstate="print"/>
          <a:srcRect/>
          <a:stretch>
            <a:fillRect/>
          </a:stretch>
        </p:blipFill>
        <p:spPr bwMode="auto">
          <a:xfrm>
            <a:off x="5220072" y="3429000"/>
            <a:ext cx="3419475" cy="2452861"/>
          </a:xfrm>
          <a:prstGeom prst="rect">
            <a:avLst/>
          </a:prstGeom>
          <a:noFill/>
          <a:ln w="9525">
            <a:noFill/>
            <a:miter lim="800000"/>
            <a:headEnd/>
            <a:tailEnd/>
          </a:ln>
          <a:effectLst/>
        </p:spPr>
      </p:pic>
      <p:sp>
        <p:nvSpPr>
          <p:cNvPr id="53251" name="Rectangle 3"/>
          <p:cNvSpPr>
            <a:spLocks noChangeArrowheads="1"/>
          </p:cNvSpPr>
          <p:nvPr/>
        </p:nvSpPr>
        <p:spPr bwMode="auto">
          <a:xfrm>
            <a:off x="1691680" y="6237312"/>
            <a:ext cx="2160240" cy="21544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0" i="0" u="none" strike="noStrike" cap="none" normalizeH="0" baseline="0" dirty="0" smtClean="0">
                <a:ln>
                  <a:noFill/>
                </a:ln>
                <a:solidFill>
                  <a:schemeClr val="tx1"/>
                </a:solidFill>
                <a:effectLst/>
                <a:latin typeface="Arial Unicode MS" pitchFamily="34" charset="-128"/>
                <a:ea typeface="var(--jp-code-font-family)"/>
                <a:cs typeface="Arial" pitchFamily="34" charset="0"/>
              </a:rPr>
              <a:t>[[143 3] [ 0 304]]</a:t>
            </a:r>
            <a:r>
              <a:rPr kumimoji="0" lang="fr-FR" sz="1400" b="0" i="0" u="none" strike="noStrike" cap="none" normalizeH="0" baseline="0" dirty="0" smtClean="0">
                <a:ln>
                  <a:noFill/>
                </a:ln>
                <a:solidFill>
                  <a:schemeClr val="tx1"/>
                </a:solidFill>
                <a:effectLst/>
                <a:latin typeface="Arial" pitchFamily="34" charset="0"/>
                <a:cs typeface="Arial" pitchFamily="34" charset="0"/>
              </a:rPr>
              <a:t> </a:t>
            </a:r>
          </a:p>
        </p:txBody>
      </p:sp>
      <p:sp>
        <p:nvSpPr>
          <p:cNvPr id="16" name="Rectangle 4"/>
          <p:cNvSpPr>
            <a:spLocks noChangeArrowheads="1"/>
          </p:cNvSpPr>
          <p:nvPr/>
        </p:nvSpPr>
        <p:spPr bwMode="auto">
          <a:xfrm>
            <a:off x="323528" y="2348880"/>
            <a:ext cx="8043465" cy="792088"/>
          </a:xfrm>
          <a:prstGeom prst="rect">
            <a:avLst/>
          </a:prstGeom>
        </p:spPr>
        <p:txBody>
          <a:bodyPr vert="horz" lIns="91440" tIns="45720" rIns="91440" bIns="45720" rtlCol="0" anchor="b">
            <a:normAutofit fontScale="85000" lnSpcReduction="20000"/>
          </a:bodyPr>
          <a:lstStyle/>
          <a:p>
            <a:pPr lvl="0" fontAlgn="base">
              <a:spcBef>
                <a:spcPct val="20000"/>
              </a:spcBef>
              <a:spcAft>
                <a:spcPct val="0"/>
              </a:spcAft>
            </a:pPr>
            <a:r>
              <a:rPr lang="fr-FR" b="1" dirty="0" smtClean="0">
                <a:solidFill>
                  <a:srgbClr val="7562EA"/>
                </a:solidFill>
                <a:latin typeface="Century Gothic" pitchFamily="34" charset="0"/>
              </a:rPr>
              <a:t>Progression </a:t>
            </a:r>
            <a:r>
              <a:rPr lang="fr-FR" b="1" dirty="0" err="1" smtClean="0">
                <a:solidFill>
                  <a:srgbClr val="7562EA"/>
                </a:solidFill>
                <a:latin typeface="Century Gothic" pitchFamily="34" charset="0"/>
              </a:rPr>
              <a:t>LogLoss</a:t>
            </a:r>
            <a:r>
              <a:rPr lang="fr-FR" b="1" dirty="0" smtClean="0">
                <a:solidFill>
                  <a:srgbClr val="7562EA"/>
                </a:solidFill>
                <a:latin typeface="Century Gothic" pitchFamily="34" charset="0"/>
              </a:rPr>
              <a:t> </a:t>
            </a:r>
          </a:p>
          <a:p>
            <a:pPr lvl="0" fontAlgn="base">
              <a:spcBef>
                <a:spcPct val="20000"/>
              </a:spcBef>
              <a:spcAft>
                <a:spcPct val="0"/>
              </a:spcAft>
            </a:pPr>
            <a:r>
              <a:rPr lang="fr-FR" b="1" dirty="0" smtClean="0">
                <a:solidFill>
                  <a:srgbClr val="7562EA"/>
                </a:solidFill>
                <a:latin typeface="Century Gothic" pitchFamily="34" charset="0"/>
              </a:rPr>
              <a:t>Train set: </a:t>
            </a:r>
            <a:r>
              <a:rPr lang="fr-FR" dirty="0" smtClean="0">
                <a:latin typeface="Century Gothic" pitchFamily="34" charset="0"/>
              </a:rPr>
              <a:t>0.032010692657733555</a:t>
            </a:r>
            <a:r>
              <a:rPr lang="fr-FR" dirty="0" smtClean="0"/>
              <a:t> </a:t>
            </a:r>
            <a:r>
              <a:rPr lang="fr-FR" sz="1600" dirty="0" smtClean="0">
                <a:latin typeface="Century Gothic" pitchFamily="34" charset="0"/>
              </a:rPr>
              <a:t>(Rappel</a:t>
            </a:r>
            <a:r>
              <a:rPr lang="fr-FR" sz="1600" dirty="0" smtClean="0">
                <a:latin typeface="Century Gothic" pitchFamily="34" charset="0"/>
              </a:rPr>
              <a:t>: Model Basic </a:t>
            </a:r>
            <a:r>
              <a:rPr lang="fr-FR" sz="1600" dirty="0" smtClean="0">
                <a:latin typeface="Century Gothic" pitchFamily="34" charset="0"/>
                <a:ea typeface="var(--jp-code-font-family)"/>
                <a:cs typeface="Arial" pitchFamily="34" charset="0"/>
              </a:rPr>
              <a:t>0.05198386317803727</a:t>
            </a:r>
            <a:r>
              <a:rPr lang="fr-FR" sz="1600" dirty="0" smtClean="0">
                <a:latin typeface="Century Gothic" pitchFamily="34" charset="0"/>
              </a:rPr>
              <a:t>) </a:t>
            </a:r>
            <a:endParaRPr lang="fr-FR" sz="1600" b="1" dirty="0" smtClean="0">
              <a:solidFill>
                <a:srgbClr val="7562EA"/>
              </a:solidFill>
              <a:latin typeface="Century Gothic" pitchFamily="34" charset="0"/>
            </a:endParaRPr>
          </a:p>
          <a:p>
            <a:pPr fontAlgn="base">
              <a:spcBef>
                <a:spcPct val="20000"/>
              </a:spcBef>
              <a:spcAft>
                <a:spcPct val="0"/>
              </a:spcAft>
            </a:pPr>
            <a:r>
              <a:rPr lang="fr-FR" b="1" dirty="0" smtClean="0">
                <a:solidFill>
                  <a:srgbClr val="7562EA"/>
                </a:solidFill>
                <a:latin typeface="Century Gothic" pitchFamily="34" charset="0"/>
              </a:rPr>
              <a:t>Test set: </a:t>
            </a:r>
            <a:r>
              <a:rPr lang="fr-FR" dirty="0" smtClean="0">
                <a:latin typeface="Century Gothic" pitchFamily="34" charset="0"/>
              </a:rPr>
              <a:t>0.023890322792647318</a:t>
            </a:r>
            <a:r>
              <a:rPr lang="fr-FR" b="1" dirty="0" smtClean="0">
                <a:solidFill>
                  <a:srgbClr val="7562EA"/>
                </a:solidFill>
                <a:latin typeface="Century Gothic" pitchFamily="34" charset="0"/>
              </a:rPr>
              <a:t> </a:t>
            </a:r>
            <a:r>
              <a:rPr lang="fr-FR" dirty="0" smtClean="0">
                <a:latin typeface="Century Gothic" pitchFamily="34" charset="0"/>
              </a:rPr>
              <a:t> </a:t>
            </a:r>
            <a:r>
              <a:rPr lang="fr-FR" sz="1600" dirty="0" smtClean="0">
                <a:latin typeface="Century Gothic" pitchFamily="34" charset="0"/>
              </a:rPr>
              <a:t>(Rappel: Model Basic  </a:t>
            </a:r>
            <a:r>
              <a:rPr lang="fr-FR" sz="1600" dirty="0" smtClean="0">
                <a:latin typeface="Century Gothic" pitchFamily="34" charset="0"/>
                <a:ea typeface="var(--jp-code-font-family)"/>
                <a:cs typeface="Arial" pitchFamily="34" charset="0"/>
              </a:rPr>
              <a:t>0.04887140119154596</a:t>
            </a:r>
            <a:r>
              <a:rPr lang="fr-FR" sz="1600" dirty="0" smtClean="0">
                <a:latin typeface="Century Gothic" pitchFamily="34" charset="0"/>
              </a:rPr>
              <a:t>) </a:t>
            </a:r>
            <a:endParaRPr lang="fr-FR" sz="1600" dirty="0" smtClean="0">
              <a:latin typeface="Century Gothic"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Conclusion</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323528" y="2564904"/>
            <a:ext cx="8496944" cy="1584176"/>
          </a:xfrm>
        </p:spPr>
        <p:txBody>
          <a:bodyPr vert="horz" lIns="91440" tIns="45720" rIns="91440" bIns="45720" rtlCol="0" anchor="b">
            <a:noAutofit/>
          </a:bodyPr>
          <a:lstStyle/>
          <a:p>
            <a:pPr marL="457200" indent="-457200"/>
            <a:r>
              <a:rPr lang="fr-FR" sz="1600" dirty="0" smtClean="0">
                <a:solidFill>
                  <a:srgbClr val="7562EA"/>
                </a:solidFill>
                <a:latin typeface="Century Gothic" pitchFamily="34" charset="0"/>
              </a:rPr>
              <a:t>2. </a:t>
            </a:r>
            <a:r>
              <a:rPr lang="fr-FR" sz="1600" dirty="0" smtClean="0">
                <a:solidFill>
                  <a:srgbClr val="7562EA"/>
                </a:solidFill>
                <a:latin typeface="Century Gothic" pitchFamily="34" charset="0"/>
              </a:rPr>
              <a:t>    La </a:t>
            </a:r>
            <a:r>
              <a:rPr lang="fr-FR" sz="1600" dirty="0" smtClean="0">
                <a:solidFill>
                  <a:srgbClr val="7562EA"/>
                </a:solidFill>
                <a:latin typeface="Century Gothic" pitchFamily="34" charset="0"/>
              </a:rPr>
              <a:t>régression logistique avec ou sans les données normalisées identifié 2 modèles performants différents via GridSearch CV, nous devons les tenons en compte également dans l’application.</a:t>
            </a:r>
            <a:endParaRPr lang="fr-FR" sz="1600" dirty="0" smtClean="0">
              <a:solidFill>
                <a:srgbClr val="7562EA"/>
              </a:solidFill>
              <a:latin typeface="Century Gothic" pitchFamily="34" charset="0"/>
            </a:endParaRPr>
          </a:p>
          <a:p>
            <a:pPr marL="457200" indent="-457200"/>
            <a:r>
              <a:rPr lang="fr-FR" sz="1600" dirty="0" smtClean="0">
                <a:solidFill>
                  <a:srgbClr val="7562EA"/>
                </a:solidFill>
                <a:latin typeface="Century Gothic" pitchFamily="34" charset="0"/>
              </a:rPr>
              <a:t>        La </a:t>
            </a:r>
            <a:r>
              <a:rPr lang="fr-FR" sz="1600" dirty="0" smtClean="0">
                <a:solidFill>
                  <a:srgbClr val="7562EA"/>
                </a:solidFill>
                <a:latin typeface="Century Gothic" pitchFamily="34" charset="0"/>
              </a:rPr>
              <a:t>qualité de la prédiction de logistique régression est plus performant que Kmeans pour Vrais Billet comme pour Faux Billet</a:t>
            </a: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196" name="AutoShape 4" descr="data:image/png;base64,iVBORw0KGgoAAAANSUhEUgAAB6sAAAVuCAYAAAAjztk6AAAAOXRFWHRTb2Z0d2FyZQBNYXRwbG90bGliIHZlcnNpb24zLjYuMCwgaHR0cHM6Ly9tYXRwbG90bGliLm9yZy89olMNAAAACXBIWXMAAAsTAAALEwEAmpwYAAEAAElEQVR4nOzdd3QU193G8eeuKipIqIAAISSQ6L03Y4h7t+PeMO49cZy8cZqTOLETx3biuDs2LuCCe+8F24Ax1TTTBYjeRRcgJN33j1nBalHZVdlR+X7OmYN2NOUnaWZ2mWfuvcZaKwAAAAAAAAAAAAAAQsnjdgEAAAAAAAAAAAAAgKaHsBoAAAAAAAAAAAAAEHKE1QAAAAAAAAAAAACAkCOsBgAAAAAAAAAAAACEHGE1AAAAAAAAAAAAACDkCKsBAAAAAE2SMeZ0Y0yJMcZ6p3+6XRMAAAAAAE2Jsda6XQMAAAAAACFljGktab6kVO+styVdaPlPMgAAAAAAIRPudgEAAACNhTGmuaR+kjpISpYUJWmPpJ2SVkqaa6094F6FTYsxJk9Se+/L76y1o9yrpmaMMX+V9BefWVnW2jx3qkEgjDHNJPWVlC2ppaRoSfvkXA/WSpptrd3rXoVNmzHGSJqgo0H1HEljGnNQzXUkMMYY32NgvLV2rFu1NEbGmG8lHe99ucZam+leNagpzhcAAADUBsJqAACAGjDGxEoaK+lySYNV+TArRcaY2ZJeljTRWptf9xUCkCRjzAhJU/xmj7PWXl+L+4iQdImkMXLCmIhKFi8xxiyUNFHSS9bajZVsN1PS6gBK2Cdpl6RVkqZLes9a+0NAxQfJGDNW0gtVLFaiow/sLPLW9Kq1NpCfpa7dJelE79frJZ1trS1wsR4AAAAAAJokxqwGAACoJmPMNZLyJD0uaaiq/mwVLmmId/n1xpj7jDHxdVok6gVjzCifMXGtN+hDaF1VzrwLjTHRtbFxY8zZkpbLaa17oioPqiXnetFb0v2S1hhjnjTGtKxhGXGS0iWNlPRbSdOMMTONMb1quN3q8khKlJQl6UxJ90rKNcZMNMYku1STjDGDJP3N+3K/pLMqe1gADYsx5lufa22e2/UAAAAAACpHy2oAAIAgebv3nSDpgnK+XSKnBeFmSdslNZfUWlKOJN9gupmkP0gaIOmUuqwXaOq85+xF5XwrQdK5kl6rwbbDJD0s6fYKFlkmaYOkrZJi5FwPOkpK8lkmXNLNkk6Q1Lm6tVRgoKSZxpgLrbUf1vK2q8Mjp/X5ccaY40Ldyto7XMNEOQ8TlEi63Fo7L5Q1AAAAAACAowirAQAAgmCMiZL0iaRRft9aKumfkj6x1m4vZ71ISaPlBGZjdPRzWFSdFQug1LlyHhwpz1WqZljtM+7xZX7fWi/nevC+tXZDOet5JA2XdL6k6+WE2FLg14MNkkaUM7+5pE5yHqS5UEd7e4iSNNEYM8hauzjAfQTrbUm/8ZvnkdRCztjd18jpgaJUW0kfG2P6WWsP1lFN5XlKUgfv13dZa98P4b4BAAAAAIAfugEHAAAIzkMqG1RbSb+X1NNaO6G8oFqSrLWF1trPrbXXSuouiYAEAbPW/tVaa3ymPLdramB8uwA/JOkbn9cnGWNaV3O7d+rYoPoRSZ2ttU+WF1RLkrW2xFo7xVp7h5xeF54Pcr9F1tq8cqYF1tq3rLWXSDpZThfXpWIl3RfkfoKxr5x6Vllr51hrx1lrh8m5VvrqKunGOqypDGNMmqQVku6RdLO19qFQ7RsNh9+1dqzb9QAAAABAY0dYDQAAECBjzDmSbvOZZSVdba2931pbFOh2rLXLrbXnymmFGPB6AIJnjGkjZwzpUh9JetLndZikK6qx3QFyWk/7+ou19g5rbUGg27HWbvQ+xHKZpIDXC2C7X0v6hd/sc2sQzNeYtfZ+SS/5zb45hPvf7H3w46/W2qdDtV8AAAAAAFAxwmoAAIAAeLvt/Y/f7CesteOru01r7b8l3VCjwgBU5Qo5gXSplyV9KGmXz7wx1djuQ3LGPS71kbX2b9XYjiTJWjtR0pnVXb8C4+V0Ge7rZ7W8j2D9w+91Z2NMW1cqAQAAAAAArmPMagAAgMCcp6PjnErSRkm/q+lGrbWrglneGNNbUg9JLSVFStoqabWkadbawprW47evgZKyJbWRE8r9ZK39KMB1o+SMqdtOUpqkQknfWmt/rGK9RDlj+baRlCKnG+PNkn6w1q6r3k8SPGNMB0ndJLWXMw5wkaR8Ob/r6cG0nK0vQnzsDJDURc64xAfkBKbfWmt31OZ+AuTbBXi+nHHlC40xb0m6zju/h3fs5EqPz1LGmP6SjveZdUC10J11sNeDALZXbIz5TmW7Ku9cm/sIlrV2qTFmo5xzvFRnHRuqV8gYEyfn+tJWzvFcIOlTa+3yKtZrJWfc7DRJSZJ2S9okaYq1dlswP4ffdttI6qej1wt5a9okaZWkhdbaQ9XcdpikgXK6i0+V83/4rZKWSppprS2pbt3VrCdWzjU63VvPIW89s6v6/Qexj5aShkhqJed9oEjSdklLJM0L8RjnQTPGNJd0nJzjM1nSXklbJM2w1q6t5X210NH32uZyfk/zJM2x1tra3FcAtcRLGi0pQ1KMnM9Jy621M+tgX+3lnBctJSXKubavl3Mu767BdrMk9ZFzfMdLKpHzOWSDpJWSFgXTk05NGWNiJA3T0fMtTM6DViskzbXW5ldjmx45v7vOcn5/Rs45vFzOMRrqa0qjOl+8v9+hcj4/t5a0T1KepO+stXtrYfsN7n0MAAAgINZaJiYmJiYmJiamKiZJ38rp9rt0uieE+24m6Q+S1vnV4DvtlfSCpPQgtuu7/oveeR453ZOvKmcf83zWHeX3vbHe+YlyuljeWc76/62klpO9v+OiSn7GuZLODuLny/NZ99sqlo2QdIaOtkStqAYrJ3h/W1K/IGsIdDqmVkl/9Vsms74dO975V0paXMF+iiVNlNQuhOfOAL8anvb53vF+33skiO2+6Lfu+Dr+OTL99pcXxLr/8lv3yVqqaWxFx0EA687wW/eiKrY9yju/rZyW8fvLOb7uqGBfRtLFkmbJCZ4qOjYnSzouyN/BuZKmBXBOH5L0nZxxsgPddltJT0vaUcl2t0m6V1J8gNv8q9/6mUHUM1BOF/oHK6lnufdv56nG8RQu6Ro5wVFFfycrJzz5WNLPJZlKjplAp1Hl1FLd43qApE/lvEdUtL8Fch4eMQFus9y/mZwQ7CU5D8qUt591ksbUxrkeQI1Jkp71/m0qOi5uLv2ZVfbzVF6Qx8hNkhZV8vs97D1OewWxXeM99uYHcLzsl/SZ/K5ZdfA7HS3pCznXjopqKZZzLb1NUlwA20yU9KCc60ZF29wu6WFJSUHU2qTOFx37fvxXn+PoV5LWVLCPQklPBPO79TtGG9z7GBMTExMTExNTMBPdgAMAAFTB27JluN/sF0K0725ywr/75LSsqUicnJv1y40xl1dzXy0kfS3nZmZWNdbvIydouFnOTdFA1ok3xrwv6XM54WFYJYv3kfS+MeYNb8vt2nS3nBvcY1S2xWd5IuQEJTONMb+u5TpqTYiPnUhjzARJEyR1rWAxj6RLJM3w1hYKV/m9ftnn68lybiqXuswYE6HAnOT3+vlgC0NwjDEnygmTLpfTajOQddIkfS/pNTnBiKlgUY+cln2TjTEPG2MqWq50u2HGmPGS3pXTwq0qkZJG6tgxziva/k1yWk7eKCcIrEiKpD9KWmyM6RnItoNljIkwxjwjaaacB3oqu/bmyHlvnOTtJSPQfXSVtFDSc5J6q+K/k+Q8gHO6nAeGEgLdR10yjgfk/I5OVdnhAfz1lPSKpG+877nV2d/xct5rr5AUXcFi6ZLGG2P+W519BFFLbznvM9fJ+duUJ0fOQ2zvGmMiq7mfznKOkafk9HpSkXA5x+ncQN6fvZ/vPpNz7PUKoJQYSafIeQis1hljEowxH0iaJOd9prLfl0fSIEmPSTqxiu2OlJQr52HElEoWTZZ0h6RcY8wJgVceuMZ4vhhjEuQE7/+R07NAeSIk3SJpqrcVc6DbbpDvYwAAAMGiG3AAAICqDVHZz01rrLV5db1T703gSTo2rFgt6Sc5Ldw6yOm2r/SmVDNJLxljYq21zwSzOzlB3ijv6yI5LTjWybm5l1PF+imSPpDTtaLktNadKacFTws5NxzL7tCYFElfygmhfe2Q9KOcFj6x3nV9w/MLJSUYY06ztdddpf9DnHvl/I63yunCMUZOl47ddDRQD5P0kDFmv7X26Vqqo1aE+NiRnNZCV3q/Pizn2Fkv5+ZsTzm/u1KtJb1pjOlra7n7cV/eUORSn1mr5dzwlSRZa60x5lVJv/fOSpETgr1fxXY7qOwDDYWSfqiNmuuI/3jQ212poqxga8qRM0Z4adekOyTNltP1b6qkvv4rGGM6ynn4pr3ftzbJCS52erfXX84xWeoOOd3/XqeK3aNjxznfL6f3h01yjol4OcdJNwUYrnvrvldOAO3rsHfb6+Rcm9vLCS1K35fSJU0xxoyw1v4U6L4CqCVazvju/kHYXjm//y1ywusuKvuQyvGSvjPGDLVVDJlgjDnOuw//4Hm/zz6MnO6K+5SzXH3wrKRr/eYVSpoupyvsRDl/L9+Q8Hg5odJIa+3OIPbVTU4PFaXnwno5x/MeOcfxUJUN5H5pjJltrfV9UKdWGGM6yXkPT/X71ko57zOFcq79pefnOZIer8Z+BskJAst7P1sk52dPkhPcli7jkfP+3Mxae28lm39GTs8uvnbKeTBmi5zzrbmcc66LKg+Pa8QbSn6tY8P4YjmfiTbIaRmcLGdIj4ACT2PMSXI+n/kHtUvkDCdg5XQJ3t3ney0kfWKM+bm19uPgfpIqNbbzJUzS63IeYpCcv9EMOUPYNPP+LL7veV3l9OLj/9DbMRrq+xgAAEC1uN20m4mJiYmJiYmpvk9yWtD4doX3Vgj22UzHdqecK+mEcpbtIOdGru+yB1VFN5h+y+/1/lsip2XIMd0UyqfLWB3bDXjp+rvldNMZ6bdumHy6f5YTPvjXvFBOWHhMd49yWnP4d/35hyp+vjyfZb+tYtl75XR9/ic5ravK7XJSzhiB98sJj0q3fUBSRgXLp8vpMvISv9p/451f3pRWznb+6rd+ZiU/S6iPne062gXlPyQllrP8GTq2a/g67UpSzjjzvvu7t5xluvot83YA273Mb53ZdflzlJ57fvvMC3C9MB3bBfwVtVTTWL/tvhjgep381rPy64K+nG2XXl82SrpIUpjf8pGSWvu8jpJzI993G1MkDa+gprPlhBi+y19WwbJJKts1715J18vvmuf3Nxgh57q6uorfjf91okDOwxQJ5SzbSk5rUN/lF0iKrmT7f/VbPrOKep72W36tnAdAwstZtpekqX7LP1PF9tvKeSDId51V3t/DMb9POe8bQyQ9KuchokSf78Xp6DV0us/21qvia21meb8vv3oqPa7l9N7gu3yJpP/K7zoo58GCa+W8R/ouP7GK7fv/zUqvtwskja7g+Hzdb50N8jtnauH898h5+Mf/feZnFZzzk3yW830vyKtiP8k69tx8X+W8R8k518bKGdO5dNliVdAtspzA13e7WySdX9HvSs515iQ5Afe0Wv59hsnpYtm3nj1yPn8mVrBORznXh3WSzq1gmZben6vMe5ak/uUs21vOQ4a+y+6Q1KaK2pvU+aJj349L93FAzme7Zn7LG0lX69gu3U+r4mdpkO9jTExMTExMTEzVnVwvgImJiYmJiYmpvk9yWgL53vy5LwT7/JPfPldIalnJ8h5Jb/it830V+7DlTDcGWN+octbdp3JugFaw/o1+637uf4OvnHUSVHZMyQOSUipZPs9n2W+r2Ha6ghhnVc4Nbd/6/xXk72tskMfDX/3Wz6xnx06JqhjDU06rI991ZtbxOfSe3/66VrDcHJ9lDqmK8STl3Iz23e4rdflzePeZ6bfPvADX8w8GrKoIHoKoaazfdl8McL0X/NZbHsC2rZygOivAffzTb90XVEVYJyc49b3Rv0FSRDnLXey37YDDf1UeJKeqbDCzS1K/ALbpf224NYhlMytZ1v98nRfAuREp51ruu16PSpb/yG/Z7yW1CPB3maxyQnPv974N9lzxWz+g41pOQL7Lb/lfVbHtwTp2zPWTgvibWTk9OVQ4Trmca7r/gwOnB/t7qOLn8L+2rJTUqpLlw+WMNe7/s1T695HTKtZ3+b8FUFtPHX3AxUqaVcFyd/lte0QQP3+F53I1f5/+7yubJPUOcN2Iis4bSeP8tjtNUkwl22omJxAN+D2uqZ0vOvb92Mp5yK/S40fSDX7rvFHF8g3ufYyJiYmJiYmJqSYTY1YDAABUzb/ryd11uTPvuLk3+8yykq601m6taB3rdId9rZxAp9QwY8yAIHb9obX2f0EVW9afrbVzqlrIGBMm6bc+s7ZIutBae6Cy9ay1u+WMOWi9s6Ll3PyrMWvtehtEl+LW2rclveMz6+LaqKOmXDx2nrXWvlHZAtbaz1W2u+z+xpjYIPYRMG8X86f7zPrRWrukgsV9u/v07zq8PCG9HlSXMWa0ju1y9yNr7cbylg8F7xiyY/1mB3rNuc1auzqAfTSXMy5oqYWSrrfWFle2nrV2g5yHaEq1kTPkgD//8Ujfraomn30crOTbt+loV7WSdIO19scANnuPnG73S/0y0Hqq4Dsm7wE5LTfzK1vBOt36XymnRXipX5S3rHeogjN8Zm2VdJ4NsItfa+0Oa21RIMvWoatUtlvyz6y1D1e2grV2hqQ/+80O5m92SNKl1tq9leyjRNLf/GYfH8Q+AnGb3+trrbVbKqmpSM7va1egO/B2gXyRz6xPrbX+v7vy9rVQ0u98Zg0wxgwrZ1Hfc3m7tXZqoLVVcS4HxRgTJcl3fG0r6XJr7fwAazlc3nljjEmWdLnPrANyWtpW2DW/93PY5Sp7Dl9ojGldwSrBaMznyz0BHD/j5ITHpUZWtGADfh8DAACoNsJqAACAqrXwe13X4dRolR2L8DNr7fSqVvLejHvAb/YVQez330Es62+fAg+dTpHT/XSpB621ewJZ0XsT+hufWWcGuM+64Du2cXtjTCvXKjnKrWPHf92KfOLztUfljGVeSy6T09qsVGXjT06U01Vsqauq2HaorwflCTfGZJYz9TDGnO8di/tLOS3ZSh3QsWMh16a4curJMsb0M8Zca4yZKmfcaV8rJD0VwLZXKfCb6VeobOh7T6ChpnXGZl3lMyuQ64v/eL1BM8YYlQ0YFlb18Ecpa62V9JjPrBzvWMI1qaebygYpz1lr8wKsZ6uk13xmnVHBotf7vb6vsodq6qnL/V7/JcD1HpW0zef16cYY/4dgKvJGgH+LSXKCulK9A9x+lbzHl+/DTFOttd9WtZ61drsCO99L3aiy96zuDmLd51Q2cK3qXG7uDY3dcJacIUZKvWetnVQL2z1fZcdjfjGQY8dau1ZOV+elIlQ7D+Q11vNlv6QnqlrIG4p/5jOrlXec8vI0uPcxAACAmiKsBgAACJ6tepEa8W8BNDGIdUu7zKxoWxXZLWlyEPvxN8lauz/AZUf7vX4ryH1N8fm6f13eYDbGeIwxCcaYdP8gTmUDTknqUld1BMGNY2eFtXZlgMsu9XtdVzdIx/p8XaxKfg/W2s2SvvKZNdAY0zWIfdX19aA8bSWtLmdaKOd8ulTOGJOlDstpYb+gDms6v5x6VsnpZn2cpOF+y2+RdEZlrfx8fOQNZQPhe305KKfr4WD4Xl/8a5akZX6v7/f2FlET3eSMQV3q7SDXn+L3ury6g1Gb1+g2xpisKvZRJGl8kPtwlfd9p7/PrFXW2pmBrGutPSzpTd/NyRmLOxCfVb3IkZbMuT6zavNaO9TvdUAPVni9HsSyvsdIXiA9t5Tytv707XGgqnM5UtK9QdRWm/zPt3G1tN2afB54tYptBaWRny/TAn3gUoF/BmqI72MAAAA1Eu52AQAAAA2Af/eKCeUuVXv6+72eEeiK1tqtxpjVOtpyuY8xJqyqrgMlzQ8iDCrPvCCW9b1xtk9Ow8LMINY/7PN1pJyWxFV2DxwI7w3VM+QEb/0k5ahs6FcZ/xa3bnDj2Kmoe+3y+LdCbl7uUjVgjOkpqa/PrK+9gXRlXpLT4r/UGEm/r2DZUF8Pamq+nC56Aw566piVM574TUG0pJ0XxPZ9ry9rJKU5DZcD5jscQTtjjMdviICvJW2XlOJ9fbGk3saY/8lpEZkXzM68jgnyg7wm+j+wE8y65fGvZ3eQ9fi/l2TK5xrt7eLW94GQBd5hHhqSHnLef0oFfK31mq6y3fz2V9meJypS3ettbV5r+/m9nlXuUuX7SU74Fl3ZQsaYGJW9jq8M8hiUnHGrS5W37juSHtTRv+NvjDHHS3pWzrAoVb1v1JbBPl9bOWO31wbfzwPFkmYHse5cOS2NS68t/p8tgtWYz5e6+AzUEN/HAAAAaoSwGgAAoGr+4VRiHe/Pt6WFVdnWHoFYpqOBY4ScMK3SsUZVtovF6ghm/XSfr+NU86A5qRa2IWPMGXLG+M2s5iZqPXitBjeOnWBCpsN+ryPKXapm/LvxrqwL8FLvyenKs3QM7SuMMX+sYBzzUF8PglEg5++xSk4Y8L61tiY9JtSUlRMY7ZK0WM6Y5ROttSuC3E5A1xdvyzDfblU7q2bXBiPnIZQdpTOstfuNMbfK6eq6ND3oIulhSQ8bY/IkTZXTsu1ba+3yAPaT7vc6mK6SyxNoF7kV8a9nbg23519PSx393UnBhT31hX+LyGCPaf+WjYG25Kzu9bY2r7X+Q14E2rOGrLXF3oeiquq9Ik1lHxQ7QTU7l485J6y1640xf1LZYSwGeicZY5bKCY6nSPrG2z12XfC9Zm2sxQc3fI+pDd7xqANirS0yxqzS0b9TTVvmN+bzpVY/AzXg9zEAAIAaIawGAACo2ka/153reH+JPl/vryAwq4z/jbMWqjpw3BfkPmqyfk2DFH9xVS9SOWPMNXK63gyq6Yqf+jDETqLP16E6doLdR53x3uT1HRezQAGMdey9cfuOpCu9s9LlhCNflrN4qK8H5Vljrc10Yb+VGW+tHVtH2w70+tJCNTuHyxMnn5v8kmStfcMYc0DSkzo22M30TldIkjFmsZzxc5+upMvz+nZNrOt6kv1e76rl/YVCot/rQLsBLlXetTYQ9eF6m+j3uqY/e3lCck5Yax80xuTLCaz999nFO10rScaYWZL+J+daF9D4wQHyPR921eJ2E32+DvZvJJX9O8UbY8Jr8HMn+r1uTOdLbe+job6PAQAA1Eh9uKEGAABQ3033e13T7hCbutpuTVujm3rGmBw5LRl9t7NI0h/kBJbZclpNR1lrTemkY8eZhPtOUdkWSTGS9hpjbFWTjgbVpfxbaJfyvx70NMZElrskQq0uWuqXe32x1n4oZ5iAq+R0R1tRoN5N0r8lLTXG+I/1W6peXRMV+nrcGPcd9VtdnMvlstY+J6dHkVslfSOnm/LyDJTzUNtcY0xdPaTEuYCG+j4GAABQI7SsBgAAqNp0SUU6+tkp0xjT3lq7po72t8vn69hyxpqriv8Yuv7dFrstX0cDxa3WWv8uRUPtLpUdS/EhSb8NYAzv+Lorqdp2+XzdGI+dqlQUMFfHecaYeGut77instauNMZsktTaOytS0hBJbna3DYd/LwAzrbWDy12yFlhrD0qaIGmCMSZcUh85Y42OknSiyrbmbCfpM2PMIGutf5e2/nWfbq39tE6KDox/PTHBdCFcje0n1uK2Q2WX3+tgh4FoyNfaXX6vmyu4oUD8f/by+B8jb1hrLw5iH0Hxdr39pKQnjTFRch5KPE7OQ2mjVHZc+B6SvjbG9LHWbq+F3edLauP9OrEWtldql4522V6dYUp8/057a9iafJff66Z0vgSrob6PAQAA1AgtqwEAAKpgrd0vaZrf7KvrcJe+N32NpI5Brt/J5+vDCm48vVDY6vN1kjHG7c+kZ/h8vVzSXQEE1VLZFrz1RWM/dipkjEmUdHYtbjJG0gUVfM+/e/BranG/qCZr7SGV7V42JYT7LrLWzrbWPmKtPc+77yslrfNZrLmkv5Wz+la/1yGruwJ1Xc8WlW1BWtX4xfWRfzibHeT6nfxeBxP2um2L3+uA32e8QzVkBbCoa+eEtfaQtXaatfZf1tpT5YyPfJvKhohtJf1fLe1ys8/XbYwx1QmWy+N7TLU1xjQLdEVvaOn7d6rp8dmUz5egNOD3MQAAgBpx+8YgAABAQ/G43+vrjDGxdbSvOX6vA25RYYxJldOdZal51triWqmq9vh2oxwuqZ9bhXj/hr6h85dBtEQeEsSuQtW1Z2M/dipzsaRon9cPyrnZHszUX2XHn6yopbb/9eBCY0zrcpdEqPleX7K8x3XIeQOvl+W0TPMd4/N0b2Dny79r+TprRRegOq3HWrtH0mKfWb1qMaCTQnO9/UlSoc/rQUGu7//+4X/trs9+9Hs9MIh1e6jsdbpc1tqdch4eK9W/nPMmJKy1e621T0g6V2WPrbNqaRc/+HztkdOqtTb4HlNhCm4Imz4q+3eq6fHZlM+X6miI72MAAAA1QlgNAAAQmHck5fm8bivpHzXdqDGmQzmz/VtxB9P15aUqOzbdDxUt6KKv/F5f5EoVDv+uJfeUu5QfY0yMpPOC2M8hv9d1NcZxYz92KuMfLL9grc0LcvpR0vc+2xhpjMn035G1dpakKT6zYuSMe14jFVwPEBzf64uRdKFbhUiStXa5yp5LcZKS/RabpbLXnnNcHgc9FNfob3y+jlDtduHve72tk9+jt/Wjb2CWbYwJKAz0tlr1PS6tpBm1WF5d839vCOb4COY9yfc4TJB0ShDr1jpr7RRJq3xmZdbSpr/xe31dLW23Jp8HLvN7XaPPA038fKmOhvg+BgAAUCOE1QAAAAHwtjC902/2bcaYK6q7TWPMnZKeKedb30ja5PP69EBu6hlj4nRst5QvV7e+OvShyv58txhjAukWtC7s8nvt39VkRX4jqUUQ+/HvTruuuhBv7MdOuYwxnSQN9Zm10Fq7pJqbe91305LGVLDcb+R0lV7qHGPMH6q5TxljLpH0UXXXxxETJPmOr/x7Y0ySW8V4+T8E49vCUN6xYJ/zmZUu6Zd1XVRFvA9j+LaePd8YU9utvf3f+/5ojKmt7m59r7cpddgC8FW/138OcL3bJLX0ef2ptXZH7ZRU97zB1WyfWSOMMaOqWs/79705iF09o7Itme/1jiftJt9zubDCpYLj/5noXGPMyFrY7juSDvq8vtoYk17VSsaYtpKu95lVpLLvi9XVJM+Xampw72MAAAA1RVgNAAAQIGvtuyrbetIjaYIx5jfB3Aw3xnQyxrwn6d9yusH2389hSU/77eclY0yFrRi84z4/KyfkKDXdGzrUK9bag5Lu95kVK+kjY0xGMNsxxvQxxgyoYS0FKttS6kxjTE4V+z1T0t1B7mqVnBu+pUYHuX5AGvuxUwn/QPmNGmzrLZXtCrzcsNpaO1PSn/xm32eM+bcxpspubksZY9oYY56TNFFOC23UgLV2i8qeA+mS3g32Rr8xZqT3IQj/+RcYY7oFsZ1Wkk7wmbXFWrurnEUfUNluVv9pjAmmJaSMMYnGmPODWacS9/h87ZHzO+wZZD3ZFYWY1tqFKvtwRitJ7xhj/Hu7qGjbyd4Wl+VZ5vN1hKQRgWyzGsarbDB+tjHmlspWMMYMlPR3v9mP1nZhIfCE3+vnvMd6ubx/qxclJQa6A2vtfEnv+czqK+f9LJixl40x5kxjTMtyvjfWGNM+iG11l9TbZ9ayipYNhrW2UM7nwVIeSa8ZY3oEWFeEMeaYh+estdvlvK+UipX0SmXvT97vvSKn5Wypt6y1GwOppQpN+XwJSgN+HwMAAKg2wmoAAIDg3Kmy3f8aOWPjLjDGXFFRKGiMiTTGnOwNpRZJOqeK/TyosjdCu0r63hhzfDnbzpLTMucSn9mFCq4FU6g9LulTn9fdJM01xvy6vJuupYwxGcaYW40x30maK6lGYbXXWz5fR0n6whhzTLhhjEkwxvxd0rtyHjLYHugOvF1g+nZbOcoYM84Yc4IxJscYk+kz1bTVdWM/dsowxhhJV/rNrnZY7b1JPNlnVkdjTEVjiD5Yzr7ulLTcGHOzMaZNeSsZYzzGmBHGmIclrZB0TXXrRbn+JGmez+uRkuYZY673duFfLu+DRP9njJkj6TuVHcO91JmSfjLGfOXdXoVjlRtjjpM0SZLveMyvlLestXazyrZmDJMTWL1sjOlVyT5ivWHc85LW69geEqrFWvuByrZ+bi1phjHmb1X8zC29IeBHcq5Dp1aymxslbfN5fZykOcaYi4wxEeVs2xhjBhtjHpW0RmUDNV+T/V6PN8Zc633AKcvvehvwgyX+rLV7dWyPK48ZYx70D92NMeHGmKslfelX9xvW2s+rW4OLJqhst8AdJE01xhzzIJb3AbDPJZ3hnbUriP3cJGmdz+sLJc32HiPldvHuvb72Msb8RdJSOe9x5YV8YyXlGmPeM8ZcXsnnN49xHlL7XGXvodVm7yP/VdnjtrWc9+27KnqAwxjTwRjze0krJR3z/u71e5U9x0ZK+tYY06ec7fWS9K3ftnbK6UWkxpr4+VIdDe59DAAAoCYqehIZAAAA5bDWHjTGnCbpJZUds7ibd16JMeYnSZvlhJnN5dx07CQpvpxNFpQzT9baA8aYS+XcIEr0zu4s5ybjSkk/yRmXM0tOYOs71rCVdIe1dl41fsSQsNaWGGMuk3Pzd5B3dpKkhyQ9YIxZKCeM2COnNVCynN9xbXUT6+shSdfq6Ph7mZKmGGOWyvk9F8sZo3ywnFZ6kvO3/Y2clmKBekySb+h5rXfy952kUUFst4zGfuyUY7Qk31b587zd1NbE6yr7N7hKZceyliRZa633ON6hsgF/O0lPSnrSGLNE0gY5x0wzOdeDbJUfnpR7PUBwrLUFxphz5Yz7me2d3U5O+PqEMWaenL/JPjnX5VRJ3XXsGPYVMXJamZ0gScaYDXJCsXw5D3skSeol57rha42kv1VS96veB0j+rqPn5eWSLjfGbJK0wLuPMG+tWd6fr64eQr9dUhs5wYbkHL93S7rbe33MldNSMlrOsAhdvMsHxFq70RhzgZwwsTQI6Sjn/NtnjJktaYuc30UrSX0U2N/oa0mL5bxnSFJ7SeMqWHa0nICuWqy1zxuny+bSMbc9ct4bbjfG/CCne+dESQN17PvXYjWgB4N8ed/Dx8q5Lpb+XNmSJnnfZxbKGSaho6R+Pqs+512uonDVfz9bjTHnyHm4rbTldjc5x8gBY8xcOZ+3Dsg5hlrJOZdjA/xRwuU8PHiOJBljVst5gGinnPf+VDnHXarferNUtqedGrHWFhtnKIiv5TxgJjk/z/1yuj//Uc7DKIfkXF966NjrS3nb3WKMGSOnhXppF+qD5TwcuEjOAyVWzmdU/54TDksaa63dUIMfzb+eJnm+VEdDfR8DAACoLsJqAACAIFlr90v6uTHmBkn/0NGQU3JuvPXyTpXZL6dV5oOV7Geu96beRyobxnX0TuU5KOlGa+2EKvbvOmvtLu/P97ic0LY0nPHI6Wqzd0Xrlm5Cx44FXZ06thljzpPze/ZtOdLFO/nbIqeFWHkPH1S2n9eNM+7rr6pbaxD7atTHjp+r/F7XpAvwUm/LOS5Lu/e/yBjzC28X9mV4x7O/xRjzpaRH5NxM9tVVR8OHihyWE3zcU8VyCJC1do1xupAdL+lsn29FyAlCBlaxiSI5IUAg2qrq4GihpDOttZVes6y193mD4HEq22Vya+9UlZ0BLBMQa22hNyj8m6S7VPb+QUXXR3+7qtjHZG/PBe/qaCAjOa0pRwVTr882rXG6UP9YZa9/deVqOQHPHTr6PhalyuufKukca21+nVZWh6y1y40xJ0n6TEeDZKni95mPJN0i6Ysg9zPXOEN+vC5pmM+3mvm9rshBlR27uTJZ3qky30r6uXes+Vpjrd1kjBkmp+tu3x4JwuU81Deo3BWr3u5n3ocs31LZh6S6e6fy7JJ0kbX2y+rsswpN8nypjob6PgYAAFAddAMOAABQTdbaZ+S0wv2FnC6ebRWrHJY0TU7LkHRr7T3eMZMr28dCOUHX3ZIqGzNwn5ybWZ0bUthorT1krb1eTsuliXJaUlemWM7v+i+SOlprJ1axfKB1TJHTyvgjVfx3zJczTmdPa+2cau7nTjmtmp6Q0zJrh5wWLLWusR87kmSMiZPkP0ZvjcNqa+02Sd/4zEqQdG4V65SGbWO961YVZJTI6eLz/yRlWGt/2dRuxNc1a+0ua+05crpP/UhO68vKFMoJov5PUjtr7dRylvmjnBbHn6nq65Xk3Ny/XVI/a+3aAOt+W05r4LvljHdflbVyWqyerKNdLdcKa22JtfZPcnpneEbONavSVeS0AH9AzrXy/gD28ZOc1rK3SVpSxeL75bQSPVOVPKzk3WZPSbfK+dvnybnWVfU+HTTruFPSEDlBbGXn/iJJYySNbAznu7cXjm5yjr+Kzq+Vcj4nneMdn7k6+1lvrR0uJ7D7Vs7nqcoUyDlHb5HU2lqbV84y18t5CONbVX1tkKTpkq6Q9DNrba09FOLLe806TdLpcroFL65k8WI5LdtvUBUPAFhrv5GUI+k/qvwczpczJnROHQXVTfp8qY6G+j4GAAAQLGNtrf9fDQAAoEnyjrnXT874cClyWj7slXPzb6WkH8trmRnkPvrIuQGfKilSzliEqyR9X92bwPWJMSZcTmicI6fFeqyccCJfTneVi73jHtZlDW3kjJ2aLqdF02Y5YdBUa21VN8jrrcZ+7NQ3xphYSX3lBNipcrpK3ien5WuepDl1fSyjLGNMlJyAJFPONbr0b7JNTvenS6y1gYRWpdvzyGldnCOnRX1pbwt75YyzO89au6YW6m4vpwVdqpzutg/LCRjy5FwT11W8du0yxhg5vV6UDsvQXE4wuFNO98mLaxoqeX/eQZJaymldflBH/0bz6vv1yvtZYKScVopJco6xLZJmVBCaNgrGmHhJP5PTmj1GzkNSyyXNtLV848l7fR0m57xL1tHPW5vlHCfLgjlOvGOkd5NzvW4rp2V/ae8teXI+v22uxR8h0LoSJY2Q071+spyAepecc22utXZXNbbpkfPQXGcd7d58m5y/1QxvbyEh01TPl+pqqO9jAAAAVSGsBgAAAAAAAAAAAACEHN2AAwAAAAAAAAAAAABCjrAaAAAAAAAAAAAAABByhNUAAAAAAAAAAAAAgJAjrAYAAAAAAAAAAAAAhBxhNQAAAAAAAAAAAAAg5AirAQAAAAAAAAAAAAAhF+52AaGUkpJiMzMz3S4DAAAAAICA7dixQ5KUnJzsciUAAAAAAARvzpw52621qeV9r0mF1ZmZmZo9e7bbZQAAAAAAELAXX3xRkjR27FhX6wAAAAAAoDqMMWsq+h7dgA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AAAAAAAAAg5AirAQAAAAAAAAAAAAAhR1gNAAAAAAAAAAAAAAg5wmoAAAAAAAAAAAAAQMgRVgMAAAAAAAAAAAAAQo6wGgAAAAAAAAAAAAAQcoTVAAAAAAAAAAAAAICQI6wGAAAAAAAAAAAAAIQcYTUAAAAAAAAAAAAAIOQIqwEAAAAAAAAAAAAAIUdYDQAAAAAAAAAAAAAIOcJqAAAAAAAAAAAAAEDIEVYDAAAAAAAAAAAAAEKOsBoAAAAAAAAAAAAAEHKE1QAAAAAAAAAAAACAkCOsBgAAAAAAAAAAAACEHGE1AAAAAAAAAAAAACDkCKsBAAAAAAAAAAAAACFHWA0AAAAAAAAAAAAACDnCagAAAAAAAAAAAABAyBFWAwAAAAAAAAAAAABCjrAaAAAAAAAAAAAAABByhNUAAAAAAAAAAAAAgJAjrAYAAAAAAAAAAAAAhBxhNQAAAACgScrMzNSoUaOqnNfYjRo1SpmZmW6XAQAAAABoggirAQAAAAAAAAAAAAAhF+52AQAAAAAA1BfLli2TMcbtMgAAAAAAaBIIqwEAAAAA8IqKinK7BAAAAAAAmgy6AQcAAAAANGrr1q3TRRddpISEBDVv3lxnnXWWVq5cWe6y5Y1Z/cUXX+jiiy9Whw4d1KxZMyUmJurkk0/Wd999V+423n77bfXu3VvR0dHKyMjQPffco6+++krGGL344otllt2+fbtuvfVWtWvXTpGRkWrXrp1uvfVW7dixo8xyU6dOlTFGkyZN0kMPPaSOHTsqKipKnTp10vjx44+p4fXXX9fZZ5+tjIwMRUVFKSUlReeee64WLFgQ+C8OAAAAAIA6RstqAAAAAECjtWvXLo0cOVLr1q3TTTfdpG7duum7777T6NGjdeDAgYC28eKLLyo/P19jxoxRenq6NmzYoHHjxumEE07QN998o+OOO+7Isq+//rouvfRSdezYUX/5y18UHh6u8ePH68MPPzxmu7t379awYcOUm5ura665Rv369dPcuXP11FNPadKkSZo5c6bi4+PLrPOHP/xBBw4c0I033qioqCg99dRTGjt2rLKzszV8+PAjyz3++ONKTk7WDTfcoLS0NK1cuVLPPPOMhg8frh9//FE5OTnV/I0CAAAAAFB7CKsBAAAAAI3WAw88oLy8PD3//PO6+uqrJUm33HKL7rjjDj3yyCMBbePZZ59VbGxsmXk33XSTunfvrn/+859HwuqioiLdeeedSk1N1cyZM9WiRQtJ0s0336xevXqVW9uKFSv0xBNP6JZbbjkyv0+fPrrtttv0wAMP6O9//3uZdQ4dOqRZs2YpMjJSknTBBReoQ4cOevzxx8uE1Z999tkxNY8ZM0Z9+vTRww8/rCeffDKgnx0AAAAAgLpEN+AAAAAAgEbrvffeU6tWrTRmzJgy8++6666At+Eb+u7bt087duxQWFiYBg8erBkzZhz53pw5c7Rx40aNHTv2SFAtSXFxcbrpppuO2e67776r1NRU3XDDDWXm33jjjUpNTdW77757zDq33HLLkaBaktq2batOnTppxYoV5dZsrdWePXu0fft2paamqnPnzmVqBgAAAADATYTVAAAAAIBGa9WqVcrJyVFYWFiZ+a1bt1ZiYmJA21i5cqUuueQStWjRQvHx8UpJSVFqaqo++eQT7dy588hyq1evliR17tz5mG2UN2/16tXq3LmzwsPLdnoWHh6uTp06adWqVces06FDh2PmJScnHzPG9dy5c3XmmWcqPj5eCQkJSk1NVWpqqhYuXFimZgAAAAAA3ORqN+DGmOclnSlpq7W2RznfN5IekXS6pAJJY621P3q/d5WkP3kXvddaOz40VQMAAAAAmop9+/Zp5MiR2r9/v+644w717NlT8fHx8ng8+uc//6lJkyaFtB7/0L2UtfbI12vXrtXIkSPVvHlz3X333ercubNiY2NljNEdd9yhffv2hapcAAAAAAAq5faY1S9KelzShAq+f5qkHO80WNJTkgYbY5Ik/UXSAElW0hxjzAfWWh4PBwAAAAAc0aFDB61YsULFxcVlgt5NmzZp165dVa7/9ddfa+PGjWXGvC71pz/9qczrzMxMSdKyZcuO2U558zp06KBly5apqKioTOvqoqIiLV++vNxW1IF49913tW/fPn3wwQcaPXp0me/t2LFDUVFR1douAAAAAAC1zdVuwK21kyXlV7LIOZImWMd0SYnGmNaSTpH0pbU23xtQfynp1LqvGAAAAADQkJxzzjnasmWLJkwo+4z0v/71r4DWLw24fVsuS9IXX3xxzNjPAwYMUOvWrfXiiy+W6Wp73759evrpp4/Z9rnnnqtt27Zp3LhxZeY/++yz2rZtm84777yAagy05meffVabN2+u1jYBAAAAAKgLbresrkpbSet8Xq/3zqtoPgAAAAAAR/z2t7/Vq6++quuvv15z5sxR9+7d9e233+qHH35QSkpKleuPGDFCaWlp+vWvf628vDylp6dr3rx5eumll9SzZ08tXLjwyLLh4eF66KGHdPnll2vQoEG69tprFR4erhdffFHJyclavXq19h8q0todBdpfWKSTL7leE159Tbfeeqs++WaaOnfvqdwlP+mDN15WZsccnXXljVq+Za+2HwrTviIjScrfV6htew8p3GMUFmYU7jEq8YbS1loZY3TaaacpJiZGV155pW677Ta1aNFC33//vT755BN17NhRRUVFdfPLBgAAAAAgSPU9rK4xY8wNkm6QpIyMDJerAQAAAACEUosWLTRlyhTdeeedR1pXH3/88frmm290wgknVLjewcPF2n+oSPuLI/XUy2/rgb/drYcfeVTFRUXK6tJTv3jgOU16/3Vp4UL97cPFzrKFRSoozNHQ6+/VTx8/rz/86c+KiEtUYp9TpKQMafZs/fWTXD24+pujOzrr74qZ+oo++eQTffjWqwqLSVRM79NUNOIyXfT8fO9CSdq3LU6SdMurcxQ99XCZWjevzlfR7gPK+v0nTojtMUq94K/a9s2L+tNf/y7j8Si+fXdlXfWAVr3/mA7t2axT/ztZYR4n7F60cbcK9h7Spc9MV3iYs35EmEeJzSKUFBuppNhItYiNVLL336SYSCXFRSo+KlzGmFr9ewEAAAAAmhbj3y1YyAswJlPSR9baHuV873+SvrXWTvS+XiZpVOlkrb2xvOUqMmDAADt79uxarR8AAAAAUP9Ya7Vjf6E27z6ojbsOaPOeg9q295D2HypWQWGR9h0qUkGhE0gXFBZrf2GR8/Uh5+uSAP+r7DFSbGS4YqLCyvwbGxWumMij82Z/OEEfPfuA7n7mHfXqN1CxkWFHlvF4jIpLrIqKrfNvSYn3X2fepG+/VYmVhg4fcWR+cXGJ82/p6yP/lhxZr8y2iv2XLSn72vv9w975hUUl2lVwWPn7C1VYXFLuzx7uMUdD7JjIioPtI/MjFBUeVu62AAAAAACNlzFmjrV2QHnfq+8tqz+QdJsx5jVJgyXtttZuMsZ8LukfxpgW3uVOlvR7t4oEAAAAAISOtVb5+wu1afdB73TA+XfXgSPzNu8+eEzIWl6wHBMZrtT4KLWPjDkmbI71fj82MkwxUeGKO/L66HLREZ4yrYsLCwsVFhZ2ZNxoyRmzutcv31RycrL+dNUZioyMDOrn3fbjIUnSRQPa1eC3Vj3WWu0vLNbO/YXK95l2FhRqx/7CMvOXbN6j/P2F2lVwuMLtxUWFq0VsxJEQu+Jg25nfPDpCHg+ttwEAAACgsXI1rDbGTJTTSjrFGLNe0l8kRUiStfZpSZ9IOl1SrqQCSVd7v5dvjPm7pFneTf3NWpsf2uoBAAAAALXNWqudBYed1tC+QbTf14VFZYPoiDCjVs2j1TohWn3aJap1D+frtIRmapMYrbSEaKXERtV58Llq1SqddtppuuSSS5SVlaVNmzZp/PjxWr16tZ566qmgg2q3GWMUFxWuuKhwtUuKCWidouIS7T5wuNxg+0jAXXBY2/Yd0vIt+5S/v1AHDheXuy2P0ZFW2y1iI5XWPFqZKbHKSolR++RYZSXHqkVsw/qdAgAAAACOcjWsttZeWsX3raRbK/je85Ker4u6AAAAAAC1z1qrXQWHtXG3E0Rv3H1Qm3cf0KZdZcPoQ35BdLjnaBDdKz1Rp3R3vnamZmqdEK2UuLoPogORmpqqIUOG6JVXXtHWrVsVHh6unj176v7779dFF13kdnkhER7mUXJclJLjogJe50BhsfIL/ALt0qmgUPn7nK9/XLtTHy7YKN8RzRKaRTgBdnKMMlNilZkc630dq4SYiDr4CQEAAAAAtaW+dwMOAAAAAGggrLXauveQlm3eq7X5Bd5A2gmjN+9xwuiDh8sG0WEeo1bxUWqd2Ew92ibopG6tjgTQrROPBtFh9SCIDkRycrImTpzodhkNTrPIMLWNbKa2ic2qXPZQUbHW5Rcob3uB8nbs1+rt+5W3Y79m5e3U+/PLBtktYiKOBtjJscpMiVFWihNmN48myAYAAAAAtxFWAwAAAACCtv9QkZZt2atlm51pyaY9WrZlb5nxij1GR1pEd2vdXCd0aXkkgC5tFZ0a33CCaNQPUeFhym4Zr+yW8cd87+BhJ8guDbDzdhQob/t+zVi1Q+/O3VBm2aTYSGV6W2NneVtjlwba8QTZAAAAABAShNUAAAAAgAoVFZcob8d+LT0SSu/Vsi17tC7/wJFlYiLD1KlVvE7tnqbOafHqnBavrJRYpcZFKTzM42L1aGqiI8KU0ypeOa3KD7LX7HBaY+d5w+zV2/drWu4OvfNj2SA7JS7yaHfiKbFqnxxz5HVcFLdSAAAAAKC28D8sAAAAAMCRLryXbt6rpZv2aNnmvVq6ea9yt+1ToXcMaY+RslJi1attoi7q306d0+LVJa250ls0qxfjRQOViY4IO/Iwhb8DhcVak++E2Ku3FxwJs6es2Ka35qwvs2xqfJSykr0BdkqsOqbGqXe7BKU1j5YxnAcAAAAAEAzCagAAAABoYvYdKtLyLXu1dNNeLdu8x2k17deFd6vmUeqc1lwjclLUuZUT8GW3jFN0RJiLlQN1o1lkmLqkNVeXtObHfK+gsOjI+NhHWmVvL9C3y7dpm0+QnRofpd7pieqdnqDe7RLVKz1BiTGRofwxAAAAAKDBIawGAAAAgEaqtAvvJZv2Hmkp7d+Fd2xkmDqlxeu0HmneULq5uqTFq0UsIRsgSTGR4erWprm6tTk2yN7vffBjwfrdmr9+l+av26Wvlmw58v3M5Bj1Sk9U73aJ6tMuQd3bJPDABwAAAAD4IKwGAAAAgAautAvvJd7uu8vrwjvMY5wuvNOPduHdtXVztU2kC2+gumKjwtU3o4X6ZrQ4Mm/PwcP6af1uzVu/SwvW7dasvHx9MH+jJOc87NwqXr3bJah3eqJ6pSeqU6s4xnYHAAAA0GQRVgMAAABAA3OgsFhz1+3UzNX5mpWXr0Ub91TahXeX1vHqmEoX3kAoNI+O0LDsFA3LTjkyb+ueg5q/frfmr9ul+et36eMFmzRx5jpJUnSERz3aHO06vE+7RGUkxTD+NQAAAIAmgbAaAAAAAOq5vQcPa/YaJ5yeuTpfC9bv0uFiK2OkrmnNdVqPNHVJa67OafHq3IouvIH6pmXzaJ3ULVondWslyekNYc2OAs1fv0vz1u3SgvW79fL0NTrk7QkhMSZCvdIT1Sc9Qb3SE9WrXYJaxke7+SMAAAAAQJ0grAYAAACAeiZ/f6Fm5eUfCacXbdytEiuFe4x6pSfo2hEdNDgrSf3at1BCswi3ywUQJGOMMlNilZkSq3P6tJUkHS4u0fItezV/3W4t8IbYj3+zTSXWWadNQrS39XWierdLUM+2CYqP5vwHAAAA0LARVgMAAACAy7bsOagZq/M1c/UOzVydr+Vb9kmSosI96puRqNt+lqPBWUnqm5GomEj+Gwc0RhFhHnVvk6DubRJ02eAMSVJBYZEWbdzj7T7c6Ub80582S5KMkTqmxh3pOrx3eqK6tI5XVDjd/QMAAABoOLjLAQAAAAAhZK3V+p0HNGN1vmas2qGZeflas6NAkhQXFa7+7VvonD5tNTgrST3TEwiegCYsJjJcAzOTNDAz6ci8/P2FWrB+15EW2JOXb9M7P26QJEWEGXVt3Vz9MlpoZKcUDemQzAMuAAAAAOo1/scCAAAAAHXIWquV2/Z5W04706bdByU549IOykzSlUPaa3BWsrq2jld4mMfligHUZ0mxkRrVuaVGdW4pybnGbNx90Nv6epfmrd2liTPX6sVpeYoM82hAZguN7JSqkTmp6to6XsYYl38CAAAAADiKsBoAAAAAalFxidWSTXuOBNOz8vK1Y3+hJKllfJQGZSVpcFaSBmUlK6dlnDwegiMA1WeMUdvEZmqb2Eyn92wtSTp4uFgzV+dryoptmrx8u+7/dKnu/3SpUuKiNDInRSM7pWpETopS4qJcrh4AAABAU0dYDQAAAAA1cLi4RAs37C4TTu89WCRJapfUTKM6t/SG00lqnxxDq0YAdS46IsxpTd0pVX88Q9q8+6Amr9imKSu265tlW/XOXKfb8B5tm+u4HKfVdf/2LRQZTs8OAAAAAEKLsBoAAAAAgnDwcLHmrt3lhNN5O/Tjml06cLhYktQxNVZn9mqjIR2cMWbbJDZzuVoAkNISonXRgHa6aEA7FZdY/bRhtyYv36bJK7bpmcmr9NS3KxUbGaahHZM1slOqjstJVSYP1wAAAAAIAcJqAAAAAKjCxl0H9NWSLfpy8RbNWJWvwuISGSN1TWuuiwe20+CsJA3MSqJLXQD1XpjHqHe7RPVul6jbT8jR3oOHNW3ljiPh9VdLtkpyeoYYmeO0zh7WMVnx0REuVw4AAACgMSKsBgAAAAA/1lot27JXXy7aoi8Wb9HCDbslSR1SY3XVsPYa2jFZ/dsnKaEZ4Q2Ahi0+OkKndE/TKd3TZK3Vmh0FmrximyYv36Z3527QKzPWKsxj1C8j8Uh43aNtgsI8tLoGAAAAUHOE1QAAAAAgqbjEanZevr5c7ATUa/MLJEl9MxJ116lddFK3VspuGedylQBQd4wxykyJVWZKrMYMzVRhUYl+XLvzSKvrf3+5XP/+crlaxERoeHaKMy52TqrSEqLdLh0AAABAA0VYDQAAAKDJOlBYrCkrtumLxVs0aelW5e8vVGSYR8Ozk3XT8R11YteWatmcEAZA0xQZ7tGQDska0iFZvz21i7bvO6SpK7Zr8optmrJiuz5asEmS1LlVvEZ2StFxOakalJWk6IgwlysHAAAA0FAQVgMAAABoUvL3F+rrJU7r6Skrtung4RLFR4frhC4tdVK3NB3fOVVxUfxXCQD8pcRF6dy+bXVu37ay1mrJpr3e4Hqbxk9bo2enrFZUuEeDOyRrZI7T8jqnZZyMoctwAAAAAOXjDgwAAACARm/tjgJ9sXizvli8RbPz8lVipdYJ0bp4QDud3D1Ng7KSFBHmcbtMAGgwjDHq1qa5urVprpuO76iCwiLNWJWv77xdht/78RLp4yVqnRCt4zul6vSerTWsY7LCudYCAAAA8EFYDQAAAKDRsdbqpw179MXizfpy8RYt3bxXktQlLV63jc7Wyd3T1L1Nc1r7AUAtiYkM1+guLTW6S0tJ0vqdBZqyYrsmL9+mjxZs0muz1ik5NlKn92yts/u0Uf+MFvJ4uAYDAAAATR1hNQAAAIBG4XBxiWasyj8SUG/afVAeIw3MTNKfzuiqk7ulKSM5xu0yAaBJSG8Ro0sHZejSQRk6eLhY3y7bpg/nb9Qbs9fppelr1CYhWmf2bqOze7fh4SEAAACgCSOsBgAAANBg7T14WN8t36YvF2/RpKVbtfdgkaIjPBqZk6pfn9xZP+vSUkmxkW6XCQBNWnREmE7tkaZTe6Rp36EifbV4iz6Yv1HPT12tZyavUoeUWG9w3VrZLePdLhcAAABACBFWAwAAAGhQtu45qC+XbNGXi7doWu4OFRaXKCk2Uqd2T9PJ3dM0IjtFzSLD3C4TAFCOuKhwndu3rc7t21a7Cgr16U+b9eH8jXps0go9+vUKdW3dXGf3bqMze7VWuyR6wwAAAAAaO8JqAAAAAPVe7tZ9+mLxZn2xaIvmrdslSWqfHKOrhrXXSd3S1L99C4Ux9ikANCiJMZFHugrfuuegPlqwSR8u2Kh/fbZU//psqfplJOqs3m10Rq/Wahkf7Xa5AAAAAOoAYTUAAACAemldfoHe/nG9Ppi3Uau275ck9UpP0G9O7qSTuqWpU6s4xjhtKA4elKIJmgBUrGXzaF0zIkvXjMjSuvwCfTB/oz6cv1H3fLhYf/9osYZ2TNZZvdrotB6tlRAT4Xa5AAAAAGoJYTUAAACAeuPg4WJ9vmiz3pi9Tt/n7pAx0tAOybp6eKZO7NZKrROauV0igmWt1KqVdNtt0n33uV0NgAagXVKMbh2drVtHZ2vFlr36cP5GfTB/o373zkLd/f5PGpmTqrP7tNGJXVspNopbWwAAAEBDxid6AAAAAK6y1mrB+t16c846vT9vo/YeLFJ6i2b61YmddH7/tkpvwZilDdqiRVJhofToo9LVV0vZ2W5XBKAByWkVrztP7qxfndRJP23Yow/mb9BHCzbp66VbFR3h0QldW+ns3m00qnOqosLD3C4XAAAAQJAIqwEAAAC4Yse+Q3p37ga9OXu9lm3Zq6hwj07v2VoXDkjXkKxkeRiDunF4802pXz+pWTNpzBhp8mQpnP+KAgiOMUY90xPUMz1Bvz+tq2av2akP5m/QJws36+MFmxQfHa5Tuqfp7N5tNKxjssLDPG6XDAAAACAA3CEAAAAAEDJFxSWavGKb3pi1Xl8t2aKiEqve7RJ133k9dFbvNmoezTikjc6bb0qXXSb9+KPz+qGHpN/9zt2aADRoHo/RoKwkDcpK0l/P6q7vV+7QB/M26vOfNuutOeuVHBup03u21lm922hA+xY8/AQAAADUY4TVAAAAAOrcym379Obs9Xrnx/XauveQkmMjdfXwTF04oJ06tYp3uzzUlc2bpQMHpFNPdULrTz+Vpk51uyoAjUh4mEfHd0rV8Z1SdfBwD327bJs+XLBRb85Zp5emr1HrhGid2au1zu7dVj3aNpcxBNcAAABAfUJYDQAAAKBO7DtUpE8WbNIbs9dp9pqdCvMYje6cqgsHtNPPurRUBF20Nn5pac6Y1cXFUm6u1Lq1dNFFblcFoJGKjgjTqT3SdGqPNO07VKSvl2zRB/M26sVpeXp2ymplpcTqrF6tdV6/dGWlxLpdLgAAAAARVgMAAACoRdZazcrbqTdmr9MnCzepoLBYHVNj9fvTuui8fm3VMj7a7RIRajExzr/x8dLGjVLbtu7WA6BJiIsK1zl92uqcPm21q6BQn/20WR/M36jHvsnVo5NyNbJTqsYMaa/RXVoqjG7CAQAAANcQVgMAAACosc27D+rtH9frzdnrlLejQLGRYTq7dxtdOKCd+mUk0u0qpJwcacUKwmoAIZcYE6lLBmXokkEZ2rLnoF6ftU6vzFij6ybMVnqLZrp8cHtdPLCdkmIj3S4VAAAAaHIIqwEAAABUy6GiYn29ZKvemL1Ok5dvU4mVBmcl6faf5ei0nmmKieS/G/BRGlaPGuV2JQCasFbNo/WLE3J086iO+nLxFk34IU//+mypHv5quc7q1UZjhrZX73aJbpcJAAAANBncPQIAAAAQlMUb9+jNOev03twN2llwWK0TonXr6Gxd0D9d7ZMZAxQVyM52xq0GgHogIsyj03u21uk9W2vZ5r16aXqe3vlxg97+cb16pyfoyqGZOrNXa0VHhLldKgAAANCoEVYDAAAAqNLugsN6f/4GvTF7nX7asEeRYR6d1L2VLhrQTiOyUxjvE1XLyZEmTnS7CgA4Rue0eN17bk/ddWoXvfPjBk34IU+/eXO+7vt4sS4emKHLB2eoXVKM22UCAAAAjRJhNQAAAIByFZdYTVu5XW/MXq/PF21WYVGJurdprnvO7q6ze7dRC8b2RDBKuwEHgHoqPjpCVw3L1Jih7fXDyh0a/0Oenpm8Uv+bvFIndGmpMUMzNSI7RR4e0AIAAABqDWE1AAAAgDI27Dqg12et09tz1mvDrgNKaBahywZl6IL+6erRNsHt8tBQZWdLK1dKJSWSx+N2NQBQIWOMhmWnaFh2ijbuOqBXZ6zVxJlr9dWSmcpKidUVQ9rrgv7pSmgW4XapAAAAQINHWA0AAABAkrRo4249M3mVPlqwSSXWamROqn5/ehed2LUVY3ai5uLipMREacMGqV07t6sBgIC0SWym35zSWbefkK1PF27WhB/y9PePFuuhz5fp3L5tdOWQTHVr09ztMgEAAIAGi7AaAAAAaMKstZqyYruembxKU3O3KzYyTFcPy9TY4ZlKb8H4nKhlpV2BE1YDaGCiwsN0bt+2OrdvW/20Ybcm/JCnd37coIkz12lgZgtdOTRTp3ZPU2Q4PUcAAAAAwSCsBgAAAJqgw8Ul+mjBRj0zebWWbNqjlvFRuuvULrpscAbdmqLuZGdLubnSz37mdiUAUG092ibogQt66w+nd9Wbs9frpelr9IuJc5UaH6VLB2XoskEZSkuIdrtMAAAAoEEgrAYAAACakH2HivTazLV6fupqbdx9UDkt4/TABb10Tp82igqnq2/UsdKW1QDQCCTGROr6kR107Ygsfbd8myb8kKfHJq3QE9/k6pTurXTlkEwN6ZAkY4zbpQIAAAD1FmE1AAAA0ARs2XNQL3yfp1dmrNHeg0UanJWke8/roVGdWsrj4SY6QiQnR5o+3e0qAKBWeTxGo7u01OguLbVmx369MmOtXp+1Tp8s3KxOreJ05dBMnde3reKiuA0HAAAA+ONTMgAAANCILd+yV89MXqX3521QcYnVaT1b64bjOqh3u0S3S0NTRMtqAI1c++RY/eH0rvrViZ304fyNmjA9T3e/95P+9elSnd+vra4cmqnslnFulwkAAADUG4TVAAAAQCNjrdX0Vfl6ZvJKfbNsm6IjPLpsUIauHdFBGckxbpeHpqxjR2nVKqmkRPJ43K4GAOpMs8gwXTSwnS4ckK6563ZpwrQ8TZy5TuN/WKPh2cm6ckimTuzaUuFhXAsBAADQtBFWAwAAAI1EUXGJPlu0Wc9MXqUF63crOTZSd57USVcOaa8WsZFulwdIsbFSUpK0fr2UkeF2NQBQ54wx6pfRQv0yWuhPZx7S67PW6ZXpa3TTy3PUJiFa14zI0uWD26tZZJjbpQIAAACuIKwGAAAAGriCwiK9OXu9xk1dpXX5B5SVEqv7zuuh8/ulKzqCm9+oZ0q7AiesBtDEpMRF6dbR2bpxZAd9tWSrXvh+te79eIme/m6VbhzZQZcPyVBMJLfqAAAA0LTwCRgAAABooLbvO6Tx0/L00vQ12lVwWP0yEvXH07vppG6tFOYxbpcHlK80rD7hBLcrAQBXhId5dGqPNJ3aI00zVu3QI1+v0H2fLNH/Jq/U9cd10JVD2xNaAwAAoMngky8AAADQwKzatk/PTlmtt39cr8PFJTqxayvdOLKDBmQmuV0aULXSsBoAoMEdkvVqh2TNysvXI1+t0D8/Xar/TV6l64/roDFD2ys2ilt3AAAAaNz4xAsAAAA0EHPW5Ot/363Sl0u2KCLMo/P7tdV1x3VQx9Q4t0sDApeTI02d6nYVAFCvDMxM0svXDdacNfl65Otc/euzpXpm8kpdd1wHXTUsU3GE1gAAAGik+KQLAAAA1GMlJVZfLtmiZyav0pw1O5XQLEK3jc7WmKGZSo2Pcrs8IHi0rAaACvVvn6QJ1wzSj2t36tGvV+jBz5fp2SmrdO3wLI0dnqn46Ai3SwQAAABqFWE1AAAAUA8dPFyst39cr3FTVmv19v1Kb9FMfz2rmy4a2I5xLNGwdeggrV4tFRdLYWFuVwMA9VK/jBZ68epBmrdulx79eoX+/eVyJ7Qe0UFjh2cqoRmhNQAAABoH7nIBAAAA9cjO/YV6afoajZ+Wpx37C9WzbYIeu7SvTuuRpvAwj9vlATUXEyOlpkrr1kmZmW5XAwD1Wp92iXp+7EAtWO+E1g9/tVzjpq7SNcOzdM2ILEJrAAAANHiE1QAAAEA9sH3fIT35zUpNnLlWBw4Xa1TnVN0wsoOGdkiWMcbt8oDaVdoVOGE1AASkV3qixl01UD9t2K1Hv16hR75eoeenrtbVwzN1zYgsJcZEul0iAAAAUC2E1QAAAICL9h0q0rgpq/Ts5FU6WFSic/q00Y0jO6pzWrzbpQF1pzSsPukktysBgAalR9sEPTNmgBZt3K3Hvs7Vo5Ny9fz3eRo7LFPXjshSi1hCawAAADQshNUAAACACwqLSvTqjDV6bFKuduwv1Gk90vTrkzsru2Wc26UBda80rAYAVEv3Ngl6+sr+WrJpjx6btEKPf5OrF75frauGZeq64zooidAaAAAADQRhNQAAABBCJSVWHy7YqH9/sVxr8ws0pEOSxp3aRX0zWrhdGhA62dnSd9+5XQUANHhdWzfXk5f317LNe/XYpBV66ruVenFanq4c2l43HNdByXFRbpcIAAAAVIqwGgAAAAgBa62+W75ND3y2TIs37VHX1s314tUDdXynVMakRtNDy2oAqFWd0+L1+GX99Mste/XYpFw9M3mVJkxb44TWIzsohdAaAAAA9RRhNQAAAFDH5q7dqX99tlTTV+WrXVIzPXJJH53Vq408HkJqNFEdO0p5eVJRkRTOf0sBoLbktIrXo5f21S9OyNHjk1Zo3JRVmvBDnq4Y3F43HN9BLeOj3S4RAAAAKIO7AgAAAEAdyd26Tw99vkyfLdqs5NhI/fWsbrpscHtFhnvcLg1wV3S01KqVtHat1KGD29UAQKOT3TJO/72kNLTO1fPfr9ZL09fo8sHtddPxHdSyOaE1AAAA6gfCagAAAKCWbd59UI98vVxvzF6v6HCP7jgxR9cd10FxUXz8Bo4o7QqcsBoA6kyH1Dj95+I+uv2EHD3xTa7G/5CnV2as0aWDMnTT8R2VlkBoDQAAAHdxtwwAAACoJbsLDuup71bqhe9Xq8RaXTmkvW77WTbjRALlKQ2rTznF7UoAoNHLSonVQxf21u0/y9YT3+Tqpelr9OrMtbpkYDvdPKqjWic0c7tEAAAANFGE1QAAAEANHTxcrBen5empb1dqz8HDOqd3G915UmdlJMe4XRpQf2VnS7m5blcBAE1K++RYPXBBb93+M6el9asz1uq1Wet03Ygs3To6W7H0AgMAAIAQ4xMoAAAAUE1FxSV6+8f1evjLFdq856BGdU7Vb0/pom5tmrtdGlD/5eRIkya5XQUANEntkmJ0//m9dOvobP3ny+V68tuVemvOet11ahed17etPB7jdokAAABoIgirAQAAgCBZa/X5oi168POlWrltv/q0S9R/L+mjIR2S3S4NaDhKuwEHALimXVKMHr64j64c2l73fLhYv35zviZMX6O/nNVN/TJauF0eAAAAmgDCagAAACAI01ft0L8+W6q5a3epY2qsnr6iv07p3krG0AIJCEqHDtLatVJRkRTOf00BwE39Mlro3ZuH6d25G/Svz5bq509O03l92+quU7soLSHa7fIAAADQiHFHAAAAAAjAkk179MBnS/XNsm1Kax6t+3/eUxf0T1d4mMft0oCGKSpKat1aystzxq8GALjK4zE6v3+6Tu2Rpie/zdWzU1brs58269bRHXXdcR0UHRHmdokAAABohAirAQAAgEqsyy/Qf75crvfmbVB8VLh+d1oXjR2WyQ1boDZkZ0u5uYTVAFCPxEaF6/9O6aKLB2ToH58s0UNfLNdrs9bpj6d31ak90uhNBgAAALWKsBoAAAAox459h/TYpFy9MmONPMbohpEddMvx2UqIiXC7NKDxKB23+tRT3a4EAOAnIzlGT1/ZX9NWbtffPlysm1/5UYOzkvSXs7qrW5vmbpcHAACARoKwGgAAAPCx/1CRxk1ZrWcmr9SBw8W6aEA7/fLEHLVOaOZ2aUDjUxpWAwDqrWEdU/TR7SP02qx1+vcXy3TmY1N0yaAM/fqkTkqOi3K7PAAAADRwhNUAAACApMKiEk2cuVaPTVqh7fsKdWr3NP3mlM7KbhnndmlA45WTI33xhdtVAACqEB7m0RVD2uusXm3036+Xa8IPa/Th/I365Qk5GjM0U5HhHrdLBAAAQANFWA0AAIAm77vl2/Tn93/Smh0FGpyVpGfHdFHfjBZulwU0frSsBoAGJSEmQn85q7suG5Shv3+8RPd+vESvzlyru8/sptGdW7pdHgAAABogwmoAAAA0WVv3HNQ9Hy3Wxws2qUNKrF64eqBGdUqVMcbt0oCmIStLWrdOOnxYimA8eABoKHJaxWv81QP1zbKt+vtHS3T1C7M0unOq/nRmN3VMpVcaAAAABI6wGgAAAE1OcYnVKzPW6MHPlulQcYl+dWIn3TSqg6LCw9wuDWhaIiOltm2lvDynlTUAoMEwxuhnXVppRHaqxk/L06Nfr9ApD0/WVcMy9YsTcpTQjIeQAAAAUDXCagAAADQpP23YrT++u1Dz1+/WiOwU/f3cHspKiXW7LKDpKu0KnLAaABqkyHCPrh/ZQef1a6t/f7FMz3+/Wu/O3aDfnNxZFw9spzAPPdYAAACgYh63CwAAAABCYd+hIv39o8U6+/Gp2rDrgB65pI9eunYQQTXgNsatBoBGISUuSv/8eS99eNsIZafG6Q/vLtSZj03V9FU73C4NAAAA9RgtqwEAANDofb5os/76wSJt2n1Qlw3O0F2ndFFCDF1TAvUCYTUANCo92ibo9RuH6OOFm/TPT5bqkmem64yerfW707qoXVKM2+UBAACgniGsBgAAQKO1fmeB/vrBYn21ZIu6pMXr8cv6qX/7Fm6XBcBXTo70ySduVwEAqEXGGJ3Zq41O6NJKz0xepae+y9WXS7boxpEddPOojoqJ5JYkAAAAHHwyBAAAQKNzuLhEL3y/Wg9/6bTW/MPpXXT18CxFhDEKDlDvZGdLubluVwEAqAPNIsP0yxNzdOGAdP3rs6V6bFKu3py9Xr87rYvO6dNGxjCeNQAAQFPH3ToAAAA0Kj+u3amzHpuqf3yyVMOzk/XlnSN1w8iOBNVAfZWVJW3YIBUWul0JAKCOtElspkcu6au3bhqq1Pgo3fH6PP38qWmat26X26UBAADAZdyxAwAAQKOwu+Cw/vjuQp3/1DTtPnBY/7uyv54dM0DpLRgbEajXIiKk9HRp9Wq3KwEA1LEBmUl6/9bheuCCXlqXf0DnPvG9fv3GfG3dc9Dt0gAAAOASugEHAABAg2at1QfzN+rvHy1W/v5CXTM8S786qZPiovioCzQYOTnSihVS585uVwIAqGMej9FFA9rptB5peuKblXp+6mp9uXiz/nxWd53fry1dgwMAADQx3MEDAABAg5W3fb/ufv8nTVmxXb3TE/Ti1YPUo22C22UBCFZpWA0AaDLioyP0u9O66KIB6brr7QX6zZvz9cnCTfrHeT2VlhDtdnkAAAAIEboBBwAAQINzqKhYj369Qif/d7Lmrd2lv53TXe/cMpygGmioCKsBoMnqkBqn128Yqj+f2U3TVm7XSQ9/pzdnr5O11u3SAAAAEAK0rAYAAECD8sPKHfrjewu1att+ndmrte4+s5taNaf1DdCgZWdLH37odhUAAJd4PEbXjMjS6C4t9du35uv/3lqgTxZu0j9/3otW1gAAAI0cLasBAADQIOzYd0h3vjFPlz47XUXFVi9ePVCPX9aPoBpoDGhZDQCQlJUSq9dvGKq/nNVNP6zaoZMe/k5v0MoaAACgUaNlNQAAAOq1khKrN+es0z8/Xar9h4p06+iOuv1nOYqOCHO7NAC1JTNT2rRJOnRIiopyuxoAgIs8HqOrh2dpdOeW+u3bC/TbI62se6p1QjO3ywMAAEAto2U1AAAA6q3lW/bq4md+0F1vL1SnlvH65BfH6f9O6UJQDTQ24eFSRoa0apXblQAA6onMlFi9dv0Q/fWsbpqxKl8n/2ey3phFK2sAAIDGhrAaAAAA9c6BwmL967OlOv2RKcrduk8PXNBLr984RDmt4t0uDUBdoStwAIAfj8do7PAsfXbHceraprl++/YCjX1hljbuOuB2aQAAAKglhNUAAACoV75ZtlUn//c7PfXtSp3bt62+/vUoXTSgnYwxbpcGoC5lZxNWAwDK1T7ZaWV9z9ndNXN1vk55eLJen7WWVtYAAACNAGNWAwAAoF7Ysueg/vbhYn28cJM6psbqtRuGaEiHZLfLAhAqOTnSokVuVwEAqKc8HqOrhmVqdOeW+r+35uuutxfq44Wbdf/Pe6pNImNZAwAANFS0rAYAAIDr3p+3QSf+5zt9tWSLfnNyJ33yy+MIqoGmhm7AAQAByEiO0cTrh+hv53TX7Lx8nfzwZL02k1bWAAAADRUtqwEAAOCavQcP68/vL9K7czeof/sW+veFvZWZEut2WQDcQFgNAAiQx2M0ZmimRnVqqd++PV+/e2ehPl64Sfef30ttaWUNAADQoNCyGgAAAK6YsyZfpz86Re/P26A7TszR6zcMIagGmrKMDGnLFungQbcrAQA0EBnJMXr1uiH6+zndNWfNTp3y8GRNpJU1AABAg0JYDQAAgJAqKi7Rw18u14VP/yBJevOmobrjxE4KD+OjKdCkhYdLmZnSypVuVwIAaEA8HqMrh2bq8ztGqmfbBP3+nYUa8/xMbdh1wO3SAAAAEADuCAIAACBk1u4o0EX/+0GPfL1C5/Zpq09+cZz6t09yuywA9UV2tpSb63YVAIAGqF1SjF65brD+fm6PI62sX51BK2sAAID6jjGrAQAAUOestXp37gb9+f1FMkZ65JI+OqdPW7fLAlDfMG41AKAGPB6jK4e016hOqbrr7QX6w7sL9cnCTbr//J5KbxHjdnkAAAAoBy2rAQAAUKd2HzisX742T3e+MV/dWjfXp788jqAaQPkIqwEAtaBdUoxevnaw7j23h+audVpZvzJjDa2sAQAA6iHCagAAANSZmavzdfojU/Txwk36zcmdNPGGIbRqAVAxwmoAQC3xeIyuGNJen90xUn0yEvXHd3/SFc/N0PqdBW6XBgAAAB+E1QAAAKh1h4tL9O8vlumSZ35QeJjRWzcN1W0/y1GYx7hdGoD6jLAaAFDLSltZ33deD81bu0unPDxZL0+nlTUAAEB9QVgNAACAWpW3fb8uePoHPTYpV+f3S9fHvzhOfTNauF0WgIagXTtp2zapgFZvAIDaY4zR5YPb6/NfjVTfjBb603s/6fJxM7Qun/cbAAAAtxFWAwAAoFZYa/XG7HU6/dEpWr1tn564rJ8evLC34qLC3S4NQEMRFiZlZUmrVrldCQCgEUpvEaOXrh2kf5zXU/PX7dIp/6WVNQAAgNsIqwEAAFBjuwsO67ZX5+q3by1Qr/QEfXbHSJ3Rq7XbZQFoiOgKHABQh4wxumxwhj7/1Uj1b++0sr7llR+15+Bht0sDAABokgirAQAAUCM/rNyhUx+ZrM8XbdZdp3bRK9cNUZvEZm6XBaChIqwGAIRAeosYTbhmkH5/Whd9sXiLzn5sqhZv3ON2WQAAAE0OYTUAAACqpbCoRPd/ulSXjZuuZhFheveW4bp5VEeFeYzbpQFoyAirAQAhYozRjcd31MTrh+jA4WKd9+T3en3WWroFBwAACCHCagAAAARt5bZ9Ov+paXr6u5W6ZGA7ffSLEeqZnuB2WQAaA8JqAECIDcpK0se/OE4DM5N019sL9es356ugsMjtsgAAAJqEcLcLAAAAQMNhrdVrs9bpbx8uVlSER09f0V+n9khzuywAjUl2tpSb63YVAIAmJiUuSuOvGaRHv16hRyet0E8bduvJy/sru2Wc26UBAAA0arSsBgAAQEB27i/UTS/P0e/fWah+7RP12S9HElQDqH3t2kk7dkgFBW5XAgBoYsI8Rr86qZPGXz1I2/cV6uzHp+r9eRvcLgsAAKBRI6wGAABAlaau2K5TH5msSUu36o+nd9VL1wxWWkK022UBaIw8HqlDB1pXAwBcM7JTqj75xXHq1rq5fvnaPP3pvYU6VFTsdlkAAACNEmE1AAAAKnSoqFj/+GSJrnhuhuKiwvXuLcN1/cgO8niM26UBaMwYtxoA4LK0hGhNvGGIbhjZQS9PX6sLnvpB6/Lp9QMAAKC2EVYDAACgXLlb9+q8J6bpmcmrdMWQDH10+3Hq0TbB7bIANAWE1QCAeiAizKM/nN5Vz1zZX3k79uuMR6foy8Vb3C4LAACgUSGsBgAAQBnWWr00fY3OeHSqNu85qGfHDNC95/ZUs8gwt0sD0FRkZxNWAwDqjZO7p+nj249TRnKMrp8wW//8ZIkOF5e4XRYAAECjQFgNAACAI3bsO6TrJ8zW3e/9pEFZSfrsl8fppG6t3C4LQFOTk8OY1QCAeiUjOUZv3TRMVwzJ0P8mr9Jlz07X5t0H3S4LAACgwSOsBgAAgCTppw27ddZjUzV5+XbdfWY3jb96kFo2j3a7LABNEd2AAwDqoeiIMN17bk89ckkfLdq4R2c8OkVTVmxzuywAAIAGjbAaAAAAen/eBp3/1DRJ0ju3DNO1I7Lk8RiXqwLQZLVtK+3aJe3b53YlAAAc45w+bfXBbcOVFBupMc/P1H+/Wq7iEut2WQAAAA0SYTUAAEATVlxidf+nS/XL1+apd3qiPrh9hHq0TXC7LABNnccjdexIV+AAgHoru2W83r9tuM7r01b//WqFxr4wUzv2HXK7LAAAgAaHsBoAAKCJ2n3gsK4dP0tPf7dSlw/O0MvXDVZKXJTbZQGAg67AAQD1XExkuP59UW/98+c9NWN1vs54dKpm5eW7XRYAAECDQlgNAADQBOVu3afznvheU1ds173n9tB95/VUZDgfDQHUI9nZtKwGANR7xhhdOihD794yTFERHl3yzHQ9M3mlrKVbcAAAgEBwRxIAAKCJ+XrJFp33xPfafeCwXr1+iK4Y0t7tkgDgWLSsBgA0IN3bJOjD20fopK6t9I9PluqGl+Zod8Fht8sCAACo9wirAQAAmghrrZ74JlfXTZitjOQYfXD7CA3KSnK7LAAoH2E1AKCBaR4doaeu6Ke7z+ymb5Zu1ZmPT9HC9bvdLgsAAKBeI6wGAABoAgoKi3T7xLl68PNlOrNXG7110zC1TWzmdlkAUDHCagBAA2SM0bUjsvT6jUNVVGx1/lPT9NL0NXQLDgAAUAHCagAAgEZu/c4CXfDUD/p44SbddWoXPXpJHzWLDHO7LACoXJs20t690p49blcCAEDQ+rdvoY9/cZyGdkzW3e/9pDten6f9h4rcLgsAAKDeIawGAABoxGas2qGzH/9e63YW6PmrBurmUR1ljHG7LAComjFSx45Sbq7blQAAUC1JsZF6YexA/ebkTvpw/kad/fhULd+y1+2yAAAA6hXCagAAgEbqpelrdPm4GUqMidB7tw7X6C4t3S4JAIKTk0NYDQBo0Dweo9t+lqOXrxus3QeKdM7j3+udH9e7XRYAAEC9QVgNAADQyBQWlegP7y7U3e/9pONyUvTercPVMTXO7bIAIHiMWw0AaCSGdUzRJ78YoZ7pCbrzjfn6/TsLVFhU4nZZAAAAriOsBgAAaES27T2ky8dN16sz1uqWUR017qqBah4d4XZZAFA9hNUAgEakZfNovXrdYN08qqMmzlynsS/M1O4Dh90uCwAAwFWE1QAAAI3ETxt265zHp2rhht169NK++u2pXRTmYXxqAA0YYTUAoJEJD/PorlO76N8X9tasvHxd8NQ0rcsvcLssAAAA1xBWAwAANALvz9ug85+aJkl666ZhOrt3G5crAoBaQFgNAGikzu+frvHXDNLmPQd13pPTtGD9LrdLAgAAcAVhNQAAQANWXGL1z0+X6JevzVPv9ER9cPsI9Wib4HZZAFA70tKkggJp9263KwEAoNYN65iid24epqhwjy7+33R9uXiL2yUBAACEHGE1AABAA7X7wGFd8+Is/e+7Vbp8cIZevm6wUuKi3C4LAGqPMVJ2tpSb63YlAADUiZxW8Xr31mHq1CpON7w0Wy98v9rtkgAAAEKKsBoAAKAByt26T+c+8b2+z92u+87rofvO66nIcD7aAWiE6AocANDItYyP1ms3DNWJXVvpng8X654PF6m4xLpdFgAAQEhwRxMAAKCB+XrJFp33xPfac+CwXr1+iC4f3N7tkgCg7hBWAwCagGaRYXr6iv66ZniWXvg+Tze/PEcHCovdLgsAAKDOEVYDAAA0ENZaPfFNrq6bMFvtU2L0we0jNCgrye2yAKBuEVYDAJqIMI/Rn8/qpr+c1U1fLtmiS575Qdv2HnK7LAAAgDpFWA0AANAAFBQW6faJc/Xg58t0Vq82evPGYWqb2MztsgCg7mVnE1YDAJqUq4dn6ZkrB2j5ln0678nvlbt1r9slAQAA1BnCagAAgHpu/c4CXfDUD/p44Sb97rQueuSSPmoWGeZ2WQAQGjk5Um6u21UAABBSJ3VrpddvHKKDh0v08yenadrK7W6XBAAAUCcIqwEAAOqxGat26OzHv9e6nQV6/qqBuun4jjLGuF0WAIROq1bSwYPSrl1uVwIAQEj1Sk/Uu7cMU8vm0brq+Zl6e856t0sCAACodYTVAAAA9dSrM9bq8nEzlBgTofduHa7RXVq6XRIAhJ4xjFsNAGiy2iXF6O2bh2lgZpJ+/eZ8/fer5bLWul0WAABArXE1rDbGnGqMWWaMyTXG/K6c7z9sjJnnnZYbY3b5fK/Y53sfhLRwAACAOmSt1X+/Wq4/vLtQI3JS9N6tw9UxNc7tsgDAPYTVAIAmLKFZhF68epDO75eu/361Qr9+c74Ki0rcLgsAAKBWhLu1Y2NMmKQnJJ0kab2kWcaYD6y1i0uXsdb+ymf52yX19dnEAWttnxCVCwAAEBIlJVb3fLhI439Yowv6p+v+n/dUeBid4QBo4girAQBNXGS4Rw9d2EsZSTF6+Kvl2rTroJ6+sr8SmkW4XRoAAECNuHnnc5CkXGvtKmttoaTXJJ1TyfKXSpoYksoAAABccLi4RHe8Pk/jf1ij64/L0oMX9CKoBgBJys6WcnPdrgIAAFcZY/TLE3P0n4t6a/aafF3w1DStyy9wuywAAIAacfPuZ1tJ63xer/fOO4Yxpr2kLEmTfGZHG2NmG2OmG2POrbMqAQAAQuBAYbGunzBbH8zfqN+e2ll/OL2rjDFulwUA9QMtqwEAOOLn/dI14ZrB2rLnoM57cpoWrN/ldkkAAADV1lCa6lwi6S1rbbHPvPbW2gGSLpP0X2NMx/JWNMbc4A21Z2/bti0UtQIAAARl94HDuvK5Gfpu+Tb947yeumVUNkE1APgirAYAoIyhHZP1zi3DFB3h0cX/m64vFm12uyQAAIBqcTOs3iCpnc/rdO+88lwivy7ArbUbvP+ukvStyo5n7bvcM9baAdbaAampqTWtGQAAoFZt3XNQF//vB81fv0tPXNZPlw3OcLskAKh/UlOloiIpP9/tSgAAqDeyW8br3VuGq1OrON348hy98P1qt0sCAAAImpth9SxJOcaYLGNMpJxA+gP/hYwxXSS1kPSDz7wWxpgo79cpkoZLWhySqgEAAGrJ2h0FuuDpH7Q2v0DPjx2o03u2drskAKifjKF1NQAA5UiNj9JrNwzVSV1b6Z4PF+ueDxepuMS6XRYAAEDAXAurrbVFkm6T9LmkJZLesNYuMsb8zRhzts+il0h6zVrr+ymrq6TZxpj5kr6RdL+1lrAaAAA0GEs379H5T0/TnoOH9cp1g3VcDj3AAEClsrMJqwEAKEezyDA9dUV/XTM8Sy98n6ebXp6jgsIit8sCAAAISLibO7fWfiLpE795f/Z7/ddy1psmqWedFgcAAFBH5qzJ19UvzFJMZLhevXGoclrFu10SANR/OTlSbq7bVQAAUC+FeYz+fFY3ZSQ1098+WqxLnpmucVcNUMv4aLdLAwAAqJSb3YADAAA0Od8s26rLx81QclyU3rqZoBoAAkY34AAAVGns8Cz978oBWrFln857YppWbNnrdkkAAACVIqwGAAAIkffnbdD142erY2qc3rxpqNJbxLhdEgA0HITVAAAE5KRurfT6jUN0qKhEP39qmqat3O52SQAAABUirAYAAAiBl37I0x2vz1O/9i008YYhSomLcrskAGhYSsNqa92uBACAeq9XeqLeu3WY0ppH66rnZ+rtOevdLgkAAKBchNUAAAB1yFqrR75aobvfX6QTurTShGsGqXl0hNtlAUDDk5zs/Ltjh7t1AADQQKS3iNFbNw/TwMwk/frN+Xr6u5VulwQAAHAMwmoAAIA6UlJidc+Hi/XwV8t1fr90PX1FP0VHhLldFgA0TMZI2dlSbq7blQAA0GAkNIvQi1cP0lm92+j+T5fq8UkMqQEAAOqXcLcLAAAAaIwOF5fot28t0LtzN+jaEVn64+ld5fEYt8sCgIattCvwIUPcrgQAgAYjMtyjhy/qrXCP0UNfLFdRidUdJ3ZyuywAAABJhNUAAAC17kBhsW599UdNWrpV/3dKZ90yqqOMIagGgBorDasBAEBQwsM8eujC3vIYo/9+tUIlJVa/OqkT/08BAACuI6wGAACoRbsPHNZ142dp9pqduu+8Hrp8cHu3SwKAxiMnR/r4Y7erAACgQQrzGD14QS+Fe4wenZSrohKr/zulM4E1AABwFWE1AABALdm696Cuen6Wcrfu1WOX9tWZvdq4XRIANC60rAYAoEY8HqN//rynPB6jJ79dqeISq9+d1oXAGgAAuIawGgAAoBasyy/QFc/N0NY9h/TcVQM1slOq2yUBQOOTne2E1dZK3FQHAKBaPB6j+87toXCP0f8mr1JRidWfzuhKYA0AAFxBWA0AAFBDyzbv1ZXPzdChohK9cv1g9cto4XZJANA4JSdLYWHS9u1SKg8FAQBQXR6P0d/O6a4wj9FzU1eruMTqL2d1I7AGAAAhR1gNAABQA3PW7NQ1L85SdIRHb940VJ1axbtdEgA0bqVdgRNWAwBQI8YY/eWsbgr3GI2bulpFJSX629k95PEQWAMAgNAhrAYAAKim75Zv000vzVGr5lF66drBapcU43ZJAND4lYbVw4a5XQkAAA2eMUZ/PKOrwsKM/vfdKhWXSPedS2ANAABCh7AaAACgGj6cv1F3vjFPOS3jNf6aQUqNj3K7JABoGkrDagAAUCuMMfrdqV0U7jF64puVKi4p0f0/70VgDQAAQoKwGgAAIEgvTV+jP7//kwa2T9K4sQPUPDrC7ZIAoOnIyZHef9/tKgAAaFSMMfrNyZ0V5vHo0a9XqKjE6sELeiuMwBoAANQxwmoAAIAAWWv1+KRc/fvL5Tqxa0s9flk/RUeEuV0WADQt2dlSbq7bVQAA0OgYY3TnSZ0UZowe/mq5ikus/n1hb4WHedwuDQAANGKE1QAAAAGw1uqBz5fpqW9X6ud92+pfF/RSBDdtACD0SrsBt1YytPYCAKC2/fLEHIWHGT34+TIVl1j99+I+BNYAAKDOEFYDAAAE4PFJuXrq25W6bHCG7j2nB+O3AYBbWrSQIiOlrVulVq3crgYAgEbp1tHZCvMY3f/pUpVYq0cu6cvDugAAoE4QVgMAAFRh3JRV+veXy/Xzvm0JqgGgPihtXU1YDQBAnbnp+I4K9xjd+/ESFZf8qMcu7afIcAJrAABQu/h0AQAAUIlXZ6zVvR8v0ek90/TABb0IqgGgPigNqwEAQJ267rgO+stZ3fT5oi265ZU5OlRU7HZJAACgkSGsBgAAqMB7czfoj+8t1OjOqfrvxX0Zpw0A6ovsbMJqAABC5OrhWfrbOd311ZKtuumlOTp4mMAaAADUHu64AgAAlOOznzbr12/O15CsZD11RX+6uwOA+iQnR8rNdbsKAACajDFDM3XfeT30zbJtupHAGgAA1CLuugIAAPj5dtlW3T7xR/VOT9C4qwYoOiLM7ZIAAL7oBhwAgJC7fHB7/ev8npq8YpuunzBbBwoJrAEAQM0RVgMAAPiYvmqHbnxpjnJaxuuFqwcpNirc7ZIAAP5KW1Zb63YlAAA0KRcPzNAD5/fS1Nztunb8LBUUFrldEgAAaOAIqwEAALzmrdula1+cpXZJMXrp2kFKaBbhdkkAgPIkJEjNmkmbN7tdCQAATc6FA9rpPxf11vRVO3T1C7O0/xCBNQAAqD7CagAAAEmLN+7RmOdmKDkuSq9cN1jJcVFulwQAqAxdgQMA4Jrz+qbr4Yv7aFZevsa+MFP7CKwBAEA1EVYDAIAmL3frPl353AzFRoXrlesGq1XzaLdLAgBUJTvb6QocAAC44pw+bfXopX3149pdGvPcDO05eNjtkgAAQANEWA0AAJq0dfkFumLcDBlj9Mp1g9UuKcbtkgAAgaBlNQAArjuzVxs9fmlfLVi/W1c+N1O7DxBYAwCA4BBWAwCAJmvT7gO6bNx0HThcrJevG6QOqXFulwQACBRhNQAA9cJpPVvrycv7afHG3bpi3AztKih0uyQAANCAEFYDAIAmafu+Q7p83Azt3H9YE64ZpC5pzd0uCQAQDMJqAADqjZO7p+npK/pr2ea9unzcDO0uoIU1AAAIDGE1AABocnYVFOqKcTO0cdcBPT92oHq3S3S7JABAsErHrLbW7UoAAICkE7q20v/G9NeKLft03YRZOni42O2SAABAA0BYDQAAmpR9h4p01QuztGrbfj07ZoAGZSW5XRIAoDqaN5fi4qSNG92uBAAAeI3u3FL/vqi3ZuXt1C9fm6viEh4qAwAAlSOsBgAATcaBwmJd8+Is/bRht564vJ+Oy0l1uyQAQE3k5DitqwEAQL1xVu82uvvMbvp80Rb99YNFsvSCAgAAKkFYDQAAmoRDRcW66eU5mpWXr4cv7qOTurVyuyQAQE0xbjUAAPXStSOydMPIDnpp+ho9+e1Kt8sBAAD1WLjbBQAAANS1ouIS/WLiXH23fJseOL+Xzu7dxu2SAAC1gbAaAIB663endtHWPQf14OfL1DI+ShcOaOd2SQAAoB6iZTUAAGjUSkqsfvPmfH2+aIv+clY3XTSQGyQA0GgQVgMAUG95PEYPXNBbI7JT9Lt3FuqbZVvdLgkAANRDhNUAAKDRstbqj+/9pPfmbdT/ndJZVw/PcrskAEBtIqwGAKBeiwz36Kkr+qlzq3jd8vKPmr9ul9slAQCAeoawGgAANErWWt378RJNnLlWt47uqFtHZ7tdEgCgtnXsKK1cKZWUuF0JAACoQHx0hF68ZqCS4yJ1zYuzlLd9v9slAQCAeoSwGgAANEoPf7VCz01drbHDMvWbkzu7XQ4AoC7Ex0sJCdLGjW5XAgAAKtEyPloTrhmkEms15vmZ2rb3kNslAQCAeoKwGgAANDpPf7dSj369QhcPaKc/n9lNxhi3SwIA1BW6AgcAoEHokBqn58cO1Na9B3XNi7O0/1CR2yUBAIB6gLAaAAA0KhN+yNP9ny7VWb3b6B8/7ymPh6AaABo1wmoAABqMvhkt9MRl/bR40x7d/MqPOlzMUB4AADR1hNUAAKDReHP2Ov35/UU6qVsr/eei3gojqAaAxo+wGgCABuWErq1037k9NHn5Nt319gJZa90uCQAAuCjc7QIAAABqw0cLNuqutxfouJwUPX5ZX0WE8UweADQJOTnS9OluVwEAAIJwyaAMbdlzSA9/tVytmkfrrlO7uF0SAABwCWE1AABo8L5ZtlV3vDZPA9on6ZkrBygqPMztkgAAoZKdLeXmul0FAAAI0i9OyNaWvQf11Lcr1So+SmOHZ7ldEgAAcAFhNQAAaNCWbd6r21+dq85p8Xpu7AA1iySoBoAmJTtbWrVKKimRPPSqAQBAQ2GM0d/P6aFtew/pno8WKzU+Wmf0au12WQAAIMT4nzwAAGiwtu87pGvHz1JMZJieu2qg4qMj3C4JABBqsbFSixbS+vVuVwIAAIIU5jF67NK+6pfRQr96fZ6mr9rhdkkAACDECKsBAECDdKioWDe9NEfb9h7SuKsGKC0h2u2SAABuycmRVqxwuwoAAFAN0RFheu6qAWqX1EzXT5itpZv3uF0SAAAIIcJqAADQ4Fhr9fu3F2r2mp36z0V91Cs90e2SAABuIqwGAKBBS4yJ1PhrBikmMkxjn5+ljbsOuF0SAAAIEcJqAADQ4Dz57Uq9M3eD7jypE2OaAQCccatzc92uAgAA1EB6ixi9ePUg7T9UpKuen6ldBYVulwQAAEKAsBoAADQon/20SQ/+P3v3HV9lff5//H1n751AAoSQwd6gojgQJ7XOWjeKowq2Vbsd7VepXdZRbd39VcFZrYqKexRcoCAbAoGEESCBkL3XOffvj4B1kJN1Tj5nvJ6PRx7Kue9zn/cJ68N9nev6vFugsydm6Kczc03HAQB4AzqrAQDwC6PS4/TY5VO0q6JRP3rqSzW3OUxHAgAAHkaxGgAA+IyNe2v0sxfWaVJmgu76wXhZlmU6EgDAG1CsBgDAbxyTk6J7L5iglTurdOO/18jhtE1HAgAAHkSxGgAA+IT9tc26ZuGXSooO0+OzpyoiNNh0JACAt8jJkXbskBx0XwEA4A/OnJCh331/tN7dtF93vL5Jtk3BGgAAfxViOgAAAEBXmlod+tFTX6q2uU0vzztGqbHhpiMBALxJVJSUkiLt3i1lZZlOAwAA3ODqY4dpf22zHv94uwbGR+jHJ7INFAAA/ohiNQAA8GpOp61f/medNuyt0T9nT9Wo9DjTkQAA3ujQKHCK1QAA+I2bTx+pstpm3f1ugdJiw/XDqUNMRwIAAG7GGHAAAODV7v9gq97cUKpbZo3UyaMHmI4DAPBWublSYaHpFAAAwI2Cgiz99fwJOjY3RTe/skFLCspMRwIAAG5GsRoAAHit19bu1d//W6gLpg7Wj47LNh0HAODNDnVWAwAAvxIWEqRHLpusEQNidf0zq7Vud7XpSAAAwI0oVgMAAK+0urhKv3ppvY4alqQ/nDNOlmWZjgQA8GYUqwEA8FuxEaFacNURSo4J01ULVmpneYPpSAAAwE0oVgMAAK+zt7pJ1z61SunxEXr0sikKC2HJAgDoAsVqAAD8WlpshJ666kg5bVuXP7FC5fUtpiMBAAA34M4vAADwKvUt7bp6wUq1tDv0ryumKjE6zHQkAIAvyMmRdu6U2ttNJwEAAB6SnRqjJ+Ycof21zfrxs6vV7nCajgQAAPqIYjUAAPAaDqetm/69RtvK6vXQJZOVmxZrOhIAwFdEREhpaVJxsekkAADAgyZlJurP543TFzsq9Ze3t5iOAwAA+ohiNQAA8Bp3vbNFH2wu0+1njtbxw1NNxwEA+Jq8PKmw0HQKAADgYedNHqzLjx6q//fpDi1eV2I6DgAA6AOK1QAAwCu8uHK3Hv94uy4/eqguPzrLdBwAgC9i32oAAALGb88YrSlDE/Xrl9arYF+d6TgAAKCXKFYDAADjPt9eodte3aDj8lL0f98fbToOAMBXUawGACBghIUE6eFLJysmIkRzn1ml2uY205EAAEAvUKwGAABG7apo0NxnVikzKUoPXjJZIcEsTwAAvUSxGgCAgDIgLkIPXTJZuysb9fMX1snptE1HAgAAPcTdYAAAYExNU5uuWrBSkvSvK45QfGSo4UQAAJ9GsRoAgIBz5LAk3XbGKH2web8eWlJoOg4AAOghitUAAMCIdodTP3lutYorG/XoZVOUlRJtOhIAwNcNGyYVF0vt7aaTAACAfjTnmCydPTFD932wVUsLykzHAQAAPUCxGgAAGPH7N/L1ybZy/fGccZqWnWw6DgDAH0RESAMHSrt2mU4CAAD6kWVZ+vN54zRiQKxu/Pda7a5sNB0JAAB0E8VqAADQ755avlNPLd+la4/P1gVHDDEdBwDgTxgFDgBAQIoKC9Fjs6fItm1d9/QqNbU6TEcCAADdQLEaAAD0q0+2HdD8xfk6aWSafnP6SNNxAAD+hmI1AAABa2hytO6/aKLyS2t126sbZNu26UgAAKALFKsBAEC/KSyr1/XPrlZeWoweuHiSgoMs05EAAP6GYjUAAAFt5sgBuvGkPL2yeq+e+ZytQQAA8HYUqwEAQL+oamjV1QtXKjwkSP/viqmKCQ8xHQkA4I9ycylWAwAQ4G48KU8njkjV79/I16pdlabjAAAAFyhWAwAAj2ttd+q6Z1aptKZZj18+VYMTo0xHAgD4q7w8qbDQdAoAAGBQUJCl+y+cpPT4SM17ZrXK6ppNRwIAAJ2gWA0AADxu/uJNWrGjUnefP16TMxNNxwEA+LPsbGn3bqmtzXQSAABgUHxUqB6bPUW1zW36ybNr1OZwmo4EAAAOg2I1AADwqDfWl+jZL4p13QnZOnviINNxAAD+LixMysiQdu40nQQAABg2Kj1OfzlvvFbsrNSf39piOg4AADgMitUAAMBjiisadcvLGzQ5M0G/PHWE6TgAgECRl8e+1QAAQJJ0zqRBmnNMlp74bIdeW7vXdBwAAPAtFKsBAIBHtLY79dPnV8uypAcumqTQYJYdAIB+QrEaAAB8zW1njNIRWYm6+eUN2rKv1nQcAADwNdw1BgAAHnHPewVat6dGfz1/vIYkRZmOAwAIJLm5UmGh6RQAAMBLhAYH6aFLJismIkTXPb1KNU1tpiMBAICDKFYDAAC3W1JQpsc/3q7Z04bq9LHppuMAAAINndUAAOBb0uIi9Milk7W3qkk/f2GtnE7bdCQAACCK1QAAwM321zbrFy+u08iBsbrtjFGm4wAAAhHFagAAcBhTs5L0u++P1odbyvSP/zKFBQAAb0CxGgAAuI3Daeumf69VU6tDD14yWRGhwaYjAQAC0bBh0t69Umur6SQAAMDLXH70UJ07aZDu/3CrlhSUmY4DAEDAo1gNAADc5qElhVq+vUK/P3uMctNiTMcBAASq0FBp8GBpxw7TSQAAgJexLEt/OnecRg6M043Pr9GuigbTkQAACGgUqwEAgFt8sb1C93+wVedOGqTzpww2HQcAEOhycxkFDgAADisyLFiPXTZFlmVp7jOr1dTqMB0JAICARbEaAAD0WVVDq27891oNTY7WneeMlWVZpiMBAAJdXp5UyF6UAADg8DKTo3T/RRO1ZV+tbl20QbZtm44EAEBAolgNAAD6xLZt/fI/61TZ0Kp/XDxJMeEhpiMBANBRrKazGgAAuHDiiDTddNJwLVqzV08t32U6DgAAAYm7yQAAoE+e/GynPtxSptvPHK2xg+JNxwHcqrqtTdXt7aZj9FhKaKhiQljqw4zy1lbVO9w3StOyLIVblsKDghQfEqKg7k7vyMuT3njDbTkAAN3HGgq+5Kczc7V+T7XufCNfozPidERWkulIPfbc/v3a2tjo8pzTk5I0LZ5/swMAvA+rLwAA0Gsb9tToz29v1smjBmjOMVmm4wBud/+ePZq/y/c6LJ4cMUJz0tNNx0CA+mVRkRbu3++Rawero5CQHRmpkVFROjI2VsclJGhMdPR3T6azGgCMYQ0FXxIUZOm+Cyfq7Ac/1fXPrtabPz1WaXERpmN1W4PDoblbt6quiw8Lfl5bq3cmTOinVAAAdB9jwAEAQK/UNbfpJ8+vVkpMuO4+fzz7VAMAPM4haX9bm5bX1urJffs0b9s2jV25Ujmff67f7dihPc3N/zs5K0sqLZVaWkzFBQAAPiI+MlSPzp6i+uZ2Xf/sarW2O01H6raXDhzoslAtSe9XVX1zrQQAgJegWA0AAHrMtm399tWN2l3ZqAcumqTE6DDTkQAAAWx7c7P+sGuXsr/4Qj/ZulUVbW1SSIg0ZIi0Y4fpeAAAwAeMHBinv/xgnL7cVaW73tliOk63PVFa2q3znJLHpt8AANAXFKsBAECP/WfVHr22tkQ/O3m4jhzme/t5AQD8U5tt66GSEo1duVLvVFQwChwAAPTI2RMHafa0ofrXpzu0rKjcdJwuFTU16ZOamm6fv2DfPg+mAQCgdyhWAwCAHiksq9Ptr23SMTnJuv7EXNNxAAD4jn2trfr+hg16/JRTKFYDAIAeueV7IzUsJVq/+s961Ta3mY7j0oJ9+2T34PzCpiZ9Ul3tqTgAAPQKxWoAANBtzW0O/eS5NYoKC9bfLpyo4CD2qQa8jSVpWGSk6RiAcQ5JcydO1L/ZmxEA0A2soXBIVFiI7r1ggkprmvT7xfmm43TKadta2ItO6SforgYAeJkQ0wEAAIDvuPONfG3ZV6cFVx6hAXERpuMAHnfHsGG6Y9gw0zEkSfXt7Tpq9WrlNza6PO/WzEydkJDQP6GAXlgyYYJmJCZ2+/xmh0N1Dodq2tu1pbFRGxoa9F5VlT6urpazi+falqVrpk7V1MZG5UZF9S04AKDbWEPB103OTNT1M3L14JJCnTJ6gE4bM9B0pO/4oKpKu1taevy8/5SV6R+5uYoJoTQAAPAOdFYDAIBueXN9qZ79oljXHZ+tGSPSTMcBAs6cLVu6vMk6KylJv/eSG8OAu0QEBys1LEy5UVH6fkqKbhk6VEsmTlTx0Ufr2vT0Lv9R2xAWpp8XFfVLVgCA92ENhd664aQ8jcmI062vbFB5fc+Lwp72RGlpp8fCrc6noDU4nfrPgQOeiAQAQK9QrAYAAF3aXdmom19ZrwlDEvSLU0eYjgMEnL/s2qWXy8tdnpMTEaFnR41SkIsbU4A/GRQersdGjNAHEyYoOsj1P20XV1RoQ319PyUDAHgL1lDoi7CQIP3twomqa2nXLa9skG33ZHdoz6pqa9OrLn5tzxs0SMMiOp+G9iSjwAEAXoRiNQAAcKnN4dRPn18j2dKDF09SWAjLB6A/vVdZqdt27HB5TnRQkBaNHavE0NB+SgV4jxMTE/XauHHqqsTQmz0dAQC+izUU3GH4gFj96tQRej9/v15atcd0nK88V1amFhfF8ysGDNDlAwZ0evyTmhoVdjFxAACA/sLdZgAA4NI97xVo7e5q/eUH4zUkif0+gf60o6lJF+fnd7kv7xMjR2pcTEy/ZAK80UmJibrMxQ1ZSXq3qqqf0gAATGMNBXe6+thhOmpYkuYvzteeKu8o8D7pYgT4uOhoTYyN1eUDXe+zTXc1AMBbUKwGAACdWlpQpsc+2q5LjsrUGePTTccBAkqjw6FzN25UZXu7y/N+NWSILkhjH3ngZ4MHuzye39CgFmdXZQsAgK9jDQV3CwqydM8PJ8i2bf3yP+vkdJodB76hvl6rXGxvcqijOjsyUsfGx3d63lP798vpRaPNAQCBi2I1AAA4rLLaZv3ixXUaMSBW//f90abjAAHnRwUFWtfQ4PKckxIS9Ofs7H5K9F0NDofKWlu1p7lZlW1taqUQaJTTtlXX3q59LS3a29Ki6rY2OQLoBuSk2Filh4V1etwpaWdzc/8FAgAYwRoKPdWdNdSQpCjdfuYYfb69Uk985nq8vKc94aIjOljSpV+bNuNqFPielha9z+QZAIAXCDEdAAAAeB+H09ZNL6xVQ2u7/n3JNEWEBpuOBASUv+3erefKylyeMzQ8XC+MGaNgq6udet1jW2Oj3quq0qc1NdrY0KAdTU1qOMyN1QGhocqJjNSRcXE6Lj5epyUlKTrYe/8MqWtv1zuVlVpSXa0NB99XjcOhJodDEUFBSgoN1bCICE2MidHxCQmalZSkKC94Pw7b1ifV1fqkpkbLa2u1ralJu5qb1fatG6vBkoZERGhkVJSmx8XplKQkHRUXZyZ0PxgeGanS1tZOj1d30WUHAPBtrKH6TyCuoX44dbDey9+nv75boBOGpypvQGy/529zOvXs/v2dHj85MVHp4eFf/fiCtDTdUFio5k4+EPFkaalOS0pye04AAHqCYjUAAPiOR5YWallRhe76wTgj/wAHAtnSqir9evt2l+dEBgVp0dixSg4N9WiWNqdTT+/fr0dKSvRlXV23nrO/rU3729q0rLZW9+/Zo6igIJ2TkqJfDBmiybGe+fPEWrq002NLJkzQjMTE7zxe0NiovxYX69n9+9XSSfdxg9OphpYW7W5p0cc1Nfr73r2KDgrSnIEDdXNmpgZHRLjrLXTbtsZGPbBnj148cEAH2tq6PN+hjm7inc3NeqeyUr/buVPDIiI0NyND12dkKCbEv/5JOMBFZ7WkgOo0B4BAwxqq51hDda6zNdRlx6Qpck+1fvbiWi26frpCg/t3cOniigqX+b+9T3V8SIjOTk7WCwcOHPb8V8vLVdXWpkQP/54AAMAVxoADAIBvWLmzUve9v1VnTcjQBVOHmI4DBJTdzc26ID9f7V0U1B4bPlyTPHTT8pBFBw4o94svdHVBQbdvsh5Oo9Op58rKNGXVKp27caN2Gx7D3ORw6DdFRRqzYoWe2Lev05usnWlwOvVQSYlGrVyph/fu9VDK7yppadGl+fkauWKFHiop6dZN1s7saG7Wb7ZvV9bnn2tBaakbU5rX1e+deD8rzgMAOrCG8jzWUB1rqDv3FmvnsRH6XI36x4fb3Ji0e550MQI8NjhY56akfOfxbxewv67FtrucRgAAgKdRrAYAAF+pbmzVDc+v0ZCkKP3x3LGy+mk0HgCpxenUeZs2dXkD7YZBgzTbxQ2nvmpwOHThpk06b9MmFbe0uPXar5aXa/TKlS5HF3pScXOzpq1erb/u3i1HH69V73Dox9u26dqCAtke7tb9fyUlGrlihZ4rK5M7d7SsaG/XlQUFOnPDBtX6yXjsrn7/JFGsBgC/wxrK81hDfVOt7VDFuHD9rmaPPtlZ7sYru7avpUXvVFZ2evz81FRFHmbU+mlJSRroYvrMk3724UUAgO+hWA0AACRJtm3rVy+tV3l9i/5x8STFRjAGDOhP87Zu7bL75vj4eN2bk+OxDCUtLTpm9Wq92MmYQHeodzh02ebNurWLMZ3utrmhQUeuWqX1DQ1uve4/S0v1022e6appczp19ZYt+tHWrapz9PXWcOfeqKjQtNWrVermG+v9zWnbynfx85vsdH5jD0cAgH9gDeVZrKE615garNM3b9T2+iaPvcbXPbV/v8vpAZcPGHDYx4MtS5ekpXX6vFX19dpQX9/nfAAA9BbFagAAIEl6bW2J3s/fr1+fNlLjByeYjgMElEf27nU50k+SBoeH6z9jxigkyDNL+P2trZq5dq3bb0R25s/Fxfp1UVG/vNau5madsm6d9vdh7KMrD5WU6Dk3dzq1HuwSe6KLXxfusrmxUTPXrdOB1tZ+eT1P+KK2VhUuOsSn1tb2YxoAQH9gDeVZrKG61hgpHfXFl/2yhnL1a31oeLhOSEjo9LirUeCS+u37BQDA4TADDQAAqKK+RfMXb9LEIQm66thhpuMAAWVZTY1uLCx0eU64ZenlMWOU5mJ8X1+0Op06a8MGFTR13RUSFxysi9LSdFpSksZHRys9PFzhlqU6h0Pbm5v1eW2tXjlwQP+tru7yWnfv3q2hERH68aBBbngXh9di2zp340btPcwNREvS1NhYfS8pSRNiYpQWFqaU0FA1Ohwqa2vT6ro6La6o0PJuFDlv2LZNs5KSlBja96kUtm3rkvx8vVFR0eW5McHBOikhQTMSEjQtLk4DwsKUFBqqiKAgHWht1f62Nn1WU6O3Kir03+pqtbnoxtnS2KgL8vP1/vjxHruh70l3FRe7PH6Wh7q3AABmsIZiDfVtptZQ5cEOnfblOq2YNsVja6jlNTXa0tjY6fHLBgxwuY3XhJgYTYiO1rpOPlTx7P79+mt2tkJ9cA0IAPB9FKsBAIDufCNf9S3tuusH4xUcxD7VQH8pbWnR+Zs2ubz5JUkPDR+uI+PiPJbj54WFWtHF+Mwwy9JvMjP16yFDFHOYfX8Tg4I0JTRUU2Jj9eNBg7S+vl4/3bZNH9fUdPnaR8bG6ggPvb/btm/Xmm+NNbQkXZKWpj8MG6asyMhOn3taUpJuGTpUn1RX6yfbtrnsmKpob9dfd+/Wn7Oz+5z5jp079XK56/0PU0JDdeOgQfrJoEFK6OTm7uCICA2OiNCU2FjdMHiwtjU26ubt2/WKi2svra7Wnbt2af4w3/rg0ktlZXrNxY3pSNvWpR9+KP3qV/2YCgDgKayhWEMdjsk11JrWBt1WtEN35Xlm3HxXEwS66pw+dM4vOunKP9DWpjcqKnRuamqv8gEA0Bd8VAoAgAC3pKBMr64t0bwZuRoxMNZ0HCBgtDmdOn/TJpV2MTLwuvR0XZ2e7rEcn9XU6OGSEpfnDAwL06eTJun3w4Yd9ibr4YyPidGSiRN1W2amy/NabVvXFBSo3ensduaeWPWtm6ypoaH6dNIkPTN6tMubrF93XEKClk+erBPi412e93hJiZr6uC/ipweLxa6ckpio/COO0G+zsjq9yXo4eVFRennsWD05YoRCXHTe/KW42OXez97mhbIyXbJ5s8tzfpOYqPiNG/spEQDAk1hDdWAN9U3esIa6d89uj6yhGh0OvVBW1unxo2JjNTwqqsvrXDpggIJdHO+qIA4AgKdQrAYAIIDVt7Trt4s2KjctRj8+0TOfAAdweDcUFmpZF6MRj46L09/z8jyWwbZt/WTbNrnqSUoNDdXHEyf2qmsnyLL0h+xs/amLLt31DQ16pIubve4wLCJCn02apGO6uGF6OFHBwXpz/HhlR0R0ek5le3u3xk52ptXp1NUFBS5/Pn46aJDeGT9eqX0YZzonPV2Lx47t9GZlq23rth07en39/rKytlZnbdigi/LzXXbWjY+O1i1jx0oVFZKL8ZkAAN/AGup/WEN18JY1lMOSrlnr+gN0vfHygQOqdVHM705XtSQNCAvTaUlJnR5/u7JS+/th720AAL6NYjUAAAHsnncLVFLTpLt+ME7hIa4+Yw3AnZ4oLdWj3ejEeWnMGIV5cN+41ysqtPZbXTNfZ0l6acwY5XWjU8OVW4YO1SVpaS7Puau4WK0e6gySpIigIL02dmyf3kt0cHCXN74XdTF60pXHSkq01cWelz9ISdEDubkKctHR012nJye7HPX9Wnm5Nrj4tdEX+1pbtbOpqdtfWxsbtaquTv+tqtIje/fq+q1bNfyLL3Tk6tVa3MWN7RGRkXpvwgSFhYRI2dlSF3ubAgC8G2uo72IN5V1rqOWtdVpaVtnn1/m6J1x0PIdZli7q4tfI17kqbLfbtp6iuxoAYAB7VgMAEKBW7arSwuU7NXvaUE0Z2vmnqwG418raWl2/davLc0ItSy+NGaOM8HCPZrl3926Xx68aOFDHJyS45bXuz83VW5WVqm5vP+zxva2ter6sTFd0szOkp/6ana1xMTF9vs4ZycmaEB2tdZ2MePy4urpX121xOvWn4uJOj2dHROjpUaNkueEm6yG3ZGZqcXm5vjjMXpu2Om78Pjh8uNte75CLuxjZ7S4/TE3Vw3l5SjnUQZWb21GsHj++X14fAOBerKFYQx2Ot62hZFma93m+8s+c7pbX3NHUpI9cfG/OSE5WUg9Gmp+dnKz44GDVdNKp/eS+ffpVFyPoAQBwNzqrAQAIQK3tTt388noNjIvQr08faToOEDDKWlv1g02b1OJiZLHUcVNyei/GLPbEjqYmfVpT0+nxxJAQ/Tk7222vlxoWpt9nZbk8Z6GHOjlyIiL040GD3Ha9SwYM6PTY3tZW7Wlu7vE1Fx04oH0uxi7+JTtbkcHunYARZFm6ZejQTo8/V1bmsX0wPSVI0veSkvTu+PF6ccyY/xWqJSkvT9q2zVg2AEDvsYbKcnkOayjvWkNtjWjTcys6L6D3xJP79rkcb365i+/p4UQEB+sCF53Ymxsb9UUXY/YBAHA3itUAAASgh5cWaltZvf547ljFhDNoBegP7U6nLszP1+6WFpfnXTlwoK53403BzrxQVubyxteP0tP7tKff4czLyFCqi86PpdXV2tfF96c3bhg82C1jHw85IznZ5fHNvdgX+V8ubjJPjInRD3sw3rEnzkpOVk4ne0hWtbfrcx+5WZkcEqK/Zmer9Jhj9Ob48Tr1cPsxUqwGAJ/EGoo1lCveuIZyhln67adbVFzR8/fzjevYtssPIiSHhHT5PT2crgrcT5aW9viaAAD0BcVqAAACzLb9dXpoSaHOmpChmSN79ilsAL33q+3btbSL8YZTY2P1cBf7+bnLe1VVLo/P7mGXRneEBAW53FPPlvRhL0dAdiZYcvtYzBGRkQpzceN2ew+7gmra213+2uhqr8q+sCzr8IXdgz7o4teJt6hob9evt2/XcWvW6PYdO1R+uA4ritUA4JNYQ7GG6ow3r6EakoL1y/+sk8PpehqAK/+tqlKxiw8hXJiWptBe7M1+bEJCp4V2Sfp3WZmaOhkTDgCAJ1CsBgAggDictn7z8nrFhIfo9jNHm44DBIzn9u/X/Xv2uDwnNTRUr4wZowg3jyk8nFanU8tcjK+cEB2tsW7Ym/BwurqBu8TNxdHxMTGKD3HvBImQoCCNjIrq9Ph+F6MoD+f9ykq1uxhr+sPU1B5dr6eOczEudVV9vUdf2922NjXp97t2aejnn+tnhYVq+PqNVorVAOBzWEP9D2uo7/LmNVRmXpxW7KzU//tke6+v/0QX490v78OHCWa7eG6Nw6FXyst7fW0AAHqKYjUAAAHkmc93aXVxtX73/dFKjgk3HQcICOvq6/WjggKX54RYll4cPVpDXHQ4uNPmxkaXez6elJjosdc+Ii5OCS5ufK5xc3HUU/tWuhrFWdnW1qNrfeZi1HZmeLiyIiN7dL2eGhcd3emxdT5WrD6k0enU/Xv2aOKXX/5v38VBg6TqaslH3xMABBrWUN/EGuq7vHkNVRbs0OljBure97Zqy76eb6tS3damRS4KxiMiI3VUXFyPr3vI5QMGyNWAd0aBAwD6E5tUAgAQIPZWN+mv72zR8cNTde4kz+/lBqDjhtu5Gzeq0el0ed7d2dma4cGbm9+2oYubmZM81BF0yMSYmE5HNuY3Nsph2wp20/6IIzx0kzLWxc3i5i5+vr9tdV1dp8dGueg+cpckFzeN97a0qN3pVEgvRkx2ZsmECT3+9d7kcKimvV21Doe2NTVpdV2dltXW6v3KSrkaUlnY1KQT1qzRorFjNSs5WcrOloqKpAkT+vYmAAAexRrq8FhDfZO3r6HmnzNJXz5QqZ+9sE6v/Xi6wkK6v556vqzM5ffDVWd0dwyLjNSx8fH6pJNJAf+trtau5mYN7acPggAAAhvFagAAAoBt2/rtog2yJf3xnLGy3HQDA0DnnLati/PztaOLvfcuSUvTTUOG9FOqDl1lmhQb69HXn+TiRmuz06l9ra0aFO6e6Q+ubiL2RayLUaOuOq4OJ7+xsdNj6eHh2tnU1KPr9ZSrvE5Jpa2t/dax1pnI4GBFBgdroKThUVE6IzlZklTS0qLHS0p01+7dnd7QbbFtnbdpk94YN04nHRoFTrEaALwWaygX12cN9Q3evoZqDZX+ct54XfPUl3rgw6361Wkju33tJ12MALfknr3RLx8woNNitS1pwb59uj0rq8+vAwBAVyhWAwAQAF5fV6IlBQf0f98frSFJnv+EOQDp1u3b9V4XewdOiI7WP0eM6KdE/1PSxX6Awz08MnFEF50uJS0tbrvRmujmvRYPcdUXY/fgRmuzw6FyFyMvF+zbpwVd7FfoaZXt7erfUkD3ZYSH645hw3RRWpouzM/X+oaGw57X7HTqkvx8bRo9WinsWw0AXo01VOdYQ/2Pr6yhTh49QBdOHaJHlhZp5sgBmjK060kAmxoatNJF1/gJCQnKdMMHCS9IS9MNhYVq6uQDfwv37dP/DR3Kh90BAB7HntUAAPi5yoZWzV+cr4lDEnTFMVmm4wAB4aWyMt21e7fLc5JCQrRo7FhFuegu8RRXN/Yig4IU6saRz4cT38V7PtDD/QpdifTwe+mrrm56e4OejuQ0YWR0tN6bMEHZLm7clrW1ad60aR2d1QAAr8QayjXWUP/jS2uo335/lDISIvWLF9equc3VBiYdnuhiv+jL3dBVLUlxISE6OyWl0+M7mps77eQHAMCdvHvVAQAA+uzON/JV29Smu34wXsFBfCIa8LT8hgZdWVDg8pwgSc+PHq1hHu6+6Uyjo/ObZHH9cOM3votOnc66O/xRbXu76Qhd8oVitSQNCAvTf8aMkau/6V6KjdWaLvYbBQCYwRqqa6yh/seX1lCxEaG66wfjtbOiUY99tN3lc9qdTj2zf3+nx6OCgnR+aqrbMl7RReHb1ThyAADchWI1AAB+bGlBmRat2avrZ+RoxEDP7p8GQKppb9c5Gzeq3sWNTEn6U3a2Tk1K6qdU39Xi4kZmnIdGPn5dlzdau/j++RNfuKnck5Gcpk2OjdW5LjqEJOmBMWP6KQ0AoLtYQ3UPa6j/8bU11PTcFJ0xPl0PLy3U7srO99p+o6JCZS465M9JSVGsG3+tnZKUpPSwsE6Pv3zggOp84IMBAADfxp7VAAD4qYaWdt22aKNyUqP145m5puMAfs+2bV22ebO2NTW5PO/81FT9JjOzn1L1XH+UJZ1dFD8DaV+8dh8qBPuKazMy9Ep5eafHX5g2TY/V1Cg8Pr4fUwEAOsMaqvtYQ/2PL66hfnvGKC3ZUqbfv5Gvf14+9bDndNXJPDMxUTu7+L3SU6clJXW6v3ej06l/l5XpRxkZbn1NAAC+jmI1AAB+6p73ClRS06T/XHe0wkP6fz83INDM37lTb1RUuDxnTFSUnhwxop8SdS7CxR6ENf3QOVHTRdePt++R6E6ufi7QO8fGxyvUstTWyU3s5vBwrdy6VccecUQ/JwMAHA5rqO5jDfU/vriGSo+P1A0n5ekvb2/Rki1lOnFk2jeO729t1VuVlS6vcU0Xo/I94cl9+yhWAwA8imI1AAB+aHVxlRYs26nZ04Zqapa5MXlAoFhcXq7f79rl8pz44GAtGjtWMf0wIrIrUS72VOyP/f+6eo0oH7z52Fuufi4k6ddDhuiunJx+SuMfooODNSY6Wmtd7E392f79OrYfMwEADo81VM+whvofX11DXTV9mP7z5W7dsXiTjs5JVkTo/97H0/v2eWXH+PLaWhU0NmpEVJTpKAAAPxU4KxgAAAJEa7tTN7+8XgPjIvSr08x3HwD+bmtjo2Zv3uxy9KMl6dnRo5XnJTd4BrjYl67FttXs4f0Oq7u40eoqn79JCw11ebySPQJ7JaWL7+vOurp+SgIA6AxrqJ5jDfU/vrqGCgsJ0vyzxmpXRaP++fH2bxzragS4SU+WlpqOAADwYxSrAQDwM48sLdLW/fX647ljFRvh+h/wAPqmvr1d527c2OVIxjuysnRGcnI/pepaRhc3Mjc3Nnr09fO7uH5GeLhHX9+bpIaFuRzZWdHW1o9p/EdyF913Fc3N/ZQEAHA4rKF6hzXU//jyGurYvBR9b9xAPbS0ULsrO35Ov6it7fLn16Sn9u+Xwwu7vgEA/oFiNQAAfmTb/jo9uGSbzpqQoZkjB5iOA/i9OVu2dHlT6azkZP1u6NB+StQ9OZGRLo+7Gp/sDmtcdLXGBgd32Snjb3Jd/HzsbWnpxyT+o6u+tmoPd74BAFxjDdU7rKG+yZfXUL89Y7QsWbrzjXxJ0hNe3rlc2tqqd7rYTxsAgN6iWA0AgJ9wOm3d/MoGRYeH6P/OHG06DuD3/rxrl14uL3d5zojISD09apQsy+qnVN0zLjra5fE1HrzRatu21jU0dHp8bHS0132/PG1qbGynx9bU16uBwmqPddVNFcIYcAAwhjVU77CG+i5fXkNlJETqpyfl6r38/Xp3yz69UFZmOlKXGAUOAPAU17PRAACAz3jmi11atatK910wQSkxgTP+DTDh3cpK/XbHDpfnxAYHa9HYsYrrYhyxCcOjohQTHKz6Tm7gvevBrolPa2o6fV1JmhwT47HX9lZHx8V1ukdhm23rs5oanZqU1M+pfNu+1laXx+Pq6qTaWikurp8SAQAk1lB9wRrqu3x9DXXNsdl66cs9uumzzarJ6fyDBvMyMvTw8OH9kuno1av1eW3tYY8trqhQRVubkgOsgx8A4Hl0VgMA4Af2Vjfprre36Li8FJ07aZDpOIBf29HUpEvy8+V0cY4laeHIkRrVRfeNKcGWpRPi4zs9vrWpSSs6uUnVV0/v3+/y+MzERI+8rjf7XnKyXPVBvVlR0W9Z/EFFW5u2dDFadmhbm7RtWz8lAgBIrKH6ijXUd/n6GiosJEh3nDVGOxNc/a6QLh3Qf1t8XZqW1umxVtvWM138OgQAoDcoVgMA4ONs29ZvF22Q05b+dO64gBv9BvSnRodD527cqMr2dpfn3ZqZqXNTU/spVe+c3kWXiSduRDU7HPrPgQOdHg+1LM1MSHD763q7QeHhOspFh+//Ky3VgS46hfE//62qkt3FOaMkitUA0I9YQ/UNa6jD84c1VOaQGDUnBXd6PCsiQsf04ySYC9PSFOLingKjwAEAnkCxGgAAH/f6uhItKTigX542QkOSokzHAfzaNQUFLvcKlKRZSUn6/bBh/ZSo936YlqbOb4tJ/yotVXFzs1tf8949e1Tt4ib1rKQkJQToWMFr09M7PdbodOre3bv7MY1ve2DPni7POT40VCos7Ic0AACJNVRfsYbqnK+voRbs2ydX7eEXp6X16wfSU8PCdLKLLv11DQ1aU1fXb3kAAIGBYjUAAD6ssqFV8xfna8KQBM05Jst0HMCv/W33bj1fVubynJyICD07apSCfGDCwYCwMM1KTu70eKPTqV8UFbnt9XY3N+tPu3a5POfKgQPd9nq+5uK0NKW6uMn8tz179FlNTT8m8k1vlJfrsy7Gr46Njlb24MF0VgNAP2EN1TesoVzz5TWUbdta2EUnfn+OAP/qNV2MApfU6T7hAAD0FsVqAAB82B/eyFdtU5vu+sE4BQd5/40dwFctrarSr7dvd3lOdFCQFo0dq0Qf6mr51ZAhLo+/dOCAXnUxcrK7nLatuVu3qtHZ+X58I6OidFZKSp9fy1dFBAfr9qysTo+32rbO27jR7Z1arjjsroZpe5f8hgbN3rKly/OuHDhQysujWA0A/YA1VN+whuqaL6+h/ltdrZ0uco2PjtYYA/u3n5OSoqigzssGz+3fr1YXvyYBAOgpitUAAPiozwrL9cqavbp+Ro5GDuy/PayAQLO7uVkX5OervYubTv8aOVLjYmL6KZV7HJ+Q0OX+hpdv2aKVXXSqduUXRUV6q7LS5Tn/N3SoT3RTedJ16eka6+KGZFlbm2asXasv+/jz0ZUN9fWas3mzbu2iuOBN3q2s1Mnr1rkckSpJaaGhui4jg2I1APQD1lCsofqLr66hutr/2URXtSTFhIS4/ABERXu7Xisv78dEAAB/R7EaAAAf5HDauvONfA1JitT1J+aajgP4rRanU+dt2qQDbW0uz/vlkCG6sItxed7qH3l5CnVxg7PO4dDJ69bpzYqKHl+72eHQ1Vu26P4u9hA+MSFBFxu6GedNQoKC9MyoUQp38fOxo7lZ09es0f27d6vdjR0tLU6n3igv1+nr1mn8l19q4f79avGBjpnlNTW6LD9fp69fr9LW1i7PvzsnR9HBwdKAAVJzs1Rd7fmQABCAWEOxhupPvriGqm1v1ysuCr6WOkacm8IocABAfwoxHQAAAPTcy6v2aMu+Oj14ySRFhAabjgP4rXlbt+rLujqX50yMidHcjAztbGrqp1TdMzAsTBHBXf/5MDo6WvOzsnTrjh2dnlPrcOjMDRs0Z+BA3ZGVpcyICJfXtG1bb1dW6pdFRdrc2Ojy3LjgYD0+fHiXOQPFhJgY/SMvT9du3drpOa22rZ8VFem+PXt04+DBuiY9XfEhPf+nXW17u96rrNQr5eV6o6JCdQ5HX6J3277W1h7/fml2OlXjcKi2vV3bmpq0qq5On9XUqKAH17koLU2XH9rT07Kk3NyO7uojjuhRFgBA11hDdWAN1X98bQ31fFmZmlwUtQe2BGtIF79ePOm0pCQlh4SoopOpNe9VVqqkpUUZ4eH9nAwA4I8oVgMA4GMaW9t1z3sFmpSZoDPGpZuOA/itNysqutUxsLa+XrlffNEPiXpmyYQJmpGY2K1zb87M1PLaWi120fljq6OD4ql9+3RaUpJOTUrSuOhoDQwLU3hQkOodDm1vatIXtbVaVF6urd248WxJWjhypHKjorr5rgLDjzIytKelRb/ftcvlebtbWvTLoiL9pqhIk2JjdVx8vKbExiolNFRJISFKDAlRi22rpr1d1Qe/CpuatK6+Xmvr67WjuVkmdqW+ePPmfn/NGQkJenLEiG8+mJcnFRZSrAYAN2MN9U2sofqPL62huhoB3rKtUZ9kH9Bxeal9fKXeCQ0K0g/T0vRoSclhjzskPbVvn24eOrR/gwEA/BLFagAAfMw/P96hsroWPXLZZFkBvjcZ4EkHujFS2F9YlqXnR4/W6evX69OaGpfnOiS9VVnZ5f6J3fFwXp7OSTVzA87bzR82TKGWpd/t3NnluQ5JX9bVddnBFqh+kJKiZ0aN+m6XHPtWA4BHsIY6PNZQ/cMX1lD5DQ36wsVrhlmWRraG6fbXNuntm45TeIiZaWqXuihWSx0fwqBYDQBwB6N7VluWdbplWQWWZRValnXzYY7PsSzrgGVZaw9+XfO1Y1dYlrXt4NcV/ZscAAAzymqb9djHRTpjXLqmDE0yHQeAH4kODtZb48bptG52EvVFqGXp8eHDNXfQII+/li/7bVaWnhk1SrHdGEWK74oJDtaDeXl6aezYw49zpVgNAHAD1lDex9vXUF1NHjg9KUl/OGOMtpc36F+fdj5m3tOmx8drqIsx31ubmvRZFx/SAACgO4wVqy3LCpb0kKRZkkZLutiyrNGHOfUF27YnHvz6fwefmyTpdklHSTpS0u2WZXl+RQgAgGH3vb9VbQ6nfn36iK5PBoAeig0J0Zvjx+vmzEx56tbekPBwfTBhgn6UkeGhV/Avlw4YoDVTp+qE+Ph+fd3IoCCN8NHRohFBQbouPV3bjjxSP3Z1M59iNQDATVhDeR9vXUO1O516uoti9aUDBujEEWk6dfQA/ePDQpVUm9nX3bIsXTxggMtzuhpnDgBAd5jsrD5SUqFt29tt226V9G9JZ3fzuadJet+27UrbtqskvS/pdA/lBADAK2zZV6sXv9ytK47O0tDkaNNxAPipYMvSn7Oz9fnkyTo6Ls5t1w23LN00eLDyjzhCxyckuO26gSAnMlJLJ03SK2PGaEK05/78tyQdFx+v/zdihPYdc4zm+VDXVpCko+PidF9OjnZPm6ZHR4zQQBedQJIoVgMA3Io1lPfxxjXUW5WV2t/W1unx2OBgnZmcLEn63fdHy2nb+uObm90dudsuTUtzefzFAwfU6HD0UxoAgL8yuWf1IEm7v/bjPerolP62H1iWdbykrZJ+Ztv27k6e6zt3UgAA6IU/vbVFsRGh+snMXNNRAASAqXFxWjZ5sv5bVaVHSkr0RkWFmp3OHl9naHi4Lh0wQD8ZNEjpXRUP4dK5qak6NzVVH1dXa8G+fVpcUaFyFzc7u2NAaKhmJibq5MREnZqYqMEREW5K616WOvZvjAwOVlJIiAaEhSkrIkKjoqI0OTZW0+PilBAa2rOLpqZKbW1SZaWUxNYaAAD3YA3lfbxpDdXVCPBzU1IUeXB8+ZCkKP34xFzd9/5WXbytXMfmpfQpc2+MjYnR+OhorW9oOOzxOodD/zlwQFcMHNjPyQAA/sSybdvMC1vW+ZJOt237moM/ni3pKNu2f/K1c5Il1du23WJZ1nWSLrRte6ZlWb+UFGHb9h8Onvc7SU22bd9zmNe5VtK1kpSZmTll165dHn9vAAC420dbD+iKJ1bot2eM0jXHZZuOAyAA1ba366Pqan1WU6ONDQ3a3tys/a2tanA41GbbigwKUmxIiDLDw5UbGampsbE6PiFBk2NiZFmW6fh+yWHbWl1Xpy9qa7W6vl47mpu1u7lZle3tajz48xIdHKzY4GDFhYQoISREuZGRGhkVpVFRURodFaURUVGB/fMzZYr0yCPSkUeaTuLSggULJElz5swxmgMA0HOsobyPL62hmtscOu3+jxUcZOmdG49XWIjJQakAAPSeZVmrbNueerhjJjur90oa8rUfDz742Fds26742g//n6S/fu25M7713KWHexHbth+X9LgkTZ061UxlHgCAPnA4bf3pzc0amhyly4/OMh0HQICKCwnRmSkpOjOl/zs6cHjBlqUj4uJ0hBtHjQacQ6PAvbxYDQDwXayhvI8vraEiQoN1+5mjddWCL/XEZzs094Qc05EAAHA7kx/FWikpz7KsYZZlhUm6SNLrXz/Bsqz0r/3wLEmHNuh4V9KplmUlWpaVKOnUg48BAOB3/vPlbhXsr9NvTh/Jp6gBAHAn9q0GAABebubIATp51AD9/cNtKq1pMh0HAAC3M3bH27btdkk/UUeRebOkF23b3mRZ1u8tyzrr4Gk3WJa1ybKsdZJukDTn4HMrJd2pjoL3Skm/P/gYAAB+paGlXfe+v1VThiZq1lj2gAIAwK0oVgMAAB9w+5mj5XDa+sObm7s+GQAAH2O0Pcu27bds2x5u23aObdt/PPjY/9m2/frB/7/Ftu0xtm1PsG37RNu2t3ztuU/Ytp178OtJU+8BAABPeuzj7TpQ16LbzhjFfmUAALhbbi7FagAA4PWGJEVp3owcvbm+VJ8VlpuOAwCAWzFLFAAAL7WvplmPf1ykM8ana3Jmouk4AAD4n7w8qbDQdAoAAIAuzT0hR5lJUbr99U1qbXeajgMAgNtQrAYAwEvd936BnE7p5tNHmo4CAIB/SkmRnE6posJ0EgAAAJciQoN1+5mjVVhWryc/22E6DgAAbkOxGgAAL5RfUqv/rNqjK44ZqiFJUabjAADgnyyLfasBAIDPOGnUAJ00Mk0PfLhN+2qaTccBAMAtKFYDAOBlbNvWn97arPjIUP3kxDzTcQAA8G8UqwEAgA+5/cwxanM49Y//sn4BAPgHitUAAHiZpVsP6NPCct0wM0/xUaGm4wAA4N8oVgMAAB+SmRyli47I1Asrd2t3ZaPpOAAA9BnFagAAvEi7w6k/vblZWclRumzaUNNxAADwf7m5UmGh6RQAAADd9uMTcxUUZOmBD/nAHQDA91GsBgDAi7z45R5tK6vXzbNGKiyEv6YBAPA4OqsBAICPGRgfodnThuqV1XtUdKDedBwAAPqEu+AAAHiJ+pZ23ff+Vh2RlajTxgw0HQcAgMBwqFht26aTAAAAdNu8GTkKDwnW/R/woTsAgG+jWA0AgJd47KMilde36NbvjZJlWabjAAAQGJKTpaAgqbzcdBIAAIBuS4kJ15XTs7R4XYk2l9aajgMAQK9RrAYAwAuU1jTpn59s15kTMjQpM9F0HAAAAgujwAEAgA+69vhsxYaH6G/vbzUdBQCAXqNYDQCAF7jn3a1yOqVfnzbCdBQAAAJPbi7FagAA4HMSosJ0zXHZei9/v9bvqTYdBwCAXqFYDQCAYRv31uiVNXt05fQsDUmKMh0HAIDAk5cnFRaaTgEAANBjVx2bpYSoUN37Ht3VAADfRLEaAACDbNvWn97arITIUF1/Yq7pOAAABCbGgAMAAB8VGxGquSfk6KOtB7RyZ6XpOAAA9BjFagAADFpSUKZlRRW68aQ8xUeGmo4DAEBgolgNAAB82OVHD1VKTLjufa/AdBQAAHqMYjUAAIa0O5z601tbNCwlWpccNdR0HAAAAtehYrVtm04CAADQY1FhIfrxiTn6fHullhWWm44DAECPUKwGAMCQf6/crcKyet08a6TCQvgrGQAAYxITpbAwqazMdBIAAIBeufjITKXHR+ie9wpk8wE8AIAP4c44AAAG1DW36f4PturIrCSdOnqA6TgAACA3VyosNJ0CAACgVyJCg/XTmXlaXVytpQUHTMcBAKDbKFYDAGDAox8Vqby+VbedMUqWZZmOAwAA2LcaAAD4uB9OHazMpCi6qwEAPoViNQAA/aykukn/75MdOntihiYMSTAdBwAASBSrAQCAzwsNDtKNJ+VpU0mt3t20z3QcAAC6hWI1AAD97G/vb5Ut6VenjTAdBQAAHEKxGgAA+IFzJg1STmq07nt/qxxOuqsBAN6PYjUAAP1ob3WTFq3Zq0uOzNTgxCjTcQAAwCEUqwEAgB8IDrL0s1OGa+v+er2xvsR0HAAAukSxGgCAfvTPj7dLkq49PttwEgAA8A25uVJhocT+jgAAwMd9b2y6Rg6M1d/e36p2h9N0HAAAXKJYDQBAPymvb9HzK4p17qRBykiINB0HAAB8XUKCFBEh7d9vOgkAAECfBAVZ+sWpI7SzolGvrN5rOg4AAC5RrAYAoJ888ekOtTqcmjsjx3QUAABwOIwCBwAAfuLkUWmaMDheD3y4TS3tDtNxAADoFMVqAAD6QU1Tm55evkvfG5uunNQY03EAAMDhUKwGAAB+wrI6uqv3VjfpxZW7TccBAKBTFKsBAOgHz3y+S3Ut7ZpHVzUAAN6LYjUAAPAjx+Wl6MisJP3jv4VqbqO7GgDgnShWAwDgYU2tDv3r0x2aMSJVYwfFm44DAAA6Q7EaAAD4kY7u6uEqq2vRM5/vMh0HAIDDolgNAICH/XtlsSobWvXjE3NNRwEAAK7k5kqFhaZTAAAAuM1R2ck6Li9FDy8tUkNLu+k4AAB8B8VqAAA8qLXdqX9+vF1HZiXpiKwk03EAAIAreXkdxWrbNp0EAADAbX5+ynBVNrRqwbKdpqMAAPAdFKsBAPCgV9fuVUlNs64/kb2qAQDwenFxUnS0VFpqOgkAAIDbTMpM1Mmj0vTYR0WqaWozHQcAgG+gWA0AgIc4nLYeXVqkMRlxOmF4quk4AACgO9i3GgAA+KGfnTJctc3t+tcn201HAQDgGyhWAwDgIe9s3Kft5Q26fkauLMsyHQcAAHQHxWoAAOCHxmTE64xx6frXpztU2dBqOg4AAF+hWA0AgAfYtq2HlhQqOyVap48daDoOAADortxcitUAAMAv/eyUPDW1OfTYR0WmowAA8BWK1QAAeMDSrQeUX1qruTNyFBxEVzUAAD4jL08qLDSdAgAAwO1y02J1zsRBWrh8p8pqm03HAQBAEsVqAAA84uElhcqIj9A5EweZjgIAAHqCMeAAAMCP3XBSntocth5eSnc1AMA7UKwGAMDNVuyo1MqdVbr2+GyFhfBXLQAAPiU3VyoqkpxO00kAAADcLislWj+cMljPfVGsvdVNpuMAAECxGgAAd3t4aaGSo8N04RGZpqMAAICeio2V4uKkkhLTSQAAADzipyflSZIepbsaAOAFKFYDAOBGG/fWaGnBAV117DBFhgWbjgMAAHqDUeAAAMCPDUqI1FkTM/TSqj2qaWwzHQcAEOAoVgMA4EaPLC1SbHiIZh891HQUAADQW7m5UmGh6RQAAAAec+X0LDW1OfTvlcWmowAAAhzFagAA3KToQL3e2liq2UcPVVxEqOk4AACgt+isBgAAfm5MRrymZSdp4bKdanc4TccBAAQwitUAALjJo0uLFBYcpKuOHWY6CgAA6AuK1QAAIABcNX2YSmqa9e6m/aajAAACGMVqAADcYG91kxat2auLj8xUSky46TgAAKAvKFYDAIAAcNKoAcpMitITn+0wHQUAEMAoVgMA4Ab//Hi7JOlHx2cbTgIAAPosN1cqKpKcjMQEAAD+KzjI0pXTs7RqV5XW7q42HQcAEKAoVgMA0Efl9S3698pinTtpkAYlRJqOAwAA+io6WkpMlPbsMZ0EAADAo344dYhiw0P0JN3VAABDKFYDANBHT362Qy3tTs2dkWM6CgAAcJe8PKmw0HQKAAAAj4oJD9EFRwzRm+tLta+m2XQcAEAAolgNAEAf1Da36alluzRr7EDlpMaYjgMAANyFfasBAECAmHNMlpy2rac/32k6CgAgAFGsBgCgD55evkt1Le26fkau6SgAAMCdKFYDAIAAMSQpSqeMHqDnvihWU6vDdBwAQIChWA0AQC81tTr0xKc7dMLwVI0dFG86DgAAcCeK1QAAIIBcNX2Yqhrb9OravaajAAACDMVqAAB66YWVxapoaNWPT6SrGgAAv0OxGgAABJAjhyVpTEacnvh0h2zbNh0HABBAKFYDANALre1OPf7xdh2RlagjhyWZjgMAANwtJ0fasUNyMAoTAAD4P8uydNX0YdpWVq9PC8tNxwEABBCK1QAA9MJra/eqpKZZ19NVDQCAf4qKkpKTpT17TCcBAADoF9+fkK6UmHA98ekO01EAAAGEYjUAAD3kcNp65KMijU6P04zhqabjAAAAT2EUOAAACCDhIcGaPW2olhQcUNGBetNxAAABgmI1AAA99O6mfdp+oEE/PjFXlmWZjgMAADyFYjUAAAgwl07LVFhwkBZ8ttN0FABAgKBYDQBADz36UZGyU6J1+tiBpqMAAABPolgNAAACTEpMuM6emKGXVu1RTWOb6TgAgABAsRoAgB7YsKdG6/fU6IpjshQcRFc1AAB+LTeXYjUAAAg4V04fpqY2h/69sth0FABAAKBYDQBADzy3olgRoUE6Z9Ig01EAAICn5eVJhYWmUwAAAPSr0RlxOjo7WQuX7VS7w2k6DgDAz1GsBgCgm+pb2vX62r36/vgMxUeGmo4DAAA8LSdH2rlTcjhMJwEAAOhXVx07TCU1zXpn0z7TUQAAfo5iNQAA3fT62hI1tDp0yVGZpqMAAID+EBkppaZKxYzABAAAgWXmyDQNTY7SE5/uMB0FAODnKFYDANBNz68o1siBsZo0JMF0FAAA0F/y8ti3GgAABJzgIEtzjsnS6uJqrSmuMh0HAODHKFYDANANG/bUaMPeGl1yVKYsyzIdBwAA9JfcXIrVAAAgIP1w6hDFhofoyc92mo4CAPBjFKsBAOiG51YUKyI0SGdPHGQ6CgAA6E95eVJhoekUAAAA/S4mPEQXHDFEb20oVWlNk+k4AAA/RbEaAIAu1Le06/W1e3Xm+AzFR4aajgMAAPoTY8ABAEAAm3NMlpy2raeX7zIdBQDgpyhWAwDQhdfXlqih1aGLj8o0HQUAAPQ3itUAACCADUmK0imjB+i5FcVqanWYjgMA8EMUqwEA6MJzK3Zp5MBYTRqSYDoKAADob9nZ0q5dUnu76SQAAABGXDV9mKob27RozV7TUQAAfohiNQAALmzYU6ONe2t1yVGZsizLdBwAANDfIiKkgQM7CtYAAL+3YMECWZalpUuXuvW6M2bMUFZWVq+f76lcnelrXklasmSJpk2bptjYWFmWpQULFrglG/rfkcOSNCYjTk98tkO2bZuOAwDwMxSrAQBw4bkVuxQRGqRzJg0yHQUAAJiSm8socACAT7njjjv06quvGnv9qqoqnXfeeWpoaNC9996rp59+Wscff7wWLFig+++/31gu9I5lWbpq+jAVltXrk23lpuMAAPwMxWoAADpR39Ku19aW6MzxGYqLCDUdBwAAmJKXJxUWmk4BAPBh7733ngoKCvrt9ebPn2+0WL1y5UpVV1dr/vz5uvbaa3XZZZcpOzubYrUP+/6EdKXGhuuJz3aYjgIA8DMUqwEA6MRra/eqsdWhS47KNB0FAACYlJdHZzUAoE/CwsIUHh5uOka/2bdvnyQpKSnJcBK4S3hIsGZPG6qlBQdUWFZvOg4AwI9QrAYAoBPPryjWyIGxmjgkwXQUAABgEsVqAAg4TqdT99xzj3JychQeHq7hw4dr4cKF3znvgw8+0KmnnqqEhARFRERo/PjxevTRR79zXmd7QL/88suaMGGCIiIilJmZqfnz5+uDDz7odI/nrnLt3LlTlmVJkhYuXCjLsr76codt27Zp9uzZSk9PV1hYmLKysvSrX/1KDQ0NX52TlZWlK664QpJ04oknfvX6WVlZ+uijj7Rr165v5OqvfbjRd5cclamwkCAtWEZ3NQDAfUJMBwAAwBut31OtjXtrdefZY9z2j3oAAOCjKFYDQMC59dZb1dTUpOuuu07h4eF65JFHNGfOHOXm5mr69OmSpMcff1xz587VtGnTdNtttyk6Olrvv/++5s2bp6KiIt19990uX+OFF17QxRdfrJycHN1+++0KCQnRwoULtXjx4l7nSk1N1dNPP63Zs2fruOOO07XXXuu278mqVas0c+ZMJSQk6LrrrtOgQYO0bt06/f3vf9dnn32mjz76SKGhobr//vv19ttv6/HHH9ett96qUaNGSZJiYmJ0yy23qLy8XH/729++uu6h4/B+KTHhOmdihl5etVe/PHWEEqLCTEcCAPgBitUAABzG8yuKFREapLMnDTIdBQAAmDZsmFRcLLW1SaGhptMAAPpBS0uLVq5cqbCwjmLc+eefr+zsbD344IOaPn26SktLdcMNN+iiiy7Sc88999Xzrr/+et1444267777NG/ePGVnZx/2+u3t7fr5z3+u1NRUrVixQomJiZKkefPmafz48b3OFR0drcsuu0yzZ89Wdna2LrvsMnd9S3TVVVcpPT1dK1euVGxs7FePn3TSSTrvvPP07LPPas6cOTrnnHNUXV2txx9/XKeccopmzJjx1bn333+/mpqa3JoL/evK6cP04pd79O+VuzX3hBzTcQAAfoAx4AAAfEt9S7teW1uiM8dnKC6CG9IAAAS88HApI0Patct0EgBAP7n++uu/KghL0qBBgzR8+HBtOzhp46WXXlJLS4uuvvpqlZeXf+PrzDPPlNPp1AcffNDp9VetWqWSkhLNmTPnq0K11NF9PHfu3F7n8pQNGzZo/fr1uuSSS9TS0vKN93vssccqOjpa7733nkczwDuMSo/TkVlJenHlbtm2bToOAMAP0FkNAMC3vLZ2rxpbHbrkqEzTUQAAgLc4NAo8N9d0EgBAPzhcR3RycrJ2Hfzg0ubNmyVJJ598cqfX2L9/f6fHduzo2PN3xIgR3zl2uMe6m8tTDr3f22+/Xbfffvthz3H1fuFfzps8SDe/skHr9tRo4pAE03EAAD6OYjUAAN/y/IpijRwYyz+4AADA/xwqVs+aZToJAKAfBAcHH/bxQ52kh/771FNPKT09/bDndjYC3JO5POXQ9X/xi1/o9NNPP+w5X+8Qh3+bNS5d//f6Ji1avYd7JwCAPqNYDQDA16zfU62Ne2t159ljZFmW6TgAAMBbHCpWAwAgKS8vT5KUkpLisru6M1lZWZKkgoKC7xw73GOmHXq/wcHBvXq/h/DvbP8QHxmqU0YP0OL1pbrtjNEKC2G3UQBA7/G3CAAAX/P8imJFhgbr7EmDTEcBAADehGI1AOBrLrjgAoWHh+v2229XU1PTd47X1NSopaWl0+dPnTpV6enpWrBggaqqqr56vL6+Xo8++mif88XExKiysrLP1zlk0qRJGjt2rB599FFt3779O8fb29u79XoxMTGqqqpir2M/cN6kQapsaNVHWw+YjgIA8HF0VgMAcFBdc5teW1uiMyekKy4i1HQcAADgTXJzpcJC0ykAAF5i8ODBeuSRR3TNNddo1KhRmj17toYOHaoDBw5ow4YNevXVV5Wfn/9VB/W3hYSE6J577tGll16qI488UldffbVCQkK0YMECJScna8eOHX3qQp42bZo++OAD3XXXXcrMzJRlWbrooot6fT3LsvT0009r5syZGj9+vK666iqNGTNGjY2NKiws1CuvvKI///nPmjNnTpe53njjDf3kJz/RMccco+DgYM2cOVNpaWm9zgYzjh+equToMC1as0enjB5gOg4AwIdRrAYA4KDX15WosdWhi4/MNB0FAAB4m2HDpD17pLY2KZQPtQEApCuvvFLDhw/XPffco8cee0zV1dVKSUnRiBEjdOedd2rgwIEun3/JJZcoNDRUd955p26//XYNGDBAV199tcaPH6/zzjtPkZGRvc728MMP68c//rH++Mc/qq6uTpL6VKyWpIkTJ2rNmjX685//rNdff12PPvqoYmNjlZWVpTlz5uikk07q8ho/+9nPtH37dr300kt69NFH5XQ6tWTJEorVPig0OEhnTsjQcyuKVdPUpvhI1kcAgN6xAmnkytSpU+0vv/zSdAwAgBeybVvf/8enctrSWzccyz5aAADgu3JypLffloYP79eXXbBggSR12a0GAPAP9957r375y19q+fLlmjZtmuk4QKfW7a7W2Q99pj+fN44P/gMAXLIsa5Vt21MPd4w9qwEAkLRhb402ldTqkiOHUKgGAACHx77VAAA3am1tlcPh+MZj9fX1euihh5ScnKzJkycbSgZ0z/jB8cpJjdai1XtNRwEA+DDGgAMAIOm5L4oVGRqssycNMh0FAAB4K4rVAAA32r59u2bNmqWLLrpIw4YNU2lpqRYuXKgdO3bokUceUVhYmFtfr7KyUq2trS7PiYyMVHx8vFtfF/7LsiydN3mw7n63QLsrGzUkKcp0JACAD6JYDQAIeHXNbXp9XYnOnJCuuAj2WAIAAJ3IzZW2bjWdAgDgJ1JTUzVt2jQ9++yzKisrU0hIiMaNG6e//OUvuuCCC9z+euedd54++ugjl+dcccUVX20/AXTH2RMzdPe7BVq0Zq9uOCnPdBwAgA+iWA0ACHivrS1RY6tDlxw11HQUAADgzfLypLfeMp0CAOAnkpOT9fzzz/fb6917772qqqpyeU5GRkY/pYG/GJwYpaOGJWnRmr366cxctlYDAPQYxWoAQECzbVvPfVGsUelxmjCYUWcAAMAFxoADAHzYlClTTEeAnzpv8iD95uUNWru7WpMyE03HAQD4mCDTAQAAMGn9nhrll9bqkqMy+fQvAABwLStLKimRutjvEwAAIJDMGpeu8JAgLVqz13QUAIAPolgNAAhoz68oVmRosM6eyKgzAADQhdBQacgQaft200kAAAC8RlxEqE4ZPUCL15Wotd1pOg4AwMdQrAYABKy65ja9vq5EZ03IUFxEqOk4AADAFzAKHAAA4DvOmzxIVY1t+mjrAdNRAAA+hmI1ACBgvba2RI2tDl18VKbpKAAAwFfk5kqFhaZTAAAAeJXj8lKVHB2mV1bvMR0FAOBjKFYDAALWi1/u1qj0OE0YHG86CgAA8BV0VgMAAHxHaHCQzpyQoQ83l6mmsc10HACAD6FYDQAISLsrG7V+T43OnZQhy7JMxwEAAL6CYjUAAMBhnTd5kFodTr25odR0FACAD6FYDQAISG9v7PiH06yx6YaTAAAAn0KxGgAA4LDGDYpXTmq0Fq1hFDgAoPsoVgMAAtJbG/Zp3KB4DUmKMh0FAAD4kqFDpX37pOZm00kAAAC8imVZOm/yYK3cWaXdlY2m4wAAfATFagBAwNlb3aS1u6s1a9xA01EAAICvCQmRMjOl7dtNJwEAAPA650waJElatGav4SQAAF9BsRoAEHDe2bhPEiPAAQBAL+XlSYWFplMAAAB4nUEJkZqWnaRXVu+Rbdum4wAAfADFagBAwHlrQ6lGpcdpWEq06SgAAMAXsW81AABAp86bNFg7Kxq1Zne16SgAAB9AsRoAEFD21TRr1a4qncEIcAAA0FsUqwEAADo1a9xAhYcEadFqRoEDALpGsRoAEFDe2VgqSZo1jhHgAACglyhWAwAAdCo2IlSnjB6gxetL1NruNB0HAODlKFYDAALKWxv3acSAWOWkxpiOAgAAfBXFagAAAJd+MHmwqhvbtLSgzHQUAICXo1gNAAgYZXXNWrmzUrMYAQ4AAPpiyBCprExqajKdBAAAwCsdl5eilJgwLVrDKHAAgGsUqwEAAePdTftl29L3GAEOAAD6IiREysqStm83nQQAAMArhQQH6cwJGfpwc5lqGttMxwEAeDGK1QCAgPH2hlLlpEYrL40R4AAAoI8YBQ4AAODSeZMGq9Xh1BsbSkxHAQB4MYrVAICAUFHfos+3V+h749JlWZbpOAAAwNdRrAYAAHBp7KA45abFaNFqRoEDADpHsRoAEBDey98vpy3NGssIcAAA4AYUqwEAAFyyLEvnTR6kL3dVqbii0XQcAICXolgNAAgIb20oVVZylEalx5qOAgAA/EFuLsVqAACALpwzcZAsS1q0hu5qAMDhUawGAPi9qoZWLSuq0CxGgAMAAHfJy5MKC02nAAAA8GoZCZGaNixZi9bskW3bpuMAALwQxWoAgN97f/N+OZy2vscIcAAA4C5Dhkjl5VIjIy0BAABcOXfyIO2saNTq4mrTUQAAXohiNQDA7729oVRDkiI1dlCc6SgAAMBfBAdLw4ZJRUWmkwAAAHi1WWMHKjwkSG+sLzEdBQDghShWAwD8Wk1Tmz4tLNf3xjICHAAAuFleHvtWAwAAdCE2IlRH5yRryZYy01EAAF6IYjUAwK99kL9fbQ5bs8YxAhwAALgZxWoA6D3b7thKoaRE+vJLqbLSdCIAHjRzZJp2VjRq+4F601EAAF6GYjUAwK+9vbFUGfERmjA43nQUAADgb3JzpcJC0ykAwPfMmCGFh0vJydKoUdIRR0i//73pVAA86MQRaZKk/9JdDQD4ForVAAC/Vdfcpo+3lmvWOEaAAwAAD6CzGgB65623pDfflEaOlAYM6ChY33OP6VQAPGhIUpSGD4ihWA0A+A6K1QAAv/XfLWVqdTj1vXEDTUcBAAD+iGI1APRccbF05ZXSNddI110nVVdL//63FBJiOhkADztxZJpW7KhUXXOb6SgAAC9CsRoA4Lfe2lCqAXHhmjQk0XQUAADgjwYPlqqqpIYG00kAwPs1Nkrz50uTJ3d0Um/eLL33nnT99dL48abTAegHM0ekqd1p69Nt5aajAAC8CMVqAIBfamhp19KCA5o1Nl1BQYwABwAAHhAUJGVns281ALhi29KLL3YUqPPzpdWrpTvukKKipLPOkm691XRCAP1kytBExUWEMAocAPANzNcBAPilJQVlaml3atZYRoADAAAPys3tGAU+YYLpJADgfdatk268sWPU99NPS8cf/83jc+aYSAXAkJDgIB0/PFVLCg7I6bRpLgAASKKzGgDgp97esE8pMeGampVkOgoAAPBneXl0VgPAt5WXS3PnSqeeKl18sbRq1XcL1QAC0syRaSqvb9GGvTWmowAAvATFagCA32lqdei/W8o0a+xABfMpXQAA4El5eR2d1QAAqa1NeuCBjpHfERHSli3SdddJwcGmkwHwEjNGpMmyxChwAMBXKFYDAPzOR1vL1NTm0KxxjAAHAAAeRrEaADq8/740caL05pvSRx9J998vJSaaTgXAyyRFh2nSkAQtKaBYDQDoQLEaAOB33tqwT8nRYTqSEeAAAMDTKFYDCHRFRdLZZ0vz5kl//rP07rvS6NGmUwHwYjNHpmn9nhqV1TWbjgIA8AIUqwEAfqW5zaEPN+/XqWMGKiSYv+YAAICHZWRINTVSXZ3pJADQv+rqpFtukY46SjrmGGnTJumssySLrZgAuHbiyDRJ0tKCA4aTAAC8AXfxAQB+5ZNt5Wpodeh7jAAHAAD9IShIysnp6CwEgEDgdEpPPSWNHCmVlEjr10u/+Y0UHm46GQAfMTo9TgPjIrSEfasBAJJCTAcAAMCd3tpQqoSoUE3LTjYdBQAABIpDo8AnTjSdBAA8a8UK6YYbJNuWXnmlo6saAHrIsiydODJVi9eVqrXdqbAQeuoAIJDxtwAAwG+0tDv0Qf5+nTp6gEIZAQ4AAPoL+1YD8HelpdKcOdI553TsTb18OYVqAH0yc+QA1be0a+XOStNRAACGcScfAOA3PissV11Lu2aNSzcdBQAABBKK1QD8VUuLdNdd0rhx0sCBUkGBdMUVHVsgAEAfTM9NVlhIkP7LKHAACHisLAEAfuP9/DLFhodoek6K6SgAACCQUKwG4G9sW1q8WBo7Vlq2TPr8c+kvf5FiY00nA+AnosJCNC07mX2rAQAUqwEA/mNZUbmOyk5mryMAANC/cnMpVgPwH5s3S6efLv3mN9KDD0qvvdbx5xwAuNnMEanaXt6gneUNpqMAAAzibj4AwC/sqWrUropGTc9NNh0FAAAEmowMqb5eqq01nQQAeq+6WrrpJun446XvfU9at0467TTTqQD4sZkjB0gSo8ABIMBRrAYA+IVlRRWSpGMYAQ4AAPqbZXV0HRYWmk4CAD3ncEiPPy6NHCk1N0v5+dKNN0qhoaaTAfBzmclRykmNplgNAAGOYjUAwC8sL6pQSkyYhg+IMR0FAAAEIvatBuCLPv5YmjpVeuYZ6Z13pEcflVJTTacCEEBOGjVAX+yoUH1Lu+koAABDKFYDAHyebdtaVlSuo3NSZFmW6TgAACAQUawG4EuKi6ULL5Rmz5ZuuUX66CNp4kTTqQAEoBNHpKnNYevTbeWmowAADKFYDQDweUUHGrS/tkXH5LBfNQAAMIRiNQBf0NgozZ8vTZ4sjRolbd4sXXBBx3YGAGDA1KxExUaEaAmjwAEgYFGsBgD4vOVFHZ++nc5+1QAAwBT2rAbgzWxbevHFjgJ1fr60apV0xx1SVJTpZAACXGhwkI7PS9WSgjI5nbbpOAAAA0JMBwAAoK8+K6zQoIRIDUmKNB0FAAAEKjqrAXirdeukG2+Uqqulp56STjjBdCIA+IYTR6bpzQ2l2lRSq3GD403HAQD0MzqrAQA+zem0tXx7hY7JSWa/agAAYM7AgVJTk1RTYzoJAHQoL5fmzpVOPVW6+OKObmoK1QC80IwRqbIs6b+MAgeAgESxGgDg0/JLa1XT1KbpuYwABwAABllWxyhwuqsBmNbWJj3wQMfI74gIacsW6brrpOBg08kA4LBSYsI1YXCC/ltAsRoAAhHFagCAT1t2cL/qo3OSDScBAAABj1HgAEx7/31p4kTpzTeljz6S7r9fSkw0nQoAujRzZJrW76lWeX2L6SgAgH5GsRoA4NOWFVUoNy1GA+IiTEcBAACBjs5qAKYUFUlnny3Nmyf9+c/Su+9Ko0ebTgUA3TZzZJpsW1pacMB0FABAP6NYDQDwWa3tTq3YUalj6KoGAADeIC9PKiw0nQJAIKmrk265RTrqKOmYY6RNm6SzzurYmgAAfMiYjDilxYZrCftWA0DAoVgNAPBZ6/dUq7HVQbEaAAB4B8aAA+gvTqf01FPSyJFSSYm0fr30m99I4eGmkwFAr1iWpRNHpOnjrQfU5nCajgMA6EdGi9WWZZ1uWVaBZVmFlmXdfJjjP7csK9+yrPWWZX1oWdbQrx1zWJa19uDX6/2bHADgDT4rrJBlSdOyKVYDAAAvQLEaQH9YsaKji/qhh6SXX5YWLpQyMkynAoA+O3Fkmupa2rVyZ6XpKACAfmSsWG1ZVrCkhyTNkjRa0sWWZX17M501kqbatj1e0kuS/vq1Y022bU88+HVWv4QGAHiVZUXlGpMRp4SoMNNRAAAApLQ0qbVVqqoynQSAPyotlebMkc45p2Nv6uXLpWnTTKcCALc5Ni9FYcFBjAIHgABjsrP6SEmFtm1vt227VdK/JZ399RNs215i23bjwR9+LmlwP2cEAHipplaH1hRXa3pOiukoAAAAHSyL7moA7tfSIt11lzRunDRwoFRQIF1xhRTE7n4A/EtMeIiOyk7SfylWA0BAMbmqHSRp99d+vOfgY525WtLbX/txhGVZX1qW9bllWed4IB8AwIt9uatSrQ6njma/agAA4E1yc6XCQtMpAPgD25YWL5bGjpWWLZM+/1z6y1+k2FjTyQDAY2aMSFPRgQbtqWrs+mQAgF8IMR2gOyzLukzSVEknfO3hobZt77UsK1vSfy3L2mDbdtFhnnutpGslKTMzs1/yAgA8b1lRhUKCLB05LMl0FAAAgP+hsxqAO2zeLN10k7R7t/Tgg9Jpp5lOBAD94qiD93lW7arS4MQow2kAAP3BZGf1XklDvvbjwQcf+wbLsk6WdJuks2zbbjn0uG3bew/+d7ukpZImHe5FbNt+3LbtqbZtT01NTXVfegCAUcsKyzUpM0FRYT7xuSsAABAoKFYD6Ivq6o4i9fHHS9/7nrRuHYVqAAFl5MBYRYUFa/WuKtNRAAD9xGSxeqWkPMuyhlmWFSbpIkmvf/0Ey7ImSXpMHYXqsq89nmhZVvjB/0+RNF1Sfr8lBwAYVdPUpg17a3Q0+1UDAABvQ7EaQG84HNLjj0sjR0rNzVJ+vnTjjVJoqOlkANCvQoKDNGFwglYVU6wGgEBhrB3Ntu12y7J+IuldScGSnrBte5NlWb+X9KVt269LultSjKT/WJYlScW2bZ8laZSkxyzLcqqj4P4X27YpVgNAgPhie4WctjSd/aoBAIC3oVgNoKc++US64YaOvajfeUeaONF0IgAwasrQRD3yUZEaW9uZqAcAAcDon/S2bb8l6a1vPfZ/X/v/kzt53jJJ4zybDgDgrZYVVSgiNEgTMxNMRwEAAPimlJSODsnKSikpyXQaAN6suFj69a+lZcuku++WLrhA6mjWAICANmVoohxOW+t21+hoGhUAwO+ZHAMOAECvLCsq1xFZSQoPCTYdBQAA4Jssi+5qAK41Nkrz50uTJ3eM/d6yRbrwQgrVAHDQpIPNCasZBQ4AAYFiNQDApxyoa9HW/fU6hv2qAQCAt6JYDeBwbFt68UVp1KiOPalXrZLuuEOKijKdDAC8SkJUmHLTYrRqF8VqAAgEbPgAAPApy4rKJUnHMAYKAAB4K4rVAL5t3Trpxhul6mrpqaekE04wnQgAvNqUzES9m79Ptm3LYvIEAPg1OqsBAD5leVGFYiNCNHZQvOkoAAAAh0exGsAh5eXS3LnSqadKF1/c0U1NoRoAujR5aIKqG9u0vbzBdBQAgIdRrAYA+JRlRRWalp2s4CA+VQsAALwUxWoAbW3SAw90jPyOiOjYl/q666TgYNPJAMAnTBmaKEmMAgeAAECxGgDgM3ZXNqq4slHTGQEOAAC8WW5uR7Hatk0nAWDC++9LEydKb74pffSRdP/9UmKi6VQA4FOyU2IUHxmq1RSrAcDvsWc1AMBnLC+qkCQdk5tiOAkAAIALycmSZUkVFVIK6xYgYBQVST//ubRxo3TffdJZZ3X8WQAA6LGgIEuTMxPorAaAAEBnNQDAZ3xWVK6UmHDlpcWYjgIAANA5y2IUOBBI6uqkW26RjjpKOvpoKT9fOvtsCtUA0EdThiZqW1m9ahrbTEcBAHgQxWoAgE+wbVvLiip0TE6yLG76AAAAb0exGvB/Tqf01FPSyJFSSYm0fr10881SeLjpZADgFyYf3Ld6zW66qwHAnzEGHADgEwrL6nWgrkXHsF81AADwBRSrAf+2YoV0ww0de9O//LI0bZrpRADgdyYMTlCQJa3eVaUZI9JMxwEAeAid1QAAn7Ds4H7V09mvGgAA+ILcXKmw0HQKAO5WWirNmSOdc440b560fDmFagDwkOjwEI1Kj9OqYjqrAcCfUawGAPiEZUXlGpwYqSFJUaajAAAAdI3OasC/tLRId90ljRsnDRwoFRRIV1whBXFrDQA8acrQRK0trla7w2k6CgDAQ1hRAwC8ntNp6/PtlYwABwAAvuNQsdq2TScB0Be2LS1eLI0dKy1bJn3+ufSXv0ixsaaTAUBAmDI0UQ2tDhXsrzMdBQDgIexZDQDwersqG1XT1KYpQxNNRwEAAOiepCQpJEQ6cEBKY49FwCdt3izddJNUXCw9+KB02mmmEwFAwJmc2XEvaHVxtcZkxBtOAwDwBDqrAQBeb1NJjSTxjxIAAOBbGAUO+Kbq6o4i9fHHS7NmSevXU6gGAEMGJ0YqNTZcq3exbzUA+CuK1QAAr7dxb61CgizlDYgxHQUAAKD7KFYDvsXhkB5/XBo5UmpqkvLzO4rWoaGmkwFAwLIsS1MyE7WKYjUA+C3GgAMAvN6mkhoNHxCr8JBg01EAAAC6LzdXKiw0nQJAd3zyiXTDDR17Ub/9tjRpkulEAICDpgxN1Dub9qmsrllpsRGm4wAA3IzOagCAV7NtW/kltRqTEWc6CgAAQM/QWQ14v+Ji6aKLpEsvlW6+WfroIwrVAOBlJg89uG/1rmqzQQAAHkGxGgDg1fbVNquioZViNQAA8D0UqwHv1dgozZ8vTZ7cMfZ7yxbpwgslyzKdDADwLWMHxSksOEirixkFDgD+iDHgAACvtmlvrSRp7KB4w0kAAAB66FCx2rYpgAHewral//xH+tWvpGnTpFWrpKFDTacCALgQHhKscYPjtZp9qwHAL1GsBgB4tU0ltbIsaVQ6ndUAAMDHJCRIERHS/v3SwIGm0wBYt0668Uapulp66inphBNMJwIAdNPkzAQtXL5LLe0OhYcEm44DAHAjxoADALzaxpIaDUuOVnQ4n68CAAA+KDdXKiw0nQIIbOXl0ty50qmnduxPvWoVhWoA8DFThiaqtd2pTSW1pqMAANyMYjUAwKvll9RqDCPAAQCAr2LfasCctjbpgQekUaOk8PCOfannzpWC6cgDAF8zOTNRkhgFDgB+iGI1AMBrVTW0am91k8ZkMAIcAAD4KIrVgBnvvy9NnCi98Ya0dGlH0Tox0XQqAEAvpcVFaEhSpFZRrAYAv8NMVQCA1zo02oliNQAA8Fl5edLLL5tOAQSOoiLpF7+QNmyQ7rtPOussybJMpwIAuMGUzEQt314h27Zl8Wc7APgNOqsBAF5rU0mNJGlMBmPAAQCAj6KzGugfdXXSLbdIRx0lTZsm5edLZ59NoRoA/MjkoYnaX9uivdVNpqMAANyIYjUAwGttKqlVRnyEkqLDTEcBAADondxcqbBQsm3TSQD/5HRKTz0ljRwplZRI69dLN9/csUc1AMCvHNq3mlHgAOBfGAMOAPBaG0tqNGYQXdUAAMCHxcdLUVHSvn1SerrpNIB/WbFCuuGGjg+DvPxyR0c1AMBvjRwYq6iwYK3eVaWzJw4yHQcA4CZ0VgMAvFJDS7t2lDewXzUAAPB9jAIH3Ku0VJozRzrnHGnePGn5cgrVABAAQoKDNHFIglYV01kNAP6EYjUAwCtt2Vcr22a/agAA4AcoVgPu0dIi3XWXNG6cNGCAVFAgXXGFFMTtLQAIFFOGJmpzaZ0aW9tNRwEAuAmreQCAV9q4t1aSNHYQndUAAMDHUawG+sa2pcWLpbFjpc8+6+ikvusuKTbWdDIAQD+bPDRRDqetdbtrTEcBALgJxWoAgFfaVFKjpOgwDYyLMB0FAACgbyhWA723ebN0+unSr38tPfig9PrrHb+nAAABaeLgBEnShr3VRnMAANyHYjUAwCttKqnVmIw4WZZlOgoAAEDf5OZKhYWmUwC+pbpauukm6fjjpVmzpPXrpdNOM50KAGBYYnSYUmLCVFhWbzoKAMBNKFYDALxOa7tTW/fXsV81AADwD3l5HcVq2zadBPB+Dof0+OPSyJFSU5OUn99RtA4NNZ0MAOAlclJjKFYDgB8JMR0AAIBv27q/Tm0OW2My2K8aAAD4gdjYjq+SEmnQINNpAO/1ySfSDTd0/H55+21p0iTTiQAAXig3LUZvrC+VbdtM5AMAP0BnNQDA6+SX1EoSxWoAAOA/2Lca6FxxsXTRRdKll0o33yx99BGFaqCfLFiwQJZlaenSpW697owZM5SVldXr53sqV28sXbpUlmVpwYIFvb5GVlaWZsyY4bZMgS43LUY1TW0qr281HQUA4AYUqwEAXmdjSY2iw4KVlRxtOgoAAIB7UKwGvquxUZo/v6MwPWKEtGWLdOGFEl1yAHrojjvu0Kuvvmo6hlssXbpUd9xxh6qrq01H8Vq5aTGSxChwAPATFKsBAF5nU0mtRmfEKSiIm1QAAMBP5OZSrAYOsW3pxRelUaOkTZuk1as7itZRUaaTAXCT9957TwUFBf32evPnz/dYsfr4449XU1OTZs+e7ZHrf9vSpUs1f/58itUufFWsPkCxGgD8AXtWAwC8isNpK7+kVhceMcR0FAAAAPfJy5Oef950CsC8deukG2+Uqqulp56STjjBdCIAHhAWFmY6Qp/V1dUpNjZWQUFBioiIMB0HXzMwLkIx4SEqorMaAPwCndUAAK+yo7xBTW0O9qsGAAD+hTHgCHTl5dLcudKpp3bsT71qFYVqwIs4nU7dc889ysnJUXh4uIYPH66FCxd+57wPPvhAp556qhISEhQREaHx48fr0Ucf/c55ne1Z/fLLL2vChAmKiIhQZmam5s+frw8++KDTPaG7yrVz505ZB7cOWLhwoSzL+uqrJw7tKb1mzRqddtppio+P1/jx4yV1vmd1RUWFrrrqKiUnJysmJkYzZ87UmjVrXO7XvWXLFp1xxhmKjY1VfHy8zj//fO3bt++r43PmzNH8+fMlScOGDfvqvdxxxx09ej/+zrIs5aRGMwYcAPwEndUAAK+yqaRGkjQmI95wEgAAADfKzZWKiiSnUwric+MIIG1t0iOPSHfeKV1ySce+1ImJplMB+JZbb71VTU1Nuu666xQeHq5HHnlEc+bMUW5urqZPny5JevzxxzV37lxNmzZNt912m6Kjo/X+++9r3rx5Kioq0t133+3yNV544QVdfPHFysnJ0e23366QkBAtXLhQixcv7nWu1NRUPf3005o9e7aOO+44XXvttb3+HhQXF2vmzJn64Q9/qB/84Aeqr++8ENrS0qKTTz5Za9eu1Zw5c3TkkUdq/fr1Ovnkk5WUlHTY5+zdu1czZszQueeeq7vvvlvr1q3TY489ptraWr333nuSpOuuu061tbVatGiR/va3vyklJUWSviqc439y0mK0rLDCdAwAgBtQrAYAeJVNJbUKCw5S3oAY01EAAADcJyZGSkiQ9u6VhrDdCQLE++9LN90kZWRIS5dKY8aYTgSgEy0tLVq5cuVX47vPP/98ZWdn68EHH9T06dNVWlqqG264QRdddJGee+65r553/fXX68Ybb9R9992nefPmKTs7+7DXb29v189//nOlpqZqxYoVSjz4oZV58+a5LMR2lSs6OlqXXXaZZs+erezsbF122WW9/h7s2LFD//znP3XNNdd0ee6//vUvrV27Vn/4wx902223ffX4uHHj9OMf/1hDhw79znMKCwv1wgsv6IILLvjqsaCgID388MMqKCjQiBEjdPTRR2v8+PFatGiRzjnnnE47tNGxb/Urq/eqrrlNsRGhpuMAAPqAj3MDALzKppIajRgYq9Bg/ooCAAB+hlHgCBRFRdI553SM/f7Tn6T33qNQDXi566+//hv7TA8aNEjDhw/XtoN/b7300ktqaWnR1VdfrfLy8m98nXnmmXI6nfrggw86vf6qVatUUlKiOXPmfFWolqSYmBjNnTu317ncKSkpSVdeeWW3zl28eLGCg4N14403fuPxa665RvHxh58Ul5GR8Y1CtSTNnDlTkjzyfvxdTmpHk0PRgQbDSQAAfUUlAADgNWzb1qaSWvarBgAA/ik3VyosNJ0C8Jy6OumWW6SjjpKmTZPy86Wzz5Z6uHcsgP53uI7o5ORkVVR0jFnevHmzJOnkk09WamrqN75OOeUUSdL+/fs7vf6OHTskSSNGjPjOscM91t1c7pSTk6Pg4OBunbtjxw5lZGQoJuabU+HCwsI0bNiwwz6ns/ciySPvx9/lpnV879m3GgB8H2PAAQBeY291k6ob2yhWAwAA/0RnNfyV0yk980xHofqkk6T16ztGfwPwGZ0VaW3b/sZ/n3rqKaWnpx/23M5GgHsylztFRUW5/Zpf56oQ7on34++GJkUpNNiiWA0AfoBiNQDAa2wqqZUkjRl0+JFZAAAAPi0vT/r8c9MpAPdasUK64YaOgvXLL3d0VAPwO3l5eZKklJQUnXzyyT1+/qG9lwsKCr5z7HCPebusrCx98MEHqq+v/0Z3dVtbm3bs2KGEhIReX9tiGkW3hAQHKSs5mmI1APgBxoADALzGppJaBVnSqIF0VgMAAD9EZzX8SWmpNGfO//am/vxzCtWAH7vgggsUHh6u22+/XU1NTd85XlNTo5aWlk6fP3XqVKWnp2vBggWqqqr66vH6+no9+uijfc4XExOjysrKPl+nu84880w5HA498MAD33j8n//8p2pqavp07UPF7/58P74qNy1GRQcoVgOAr6OzGgDgNTbtrVF2aowiw7q3RxQAAIBPycmRtm/v6EAN4rPj8FEtLdL990t33y1dfbW0ZYsUx4dNAX83ePBgPfLII7rmmms0atQozZ49W0OHDtWBAwe0YcMGvfrqq8rPz/+qg/rbQkJCdM899+jSSy/VkUceqauvvlohISFasGCBkpOTtWPHjj51FE+bNk0ffPCB7rrrLmVmZsqyLF100UW9vl5XrrnmGj322GP67W9/q8LCQh155JFav369XnzxReXm5qq9vb3X15528IM/v/nNb3TppZcqIiJCY8eO1dixY90V32/kpsXo3U371NLuUHgI95IAwFfxr2MAgNfYVFKrsexXDQAA/FV0tJSUJO3ebToJ0HO2LS1eLI0dK332mbR8uXTXXRSqgQBy5ZVX6uOPP9akSZP02GOP6frrr9c//vEPlZaW6s4779TAgQNdPv+SSy7Riy++qMjISN1+++36+9//rh/+8Ie69dZbJUmRkZG9zvbwww/r2GOP1R//+Eddcskluvjii3t9re4IDw/Xhx9+qCuuuEKvvfaafvnLX6qgoEAffvih4uPj+/Repk+frrvuuktFRUX60Y9+pIsvvlgvvfSSG9P7j9y0GDltaWd5o+koAIA+sGzbNp2h30ydOtX+8ssvTccAABxGZUOrJt/5vm773ij96Phs03EAAAA8Y8YM6Xe/k046qdtPWbBggSRpzpw5HokEdGnzZummm6Ti4o6u6tNOM50IgB+599579ctf/lLLly//qqvYVzkcDqWkpOioo47SO++8YzqO39u4t0bf/8eneuiSyTpjfLrpOAAAFyzLWmXb9tTDHaOzGgDgFXaUN0iSslOjDScBAADwIPathi+prpZ+9jPp+OOlWbOk9espVAPotdbWVjkcjm88Vl9fr4ceekjJycmaPHmyoWS9c7i9ux999FFVV1frlFNOMZAo8OSkxsiypMIy9q0GAF/GntUAAK+wp6pjZNOQpCjDSQAAADyIYjV8gcMh/etf0v/9n3T22VJ+vpSaajoVAB+3fft2zZo1SxdddJGGDRum0tJSLVy4UDt27NAjjzyisLAwt75eZWWlWltbXZ4TGRmp+Pj4Xl3/Rz/6kZqbm3XMMccoPDxcy5cv13PPPafc3Fxde+21vbomeiYyLFiDEiJVeIBiNQD4MorVAACvsKeq4xPJgxJ6v68TAACA18vLkz791HQKoHOffCLdcIMUEyO9/bY0aZLpRAD8RGpqqqZNm6Znn31WZWVlCgkJ0bhx4/SXv/xFF1xwgdtf77zzztNHH33k8pwrrrjiq+02eurUU0/VQw89pDvvvFP19fUaMGCArrnmGt15552KjY3t1TXRc7lpMXRWA4CPo1gNAPAKuysblRwdpuhw/moCAAB+jM5qeKviYunXv5aWLZPuvlu64ALJskynAuBHkpOT9fzzz/fb6917772qqqpyeU5GRkavr3/55Zfr8ssv7/Xz4R65qTFaXlQhh9NWcBB/bwGAL6IiAADwCnuqmjSYEeAAAMDfZWdLO3Z0jFkODjadBpAaGzuK03//u/STn0hPPCFFsS4H4PumTJliOgL6QW5ajFrandpb1aTMZP7+AgBfFGQ6AAAAkrS7qlGDExkBDgAA/FxUVMfev7t3m06CQGfb0osvSqNGSZs2SatXS/PnU6gGAPiU3LQYSVLhgTrDSQAAvUWxGgBgnMNpq6S6SUMSuTEGAAACAKPAYdq6ddKJJ0p/+pP01FMdReuhQ02nAgCgx74qVrNvNQD4LIrVAADj9tc2q81ha0gSndUAACAAUKyGKeXl0ty50qmnShddJK1aJZ1wgulUAAD0WkJUmFJiwlRU1mA6CgCglyhWAwCM213ZKEkaTGc1AAAIBBSr0d/a2jr2pB49WgoPl7Zs6Shas286AMAP5KTGqPAAndUA4KtCTAcAAGB3VZMkaQh7VgMAgECQmystXWo6BQLF++9LN90kZWRIS5ZIY8aYTgQAgFvlpsXojfWlsm1blmWZjgMA6CGK1QAA4/ZUdXRWD6JYDQAAAkFenlRYaDoF/F1RkfSLX0gbNkj33SeddZbEDXwAgB/KTYtRTVObyutblRobbjoOAKCHGAMOADBud2WTBsSFKzyEMYQAACAA5ORIO3dK7e2mk8Af1dVJt9wiHXVUx9emTdLZZ1OoBgD4rdy0GElSYRmjwAHAF1GsBgAYt7uqUUPYrxoAAASKiAhpwACpuNh0EvgTp1N66ilp5Ehp715p/fqOonVEhOlkAAB41FfFavatBgCfxBhwAIBxe6uadOSwJNMxAAAA+k9enrRtm5SdbToJ/MGKFdINN3QUrF9+WZo2zXQiAAD6zcC4CMWEh6iIzmoA8El0VgMAjGpzOFVa06TB7FcNAAACyaFiNdAXpaXSnDnSOedIc+dKn39OoRoAEHAsy1JOajRjwAHAR1GsBgAYVVLdJKctxoADAIDAkpsrFRaaTgFf1dIi/fWv0rhxHSPlt2zpKFoHcZsHABCYclJjKFYDgI/iXzEAAKP2VDVJkgYn0VkNAAACCJ3V6A3blhYvlsaOlT79VFq+XLrrLikuznQyAACMykmL0b7aZtU1t5mOAgDoIfasBgAYtbuyURKd1QAAIMBQrEZPbd4s/exn0q5d0oMPSqedZjoRAABeIzctRpJUdKBBE4ckmA0DAOgROqsBAEbtrmpUcJCl9PgI01EAAAD6T3a2VFwstbebTgJvV13dUaQ+/njp9NOl9espVAMA8C05qdGSpJ3lDYaTAAB6imI1AMCoPVVNSo+PUEgwfyUBAIAAEh4upadLO3eaTgJv5XBIjz8ujRwpNTRImzZJN90khYaaTgYAgNcZENfRBFFW12w4CQCgpxgDDgAwandlowYnsl81AAAIQLm5UmFhx3+Br/vkE+mGG6SYGOntt6VJk0wnAgDAq8WEhygiNEgH6lpMRwEA9BBtbAAAo/ZUNbFftZ9ZunSpLMvSggULTEfptgULFsiyLC1dutR0FABAIGHfanxbcbF00UXSpZdKN98sffwxhWoAALrBsiylxUaojGI1APgcitUAAGOa2xwqq2vRkCSK1fC8tWvX6o477tBOxq0CALwFxWoc0tQkzZ/fUZgeMULaskW68ELJskwnAwDAZ6TGhtNZDQA+iGI1AMCYPVVNksQYcPSLtWvXav78+RSrAQDeg2I1bFv6z3+kUaM69qRevbqjaB3FhzkBAOiptNhwOqsBwAexZzUAwJg9VY2SRGc1AAAITBSrA9u6ddKNN0rV1dLChdIJJ5hOBACAT0uNDdeyogrTMQAAPURnNQDAmN0HO6vZs9r/2batRx55RFOmTFFUVJRiYmJ04oknasmSJd84b+fOnbIsS3fccYfeeOMNHXHEEYqIiFB6erp+9atfqb29/TvXfvnllzVhwgRFREQoMzNT8+fP1wcffPCNfbPvuOMOXXnllZKkE088UZZlybIszZkz5xvXcjqduueee5STk6Pw8HANHz5cCxcu9Mj3BAAADRsm7d4ttbWZToL+VF4uzZsnnXpqx/7Uq1ZRqAYAwA3SYsNV09Sm5jaH6SgAgB6gsxoAYMyeykaFBQcpLTbcdBR42OzZs/X888/r/PPP15VXXqmWlhY9++yzOuWUU/TKK6/orLPO+sb5b731lh5++GHNnTtXV111lV577TXdc889SkxM1K233vrVeS+88IIuvvhi5eTk6Pbbb1dISIgWLlyoxYsXf+N65513nkpLS/X444/r1ltv1ahRoyRJOTk53zjv1ltvVVNTk6677jqFh4frkUce0Zw5c5Sbm6vp06d76LsDAAhYYWHSoEHSzp0dXdbwb21t0iOPSHfeKV18sbR5s5SUZDoVAAB+I/Xg/aXy+hYNpjECAHwGxWoAgDF7qpo0KDFSQUGW6SjwoEWLFunZZ5/VY489pmuvvfarx2+88UZNmzZNN954o84880xZ1v9+HWzatEmbNm1SVlaWJGnu3LkaN26c/vGPf3xVrG5vb9fPf/5zpaamasWKFUpMTJQkzZs3T+PHj/9GhvHjx+voo4/W448/rlNOOUUzZsw4bNaWlhatXLlSYWFhkqTzzz9f2dnZevDBBylWAwA849AocIrV/u3996WbbpIyMqSlS6UxY0wnAtBfli2T3nxTOuMM6aijpOBg04kAv5UWGyFJKqujWA0AvoQx4AAAY3ZXNWpwYqTpGPCwZ555RrGxsTrnnHNUXl7+1Vd1dbXOPPNM7dy5U9u+tV/nOeec81WhWpIsy9KJJ56offv2qb6+XpK0atUqlZSUaM6cOf+fvTsPj6us+z/+OTOZ7HuatUnbdF8pSyk7FBAUVBZFVp8KVBFwAcWFRZRFxQVURNSfS6kioDwI8ggoCC0ILUtbSum+L2mbJmn2yTKZ5fz+OE3bNMlMlpk5M5P367rONcmZk3O+ky65cz5zf+9DQbUkZWZm6sYbbxxSrTfffPOhoFqSRo8ercmTJ/eqDwCAsGHd6sS2bZt0ySXSjTdKP/yh9MorBNXASNP9e82NN0olJdKFF0oLF9paEpCoumdW17V6bK4EADAYzKwGANimqqFdM2aW2l0GImzDhg1qbW1VcXFxv8fU1NRo8uTJhz4fP358r2MKCgokSfX19crMzNSOHTskSVOmTOl1bF/7BqK/6+7atWtI5wMAICTC6sTU2mqF07//vXTbbdJf/yqlptpdFYBo6eiQ1q+X1q49vDU2Sm639K9/SaYpXX+93VUCCYewGgDiE2E1AMAWbo9Pje1eVeQzszrRmaapwsJCPfnkk/0eM3PmzB6fO4O0xjNNM2y1Ha2/60bymgCAEW7SJOmll+yuAuESCEhPPCHdfrt07rnShx9arb8BJCav13rD0ZGh9Nq1UlWVNHmyNHOmtd10k7RypbVu/WOPSVdeaXflQEIqyEiWYVhtwAEA8YOwGgBgiz2N7ZKkCtYQSniTJk3S5s2bdfLJJyszMzNs5+1uE75p06Zez/W178g1sQEAiBkTJ0pbt9pdBcLhvfekW26R/H7p73+XTj7Z7ooAhEsgIO3a1TuU3rxZqqg4HEpfdZX1OHGi5HId/vqvfEV65x3p7belCRPsex1AgktyOlSQkczMagCIM6xZDQCwRVVDhySxZvUIMH/+fAUCAd1xxx19Pl9TUzOk886ZM0elpaVatGiRGhsbD+13u9367W9/2+v47qC8oaFhSNcDACAiKiulvXulri67K8FQVVdL111nrU39xS9agRRBNRCfTFPav1969VXpF7+QPv956aSTpJwc6cwzpV//WmpokD76UWuGdH29FVg/+6x0333SZz4jTZvWM6iWrDeyLF1KUA1EQWFWqupaO+0uAwAwCMysBgDY4tDM6nxmVie6yy67TNddd51+9atf6f3339cnPvEJjRo1Snv27NHbb7+trVu3avv27YM+b1JSkh588EFdc801mjt3rhYsWKCkpCQtWrRIBQUF2rFjR4/Z1CeeeKIcDod+8IMfqLGxURkZGaqsrNRJJ50UzpcLAMDguFxSebm0Y4c0ZYrd1WAwPB7p4Yeln/xEWrBA2rhRys62uyoAA9XUJK1bd3iW9Jo11qNpSrNmWTOkTzzRejPKjBlSbu7QrzVxYriqBhBCYVYKM6sBIM4QVgMAbFHV0KE0l1MFGcl2l4IoWLhwoc4++2z97ne/0wMPPKCuri6VlJTo+OOP1wMPPDDk81599dVyuVy6//779b3vfU/FxcVasGCBjjnmGH3qU59SWtrhmftjxozRwoUL9eMf/1g33XSTvF6vPve5zxFWAwDsN2mSteYpYXV8ME3phRekr39dmjrVaus7aZLdVQHoT0eHtGFD71C6sdEKoWfOtMLpiy+2Pi4ullhCCIhbRVkp2lLTancZAIBBMEzTtLuGqJkzZ465YsUKu8sAAEj6wp9XaOeBNv3n62fZXQoS0EMPPaRvfOMbevvtt3UybTgBALHuq1+12oF/7Wt9Pr1o0SJJ0rXXXhu9mtC3DRusP6ddu6Sf/1z62MfsrghAN5/PeuPP0aF0VZX1hpLuULp7femxYyUHKyQCiebH/96oP7y5XZvuv0AOB288AYBYYRjGStM05/T1HDOrAQC22NPYQQtwDFtXV5ecTqecTuehfW63W48++qgKCgp0/PHH21gdAAADNGmSFYIidjU1SffeK/3lL9Jdd0lf+lLvNWkBREcgIO3e3TuU3rzZWlahO5S+8krr40mT+PcKjCBFWSny+k01dXiVTzc/AIgLhNUAAFvUtXbq2Ipcu8tAnNu+fbsuuOACXXnllaqsrFR1dbX+9Kc/aceOHfrNb36j5GR+MQUAxIGJE6V//tPuKtAXv1/64x+l735Xuugia33boiK7qwJGBtOUamt7BtJr11r/DnNzD8+QPv98qy3/tGlSOm+IBka6wqwUSVJdq4ewGgDiBGE1ACDqTNNUc4dXOWm8ux3DU1hYqJNPPllPPPGEamtrlZSUpFmzZulHP/qRLr/8crvLAwBgYLrXrEZsefNN6ZZbpIwM6V//ko47zu6KgMTV3Hw4jD5yCwQOt+6eM0e69lprnem8PLsrBhCjirJSJVlh9ZSSLJurAQAMBGE1ACDqOr0Bef2mstP4MYThKSgo0FNPPWV3GQAADM+4cVJ1teTxSCkpdleDqirpW9+Sli6VfvpT6fLLJYM1L4Gw6Oiwlj04OpRuaLBC6O7Z0hddZD2WlPDvD8CgdM+srm3ttLkSAMBAkRIAAKKupdMrScysBgAAkKSkJGnMGGn7dquNLezR0WGF07/8pbUm9R//SEthYKh8PqtjxNGh9O7dVjeJ7lD6xhutx3HjJIfD7qoBJIAj24ADAOIDYTUAIOpaOqywOjuVsBoAAEDS4VbghNXRZ5rSM89I3/ymNHeutHKlNHas3VUB8cE0pV27eofSmzdLo0cfDqUvv1y67z5p8mTJxe+BACInMyVJ6clO1RJWA0DcIKwGAERdc3dYzcxqAAAAy8SJ0tatdlcx8qxeba1L3dgoLVokzZtnd0VA7Kqp6R1Kr1snZWcfDqU/8hHp1lul6dPpTADANoVZKcysBoA4QlgNAIi67jbg2an8GAIAAJBkzaxet87uKkaOAweku++Wnn1Wuvde6fOft9qxA5Cam63/j44Opn0+adYsK5Q+/njpc5+z1pnOy7O7YgDooSgrhTWrASCO8JsYACDqWjp8klizGgAA4JBJk6R//MPuKhKf1yv95jfS/fdLV10lbdgg5efbXRVgj44OaePGnoH0mjVSQ4M1M7p7tvQnP2k9lpRIhmF31QAQUmFWijbtb7W7DADAABFWAwCi7tDMasJqAAAAS/ea1YicV1+1Wn6XlUmvv27NCAVGAp/PWmbgyEB67Vpp925rCYKZM60Z01/8ovXxuHGSw2F31QAwZEVZqXpzywG7ywAADBBhNQAg6prbu9uAE1YDAABIksaMsdaD7eyUUlPtriaxbNsm3XabFdD97GfSRRcxOxSJyTStAProUHrzZutNGt2h9OWXS/fdZ71JJjnZ7qoBIOwKs1LU2ulTp9evVJfT7nIAACEQVgMAoq6l06s0l1PJSbxbHwAAQJK1XvK4cVawyozf8HC7pR/+UPrd76yw+q9/5Y0ASBy1tb1D6XXrpKysw6H0Rz4i3XqrNG2alJFhd8UAEDWFWSmSpLpWjyry022uBgAQCmE1ACDqWjp8yk7jRxAAAEAPEydarXoJq4cnEJCeeEK64w7pnHOkDz+0ZpUC8ailxQqhjwyl1661WnvPmmUF08cfL82fb/3fwRrsAHAorK4lrAaAuEBSAACIuuYOLy3AAQAAjsa61cP33nvWutR+v/TMM9LJJ9tdETAwnZ3Sxo09A+m1a6X6emn6dCuUnjlT+sQnrMfSUtrZA0A/io6YWQ0AiH2E1QCAqGvp9Co7jbAaAACgh0mTk0l6cQAA1ulJREFUpNWr7a4iPlVXS3feKb38stX6e/58ycGSM4hBPp/V7v/oUHrXLqu7QncofcMN1mNlJX+XAWCQDrcB77S5EgDAQBBWAwCirqXTq6Is1gsEAADoYdIkazYwBs7jkR5+WPrJT6QFC6yZqdnZdlcFSKYp7d7dM5Beu1batMlqS98dSl92mXTPPdLkyVJyst1VA0BCKMhIkcNgZjUAxAvCagBA1LV0+DSxkB9BAAAAPdAGfOBMU3rhBenrX5emTpXeftv6/gF2qK3tHUqvWydlZh4Opc85R/rqV62W3hkZdlcMAAnN6TBUkJmiWsJqAIgLJAUAgKhr7qANOAAAQC8VFVJdndTRIaWl2V1N7Nq4Ubr1Vqtt8iOPSB/7mN0VYaRoabFC6KOD6a4uadYsK5Q+9ljps5+1Ps7Pt7tiADFg586dqqys1Pe+9z3dc889dpczYhRmpjCzGgDiBGE1ACCqAgFTrZ1e5RBWAwAA9OR0WuvTbttmBV3oqalJuu8+6fHHpbvukr70JcnFmBIR0NlpvSni6FC6rs6aGd09W/rjH7ceS0slw7C7agDAEYqymVkNAPGCsBoAEFVtXT4FTCk7lRuLAAAAvXS3AiesPszvlxYulO6+W7roImtma1GR3VUhEfh81ptDjgyk16yxZu1PmHA4lP7CF6zHceOsN5UAwCCMHTtWHR0dSkriVnw0FWamaGN1q91lAAAGgJ+QAICoaun0SZKy0/gRBAAA0AvrVvf05pvSLbdYa/y+9JJ0/PF2V4R4ZJpSVVXvUHrTJmtWdHco/elPS9/7njR5spScbHfVAGJQa2ursrKyBvU1hmEoNTU1QhWhP1mpLrV5fHaXAQAYAIfdBQAARpbmdq8kZlYDAAD0ibDaUlUlXXWVdM010re+Jf33vwTVGJi6OmnJEms98y9+UTr1VCk3Vzr5ZOkXv5D275fOPlv63e+k2lprZvXzz0s/+IF05ZVWaE1QDcSkRYsWyTAMvfbaa7rvvvs0duxYpaWl6aSTTtI777wjSXrjjTd0+umnKyMjQ6Wlpbr//vt7nOOVV17RFVdcofHjxystLU25ubk6//zz9cYbb/S63rx58zRu3Dht375dl112mfLz85WdnX3o+TfeeEOnnHKK0tLSVFJSoltuuUXr1q2TYRg91qbeuXNn0H0vvPCCTjzxRKWmpqq0tFTf/OY35fMNPmTtrvdofV3/9ddfl2EYWrRokR555BFNnjxZqampmjx5sh555JFBXzsWpbgc8vgCdpcBABgAprUBAKKqpdMKq1mzGgAAoA+TJkl//avdVdino0P66U+lhx+Wvvxl6Q9/sGZVA0drbbVawnfPku6eMd3VZQXOs2ZJs2dbb3iYMUMqKLC7YgBhcvvtt8vv9+uWW25RV1eXHnroIZ1//vn685//rAULFuiGG27QNddco6efflrf/e53VVlZqc9+9rOSrMC7oaFB8+fPV3l5ufbu3as//OEPOvfcc7VkyRKdccYZPa7ldrt11lln6bTTTtMPfvAD1dbWSpLeeustnX/++crLy9Ptt9+u3NxcPf3001q6dOmgXstLL72kX//617rxxht1/fXX6/nnn9eDDz6ovLw83XnnneH5hgXxyCOPaP/+/friF7+orKwsPfXUU/rqV7+qhoYGfe9734v49SMpNcmpLn9AgYAph8OwuxwAQBCE1QCAqGrpODizmrAaAACgt4kTpa1b7a4i+kxTeuYZ6ZvflObOlVautNYHBjweaePG3qF0XZ00ffrhFt4XXmg9lpVJBqEEkMj8fr/eeecdJR/sgjB9+nRdfPHF+sxnPqO3335bc+bMkSQtWLBAY8eO1aOPPnoorP7973+vjKPeBHXjjTdqxowZeuCBB3qF1fX19brrrrv0/e9/v8f+r3/96zIMQ8uWLdP48eMlSTfffLPmzZs3qNeybt06rVu37tCM6BtvvFGzZs3SI488EpWwevPmzdqwYYPKy8slSV/60pd0+umn6/vf/74WLFhwaH88SnFZTWU9voDSkp02VwMACIawGgAQVc0dtAEHAADoV0WFVF8vtbdL6el2VxMdq1db61I3NkqLFkmDvNGPBOH3Wy25jw6ld+6UJkw4HEp//vPWY2Wl5CR8AEaim2666VBQLelQwHzSSScdCqolKTk5WXPnzu0x2/nIoNrtdsvj8cjpdPZoJX60b3zjGz0+r6mp0fLly3X55ZcfCqolyeVy6ZZbbtGyZcsG/FouueSSHq27DcPQ2WefrV/96ldyu93KzMwc8LmG4pprrukRSCcnJ+trX/uarr76av3zn//UTTfdFNHrR1JKUndY7SesBoAYR1gNAIiqlk5r3SXagAMAAPTB4ZDGj7dmVx9zjN3VRNaBA9Ldd0vPPivde68VQiZxmyLhmaa0Z0/PQHrtWmv2dGmpFUTPmCF96lPSd78rTZ4spaTYXTWAGHJkQCxJeXl5kqTKyspex+bl5am+vv7Q59u2bdNdd92ll19+WU1NTT2ONfroylBYWKjc3Nwe+3bs2CFJmjJlSq/j+9oXzNGvRZIKDi5bUF9fH/Gwetq0ab32TZ8+XZK0ffv2iF470lKSrICadasBIPbxWyAAIKq624BnpvIjKKpMU3rtNelPf5IefFAqLra7IgAA0J9Jk6QtWxI3rPZ6pd/+Vrr/funKK6UNG6T8fLurQiQcONA7lF671lqHvHum9Lx51vrk06dLEQ5lACQGZz9dFfrb383tduvMM89UW1ubbr31Vs2aNUtZWVlyOBx64IEHtHjx4l5fkx7hLifBajZNc1Dn6itslySfzzeo8ySKQzOrvYTVABDrSAoAAFHV0ulVVkqSnA7WkYuKtjbp8celX/7SapN4yy1SYaHdVQEAgGC6w+pE9Oqr1nikrExassSaQYv419oqrVvXO5Tu7JRmzbJC6WOOka6+2vozHzXK7ooBjECvvfaa9u3bp4ULF+q6667r8dx3vvOdAZ+nu233pk2bej3X175oyc/P18qVK3vtDzZDesOGDb32rV+/XlLfs77jyeE1q/02VwIACIWwGgAQVc0dXmXTAjx6KiulujrrhmBxsbUO5HPPSTk51padffjj/vZlZ9OSEwCAaJo4UVq+3O4qwmvbNum226xZtg89JF18sdTPDDDEMI/Hatd9dChdWytNm3Z4tvTHPmaF1GVl/DkDiBnds5iPnrH8yiuv6N133x3weUpKSjRnzhw9//zz2r59+6FQ1+v16uGHHw5fwYM0efJkPfvss3rvvfc0d+5cSVIgENDPf/7zfr/miSee0He+851D61Z3dXXp5z//uZxOpz7xiU9Epe5IoQ04AMQP7jwDAKKqpcNHWB1Nq1dLd9whvfiidMkl0rnnSm631NIiNTcf3qqqeu/r3lpbpbS0gQXb/e3LyWGtQQAABmrSJOnJJ+2uIjzcbumHP5R+9zsrrP7rX6XUVLurQih+v/UGg6ND6R07rDXVu0PpBQusx8pKq4sPAMSw008/XSUlJbrtttu0c+dOlZeX64MPPtDjjz+uWbNmac2aNQM+14MPPqjzzjtPp556qm6++Wbl5OTo6aefVldXl6T+W3JH0g033KCHHnpIl156qW655RYlJyfrmWeeCdoGfPLkyTrppJN04403KisrS08++aSWL1+uu+++WxUVFVGsPvwOtQFnZjUAxDzCagBAVLV0epXNetXRU1pqzab+4APp1lulN96Q3nxzcOcwTetG85EBdl/B9rZtvfcdeZxhDC/szs621jdkdg4AINElQhvwQEB64gnrTXPnnGO9gW70aLurwtFMU9qzp2cgvWaNNXu6pORwKH3ppdLdd0uTJ/MGRABxKzc3Vy+//LK+9a1v6ZFHHpHP59MJJ5ygl156SX/84x8HFVafddZZ+ve//60777xTP/zhD5Wbm6srrrhCV199tU4++WSlpaVF8JX0rbKyUv/4xz9055136u6771ZBQYH+53/+R9dff72mTp3a59d85StfUUtLix555BHt3r1bY8aM0S9+8QvdcsstUa4+/FJdB2dWs2Y1AMQ84+i2J4lszpw55ooVK+wuAwBGtI/94r+qyE/X7+fPsbuUkcc0pV27pIPra0X92p2d/Qfd/e0/el9XV88we7Bhd06OlJXFzB8AQGwLBKTMTKu1cmamFi1aJEm69tprbS1rwN57z1qX2u+XHn5YOuUUuyuCJB040DuUXrtWSk8/HEp3ry89fbr1dxAAMCh///vfddlll+mpp57SlVdeaXc5/Xr99dd19tln67HHHouf8cUgra5q0sWPLtXCa+fonKnFdpcDACOeYRgrTdPsMxRgahsAIKpaOrzKoQ24PQzDnqC6+9ppadZWUjL083i9oUPthgarRWV/AXhbmzVDe6hhd/fm4u8xACBCHA5pwgRp61bp2GPtrmbgqqulO++UXn7Zav09f771WhBdra3S+vW9Q+nOzp6h9FVXSTNmSKNG2V0xAMQd0zTl8XiUesTSFl6vVz/72c+UlJSkefPm2VccJEkproNtwJlZDQAxj7AaABBVLZ0+ZacS8mGIXC6poMDahioQsG7ihprVvX9/8FA8OXl4YXdOjrVmJ23NAQB96W4FHg9htcdjzaD+yU+sNYw3brR+7iGyPB5p06aegfTatVJNjTRt2uFZ0h/9qPU4ejTjDgAIE4/Ho7Fjx+qaa67RlClTVF9fr7/97W/68MMP9e1vf1slw3mT9hHcbrfcbnfQY5xOpwoLC8NyvUSSknSwDbiPsBoAYh1hNQAganz+gNwen7LT+PEDGzkch8PioTJNqb09dAvzXbuCh+KBQO8QezBhd3a21aKTWWsAkHgmTrRmVscy05RefFH62tekqVOlt9+2QnaEl98vbd/eO5TesUMaP/7wbOnrr7cex49nyRMAiDCXy6WPf/zjev7551VdXS3TNDVlyhQ9+uijuvnmm8N2nQcffFD33ntv0GPGjh2rnTt3hu2aiSIl6eDMap/f5koAAKGQFgAAoqa10ydJzKxG/DMMq5V4RoZUVjb083g8odua19RImzf3H4p3dFjrcA817O5+TGJYCAAxZdIkK/yNVRs3Srfear0x65FHpI99zO6K4p9pSnv39gyk1661vtfFxYdD6Usukb7zHWnKFCklxe6qAWBEcjqdWrhwYcSvM3/+fJ1++ulBj0lLSxv0eefNmyfTNIdaVlw4HFYzsxoAYh13JQEAUdPS6ZUk1qwGuqWkSIWF1jZUPt/A2ppXVfUfire2Wi3Jhxp2d2/cMAeA8Jk0Sfrzn+2uoremJum++6THH7fWp/7yl61lOjA49fW9Q+m1a6W0tMOh9JlnSjffLE2fbr0xDQAw4owfP17jx4+3u4y4lOI62AacNasBIOYRVgMAoqal4+DMasJqIHySkqS8PGsbKtOU3O7Qbc23bQseijscwwu7c3Kk9HTW0wQA6fCa1bHC75cWLpTuvlu66CJp3TqpqMjuqmKf2219r44OpTs6DofSM2dKV14pzZgxvDewAQCAQ1JpAw4AcYOwGgAQNa0HZ1ZnpfLjB4gphmHN2MrKksrLh3YO05Q6O0O3Nd+7V1q/vv9QvKtr4MF2f/uys1nHG0D8KyuzOl+0tNhdifTmm9Itt1jLX7z0knT88XZXFHs8HmnTpt6hdE2NtZ53dyh9/vnWY3k5b84CACCCkpwOOR0GbcABIA6QFgAAosZ/cD2kJAc35oCEYxhW69K0NGtdzaHyenuH2Ed/Xl8v7djRO+juPtbttgKVoYbd3R/T1haAnQxDmjDB6mphl6oq6VvfkpYulX7yE+mKKwhY/X5p+/beofT27VJl5eFQ+tprpVmzpPHjJafT7qoBABiRUpIc6vQysxoAYh1hNQAAAGKHyyUVFFjbUAUCPdfx7m+2d3V18FA8OXn463inphLsABg6u1qBd3RIP/2p9PDD1prUf/iD9SagkcQ0rW4gR4fSGzZY7c+7Q+mLL5buukuaMkVKSbG7agAAcISUJAczqwEgDhBWAwAAILE4HIfD4qEyTam9ve+g+8hge9eu4KF4IDD0md3dW0YGbc2Bkao7rB49OjrXM03p73+XvvENae5caeVKady46FzbTvX1PQPpNWusx9TUw6H0GWdIN90kTZ9uLZsBAABiXkqSUx4vYTUAxDrCagAAAOBohmGFxBkZUmnp0M/j8YRua15TY4VR/YXiHR1SZubw1/FOYugPxJ1Jk6z1oqMRVn/4obUudUODtGiRNG9e5K8ZbW63tH5971C6vf1wKD1rltXufMYMqbDQ7ooBAMAwpLgc8vhoAw4AsY47VgAAAECkpKRYYcdwAg+/v2fA3V9b86qq/kPx1lZrhuBw1/GmxS0QXZMmSQsXRjY4PnBAuvtu6dlnpXvvlT7/+fh/c0tXl7RpU+9Qev9+aepUK5CeOVM67zzrsbycJRsAAEhAtAEHgPgQ57+BAgAAAAnO6ZTy8qxtqEzTmlEYLOxubpa2bQseih/ZYn2orc3T0wmFgIGK5JrVXq/0299K998vXXmltRZzfn5krhUpfr+0Y0fPQHrtWmn7dqt9eXcofe211uOECdb/qQAAYERIdTkJqwEgDhBWAwAAAInOMKw1VoezzqppSp2dwcPu5mZp716rzW5/x3k8fYfagwnAs7JYxxsjQ0mJ1N4uV3u7vOnp4Tvvq69aLb9LS6XFi60gN5aZprRvX+9QesMGqajocAvviy6S7rxTmjLF6iYBAABGNGtmNW3AASDWEVYDAAAACM0wpLQ0aysuHvp5vN7Q63jX11uzJfsLxd1uaz3x4azjnZMjuVzh+/4AkWAY0sSJyq6tVf24ccM/37Zt0m23WYHvQw9JF18ce50O6usPh9FHbikph0Pp00+XbrxRmj7d+vcMAADQh5Qkpzq9hNUAEOsIqwEAAABEj8slFRRY21AFAtY63KHW8a6u7j8Ub2mxahnuOt6pqbEX9iGxTJqk7Jqa4YXVbrf0wx9Kv/udFVb/9a/2zzxua5PWresdSre1HQ6lZ86ULr/ceiwstLdeAAAQd1KSHGrq6LK7DABACITVAAAAAOLLkWtnD5VpSu3tfQfdRwbbu3YFD8UDgf5D7YEG4JmZBN7o36RJytq4cWhfGwhITzwh3XGHdM450urV0ujR4a0vlK4uadOm3qF0dbU0derhUPojH7EeKyr49wAAAMIixeWQx8ua1QAQ6wirAQAAAIw8hmG1Es/IsNbtHSqPJ/Q63jU10ubN/R/X0WEF1sNdxzuJX+8S0qRJyn7jjcF/3fLl0le/Kvn90v/+r3TKKeGv7Uh+v9W+/+hQets2ady4w6H0/PnSrFnS+PH8nQUAABGVkuSUx0dYDQCxLuRvhoZhZEsqNE1z21H7jzFN88OIVQYAAAAAsS4lxWpPPJwWxX5/6HW8m5ulqqr+Q/HWVqutc6hQO1QAnpISvu8NwmPiRGXX1Az8+P37rZnUL79stf6eP9/qRhAupint29c7lF6/3vp30B1Kf+ITVh1TptjfchwAAIxIKUkOeXysWQ0AsS5oWG0YxuWSfiGp1jAMl6RrTdNcfvDpRZKOj2h1AAAAAJDonE4pL8/ahso0rXWJ+wu6u/dv3Ro8FD+yxfpQW5unp9PGOZwOrlkdkscj/fKX0o9/LF1/vbRxo/XnMhwNDb1D6bVrrfXeu0Pp006TvvhFafr04V8PAAAgjKywmpnVABDrQs2svlPSCaZpVhuGMVfS44Zh3GGa5nOSuPsAAAAAALHAMKxW4FlZQz+HaUqdnaHX8d6715pF218w7vVaoeVw1vHOygrvbOB4Vlwsp8+n5Pb2vp83TenFF6Wvfc1aA3rZMmny5MFdo63N+jPtDqPXrLEe3e7DofSsWdJnPiPNmCEVFQ3/dQEAAERYqsvJmtUAEAdChdVO0zSrJck0zfcMwzhb0guGYVRIMiNeHQAAAAAgOgxDSkuztuLioZ/H6w3d1ry+Xtq+vf91vN1uaz3xgQTdwQJwlyt83x+7GIZaioqUtX9/7+c2bpRuvVXauVN65BHpYx8Lfq6uLmv99KND6epqq133rFlWMH3uudZjRQWz5AEAQNzqbgNumqYMxjQAELNChdWthmFM6F6v+uAM63mS/iFpxnAvbhjGxyQ9LMkp6Q+maf7oqOdTJP1Z0gmS6iVdYZrmzoPP3SFpgSS/pK+apvnycOsBAAAAAAyTyyUVFFjbUAUC1jrcwdbwbm62Qtb+ZoA3N0vJyYOf1X30/tRU2wPbluLinq3Am5qk++6THn9cuvNO6ctf7hnMBwLSjh09A+m1a6Vt26SxYw+H0vPnW48TJkhJoW4PAAAAxJcUl1MBU/IFTLmchNUAEKtC/TZ6k45q922aZuvBkPny4VzYMAynpEclnSdpj6TlhmH8n2ma6484bIGkRtM0JxqGcaWkH0u6wjCM6ZKulBWYl0l61TCMyaZp+odTEwAAAAAgBhy5dvZQmabU3h56He9du4LPAg8Ehhd25+RImZnDCrwPjB8vp9cr+f3SwoXS3XdLF11kBdB+v7RkSc9Qev16adSow6H0Jz4h3X671SY8NXXo31MAAIA4kpJkLSvT6fXL5WSJGQCIVYZpBu/mbRjGJZImSloTztnLhmGcIuke0zQ/evDzOyTJNM0Hjjjm5YPHvG0YRpKk/ZIKJd1+5LFHHhfsmpWVleb3vve9cL0EAMAgbWtz6fGqXF0/plFj0n12lwMAABCSw+uVq6NDyQc3V3u79dj9eUeHkvvad8SxTq9X3tRUedPS1JWWZj2mpx/6uHt/V3p6z2PS0uQeNUpVLS2SpFN27NCx//iHGioqlNbaqry9exVwONRYXq6m0aMPPTaNHi1vWprN3zkAAAB7vVaXrjfrM3TrhHrluli7GgDsdN111600TXNOX88FnVltGMavZc1eXibpfsMw5pqmeX+Y6hotqeqIz/dIOqm/Y0zT9BmG0Syp4OD+d4762tF9XcQwjBsk3SBJo0f3eQgAAAAAAH0KuFzyuFzyZGcP+RyG3y9XZ2fIsDujoeFwMN7eLldHh/bNmKGqefMkSe05OcqurVVOba0kyZQkw1DJpk0q3rxZMgyZDodMw5BpGIc/P3hcn/sc1iyj7q/r8fHBr+nv47Ds675+fx8fVVef+4ZRR3+1hKpPB7+Hh64vWfsGec2QNR15bPc1j/j40DWP+PjQ1/a1b7DX7N4AjBj5O3fKPWqUujIz7S4FGLad7cmSpGavg7AaAGJYqDbgZ0qabZqm3zCMdElvSgpXWB0Vpmn+TtLvJGnOnDnmtddea29BADCCvbmlTo//8T1deOGFmjMu3+5yAAAAYl6+pBWLFkmSLrj9dulzn5P27ZOqq2Xs3y/t3y+jpkaqqZFqa63H+nopK0sqKpIKC61t1KjDj6NGWWuKjxol5eVZ612bptXyPBAIz8fhPp8d1wn2vM8X/69hIB93d+NzOKztYFDe4+O+9oXr43g6dyKdw66aeGNEbLj/fumee6Qvf1m69VYpN9fmghDvdu7cqcrKSn3ve9/TPffcE7Hr3HPPPbr33nu1Y8cOjRs3TpLU8J/N+uVrW/SFqz+tsly6zgCAna677rp+nwsVVnd1rwNtmma7YYR11LhXUsURn5cf3NfXMXsOtgHPkVQ/wK8FAAAAACCxzJhhbcEEAlZg3R1iH7l9+GHPz+vqpIwMqbh4YBvtxUeW7sA6Ed6cEOo84a6v+w0Ndrx5IZa+7wM9x5FvjLA7NI/FID+ar2vsWOmOO6T/+z/pZz+TLrpIeuwx641NQJzJTrXij+w0/v4CQCwLFVZPNQzjw4MfG5ImHPG5TNM8ZhjXXi5pkmEYlbKC5islXX3UMf8n6XOS3pZ0maTFpmmahmH8n6QnDcP4maQySZMkvTeMWgAAAAAASAwOx+EZ1TNnBj82EJAaG/sOtt955/DH+/dbM7dTUwcebGdkROf1InKOnO3qdNpbCxJfIobw0TiH3z/0N0cE+9jvtx7/9S+pocH6fx0YgrFjx6qjo0NJSaGiiPDz+AKSpJQkR9SvDQAYuFA/IWZLKlbPtaUla1bz/uFc+OAa1F+W9LIkp6SFpmmuMwzjPkkrTNP8P0l/lPS4YRhbJTXICrR18LinJa2X5JP0pe4Z4AAAAAAAYIAcDqsleEGBNH168GNNU2pq6jvYXrGi9z6nUyopGViwnZlJC2BgpDMM6/8N3hhhr5dekr75TesNR3/7m3Thhfz/jENaW1uVlZU1qK8xDEOpqakRqii4Tq9fDkNKcvB3GABiWai3FP1cUrNpmruO3CQ1H3xuWEzTfMk0zcmmaU4wTfMHB/d992BQLdM0O03T/IxpmhNN05xrmub2I772Bwe/boppmv8abi0AAAAAACAIw7DWuJ46VTrrLOnyy6WvfEX6/vel3//eahn77rvSzp1Se7u1tvZLL0k/+pF09dXWLO9AQPrgA+nPf5a+8Q3p/POtQDsjQ6qslE4+Wbr4YumGG6Tvfld69FHpmWekN9+UNm+WmpsPtwsGAITftm1W++9335U+/nGC6hiyaNEiGYah1157Tffdd5/Gjh2rtLQ0nXTSSXrnnXckSW+88YZOP/10ZWRkqLS0VPfff3+Pc7zyyiu64oorNH78eKWlpSk3N1fnn3++3njjjV7XmzdvnsaNG6ft27frsssuU35+vrKzsw89/8Ybb+iUU05RWlqaSkpKdMstt2jdunUyDKPH2tQ7d+4Muu+FF17QiSeeqNTUVJWWluqb3/ymfD5fWL5nHl9AhvuA5s+fr+LiYqWkpGjChAm688471d7e3uO1GIahxx57rMfXT5kyRYZh6Lnnnuuxv6SkRBdccEFYagQAhJ5ZXWya5pqjd5qmucYwjHGRKQkAAAAAAMQ1w5Cys61t8uTQx7vdvWdm798vrV0rvfZaz/1eb/BZ2kfO5s7NJWgBgMH4ylfsrgAh3H777fL7/brlllvU1dWlhx56SOeff77+/Oc/a8GCBbrhhht0zTXX6Omnn9Z3v/tdVVZW6rOf/awkK/BuaGjQ/PnzVV5err179+oPf/iDzj33XC1ZskRnnHFGj2u53W6dddZZOu200/SDH/xAtbW1kqS33npL559/vvLy8nT77bcrNzdXTz/9tJYuXTqo1/LSSy/p17/+tW688UZdf/31ev755/Xggw8qLy9Pd95557C/VzV7q7T7sVu0x9uhm2++WZMmTdLrr7+uBx54QEuXLtVrr72mpKSkQ6H74sWLdd1110mS9uzZo82bN8vhcGjx4sW69NJLJUnr1q1TTU2NzjnnnGHXBwCwhAqrc4M8lxbGOgAAAAAAwEiVmWltEyaEPra9ve9W5Js3S//9b899nZ1SUdHAWpHn51tt0QEAiGF+v1/vvPOOkpOTJUnTp0/XxRdfrM985jN6++23NWfOHEnSggULNHbsWD366KOHwurf//73ysjI6HG+G2+8UTNmzNADDzzQK6yur6/XXXfdpe9///s99n/961+XYRhatmyZxo8fL0m6+eabNW/evEG9lnXr1mndunUaN27coVpmzZqlRx55JCxh9at/fli+tma9+OKLuvDCCw/V+c1vflMPPvig/vSnP2nBggVKTk7WaaedpiVLlhz62sWLF8vpdOryyy/Xa6+91mO/JMJqAAijUGH1CsMwvmCa5u+P3GkYxuclrYxcWQAAAAAAAH1IT7dahldWhj62s7PvYHv7duntt3vuc7ulwsKBBdsFBayrCwCwxU033XQoqJZ0KGA+6aSTDgXVkpScnKy5c+f2mO18ZFDtdrvl8XjkdDp7tBI/2je+8Y0en9fU1Gj58uW6/PLLDwXVkuRyuXTLLbdo2bJlA34tl1xyyaGgWrLWtz777LP1q1/9Sm63W5mZmQM+19ECgYC2rHhdmWUTDwXV3e644w797Gc/03PPPacFCxZIssLnV199VZs2bdKUKVO0ePFiHX/88fr0pz+tp556StXV1SotLdWSJUuUl5en4447bsi1AQB6ChVW3yrpOcMwrtHhcHqOpGRJl0awLgAAAAAAgOFJTZXGjrW2UDweqba2d7C9e7e0fHnPfc3NVmB9dNvxvrbCQoJtAEDYHBkQS1JeXp4kqbKPN3Hl5eWpvr7+0Ofbtm3TXXfdpZdffllNTU09jjX6WDajsLBQubm5Pfbt2LFDkrWe89H62hfM0a9FkgoKCiRZs7qHE1bX1dXJ29muUaW9vy/5+fkqLS3V9u3bD+3rnim9ePFiTZkyRUuWLNFVV12ls88+W4ZhaPHixbrqqqv0xhtv6KyzzpKDbiwAEDZBw2rTNGsknWoYxtmSZh7c/aJpmosjXhkAAAAAAEC0pKRIFRXWForXK9XVHV5buzvE3rdPWrWqZ7Dd2Cjl5QVfW/vIYNvlivxrBQDELWc/b4Dqb383t9utM888U21tbbr11ls1a9YsZWVlyeFw6IEHHjjU3vpI6enpYam5P8FqNk0zLNdw9BHC92XOnDnKzs7W4sWLdd5552n37t0655xzlJ+fr9mzZ+u1117TtGnT1NDQQAtwAAizUDOrJUmmaS6RtCTkgQAAAAAAAInO5ZLKyqwtFJ9POnCg94zt/fulNWt67quvl3JyQrchLymx1uI+og0sAADBvPbaa9q3b58WLlyo6667rsdz3/nOdwZ8nu623Zs2ber1XF/77FJYWKik1HS11ezs9VxjY6Oqq6t17LHHHtrndDp15plnasmSJXr11VeVnJys008/XZJ07rnn6plnntGMGTMksV41AITbgMJqAAAAAAAADEFSkhUul5SEPtbvtwLrvtbZ3rSpZ9BdVydlZQ1sje3iYqslOgBgxOqexXz0jOVXXnlF77777oDPU1JSojlz5uj555/X9u3bD7Xy9nq9evjhh8NX8DA5HA6VzjpNVcv/o3//+9/62Mc+dui5H/3oRwoEArr00p4rnZ5zzjl64YUX9Mtf/lInn3zyoZnl55xzjh566CEtXLhQxcXFh0JrAEB4EFYDAAAAAADEAqfTmjFdVCTNmhX82EBAamjoO9jetq3n57W1UlrawIPtCLd9BQBE3+mnn66SkhLddttt2rlzp8rLy/XBBx/o8ccf16xZs7RmzZoBn+vBBx/Ueeedp1NPPVU333yzcnJy9PTTT6urq0tS3+tf22HSx29Q3cYVuuSSS3TzzTdr4sSJ+u9//6u//e1vOvPMM/W5z32ux/HdM6Y3bNigK6644tD+M888U0lJSVq/fr2uvPLKqL4GABgJCKsBAAAAAADijcMhjRplbaFmeJmmtXZ2X8H2e+/13udyhV5fu3vLzIzO6wUADEtubq5efvllfetb39Ijjzwin8+nE044QS+99JL++Mc/DiqsPuuss/Tvf/9bd955p374wx8qNzdXV1xxha6++mqdfPLJSktLi+ArGThndqE+dc8iOVb9r/7yl7+oqalJ5eXluuOOO/Sd73xHSUk945FjjjlGo0aN0oEDB3q0+s7MzNTcuXO1bNkyWoADQAQYR7f9SGRz5swxV6xYYXcZADBivbmlTv/zx/f0zI2naM64fLvLAQAAiAuLFi2SJF177bW21oERwjSllpbe62v3FXTX1EiGEXxt7SM/z8qyjgcAJKS///3vuuyyy/TUU0/FxAzks366RMdV5OoXVx5ndykAMOIZhrHSNM05fT3HzGoAAAAAAABYDEPKybG2yZODH2uaktvdd4i9dq306qs99/n9A2tDXlJiXZ9gGwBikmma8ng8Sk1NPbTP6/XqZz/7mZKSkjRv3jz7ijuCxxtQqstpdxkAgBAIqwEAAAAAADB4hmHNls7KkiZODH18W1vfwfbGjdIbb/Scyd3VZa3dPZBwOz+fYBsAosjj8Wjs2LG65pprNGXKFNXX1+tvf/ubPvzwQ337299WSUlJWK7jdrvldruDHuN0OlVYWNh3nT6/UpIcYakFABA5hNUAAAAAAACIvIwMafx4awulo6PvYHvrVmnp0p772tqkwsLga2t3bwUF1nrfAIAhc7lc+vjHP67nn39e1dXVMk1TU6ZM0aOPPqqbb745bNd58MEHde+99wY9ZuzYsdq5c2efz3V6A0phZjUAxDzCagBA1DgPznbwBUybKwEAAAAQ09LSpHHjrC0Uj0eqre29tvbOndK77/bc19IijRoVfG3t7m3UKMlJyAEAR3M6nVq4cGHErzN//nydfvrpQY9JS0vrc79pmsysBoA4QVgNAIia7DSXJKmlw2tzJQAAAAASRkqKVFFhbaF0dUl1dT0D7P37pT17pJUre+5varJajIdaX7u42JrZncRtNgAIp/Hjx2v8QLpx9MEXMBUwRVgNAHGAUTQAIGqyUw+G1Z0+mysBAAAAMCIlJ0ujR1tbKD5f72C7e1uz5nDQXVMjNTRIubkDW2O7qMiqAwAQMR5fQJKUkkSHDACIdYTVAICoyU6zfuwwsxoAAABAzEtKkkpLrS0Uv186cKDvYHvDhp6f19VJ2dkDC7aLi62Z4wCAQfF4/ZKkFBczqwEg1hFWAwCiJuvQzGrCagAAAAAJxOk8HC6HEghI9fV9B9tbtvT8vLZWSk8Pvb5299bP2q0AMNIcnllNWA0AsY6wGgAQNU6HoayUJDUzsxoAAADASOVwWGtcFxZKM2cGP9Y0pcbGnutrd3/8zju9w+6UlNDra3dvGRnReb0AYIPusDrVRRtwAIh1hNUAgKjKTnOppYM1qwEAAAAgJMOQ8vOtbdq04MeaptTc3PeM7ZUre+87cjZ4sK2kRMrMtGoBgDjh8R1sA87MagCIeYTVAICoykpNog04AAAAAISbYUi5udY2ZUrwY01Tam3tO9j+8MOen+/fbx0/0DW2c3IItgHYrtPb3QacmdUAEOsIqwEAUZWd5qINOAAAAADYyTCk7GxrmzQp9PFud9/B9vr10pIlPfd1dUlFRaHX1y4ulvLyCLYBRITHy8xqAIgXhNUAgKjKSXOpqqHd7jIAAAAAAAOVmWltEyaEPra9Xaqt7bm+dk2NtHmz9OabPfe1t1vBdrC1tbu3/HxrvW8AGIDuNatTXPy/AQCxjrAaABBV2akutXayZjUAAAAAJKT0dGncOGsLpbPTCraPbju+fbv09ts997vd0qhRodfXLi6WCgqsNbkBjFiHwmragANAzCOsBgBEVXZaEm3AAQAAAABSaqo0Zoy1hdLV1TvYrqmR9uyRVq48HHTX1EjNzVZgPZA1tgsLpSRukQKJxuOjDTgAxAtGYgCAqMpJc8nt8cnnDyjJyS8MAAAAAIABSE6WysutLRSvV6qr6x1s798vrV7dc19Dg7V29kCC7aIiyeWK/GsFMGweLzOrASBeEFYDAKIqO9X6xd7t8Sk3PdnmagAAAAAACcflksrKrC0Uv186cKD3Gts1NdK6dT0/P3BAys4Ovb52d7CdkhL51wqgT91twFNZsxoAYh5hNQAgqrLTrLC6pYOwGgAAAABgM6fzcMAcSiAg1df3nKnd/fGmTT2D7bo6KSMj9Pra3VtqauRfKzCCdHq724AzsxoAYh1hNQAgqrJTrR89rFsNAAAAAIgrDoe1xnVhoTRzZvBjAwGpsbH3bO2aGumdd3oG3bW1Vlg9kFbkxcVWCA4gqO6Z1SnMrAaAmEdYDQCIqpzumdWdhNUAAAAAgATlcEgFBdY2fXrwY01TamrqO9hesaL3vqSkgQfbmZmSYUTlJQOxxOOzZlYnOwmrASDWEVYDAKLqcBtwwmoAAAAAAGQYUl6etU2dGvxY05RaWvoOtj/4oPc+0wy9vnb3lp1NsI2E4fEFlOx0yOHg7zQAxDrCagBAVHWH1bQBBwAAAABgkAxDysmxtsmTQx/vdvdeX7umRlq7VnrttZ77fD6pqCj0+trFxVJuLsE2YprHG1BKErOqASAeEFYDAKKqe81q2oADAAAAABBhmZnWNmFC6GPb2/uesb1xo/TGGz33dXb2HWz3FXTn5Vlt0YEoaun0KiOF+AMA4gH/WwMAoiozJUkOQ2rp8NldCgAAAAAA6JaeLlVWWlsoHR1SbW3vYHv7duntt3vO5m5rkwoLB7bG9qhRBNsIi7pWj4qyU+wuAwAwAITVAICoMgxD2WkuZlYDAAAAABCv0tKksWOtLRSPp+9ge/duafnynvuam63AeiDBdmGh5HRG/rUiLtW2ejQ6N9XuMgAAA0BYDQCIuuxUF2tWAwAAAAAwEqSkSBUV1haK1yvV1fVeY3vfPmnVqp77GhutFuOh1tfuDrZdrtDXb2yUZs6U7rlHWrCAWd5xrK7Vo2MrcuwuAwAwAITVAICoy0lzqYWwGgAAAAAAHMnlksrKrC0Un086cKBngN0dcq9Z03N/fb2UkxN8be3uj59/XvrKV6THHpN++1vpmGMi/7oRVj5/QPVtHhVmMbMaAOIBYTUAIOqy05LU0sma1QAAAAAAYIiSkqyQuaQk9LF+vxVYH92KvKZG2rSp50zuujopM9NqMT57thVc//KXkX89CJuGti6ZplSYxZrVABAPCKsBAFGXnepSTYvb7jIAAAAAAMBI4HRKRUXWNmtW/8d5vdI//yn95jfSe+9Jn/ykdPnl0asTYVHb6pEkFRFWA0BcIKwGAERddiptwAEAAAAAQIx56inp97+XPv956R//kDIy7K4IQ1B3MKxmZjUAxAfCagBA1OWku9TSSVgNAAAAAABiyPz51oa4VsfMagCIKw67CwAAjDzZqUnq9Abk8fntLgUAAAAAAAAJpLa1U5I0KpOwGgDiAWE1ACDqstNckqSWDp/NlQAAAAAAACCR1LV6lJ2apFSX0+5SAAADQFgNAIi67NSDYTWtwAEAAAAAABBGta0eFWWn2l0GAGCACKsBAFGXc2hmNWE1AAAAAAAAwqeu1aNCWoADQNwgrAYARF12WpIkqZmwGgAAAAAAAGFkzawmrAaAeEFYDQCIusNtwFmzGgAAAAAAAOFhmiYzqwEgzhBWAwCijjbgAAAAAAAACDe3x6cOr5+Z1QAQRwirAQBRl90dVncSVgMAAAAAACA86lo9kqTCLMJqAIgXhNUAgKhLSXIo2elgzWoAAAAAAACETe3BsLooK9XmSgAAA0VYDQCIOsMwlJ2WRBtwAAAAAAAAhA0zqwEg/hBWAwBsUZSVqv3NnXaXAQAAAAAAgARxKKzOJKwGgHhBWA0AsEV5XpqqGjvsLgMAAAAAAAAJorbVI5fTUG66y+5SAAADRFgNALBFRX669jS2yzRNu0sBAAAAAABAAqhr9agwM0WGYdhdCgBggAirAQC2qMhLU6c3oAPuLrtLAQAAAAAAQAKobe1UYXaq3WUAAAaBsBoAYIvyvHRJUlVju82VAAAAAAAAIBF0z6wGAMQPwmoAgC0q8g+G1Q2E1QAAAAAAABi+ulaPirIJqwEgnhBWAwBsUZ6XJkna09hhcyUAAAAAAACId15/QA3tXcysBoA4Q1gNALBFRkqS8jOStYc24AAAAAAAABimeneXTFPMrAaAOENYDQCwTUVemqoamFkNAAAAAACA4alr9UgSM6sBIM4QVgMAbFOen87MagAAAAAAAAxbbWunJKkwi7AaAOIJYTUAwDbleWna29Qhf8C0uxQAAAAAAADEse6Z1UXZqTZXAgAYDMJqAIBtKvLS5fWbqmnptLsUAAAAAAAAxLHusHpUZrLNlQAABoOwGgBgm4r8dEnSnkbWrQYAAAAAAMDQ1bZ6lJvuUkqS0+5SAACDQFgNALBNeV6aJKmqgXWrAQAAAAAAMHR1rR4VZrJeNQDEG8JqAIBtRuceDKsbCasBAAAAAAAwdLWtnSrKJqwGgHhDWA0AsE2qy6ni7BTagAMAAAAAAGBY6tzMrAaAeERYDQCwVXleOm3AAQAAAAAAMGSmaaq2xaOi7FS7SwEADBJhNQDAVhV5acysBgAAAAAAwJC1enzy+ALMrAaAOERYDQCwVUV+uqqbO+T1B+wuBQAAAAAAAHGoprlTklizGgDiEGE1AMBW5XlpCphSdVOn3aUAAAAAAAAgDm2ra5MkVY7KsLkSAMBgEVYDAGxVkZcuSapqZN1qAAAAAAAADN62OrckaUJhps2VAAAGi7AaAGCrinwrrN5DWA0AAAAAAIAh2FrrVmlOqjJSkuwuBQAwSITVAABbleSkymFIVQ0ddpcCAAAAAACAOLS11q2JRcyqBoB4RFgNALCVy+lQaU4abcABAAAAAAAwaIGAqW11blqAA0CcIqwGANiuIj9NexqZWQ0AAAAAAIDBqW7pVHuXn5nVABCnCKsBALYrz0tXVQMzqwEAAAAAADA4W2vdkkRYDQBxirAaAGC7irx01bZ61On1210KAAAAAAAA4ghhNQDEN8JqAIDtKvLTJEl7m2gFDgAAAAAAgIHbWutWbrpLBRnJdpcCABgCwmoAgO3K89IliVbgAAAAAAAAGJRttW5NLMyUYRh2lwIAGALCagCA7bpnVlc1MrMaAAAAAAAAA7e1zk0LcACIY4TVAADbFWelyuU0tKeRmdUAAAAAAAAYmIa2LjW0dRFWA0AcI6wGANjO4TA0OjdNexqYWQ0AAAAAAICB2VrrliRNIKwGgLhFWA0AiAkV+emqYmY1AAAAAAAABqg7rJ5YSFgNAPGKsBoAEBPK89K1hzWrAQAAAAAAMEBba91Kczk1OjfN7lIAAENEWA0AiAnleWlqaOtSm8dndykAAAAAAACIA1vr3BpfmCGHw7C7FADAEBFWAwBiQkV+uiTRChwAAAAAAAADsq3WrYmsVw0AcY2wGgAQEyryrHZNexpoBQ4AAAAAAIDg2jw+7W3qYL1qAIhzhNUAgJgwriBDkrStzm1zJQAAAAAAAIh1Ow60SRIzqwEgzhFWAwBiQl5GsspyUrVuX4vdpQAAAAAAACDGba21JjwQVgNAfCOsBgDEjOllOVq7r9nuMgAAAAAAABDjtta65XQYGnuwWx8AID4RVgMAYsbM0dnacaBNbR6f3aUAAAAAAAAghm2tdWtsQbqSk4g5ACCe8b84ACBmzCjLkWlKG/fTChwAAAAAAAD921rn1sRCWoADQLwjrAYAxIwZZdmSpLV7CasBAAAAAADQN68/oJ0H2livGgASAGE1ACBmlOakKj8jWetYtxoAAAAAAAD92FXfLl/AJKwGgARAWA0AiBmGYWhGWbbW7WNmNQAAAAAAAPq2tdYtSZpAG3AAiHuE1QCAmDK9LFuba1rV5QvYXQoAAAAAAABi0La6g2E1M6sBIO4RVgMAYsrMshx5/aY217TaXQoAAAAAAABi0NZat0pzUpWZkmR3KQCAYSKsBgDElBll2ZKk9bQCBwAAAAAAQB+21rpZrxoAEgRhNQAgpowryFBGslNr9zXbXQoAAAAAAABiTCBgaludm/WqASBBEFYDAGKKw2Foelm21jGzGgAAAAAAAEepbulUe5efmdUAkCAIqwEAMWdGWY42VLfIHzDtLgUAAAAAAAAxZGutW5IIqwEgQRBWAwBizoyybLV3+bXjQJvdpQAAAAAAACCGEFYDQGIhrAYAxJwZZTmSpHWsWw0AAAAAAIAjbK11KzfdpYKMZLtLAQCEAWE1ACDmTCrOVLLTofWsWw0AAAAAAIAjbKt1a2JhpgzDsLsUAEAYEFYDAGKOy+nQlJIsrWVmNQAAAAAAAI6wtc5NC3AASCCE1QCAmDSjLFvr9rXINE27SwEAAAAAAEAMqHd71NDWRVgNAAmEsBoAEJNmlGWrqd2rfc2ddpcCAAAAAACAGPBBVZMkadboHHsLAQCEDWE1ACAmzTj4S8favbQCBwAAAAAAgPT+7kYlOQwdU55rdykAgDAhrAYAxKRpJdlyGNK6fS12lwIAAAAAAIAYsHJXo2aUZSst2Wl3KQCAMCGsBgDEpLRkp8YXZmr9PmZWAwAAAAAAjHRef0Crq5p13Jg8u0sBAIQRYTUAIGbNLMvW2r3MrAYAAAAAABjpNla3qsPr1wljCasBIJEQVgMAYtaMshztb+lUvdtjdykAAAAAAACw0cpdDZJEWA0ACYawGgAQs2aUZUti3WoAAAAAAICRbuXuJpXmpKosN83uUgAAYURYDQCIWTPKciRJa1m3GgAAAAAAYER7f1ejjmdWNQAkHMJqAEDMykl3qTwvjZnVAAAAAAAAI9j+5k7tberQCWMIqwEg0RBWAwBi2oyybK0nrAYAAAAAABix3t/dKEnMrAaABERYDQCIaTPLcrTjQJtaO712lwIAAAAAAAAbrNzVqJQkh6aXZttdCgAgzAirAQAxbcZo65eQDdWtNlcCAAAAAAAAO6zc1ajZ5blKTiLSAIBEw//sAICYNrMsR5K0bl+zzZUAAAAAAAAg2jq9fq3b10wLcABIUITVAICYVpSdqlGZKVq7l3WrAQAAAAAARpq1e5vl9Zs6gbAaABISYTUAIObNKMtmZjUAAAAAAMAItHJXoyTpuDG59hYCAIgIwmoAQMybOTpbW2vd6vT67S4FAAAAAAAAUbRyV6PGFaRrVGaK3aUAACKAsBoAEPNmlOXIFzC1uabV7lIAAAAAAAAQJaZp6v3djaxXDQAJjLAaABDzZpRlS5LW7WPdagAAAAAAgJFid0O7Dri7WK8aABIYYTUAIOaNyU9XXrrr0BpFAAAAAAAASHzv77buBRFWA0DiIqwGAMQ8wzB08vgCLdt6QKZp2l0OAAAAAAAAomDlrkZlpSRpUlGW3aUAACKEsBoAEBdOnThK+5o7tau+3e5SAAAAAAAAEAUrdzXp2DG5cjoMu0sBAEQIYTUAIC6cOqFAkrRsW73NlQAAAAAAACDSWju92rS/RcePoQU4ACQywmoAQFwYPypDJdmpWrrtgN2lAAAAAAAAIMJWVzUrYLJeNQAkOsJqAEBcMAxDp04o0Dvb6hUIsG41AAAAAABAIlu5q1GGIR07JtfuUgAAEURYDQCIG6dOHKX6ti5tqmm1uxQAAAAAAABE0Pu7GzWlOEvZqS67SwEARBBhNQAgbpzCutUAAAAAAAAJLxAw9f7uRh3HetUAkPAIqwEAcWN0bprGFaTrbdatBgAAAAAASFhb69xq7fSxXjUAjACE1QCAuHLqxFF6d3uDfP6A3aUAAAAAAAAgAlbuapQkwmoAGAEIqwEAceXUCQVq9fi0Zm+z3aUAAAAAAAAgAlbualR+RrLGFaTbXQoAIMIIqwEAceWU8axbDQAAAAAAkMje39Wo48fkyTAMu0sBAEQYYTUAIK4UZKZoakmWlrFuNQAAAAAAQMJpaOvS9gNttAAHgBGCsBoAEHdOmzhKK3Y2qtPrt7sUAAAAAAAAhNGq3dZ61cePybW3EABAVNgSVhuGkW8Yxn8Mw9hy8LHXW6QMwzjWMIy3DcNYZxjGh4ZhXHHEc4sMw9hhGMYHB7djo/oCAAC2OnVCgTy+gN4/+MsLAAAAAAAAEsPKXY1Kchg6pjzX7lIAAFFg18zq2yW9ZprmJEmvHfz8aO2S5pumOUPSxyT9wjCM3COe/6Zpmsce3D6IdMEAgNgxtzJfToeht1m3GgAAAAAAIKGs3NWoGWXZSkt22l0KACAK7AqrL5b0p4Mf/0nSJUcfYJrmZtM0txz8eJ+kWkmF0SoQABC7slJdOqY8R0u3sm41AAAAAABAovD6A1q9p0nHs141AIwYdoXVxaZpVh/8eL+k4mAHG4YxV1KypG1H7P7BwfbgPzcMIyVCdQIAYtSpEwq0ek+z3B6f3aUAAAAAAAAgDDZWt6rTG9AJhNUAMGJELKw2DONVwzDW9rFdfORxpmmakswg5ymV9Lik60zTDBzcfYekqZJOlJQv6dtBvv4GwzBWGIaxoq6ubrgvCwAQI06bMEr+gKnlOxrsLgUAAAAAAABh8O4Oa8k3wmoAGDmSInVi0zQ/0t9zhmHUGIZRappm9cEwuraf47IlvSjpLtM03zni3N2zsj2GYTwm6RtB6vidpN9J0pw5c/oNxQEA8eX4sXlKTnJo6dYDOntqkd3lAAAAAAAAYJgWb6zV5OJMleak2V0KACBK7GoD/n+SPnfw489Jev7oAwzDSJb0nKQ/m6b5zFHPlR58NGStd702ksUCAGJPqsupOWPztGxbvd2lAAAAAAAAYJhaO716b0cDkxIAYISxK6z+kaTzDMPYIukjBz+XYRhzDMP4w8FjLpd0pqRrDcP44OB27MHnnjAMY42kNZJGSfp+VKsHAMSEUycUaH11ixrauuwuBQAAAAAAAMPw5pYD8gVMnTu12O5SAABRFLE24MGYplkv6dw+9q+Q9PmDH/9F0l/6+fpzIlogACAunDJhlKTNemd7vS6cVWp3OQAAAAAAABiixRtrlZPm0vFjcu0uBQAQRXbNrAYAYNhml+coMyVJS7cesLsUAAAAAAAADFEgYOr1TbU6c3KhkpzEFgAwkvC/PgAgbiU5HZpbma+3WbcaAAAAAAAgbq3Z26wD7i6dM7XQ7lIAAFFGWA0AiGunTijQ9gNtqm7usLsUAAAAAAAADMHijbUyDOmsyUV2lwIAiDLCagBAXDt1wihJ0rKtzK4GAAAAAACIR0s21eq4ilzlZyTbXQoAIMoIqwEAcW1qSZbyM5K1jFbgAAAAAAAAcae2pVMf7mnWudOK7S4FAGADwmoAQFxzOAydMr5Ay7YdkGmadpcDAAAAAACAQXh9U50k6ewptAAHgJGIsBoAEPdOmVCg6uZO7axvt7sUAAAAAAAADMLijbUqzUnVtNIsu0sBANiAsBoAEPdOm3hw3eptB2yuBAAAAAAAAAPV5Qvora0HNG9KkQzDsLscAIANCKsBAHFvXEG6SnNStWwr61YDAAAAAADEi+U7G+T2+HTOVFqAA8BIRVgNAIh7hmHo1Amj9Pb2egUCrFsNAAAAAAAQDxZvrFVykkOnTSywuxQAgE0IqwEACeHUCQVqaOvSxv2tdpcCAAAAAACAAVi8sVanjC9QenKS3aUAAGxCWA0ASAinHnwHLutWAwAAAAAAxL4dB9q040AbLcABYIQjrAYAJITSnDSNH5Wht7exbjUAAAAAAECsW7yxVpIIqwFghCOsBgAkjFMnFuid7fXy+Px2lwIAAAAAAIAglmys1cSiTFXkp9tdCgDARoTVAICEcd70ErV1+fXWFlqBAwAAAAAAxCq3x6d3d9QzqxoAQFgNAEgcp04oUE6aSy+t2W93KQAAAAAAAOjHW1sOyOs3dfYUwmoAGOkIqwEACcPldOi86cX6z/r96vIF7C4HAAAAAAAAfVi8sUZZqUmaMy7P7lIAADYjrAYAJJQLZ5WopdOnZdtoBQ4AAAAAABBrAgFTSzbV6czJhXI5iSgAYKTjJwEAIKGcNnGUslKS9NKaartLAQAAAAAAwFHW7WtRXatH59ACHAAgwmoAQIJJSXLqI9OL9cr6Gnn9tAIHAAAAAACIJYs31sowpHlTCu0uBQAQAwirAQAJ54KZJWpq9+qd7fV2lwIAAAAAAIAjLN5Uq9nluSrITLG7FABADCCsBgAknDMnFyoj2amX1uy3uxQAAAAAAAAcVNfq0Yd7mnTuVFqAAwAshNUAgIST6nLqnGnFemXdfvloBQ4AAAAAABATXt9UK9OUziasBgAcRFgNAEhIF84sUX1bl97b2WB3KQAAAAAAAJC0ZFOtirNTNKMs2+5SAAAxgrAaAJCQ5k0pUprLqX/RChwAAAAAAMB2Xn9Ab24+oLOnFMkwDLvLAQDECMJqAEBCSkt26uyphfr3uv3yB0y7ywEAAAAAABjRlu9sUKvHRwtwAEAPhNUAgIR1wcxS1bV6tHJXo92lAAAAAAAAjGhLNtYq2enQ6RNH2V0KACCGEFYDABLWOVOLlJLk0Etrqu0uBQAAAAAAYERbvLFWJ43PV0ZKkt2lAABiCGE1ACBhZaQkad6UQv177X4FaAUOAAAAAABgi131bdpW16ZzaAEOADgKYTUAIKFdOKtU+1s6taqKVuAAAAAAAAB2WLyxVpIIqwEAvRBWAwAS2jlTi5TsdOilNfvtLgUAAAAAAGBEWryxVuMLMzS2IMPuUgAAMYawGgCQ0LJSXTpz8ij9a021TJNW4AAAAAAAANHU3OHVu9sbdM4UZlUDAHojrAYAJLwLZpZqX3OnVu9ptrsUAAAAAACAEeWlNdXq8gf0ydlldpcCAIhBhNUAgIT3kWnFcjkN/WtNtd2lAAAAAAAAjCjPvb9XEwozdEx5jt2lAABiEGE1ACDh5aS7dNrEUXppLa3AAQAAAAAAoqWqoV3v7WzQp44vl2EYdpcDAIhBhNUAgBHhwpmlqmro0Lp9LXaXAgAAAAAAMCL8Y9VeSdLFx9ICHADQN8JqAMCIcN70Yjkdhl6iFTgAAAAAAEDEmaap51bt1UmV+SrPS7e7HABAjCKsBgCMCHkZyTp1QoFeWkMrcAAAAAAAgEhbvadZ2w+06VPHj7a7FABADCOsBgCMGBfMLNXO+nZt3N9qdykAAAAAAAAJ7dn39yglyaELZpXaXQoAIIYRVgMARozzZxTLYUj/ohU4AAAAAABAxHT5Avrn6n06b3qxslNddpcDAIhhhNUAgBFjVGaKTh5foBdpBQ4AAAAAABAxb2yuU2O7lxbgAICQCKsBACPKBbNKta2uTVtq3XaXAgAAAAAAkJCeW7VHBRnJOmNSod2lAABiHGE1AGBE+eiMYhmG9BKtwAEAAAAAAMKuucOrVzfU6pOzy+RyEkEAAILjJwUAYEQpykrViePy9a81++0uBQAAAAAAIOG8tKZaXb4ALcABAANCWA0AGHEunFmiTTWt2korcAAAAAAAgLB69v09mlCYoVmjc+wuBQAQBwirAQAjzsdmlkqS/r2WVuAAAAAAAADhUtXQruU7G/Wp48tlGIbd5QAA4gBhNQBgxCnJSdUJY/P0Eq3AAQAAAAAAwua5VXslSZccRwtwAMDAEFYDAEakC2aWaH11i3YeaLO7FAAAAAAAgLhnmqaeW7VXJ4/P1+jcNLvLAQDECcJqAMCIdMEsqxX4v9YyuxoAAAAAAGC4Pqhq0o4DbfrUceV2lwIAiCOE1QCAEWl0bpqOG5Or51btkWmadpcDAAAAAAAQ1559f69Skhy6YFaJ3aUAAOIIYTUAYMS6Yk6FNte49f7uRrtLAQAAAAAAiFtdvoD++eE+nTe9WFmpLrvLAQDEEcJqAMCI9cnZZcpMSdKT71bZXQoAAAAAAEDcen1TrZravfr08bQABwAMDmE1AGDEykhJ0sXHlumFD/epud1rdzkAAAAAAABx6blVezUqM1lnTBpldykAgDhDWA0AGNGumjtGHl9Az63aY3cpAAAAAAAAcae53avXNtTqk7PLlOQkcgAADA4/OQAAI9rM0TmaXZ6jJ9/bLdM07S4HAAAAAAAgrry4plpd/oA+dRwtwAEAg0dYDQAY8a6aO0aba9x6f3ej3aUAAAAAAADElWff36OJRZmaOTrb7lIAAHGIsBoAMOJ9cnaZMlOS9MS7u+0uBQAAAAAAIG7srm/Xil2NuvS40TIMw+5yAABxiLAaADDiZaQk6eJjy/Tih9VqbvfaXQ4AAAAAAEBceG7VXhmGdMlxo+0uBQAQpwirAQCQdPVJY+TxBfTsqj12lwIAAAAAABDzTNPUc6v26OTKAo3OTbO7HABAnCKsBgBA0oyyHM0uz9FT7+2WaZp2lwMAAAAAABDTVlU1aWd9uy49nlnVAIChI6wGAOCgq08ao801bq3c1Wh3KQAAAAAAADHtuff3KiXJoQtmlthdCgAgjhFWAwBw0CeOKVNmSpKefG+33aUAAAAAAADErC5fQP/8cJ/On1GirFSX3eUAAOIYYTUAAAdlpCTpkuPK9OKH1Wpu99pdDgAAAAAAQExasqlWTe1efeo4WoADAIaHsBoAgCNcNXeMPL6Anl21x+5SAAAAAAAAYtJz7+/VqMxknTFplN2lAADiHGE1AABHmFGWo9kVuXry3d0yTdPucgAAAAAAAGJKc7tXizfW6qLZo5XkJGIAAAwPP0kAADjK1XMrtKXWrZW7Gu0uBQAAAAAAIKa8sGafuvwBfep4WoADAIaPsBoAgKN8cnaZMlOS9OS7u+0uBQAAAAAAIKb8feUeTSrK1IyybLtLAQAkAMJqAACOkp6cpEuOK9MLa6rV1N5ldzkAAAAAAAAxYc2eZr2/u0lXnFghwzDsLgcAkAAIqwEA6MNVc8eoyxfQc6v22l0KAAAAAABATHhs6Q5lJDt1+YkVdpcCAEgQhNUAAPRhRlmOZlfk6sl3d8s0TbvLAQAAAAAAsFVtS6f++eE+fWZOhbJTXXaXAwBIEITVAAD04+q5FdpS69bKXY12lwIAAAAAAGCrv7yzS76AqWtPHWd3KQCABEJYDQBAPz45u0yZKUl68t3ddpcCAAAAAABgm06vX395d7fOnVqscaMy7C4HAJBACKsBAOhHenKSLjmuTC+sqVZTe5fd5QAAAAAAANji/z7Yp4a2Ll1/+ji7SwEAJBjCagAAgrh67lh1+QJ69v29dpcCAAAAAAAQdaZpauHSHZpakqVTxhfYXQ4AIMEQVgMAEMT0smzNrsjVU+/tlmmadpcDAAAAAAAQVW9vq9fG/a26/vRKGYZhdzkAgARDWA0AQAjXzB2jLbVurdjVaHcpAAAAAAAAUbVw6Q4VZCTrotlldpcCAEhAhNUAAITwidmlykpJ0lPv7ra7FAAAAAAAgKjZcaBNr22s1TUnj1Wqy2l3OQCABERYDQBACOnJSbrkuNF6YU21mtq77C4HAAAAAAAgKv60bKeSHIY+e/IYu0sBACQowmoAAAbgqrlj1OUL6Nn399pdCgAAAAAAQMQ1d3j19IoqfXJ2mYqyUu0uBwCQoAirAQAYgOll2Tq2IldPvrdbpmnaXQ4AAAAAAEBE/e+KKrV3+XX9aZV2lwIASGCE1QAADNDVc8doa61bK3Y12l0KAAAAAABAxPj8AT22dKfmVuZr5ugcu8sBACQwwmoAAAboE7NLlZWSpCff3W13KQAAAAAAABHz6oYa7W3qYFY1ACDiCKsBABig9OQkXXLcaL24plpN7V12lwMAAAAAABARC9/aqfK8NJ03vdjuUgAACS7J7gIAAIgnV80do8ff2aW/v79XC07n3cUAAAAAACA27PN49HZLi1a1tmpHZ6d2dHZqn8ejtkBA7X6/OgMBJTscSnU4lJuUpNLkZJUlJ2taRoZmpKfrxOxsTUhL05o9zXpvZ4O+8/FpcjoMu18WACDBEVYDADAI08uydfyYXP1p2U597pSxSnLSpARIZE1er5p8PrvLGLRRLpcykxjqwx4Hurrk9vuH/PWGYSjZMJTqcCjl4OY0uEkKAPGEMRQQHaZpamlzs56pq9Pz9fXa2dkZ8ms6AwF1BgJq8vkOH3/gwKHny5KTldNsyl/m0idPKItU6QAAHMLoCwCAQbrxrAm64fGVenFNtS4+drTd5QCIoF/s2aN7d+2yu4xBe2zKFF1bWmp3GRihvrFtm/5UUxPWc+Y4nSpKTlaRy6WS5GRNTk/X1IPbzIwMpTudYb0eAGB4GEMBkdXm92thdbV+vmePdgwgoB6MfV1d2pcm6ZhkTVy5XFcVFemLZWU6ISsrrNcBAKAbYTUAAIP0kWnFmlycqV8v2aZPHlMmBy2xAACIqGa/X80dHdrS0dHrOZdh6PjMTJ2ek6Nz8/L0kbw8uRx0PgEAAInHb5r6zd69+t7OnWqIQvcCt9+v31dX6/fV1To3N1f3jBun03NzI35dAMDIwm/wAAAMksNh6KZ5E7SpplWvbay1uxwAAEY0r2nq3dZWPbRnjy5cs0bFy5bp+o0b9Xpjo92lAQAAhM2KlhadsGKFvrJ1a1SC6qO91tSkMz74QJesWaMdfbyBEACAoSKsBgBgCD55TJnK89L0qyVbZZqm3eUAAICDGn0+PbZ/v85evVrHr1ihJ2pq5OdnNQAAiGO/3rtXp61apdVtbXaXoufr6zV9+XK543BdegBAbKINOAAAQ5DkdOjGsyboO/9Yq7e31evUiaPsLgkAABxlldutz27YoJ/u3q1HJ0/WaTk5dpcEAAAwYAHT1Bc2bdLC/fsH9XX5SUk6NSdHc7KyND41VWNTU5XtdCrD6VRAVnvvZp9P2w4us7K8tVXvtLSoMxAY0Pk7AwH5eDMgACBMCKsBABiiy04o18OvbdGjr28lrAYQMwxJlWlpdpcBxJTVbW06Y9Uq3VBaqocnTVIKa1oDAI7CGAqxxhcI6LMbNuhvdXUDOj7L6dT/FBfryqIinZ6TI8MwQn7NOXl5hz5esqVWVz7/vqacPEqrzA65/f4h1w4AwGAQVgMAMESpLqe+cEalfvjSRn1Q1aRjK3LtLglAmN1TWal7KivtLkOS5Pb5dNL772t9e3vQ4+4cM0Zn5eZGpyhgCJbMnq15R9wY7U9XIKDOg1ud16tqj0d7u7q0rq1Na9va9G5Ly6DWazQl/b/qaq1obdUzM2ZoHIEEAEQMYyhg+K7duHFAQXWqw6FvVVTo1vJy5blcQ77eX5buUnmHU6+cdJy8hqlf79unn1dVqcbrHfI5AQAYCMJqAACG4eqTxurRJdv06yVb9bv5c+wuB0ACu3bjxpA3WS/Iz9d9MXJjGBiuZIdDyQ6HsiUVJSdrRkZGj+cDpqlVbrderK/Xn/fv17bOzgGdd6XbrdNXrdLrxx6rienpEagcABBLGEMhHt2/c6eeqK0NedzpOTl6bMqUYY9pdhxo02sba/XVcycp1eVUqqRvjxmjr44erQd279ZPdu+Wh7bfAIAIofcZAADDkJmSpGtPHadX1tdoc02r3eUASFA/2rVLfz9wIOgxE1JT9cS0aXIMoN0fkAgchqETsrL03XHjtPXkk/WfY47RGQNck3pvV5fOXr1aOzo6IlwlAMBOjKEQj/5VX6/v7dwZ8rgvlpZq8ezZYXnz3aKlO5TsdOizJ4/psT/N6dR9lZVaN3euTs3OHvZ1AADoC2E1AADDdO2p45Se7NRvXt9mdykAEtArDQ26a8eOoMdkOBx6bubMYbX9A+LdR/Lz9d/jjtPzM2eqLDk55PF7PB5dunatOlmPEQASEmMoxKMmr1df2LRJoeYw31Zert9OmSKXY/i395s7vPrflXv0ydllKspK7fOYCWlpeuPYY3XHmDHibR0AgHAjrAYAYJjyMpJ19dwx+r/V+7S7Pnh7OQAYjB0dHbpq/XoFQhy3cOpUzcrMjEpNQKy7aNQorTvxRH10AOtir25r01e2bo1CVQCAaGIMhXh127Zt2tvVFfSY+cXFenDixLBd8+nlVWrv8uu608YFPS7J4dAPx4/XX6dPVwqdCAAAYURYDQBAGHz+jPFyGob+33+ZXQ0gPNr9fl26dq0afL6gx32zokKXFxVFqSogPuS6XHph1izNLy4Oeewfqqv1emNjFKoCAEQDYyjEq7Vutxbt3x/0mJkZGfrt5Mlhu6bPH9CiZTt1UmW+Zo4e2HIqlxcV6T+zZys5DLO6AQCQCKsBAAiLkpxUffqEcv3vij2qbem0uxwACeALmzZpdVtb0GPOzc3VA+PHR6mi3tr8ftV2dWlPZ6cavF51BULNX0IkBUxTrT6f9ns82uvxqMnrld8M1UQycSU5HPrjlCm6MD8/5LG3bt2qwAj+XgFAImEMhcGKlTHUd3bsCNoNwCHpz1OnKs3pDNs1/7O+RnubOnT96ZWD+rozcnOVHsY6AAAjW5LdBQAAkChuPGu8/rZ8t/7w1g7deeE0u8sBEMd+XlWlJ2trgx4zNiVFf5sxQ84oteDb0t6uVxob9VZzs9a2tWlHR4fa+rixWuxyaUJamuZmZ+uMnBx9ND9fGTF8I6vV59O/Gxq0pKlJaw6+rma/Xx1+v1IdDuW7XKpMTdWxmZk6MzdXF+Tnx8SNOb9p6s2mJr3Z3Ky3W1q0paNDuzo75T3qxqpTUkVqqqamp+u07Gydl5+vk7Kz7SnaBkkOh56aPl0zly9XlcfT73Gr29r0ZE2NPltSEsXqAADhxhgqehhDhdf6tjY9X18f9Jgbysp0XFZWWK+7cOkOVeSn6SPTQnejAQAgUgxzBL17fM6cOeaKFSvsLgMAkMBu+esqvbq+RktvP0e56cl2lwMgDr3e2KjzPvxQviDj9DSHQ0uPOy7sN6uO5g0E9HhNjX6zb59WtLYO6RzpDocuGTVKt1VU6PgI1Wu8/nq/zy2ZPVvz+li7eFN7u36ye7eeqKmRZxC/E2U4HLq2pES3jxmj8tTUoZQ7LFva2/Xwnj16uq5OdV7vkM5RmZqqG8vKdHNZmTKTwv/+5Ws3bNCfamr6fb6/P5NI+k9Dg87/8MOgx8zJytLyE06IUkWDs2jRIknStddea2sdABDLGEMNHmOowYnkGOrWLVv08N69/T7vMgztOPlkjU5JCds1P9zTpIt+tVR3f2K6FgxyZjUAAINlGMZK0zTn9PUcbcABAAijm+ZNUFuXX39atsvuUgDEoarOTl2+fn3Qm6yS9P8mT474Tdbn6uo08d13tWDTpiHfZJWk9kBAT9bW6oSVK3Xp2rWq6rR3qYQOv1/f3rZNM957Twv37x/UTVZJagsE9Oi+fZq2fLl+HeSGYrjt83h0zfr1mvree3p0374h32SVpB2dnfr29u0a9847WlRdHcYqY9d5+fn6aIiAfEVrq95pbo5SRQCAcGIMFXmMoSI3hvIcfHNDMFcXFYU1qJakx5buVGZKki6fUx7W8wIAMFiE1QAAhNHUkmx9ZFqRHlu2Q20en93lAIgjnkBAn1q3LuQNtK+OHq3/iWCr4ja/X1esW6dPrVun3UHaJg/FPw4c0PTly/VEiJtxkbK7s1Mnv/++flJVJf8wz+X2+/WlLVt0w6ZNinS3qj/s26ep772nJ2trg65jOFj1Pp+u27RJn1yzRi2+xP+Zdc+4cSGPCdU6FgAQexhDRR5jqJ7CPYZa3NiohhDnWVBaOuzrHGl3fbv+uXqfPjOnXFmprrCeGwCAwSKsBgAgzG4+e6Ka2r166r3ddpcCII7ctHlzyNk3Z+bk6KEJEyJWwz6PR6e+/76erquL2DXcfr8+u2GD7ty+PWLX6MuGtjbNXblSH7a1hfW8v6+u1le2bAnrObt5AwEt2LhRX9i8Wa3+4d4a7t8L9fU6+f33VR3mG+ux5uScHM3KyAh6zD9DrBUJAIg9jKEiizFU/8I1hnqpoSHo8+UpKTo9J2dY1zjaw69tkdNh6MazIvfvAgCAgSKsBgAgzI4fk6dTxhfod//dLo8vcr8YA0gcv9m7V4/t3x/0mPKUFP3vjBlKckRmCF/T1aVzPvgg7Dci+/PA7t361rZtUbnWrs5Onbd6tWqG0fYxmEf37dOTYZ7p1HVwltjCEH8vwmVDe7vOWb1adV1dUbmeXa4NMaNuZ2en1kXp3wAAYPgYQ0UWY6jQwjGG+leIN8t9PD9fhmEM+fxH21rr1nOr9mj+KWNVnB399cMBADhakt0FAACQiL509kR99o/v6u8r9+rqk8bYXQ6AGLasuVm3bN0a9JgUw9DfZ8xQUXJyRGroCgR00Zo12tTREfLYbKdTVxYV6aP5+TomI0OlKSlKMQy1+v3a3tmpd1pa9GxdnRY3NYU810+rqjQ2NVVfGj06DK+ibx7T1KVr12pvHzcQDUlzsrJ0YX6+Zmdmqig5WaNcLrX7/ar1evV+a6v+WV+vt1taQl7nq1u26IL8fOW5ht9G0TRNXb1+vV4YwCzfTKdT5+bmal5urk7OzlZxcrLyXS6lOhyq6+pSjderpc3Neqm+XoubmuQN0m5zY3u7Ll+/Xv855piI3dC32wX5+botxA3+pc3NmhFiBjYAwH6MoRhDHS0ex1AHurq0LcR65Gfl5g7qnKH84tXNSnU5mVUNAIgZhNUAAETAaRMLNLs8R799Y5sun1OuJGdi3vQHMDzVHo8uW7cu6M0vSXp08mTNzc6OWB1f37pV74Von5lsGPr2mDH6VkWFMpN6/xqR53DoBJdLJ2Rl6UujR+tDt1tf2bJF/21uDnntuVlZOjFCr++u7du1yu3usc+QdHVRkb5fWalxaWn9fu1H8/N1x9ixerOpSV/esiXojKl6n08/qarSA+PHD7vme3bu1N8PHAh6zCiXS7eMHq0vjx6t3H5u7panpqo8NVUnZGXpq+Xl2tLertu3b9ezQc79elOT7t+1S/dWVg7rNcSqaRkZGp2c3OeN924rQ/xbAADYjzEUY6i+xOMY6v2jvsd9CWcL8A3VLXrhw2p9+eyJKshMCdt5AQAYDu6cAwAQAYZh6OazJ2p3Q7teXFNtdzkAYpA3ENBl69apOkTLwC+WlmpBaWnE6lja3Kxf79sX9JiS5GS9ddxxuq+yss+brH05JjNTS449VneNCd5doss09flNm+QLBAZc82CsPOoGYKHLpbeOO05/mT496E3WI52Rm6u3jz9eZ4W4Ufi7ffvUMcx1Ed86eKMzmPPy8rT+xBP1nXHj+r3J2pdJ6en6+8yZemzKFCUFaSX5o927tT6BW2GHCi0IqwEgtjGGsjCG6ilex1AfhAirc5xOVaSGr1X3z/6zWVmpSfrCGcN/cwAAAOFCWA0AQIScN61Yk4oy9esl2xQIBH/HP4CR56tbt2pZiNaIp2Rn65eTJkWsBtM09eUtWxTsf6hCl0v/PfbYIc3acRiGvj9+vH4YYobJh21t+k2Im73hUJmaqqXHHadThzA7Jd3p1IvHHKPxQW4WNvh8A2o72Z+uQEALNm0K+ufxldGj9e9jjlHhMNqZXltaqn/OnClnf3WYpu7asWPI5491s0K0+N4ygFauAAD7MIY6jDGUJZ7HUFtDjDumhXFpktVVTfrP+hp94Yzxykkfftt1AADChbAaAIAIcTgM3TRvgjbVtGrxxlq7ywEQQxZWV+u3A5iJ88yMGUqO4NrB/1dfH3Q2hyHpmRkzNCk9fVjXuWPsWF1dVBT0mB/v3q2uCM0MkqRUh0PPz5w5rNeS4XSGvPH9XIjWk8H8v337tDnIDctPjxqlhydOlCPIjJ6B+lhBQdA2lc8fOKA1A2hLGY+mh7jp2+L3q8Xni1I1AIDBYAzVG2Oo+B5D7fF4gj4/LsyzqvPSXbrutHFhOycAAOFAWA0AQAR9cnaZyvPS9KslW2WGWE8NwMiwvKVFN2/eHPQYl2HomRkzVJYS2XXkHqqqCvr89SUlOjM3NyzX+sXEicoN0v5yb1eXnqqN3Bt7fjJ+vGZlZg77PB8vKNDsIGHnf5uahnReTyCgH+7e3e/z41NT9fi0aTLCcJO12x1jxuikrKw+nzNl3fhNRGUDmFEV6sYxACD6GEP1jTFUfI+hQo05igfRrjyY5Tsb9MbmOt141gRlpTKrGgAQWwirAQCIIJfToS+eNUEfVDXp7e1Db2sGIDHUdnXp0+vWyRPizSu/mDhRpw2hzeJg7Ojo0FvNzf0+n5eUpAfGh28tu8LkZN03blzQY/60f3/YrnekCamp+tLo0WE739XFxf0+t7erS3s6Owd9zufq6rQ/yNqbPxo/XmnO/ppODo3DMHTH2LH9Pv9kbW3E1sG0U+kAwuqaEOugAgCiizHUuKDHMIaK3zHUAa836PPFw2hb3s00TT348iaNykzR/FPGDft8AACEG2E1AAAR9pkTyjUqM0W/XrLN7lIA2MgXCOiK9etVFWL2xHUlJbo5jDcF+/O32tqg6/p9obR0WGv69eWmsjIVBpkd8npTk/ZHYEbrV8vLw9L2sdvHCwqCPr+hvX3Q5/xjkJvMx2Zm6jMhWoAO1UUFBZrQT3vJRp9P74RYEzQe5Q1ghlJHAob0ABCvGEMxhgom3sdQocYcGWEI2pdtq9e7Oxr05bMnKC05vME9AADhQFgNAECEpbqc+sIZlXpr6wF9UNVkdzkAbPLN7dv1eoj2hnOysvTrEOv5hcsrjY1Bn/+fIDNfhirJ4dCVQW4YmpJeG2ILyP44JX2upCSs55ySlqbkIDdutw9yVlCzzxf070aotSqHwzAMnZ+f3+/zr4b4exKPUgZw052wGgBiB2MoxlD9SYQxVGeIMUfKMNdeN01TD76ySWU5qbrqpDHDOhcAAJFCWA0AQBRcc/JYZacm6ddLttpdCgAbPFlTo1/s2RP0mEKXS8/OmKHUMLcp7EtXIKBlQdpXzs7I0MwwrE3Yl1A3cJeEORw9JjNTOUHWeRyKJIdDU9PT+31+sC2k/9PQIF+QtqafKSwc1PkG64wg7VJXut0RvbYdBtIKtMPvj0IlAIBQGEMdxhiqt0QYQ3lChNXBwv2BWLKpVqt2N+kr505SShKzqgEAsYmwGgCAKMhMSdK1p1XqlfU12lLTanc5AKJotdutL2zaFPSYJMPQ09Onq6KfVoLhtqG9Peiaj+fm5UXs2idmZys3yI3PVWEORyO1bmWwVpwNIdYePNrSIG0ix6SkaFxa2qDON1izMjL6fW51AobVgRDrnUoKa8tTAMDQMIbqiTFUb4kwhgoVRnsHMG7pTyBg6qFXNmtMfrouO6F8yOcBACDSCKsBAIiS604dpzSXU795nbWrgZGiwevVpWvXqj3EjImfjh+veRG8uXm0NSFunh0XoRlB3Y4Ncv717e3yD+Om3NGmROgmZVaQm8Wh2jke7f3W/t/ENC3I7KNwyQ9y03ivxyNfgrXEHsifT9owW24CAIaHMVTfGEP1lAhjqFAdXwb7PTnSy+v2a92+Ft36kUlyORnbAABiV3h7uQAAgH7lZSTr6pPGaNGynfraeZNVkR/5X54B2Cdgmrpq/XrtCLH23tVFRbq1oiJKVVlC1XRcVlZEr39cZma/6wt2BgLa39Wl0SkpYblWsJuIw5EV5MZisBlXfVnf3t7vc6UpKdrZ0TGo8w1WsHoDkqq7uqI2Yy0aCKsBILYxhgpyfsZQPSTCGCrN4VBTkOfbh7g0iT9g6mf/2awJhRm6+NjRQzoHAADRQlgNAEAUfeGM8frz2zv12ze26QeXzrK7HAARdOf27XolxNqBszMy9PspU6JU0WH7QqwHODnCLROnhJjpss/jCduN1rwwr7XYLViUaQ7iRmun368DQVpeLtq/X4v27x9EZeHX4PMpulFAZAX7fnfLiMK6pwCAvjGG6h9jqMMSZQxV4HKpOsjfq5pBtkbv9s/V+7Sl1q1Hrz5eTgfLmwAAYhtvFwcAIIpKclJ12QkVenpFlXbVt9ldDoAIeaa2Vj+uqgp6TH5Skp6bOVPpNoRiwW7spTkcckV4VmlOiNdcN8Sbcn2J9RmyoW56x4LhtJ+MRcFuCHcrC9ONfgDA4DCGCo4x1GGJMoYqDzHmqBnC6/T6A/rFq5s1rTRbF8wsGfTXAwAQbbE96gAAIAHd+pFJSnI49ON/b7S7FAARsL6tTddt2hT0GIekp6ZPV2WEZ9/0J1g7wewo3PjNCTFTpyPBwtFgWnw+u0sIKdHC6j0eT8hjQt04BgCEH2Oo0BhDHZYoY6hQY46dIVrP9+XZ9/doZ327bjtvshzMqgYAxAHCagAAoqw4O1VfPGu8XlqzXyt3NdhdDoAwavb5dMnatXKHWFvuh+PH6/z8/ChV1ZsnyI2z7Ai1fDxSyButQ1ybLx7Fw03lwbTkjAdr24J3Nil0uZQS47PJACDRMIYaGMZQhyXKGGpiiDdebAiyLndfPD6/fvnaVs2uyNW504oG9bUAANiF38ABALDBDWeOV1FWir7/4oaECwGAkco0TX12wwZt6egIetxlhYX69pgxUapq8KLxP1IgxP97hjFyZoD4+BkQdWtChNXTQ6wHCgAIL8ZQA8cY6rBEGUMdm5kZ9Pkmn097BjG7+m/Lq7S3qUPfOH/yiPr7AACIb4TVAADYID05Sd84f4pW7W7Si2uq7S4HQBjcu3OnXqivD3rMjPR0PTZlSpQq6l9qkFmjzVFoqdgcYtZPrK+RGE7B/iwQfgHT1LstLUGPOSErK0rVAAAkxlCDwRjqsEQZQx0fIqyWpKUhxi7dOrr8emTxVs2tzNfpE0cNtzQAAKIm8v1pAABAnz59QrkWLt2hH/97o86bXqyUpMivcQYgMv554IDu27Ur6DE5TqeemzlTmVFoERlKepA1FaOx/l+oa6QnyM3HgQj2ZyFJ36qo0I8nTIhSNYlvRWurGkP8/SOsBoDoYQw1OIyhDkuUMVRhcrLGp6Zqe5DZ0683NemKotAtvf/yzi7VtXr0q6uOY1Y1ACCujJwRDAAAMcbpMHTXx6epqqFDf14W/AYNgNi1ub1d/7NhQ9DWj4akJ6ZP16QYaS9cnJzc73Me01RnhNc7bApxozVYfYmmyOUK+nxDFG58jyShZu5J0pk5OVGoBADAGGrwGEMdlkhjqAtCrMP+Yn19yOXD3B6ffvPGNp0xaZROGl8QzvIAAIg4wmoAAGx0xqRCnTW5UI8s3qLGti67ywEwSG6fT5euXRuyJeM948bp4wWxc9OoLMSNzA3t7RG9/voQ5y9LSYno9WNJYXJy0Jad9V5vFKtJbAHT1J/27w96zHGZmSpPTY1SRQAwcjGGGhrGUIcl0hjqwhB/x6s8Hi1tbg56zKKlO9TQ1qXbzre/XT4AAINFWA0AgM3uvHCa3B6ffrl4i92lABikazduDHnT8KKCAt09dmyUKhqYCWlpQZ//wO2O6PVXtbb2+1yW0xlypkyimRjkz2OvxxPFShLbS/X12h3i+/nJGApEACCRMYYaGsZQPSXKGOrcvDzlhWhzvzDIG+6a2736f//dro9MK9axFblhrg4AgMgjrAYAwGZTSrJ0xYkVevztXdpxoM3ucgAM0AO7dunvBw4EPWZKWpoenzYt5taMm5WREfT5VRG80Wqapla39f9/3cyMjJj7fkXanCBrJK9yu9UW4ZaiI8U9O3cGfd4haX5JSVRqAYCRjDHU0DCG6i1RxlApDof+p7g46DFP1NSoup8A/g9vbVdrp09fP29yJMoDACDiCKsBAIgBXztvspKTHPrJvzfaXQqAAXi5oUHf2bEj6DFZTqeemzlT2SFmSdhhcnq6Mp3Ofp9/uaEhYtd+q7lZ7iA3Do/PzIzYtWPVKdnZ/T7nNc2QbR8R2p/379fKEAHCBfn5IWfMAQCGhzHU0DGG6i2RxlA3lJUFfb7LNPX9Xbt67a93e7TwrR36+DGlml7W//cDAIBYRlgNAEAMKMpK1Y1nTdC/1u7X8p2Ru8EBYPh2dHTo6vXrFQhyjCHpT1OnalqI2Td2cRqGzsrJ6ff5zR0deq+lJSLXfrymJujz5+TlReS6sezCggIFmwf1Yn191GpJRHs9Ht2ydWvI475WURGFagBg5GIMNTyMoXpLpDHUjIwMXRRiOZL/t2+fVh/15rv/99/t6vD69bWPTIpkeQAARBRhNQAAMeLzZ1SqODtF339xg0zTtLscAH1o9/t16dq1avD5gh5355gxurSwMEpVDc3H8vODPv+XEDdEh6LT79f/1tX1+7zLMHRObm7YrxvrRqek6KQgM4P+UF2tuq6uKFaUONw+ny5es0ZNIf7NXpCfr3NH4E1+AIgWxlDDwxiqb4k2hvp+ZWXQm/V+SfM3bFDnwRn2tS2d+tOynbrkuNGaWNR/S/RIeKupSe1x0mYdABD7CKsBAIgR6clJ+sb5U7S6qkn//LDa7nIA9OHzmzYFXStQskKv+yoro1TR0H2mqEj9N7GU/lhdrd2dnWG95kN79gQNDS/Iz1euyxXWa8aLG0pL+32uPRDQQ1VVUawmMbT6fLpk7dqQ7b+TDEM/mzAhSlUBwMjEGGp4GEP1L5HGULMyM3VtSUnQYz5sa9OXtmyRJD26ZKv8AVO3nBvdWdX/W1urj6xera5AsD4JAAAMHGE1AAAx5FPHl2taabZ+/K+N6vTyLmUglvy8qkpP1dYGPWZCaqqemDZNDiNYQ8LYUJycrAuCtBpsDwR027ZtYbteVWenftjHOntHui7EzblEdlVRkQqD3GT++Z49cbXuot22d3To9FWr9FpTU8hjf1BZqakx2m4WABIBY6jhYQwVXKKNoR6aMEFlyclBj1m4f7++vH6Tnnxvtz4zp0JjC6IzjvGbpr6zfbuuWL9eHrrBAQDCiLAaAIAY4nQY+s7Hp2lvU4f+/PZOu8sBcNDrjY361vbtQY/JcDj03MyZyoujWS3fDLFG7zN1dfpHkJaTAxUwTd24ebPag8y+mJqerotGjRr2teJVqtOp740b1+/zXaapT61dG/aZWsH44/AmpC8Q0MN79mjW8uX6MMQMPkn6ZEFByH8HAIChYww1PIyhQku0MVSuy6XfT5kSdC1uSXq0tlp1U5J109nR6Q6zvaND8z74QD/YvVvxN0IEAMQ6wmoAAGLMaRNH6ewphXpk8VY1tMXP+lpAoqrq7NTl69fLF+Km0x+nTtWszMwoVRUeZ+bmhlzfcP7GjVre0jKs69y2bZteamgIesx3x46Ni9lUkfTF0lLNDDLDt9br1bwPPtCKYf55hLLG7da1GzbozhDhQizp8Pu1sLpaU957T7du3Rr0pn63uVlZenzaNBkj/O8dAEQKYyjGUNGSaGOoCwsKdG+QAL5b85gkzd+5Sds7OoZ1vWA6/X7dt3OnZixfrrfiaIY6ACC+EFYDABCD7rxwmto8Pv3ytS12lwKMaJ5AQJ9at051Xm/Q475RUaErioqiVFV4PTJpklxBbnC2+v36yOrVerG+ftDn7vT7tWDjRv1iz56gx52dm6uriosHff5Ek+Rw6C/TpiklyJ/Hjs5OnbZqlX5RVSVfGNcJ9AQCeuHAAX1s9Wods2KF/lRTI0+Mr0PY6PXq2bo6Xb9xo4qXLdOCTZu0fYCzpuZkZemV2bOVk5QU4SoBYGT6/+3dd3hUVeLG8ffMTHpvpJCEkBBKKKGEXmyoiAo2UMReWPWnrmVdy6671tW1rR1RdC1r76CIIBZAkCqhlxACCRBIgQQS0u/vj0QXXTrJ3CTz/TxPnmk3k3d28ebmvvecwzEUx1Du1BqPoe5NStLFR/Dfxg8lJeq+aJEeyMnR7sP893Y0ympr9VRurlIWLNDfc3JU0cyPCwEALRt/mQMA0AylRgfpon6J+s9Pm3XZwHZKjmpZIw2A1uL69eu1eM+eQ27TMzBQ18XFKacJRzQcixhvb/k6nYfdLi0gQPcnJemeTZsOuk1pba3OXrFCV8TE6L6kJCX6+h7yPS3L0lfFxfrTxo1aU15+yG2DnU693LHjYXN6ivTAQD2XmqoJ69cfdJsqy9KtGzfqqbw8/TE+XtfExh5T6VpaU6MZxcX6pLBQXxQVaU9t7fFEP2L5VVVH9N9LtWWpsq5O++rqVFhdre1VVcqrrNTqsjKtLCvTmvJyHctp04vatNHkTp0UcAT/fQAAjg3HUPU4hnKf1ngM9UbnzqqxLH1wmCnly+vq9PecHD2Zm6vLYmI0rk0bDQwOPurZY6rq6jSnpERv79ihjwsKVOqmY0MAACirAQBopm4d3lGf/7xV/5y+VpMuzbA7DuBxviwq0r/z8w+73bK9e9VhwQI3JDo636Wn68SwsCPa9q7ERM0vLdXUQ4z8sST9Oz9fb+bn6/TwcJ0WHq7uAQGK8faWj8OhvbW1yt63TwtKS/VpYaHWH8GJZ6P6k3Ad/P2P8FN5hmvj4pRXWakHNm8+5Ha5lZX608aNunPjRvUKCtLQkBD1CQpSpJeXwl0uhblcqrQsldTUaHfDV9a+fcrcu1fL9u7VpooKW9YcHLdmjQ0/VfJ3OPRocrJuio+35ecDgKfgGOq3OIZyn9Z2DOVyOPROWpoC1q07ov+mSmtr9fzWrXp+61ZFenlpUHCwMoKClOznp3Y+PgpyuRTgcKhO0t7aWpXU1Ci7okIbysu1eM8ezSst1T5GUAMAbEBZDQBAMxUV5KPrT0zREzPWa0F2kfonR9gdCfAoBVWes2a8MUbvpqVpxPLlh12LrlbStOLiw66feCReTE3VOVFRx/0+rdH97dvLyxjdm5Nz2G1rJS3es+ewI9g82ZioKD2ZkqKEw4xoAwAcP46hDoxjKPdobcdQTmP0WufO6h0YqFs2ZKn2CAdLF1ZXa0pRkaYcwzT0RyLU5ZKXgxVGAQCNw5bfKMaYcGPMTGPMhobbA16uaIypNcYsa/iast/z7Y0xC4wxWcaY940x3u5LDwCA+1w9JFkxwb76x7Q1qquzY/wbAE8R4HRqWvfuOv0IRxIdDy9j9HLHjrqubdsm/1kt2V+TkvSfLl0UxHTVx8Qp6cKoKC3s3VsfdO1KUQ0AaBIcQzU/rfEY6kzfMMUtrFBktb0FsZF0ZUyM1vfrx5IqAIBGY9dvt7skzbIsK1XSrIbHB7LPsqyeDV+j9nv+n5L+ZVlWB0m7JF3dtHEBALCHn7dTd5zeSZl5JZq6fJvdcQC0ckEul77s0UN3JSaqqU49Jfj46Jv0dF0bF9dEP6F1GR8drZ8zMnRCSIhbf66fw6FOLXRq0fSAAD3cvr2yBwzQe127qm9wsN2RAACtHMdQzU9rOoayLEv3TVmlkHKj5f376ukOHRR2DGttHw+j+plqVvTtq9c6d1aUN2PHAACNx66yerSkNxruvyHpnCP9RmOMkXSypI+O5fsBAGhpzu3VVl3jgvXY9HWqqK61Ow6AVs5pjB5JTtZPvXtrYCOWfD7G6Jb4eK3u21fDQkMb7X09QYqfn77v1UufdO2q9ICAJvs5RtLQkBBN7tRJ+YMG6foWMmor3sdH49q00YupqdrQr5+W9e2re9q1UyIjqQEAbsQxVPPTWo6hZqzeoR/WF+iWUzsqNthPf4yP15YBA/R0hw5KauLjnUgvL/0pIUEb+vfXB127qmsT/u8IAPBcdq1ZHW1Z1vaG+/mSog+yna8xZrGkGkmPWpb1maQISbsty6pp2CZPUss4iwIAwDFwOIz+MrKLLp68QK/Py9F1J6TYHQmAB8gIDta83r317a5dmrhtm74oKlJFXd1Rv087Hx+Nj47WjW3bKtbHpwmSeo5zo6J0blSUZu/erdfz8zW1qEiF1dXH9Z7RXl46OSxMw8PCdFpYmOKbScHrZYx8HA75GCNfh0PhXl5q4+WlNt7eivP2Vqq/vzr7+6uLv7/aMLIHANCMcAzV/LTkY6h9VbV6YOpqdY4J0uUD2/36fKDLpT/Gx+umtm31Y0mJPiwo0OeFhdpSWXncP7O9r69OCwvTeVFROjk0VC7WpgYANDFjWU2z/qUx5htJMQd46S+S3rAsK3S/bXdZlvU/C7sYY9palrXVGJMs6VtJp0gqkfRTwxTgMsYkSPrKsqxuB8kxQdIESUpMTOyzefPm4/tgAADY5OrXF2nhpmJ9f8eJigjkZAUA9yqtqdEPu3frx5ISrSwrU3ZFhXZUVamstlbVliU/h0NBLpcSfXzUwc9PGUFBGhYaqt6BgaqfHAmNrdaytHTPHi0oLdXSvXu1qaJCuRUVKq6pUXnD/y8BTqeCnE4Fu1wKdbnUwc/v15I3zd9fnfz9+f+nBXj99dclSVdccYWtOQAAR49jqOanJR1DPTljnZ77NkvvTxig/skRh90+r6JC80tL9XPD59q0b5+2V1Vpb22tyuvqVFlXJ++GiwHDvLwU6+2tBB8fdfb3V/eAAPUPDlZCM7l4EQDQuhhjlliWlXHA15qqrD4UY8w6SSdalrXdGBMr6XvLsjod5ntel/SFpI8lFUiKsSyrxhgzUNJ9lmWdfrifm5GRYS1evPj4PwAAADbI2rlHpz89R5f0T9T9ow94jRYAAGiFKKsBAPA8OYVlOu1fszWye4yevqiX3XEAADguhyqr7ZrDY4qkyxvuXy7p899vYIwJM8b4NNyPlDRY0mqrvl3/TtIFh/p+AABamw5tgjSuX4LeXrBFGwv22h0HAAAAAAA0AcuydN/UVfJ2OXTPyC52xwEAoEnZVVY/KulUY8wGScMbHssYk2GMmdywTRdJi40xmaovpx+1LGt1w2t3SrrNGJOl+jWsX3VregAAbHLL8I7y9XLq0a/W2h0FAAAAAAA0gZmrd+j7dQW6ZXiq2gQzLTcAoHVz2fFDLcsqUv36079/frGkaxruz5PU/SDfny2pX1NmBACgOYoM9NH1J6bo8a/X6afsIg04gjWrAAAAAABAy7Cvqlb3T12tjtGBunxQkt1xAABocnaNrAYAAMfo6iHtFRfiq4e/XKO6OsvuOAAAAAAAoJFM/D5LW3fv0wOju8nLyel7AEDrx287AABaGF8vp+4Y0UkrtpZoSuY2u+MAAAAAAIBGsLmoTC/NztbonnHMpAYA8BiU1QAAtECj09uqe9sQPTZ9rfZV1dodBwAAAAAAHKf7p66Wl8PonpFd7I4CAIDbUFYDANACORxGfz2zi7aVVOjpWevtjgMAAAAAAI7DN6t36Nu1O3XL8I6KDva1Ow4AAG5DWQ0AQAvVPzlCF/VN0OQ5m7Rya4ndcQAAAAAAwDGoqK7VfVNXKbVNoK4YnGR3HAAA3IqyGgCAFuzuM7ooPMBbd368XDW1dXbHAQAAAAAAR2ni9xuVt2uf7h/dVV5OTtkDADwLv/kAAGjBQvy99ODorlq1rVST526yOw4AAAAAADgKW4rKNfGHjTo7PU6DUiLtjgMAgNtRVgMA0MKN6Bar07tG618z12tTYZndcQAAAAAAwBG6f+oqeTmM/jKyi91RAACwBWU1AACtwAOju8nb5dDdnyyXZVl2xwEAAAAAAIcxa80OzVq7U38cnqqYEF+74wAAYAvKagAAWoHoYF/dM7KLfsou1vuLcu2OAwAAAAAADqGiulb3T12tDm0CdeXg9nbHAQDANpTVAAC0Ehf1TdCA5HA9PG2NdpZW2B0HAAAAAAAcxKQfsrWluFwPjOoqLyen6QEAnovfggAAtBLGGD1yXg9V1dTpb5+vsjsOAAAAAAA4gNzicr34fZbO7BGrQR0i7Y4DAICtKKsBAGhF2kcG6JbhHTV9Vb6mr9xudxwAAAAAAPA7909dLafD6K9ndrE7CgAAtqOsBgCglblmaHulxQbrb5+vUsm+arvjAAAAAACABt+u3aFv1uzQzaekKjbEz+44AADYjrIaAIBWxsvp0GMX9FBRWZUe/WqN3XEAAAAAAICkiupa3TdltVKiAnTV4PZ2xwEAoFmgrAYAoBXq1jZE1wxpr3cX5mr+xiK74wAAAAAA4PFenp2tLcXlun9UN3m7ODUPAIBEWQ0AQKt1y/COahfhr7s/Wa6K6lq74wAAAAAA4LFyi8v1wndZOrN7rIakRtodBwCAZoOyGgCAVsrP26lHzu2unKJyPf3NBrvjAAAAAADgsR78YrUcxugvZ3axOwoAAM0KZTUAAK3YoA6RujAjQa/MydbKrSV2xwEAAAAAwON8t3anZqzeoZtO6aC4UD+74wAA0KxQVgMA0MrdM7KLwgO8defHy1VTW2d3HAAAAAAAPEZJebXu/mSFOrQJ1DVDku2OAwBAs0NZDQBAKxfi76UHRnXVqm2lmjx3k91xAAAAAADwGH+fslKFeyv11Nh0ebs4HQ8AwO/x2xEAAA8woluMTkuL1r9mrldOYZndcQAAAAAAaPW+XL5dny3bpptOTlWP+FC74wAA0CxRVgMA4AGMMXrwnG7ydjp09ycrZFmW3ZEAAAAAAGi1dpZW6K+frVB6fIhuOCnF7jgAADRblNUAAHiI6GBf3T2yi+ZnF+mDxbl2xwEAAAAAoFWyLEt3frxc5VW1enJsT3k5OQ0PAMDB8FsSAAAPclHfBPVvH66HvlyjnaUVdscBAAAAAKDVeW9Rrr5bV6C7zuisDm0C7Y4DAECzRlkNAIAHcTiMHjmvuypr6vT3KavsjgMAAAAAQKuypahcD36xWoM7ROjygUl2xwEAoNmjrAYAwMMkRwXqluGp+mplvqavzLc7DgAAAAAArUJtnaXbP1wmp8Po8QvS5XAYuyMBANDsUVYDAOCBrh2arLTYYP3t85Uq2VdtdxwAAAAAAFq8V+Zka1HOLt0/qqviQv3sjgMAQItAWQ0AgAfycjr0z/N7qHBvpR79ao3dcQAAAAAAaNHWbC/VUzPWa0TXGJ3bq63dcQAAaDEoqwEA8FDd40N0zdBkvbswV/M3FtkdBwAAAACAFqmypla3vr9MwX5eevjcbjKG6b8BADhSlNUAAHiwW4d3VGK4v+7+ZLkqqmvtjgMAAAAAQIvzzDcbtDZ/jx49r7siAn3sjgMAQItCWQ0AgAfz83bqkfO6K6eoXE9/s8HuOAAAAAAAtChLNhfrpR826sKMBA1Pi7Y7DgAALQ5lNQAAHm5wh0iNzYjXK3OytXJrid1xAAAAAABoEcoqa3TbB5mKC/XTX8/qYnccAABaJMpqAACgv4xMU5i/t+76ZLlqauvsjgMAAAAAQLP3j2lrtKW4XE+OSVeQr5fdcQAAaJEoqwEAgEL8vfTA6K5aubVUk2Zn2x0HAAAAAIBm7bt1O/X2gi26dmiy+idH2B0HAIAWi7IaAABIks7oFqMze8TqqZnrtWRzsd1xAAAAAABolnaVVenOj5arY3Sgbju1o91xAABo0SirAQCAJMkYo0fO6664UF/d/O4ylZRX2x0JAAAAAIBm597PV6q4rEpPje0pXy+n3XEAAGjRKKsBAMCvgn299Ny43tpRWqE/f5wpy7LsjgQAAAAAQLMxJXObvli+XbcMT1W3tiF2xwEAoMWjrAYAAL/RMyFUfx7RSV+v2qH//LTZ7jgAAAAAADQL+SUVuvezleqVGKrrTkixOw4AAK0CZTUAAPgf1wxJ1omdovTgl2u0aluJ3XEAAAAAALCVZVn688fLVVVTp6fG9pTLyal1AAAaA79RAQDA/3A4jJ4ck65QPy/d9O7PKqussTsSAAAAAAC2+c+CLZq9vkD3jOys9pEBdscBAKDVoKwGAAAHFBHoo6cv6qlNhWX62+er7I4DAAAAAIAtNhWW6R9frtHQ1EhdMqCd3XEAAGhVKKsBAMBBDUqJ1E0nddDHS/P0ydI8u+MAAAAAAOBWNbV1uv2DZfJyGj1+QbqMMXZHAgCgVaGsBgAAh3TzKanqlxSuv362UtkFe+2OAwAAAACA20yana2lW3brwXO6KSbE1+44AAC0OpTVAADgkFxOh54Z11PeLodufOdnVdbU2h0JAAAAAIAmt3Jrif41c73O7BGrUelxdscBAKBVoqwGAACHFRvipycuSNfq7aV6ZNpau+MAAAAAANCkKqprdfsHmQoL8NZDo7sx/TcAAE2EshoAAByR4WnRunJwkl6fl6MZq/LtjgMAAAAAQJN5auZ6rduxR49d0ENhAd52xwEAoNWirAYAAEfsrjM6q1vbYN3x0XJt3b3P7jgAAAAAADS6BdlFemVOti7un6iTOrWxOw4AAK0aZTUAADhiPi6nnhvXWzW1dfrjuz+rprbO7kgAAAAAADSavZU1uv3DTCWE+esvI7vYHQcAgFaPshoAAByV9pEB+sd53bV48y49/c0Gu+MAAAAAANBoHpi6Slt379NTY9MV4OOyOw4AAK0eZTUAADhqo3u21Zg+8Xrh+yz9mFVodxwAAAAAAI7bB4tz9cHiPF1/QooyksLtjgMAgEegrAYAAMfk/tFdlRwZoFveX6aCPZV2xwEAAAAA4JityCvRXz9bqUEpEbrt1I52xwEAwGNQVgMAgGPi7+3S8xf3Vsm+at3+Yabq6iy7IwEAAAAAcNR2lVXpuv8sUWSAt54b10suJ6fNAQBwF37rAgCAY9YlNlh/OytNs9cX6OU52XbHAQAAAADgqNTWWbr5vZ9VsKdSEy/po4hAH7sjAQDgUSirAQDAcRnfP1FndIvRE1+v09Itu+yOAwAAAADAEXtq5jrN2VCo+0d3VXpCqN1xAADwOJTVAADguBhj9Oj5PRQd7Kub3/1ZJfuq7Y4EAAAAAMBhfb0qXy98t1EX9U3QuH6JdscBAMAjUVYDAIDjFuLnpecu7qX8kgrd9fFyWRbrVwMAAAAAmq+NBXt1+weZ6hEfovtGdbU7DgAAHouyGgAANIreiWH60+md9NXKfL29YIvdcQAAAAAAOKC9lTW67q0l8nY5NPGSPvL1ctodCQAAj0VZDQAAGs2Eocka1jFKD3yxWmu2l9odBwAAAACA37AsS3/+KFMbC/bquXG91DbUz+5IAAB4NMpqAADQaBwOo6fGpivEz0s3vrNU5VU1dkcCAAAAAOBXr8zJ1rQV+frziM4a3CHS7jgAAHg8ymoAANCoIgN99PSFPZVdWKb7pqyyOw4AAAAAAJKkeVmFevSrtTqjW4z+MCzZ7jgAAECU1QAAoAkM7hCp/zuxgz5YnKfPl221Ow4AAAAAwMNt271PN777s9pHBujxMekyxtgdCQAAiLIaAAA0kVuGpyqjXZju+WSFcgrL7I4DAAAAAPBQlTW1uv7tpaqqqdOkSzMU6OOyOxIAAGhAWQ0AAJqEy+nQM+N6yeV06MZ3l6qyptbuSAAAAAAAD3TflNXKzN2tJ8b0UIc2gXbHAQAA+6GsBgAATaZtqJ8eu6CHVm4t1SPT1todBwAAAADgYd5ftEXvLtyi609M0YhusXbHAQAAv0NZDQAAmtTpXWN05eAkvT4vR+8v2mJ3HAAAAACAh1iet1v3fr5KQzpE6k+ndbI7DgAAOADKagAA0OT+MrKLhqZG6i+frtRP2UV2xwEAAAAAtHLFZVW6/j9LFRXoo2fH9ZLTYeyOBAAADoCyGgAANDmX06HnL+6tdhH+uu4/S5RTWGZ3JAAAAABAK1VTW6eb3l2qgr2VmnhJb4UHeNsdCQAAHARlNQAAcIsQPy+9enlfSdLVbyxSyb5qmxMBAAAAAFqjJ2as149ZRXpodDf1iA+1Ow4AADgEymoAAOA2SZEBeumSPtpSXK4b31mqmto6uyMBAAAAAFqR6Su366UfNmpcv0SN7ZtgdxwAAHAYlNUAAMCtBiRH6OFzumvOhkI98MVqu+MAAAAAAFqJrJ17dfsHmUpPCNV9o9LsjgMAAI6Ay+4AAADA84ztm6Csgr16eXa2OrQJ1GUDk+yOBAAAAABowfZW1ugPby2Wr5dTE8f3lo/LaXckAABwBCirAQCALe4c0VnZBXt1/9TVSooI0LCOUXZHAgAAAAC0QJZl6Y4PM7WpsEz/uaa/4kL97I4EAACOENOAAwAAWzgdRk9f1EupbQL1f28vVdbOPXZHAgAAAAC0QJNmZ+urlfm664zOGpQSaXccAABwFCirAQCAbQJ9XJp8eYZ8vBy66vXF2lVWZXckAAAAAEAL8mNWoR6bvlZndo/VtUOT7Y4DAACOEmU1AACwVXyYv16+LEP5pRX6w3+WqKqmzu5IAAAAAIAWYOvufbrp3Z+VEhWoxy7oIWOM3ZEAAMBRoqwGAAC2650Ypscv6KGFm4r1189WyLIsuyMBAAAAAJqxiupaXd9wwfNLl/ZRgI/L7kgAAOAY8BscAAA0C6N7ttXGnXv17LdZ6tAmUBOGpdgdCQAAAADQTN03ZZWW55Vo0qV9lBIVaHccAABwjCirAQBAs3HL8I7aWFCmR75aq/aRgTo1LdruSAAAAACAZubdhVv03qJc/d9JKTq9a4zdcQAAwHFgGnAAANBsOBxGT4xJV/e2Ifrjez9rzfZSuyMBAAAAAJqRBdlF+vvnqzQ0NVK3ndrJ7jgAAOA4UVYDAIBmxc/bqVcuy1Cwr5eueWOxCvZU2h0JAAAAANAMrMvfo2veXKz4cD89e1EvOR3G7kgAAOA4UVYDAIBmJzrYV5Mvz1BxWZUmvLVYFdW1dkcCAAAAANho2+59uvy1hfLzcurNq/opLMDb7kgAAKARUFYDAIBmqVvbEP3rwnT9vGW3/vzRclmWZXckAAAAAIANSsqrdflrC1VWWaPXr+yn+DB/uyMBAIBGQlkNAACarRHdYnXH6Z00JXObnvs2y+44AAAAAAA3q6iu1bVvLlZOUZkmXdpHaXHBdkcCAACNyGV3AAAAgEO54cQUbdy5V0/NXK+UqECd2SPW7kgAAAAAADeorbN0y3vLtDCnWM+O66VBHSLtjgQAABoZI6sBAECzZozRI+d3V592Ybr9w2Vanrfb7kgAAAAAgCZmWZbun7pK01fl669ndtGo9Di7IwEAgCZAWQ0AAJo9H5dTky7to8hAH13zxmJtL9lndyQAAAAAQBN68fuNenP+Zl07tL2uGZpsdxwAANBEKKsBAECLEBnoo1cv76vyqlpd88ZilVfV2B0JAAAAANAEPlqSp8e/XqfRPeN09xld7I4DAACaEGU1AABoMTrFBOm5cb20Znupbns/U3V1lt2RAAAAAACN6Pt1O3Xnx8s1uEOEHr8gXQ6HsTsSAABoQpTVAACgRTmpcxvdM7KLpq/K15Mz19kdBwAAAADQSDJzd+uGt5eqU3SQXrqkj7xdnL4GAKC1c9kdAAAA4GhdPaS9Nhbs1QvfbVRKVKDO6x1vdyQAAAAAwHHIKSzTVa8vUniAt16/qq+CfL3sjgQAANyAS9MAAECLY4zRA6O7aWByhO76eIUW5xTbHQkAAAAAcIwK91bq8n8vVJ1l6c2r+qlNkK/dkQAAgJtQVgMAgBbJy+nQxEt6q22Yn/7w1hLlFpfbHQkAAAAAcJTKKmt01euLtKO0Qq9d0VfJUYF2RwIAAG5EWQ0AAFqsUH9vvXp5hqpr63T1G4u0u7zK7kgAAAAAgCNUXVun699eqlXbSvXCxb3VKzHM7kgAAMDNKKsBAECLlhwVqJcu7aOcwnJd/u9F2lNRbXckAAAAAMBhWJalOz9ertnrC/TwOd10SpdouyMBAAAbUFYDAIAWb1BKpF4c31urtpbo6jcWa19Vrd2RAAAAAACH8PjX6/TJ0q26dXhHXdQv0e44AADAJpTVAACgVRieFq1/XdhTi3KK9Yf/LFFlDYU1AAAAADRHb8zL0Yvfb9S4fom6+ZQOdscBAAA2oqwGAACtxtnpcfrneT00e32BbnrnZ1XX1tkdCQAAAACwn2krtuu+qas0vEu0HhzdVcYYuyMBAAAbUVYDAIBWZWzfBN13dppmrN6hP32Yqdo6y+5IAAAAAABJC7KLdMv7y9QrIVTPjesll5PT0wAAeDqX3QEAAAAa2xWD26u8ulaPTV8nf2+n/nFud67WBwAAAAAbrcvfo2veXKyEMD+9enlf+Xk77Y4EAACaAcpqAADQKt1wYgeVV9bq+e+y5Ofl0r1ndaGwBgAAAAAbbNu9T5e/tlB+Xk69cVU/hQV42x0JAAA0E5TVAACg1br9tI4qr6rVaz9uUoCPU7ef1snuSAAAAADgUUrKq3X5awtVVlmj9/8wUPFh/nZHAgAAzQhlNQAAaLWMMbr3rC4qr6rRc99myc/bqRtO7GB3LAAAAADwCBXVtbr2zcXaXFSu16/qq7S4YLsjAQCAZoayGgAAtGrGGD18bnfta1jDOsDbpcsHJdkdCwAAAABatdo6S7e8t0wLc4r13LheGpQSaXckAADQDFFWAwCAVs/pMHpiTLr2VdXq71NWyc/bqbEZCXbHAgAAAIBWybIs3T91laavyte9Z6Xp7PQ4uyMBAIBmymF3AAAAAHfwcjr03MW9NDQ1Und9vFxTM7fZHQkAAAAAWqUXv9+oN+dv1oRhybp6SHu74wAAgGaMshoAAHgMH5dTL1+aoYx24br1/WX6ZvUOuyMBAAAAQKvy0ZI8Pf71Op3TM053jehsdxwAANDMUVYDAACP4uft1KtXZKhrXLBueGep5m4otDsSAAAAALQK01fm666Pl2tIh0g9dkG6HA5jdyQAANDMUVYDAACPE+TrpTeu6qfkyABd++ZiLc4ptjsSAAAAALRoXy7frv97Z6m6x4do4iW95e3i1DMAADg8jhgAAIBHCvX31ltX91dsqK+u/PcircgrsTsSAAAAALRIUzK36eb3flavhFC9eVU/Bfl62R0JAAC0EJTVAADAY0UF+ejta/orxN9Ll762QOvy99gdCQAAAABalM9+3qpb3vtZfdqF6Q2KagAAcJQoqwEAgEeLDfHTO9cMkI/LoUteXaBNhWV2RwIAAACAFuGjJXm69YNl6t8+Qq9f2VcBPi67IwEAgBaGshoAAHi8xAh/vX3NANXVWRr/yk/K21VudyQAAAAAaNY+WJSrOz7K1OCUSL12RV/5e1NUAwCAo0dZDQAAIKlDm0C9eXU/7a2s0fjJC7SztMLuSAAAAADQLL2zYIv+/PFyDU2N0uTLM+Tn7bQ7EgAAaKEoqwEAABp0jQvR61f1U+GeSo2fvEDFZVV2RwIAAACAZuWtnzbrnk9X6KROUXr50j7y9aKoBgAAx46yGgAAYD+9E8M0+fK+2lJcrktfXaCSfdV2RwIAAACAZuH1Hzfp3s9WaniXNnqJohoAADQCymoAAIDfGZgSoZcu7aP1O/boqtcXqayyxu5IAAAAAGCryXOydd/U1TotLVovju8jHxdFNQAAOH6U1QAAAAdwUqc2em5cLy3L3a1r31ysiupauyMBAAAAgC1enr1RD325Rmd0i9EL43vL28VpZQAA0Dg4qgAAADiIEd1i9cSYHpqfXaQb3l6qqpo6uyMBAAAAgFu9+H2W/jFtrc7qEatnx/WSl5NTygAAoPFwZAEAAHAI5/aK18PndNe3a3fq1veXqbbOsjsSAAAAALjFc7M26LHp6zS6Z5yevrAnRTUAAGh0LrsDAAAANHcX909UeVWNHvpyjXy9nHrsgh5yOozdsQAAAACgSViWpae/2aBnZm3Qeb3a6vEx6fwNBAAAmgRlNQAAwBG4Zmiy9lXV6smZ67Wvukb/urCnfFxOu2MBAAAAQKOyLEtPzVyv577N0pg+8Xr0fC7WBQAATYeyGgAA4AjddEqq/H1cevCL1Srdt1iTLu2jAB8OpwAAAAC0DpZl6bGv12ni9xs1rl+CHj6nuxwU1QAAoAmxyAgAAMBRuHpIez05Jl3zs4t08eQF2lVWZXckAAAAADhulmXpH9PWaOL3G3XJgESKagAA4BaU1QAAAEfp/D7xeumSPlqzvVRjJs3X9pJ9dkcCAAAAgGNmWZYe+GK1XpmzSVcMStKDo7tRVAMAALegrAYAADgGp6ZF682r+mlHSYUumDhf2QV77Y4EAAAAAEfNsiz9fcoq/fvHHF01uL3+fnaajKGoBgAA7kFZDQAAcIwGJEfo3QkDVFFdqzEvzdfKrSV2RwIAAACAI1ZXZ+mvn63Um/M3a8KwZN17VheKagAA4FaU1QAAAMehW9sQfXjdQPl6OXXRyz9p/sYiuyMBAAAAwGHV1Vm659MVenvBFl1/YoruPqMzRTUAAHA7ymoAAIDjlBwVqI+uH6jYEF9d/u+FmrEq3+5IAAAAAHBQtXWW/vzxcr23KFc3ndxBfz69E0U1AACwBWU1AABAI4gN8dMHfxiotNhgXf/2Un20JM/uSAAAAADwP2rrLN3xYaY+WpKnW4an6vbTKKoBAIB9KKsBAAAaSViAt96+pr8GpUToTx9mavKcbLsjAQAAAMCvamrrdNsHy/TJz1t1+6kddcvwjnZHAgAAHo6yGgAAoBEF+Lg0+fIMndk9Vg99uUaPf71WlmXZHQsAAACAh6uurdMf31+mz5dt059HdNJNp6TaHQkAAEAuuwMAAAC0Nj4up54d10vBfl564buN2lVerQdHd5PTwdR6AAAAANyvurZON7/7s75ama+/jOyia4cl2x0JAABAEmU1AABAk3A6jP5xbjeF+Xvpxe83qqS8Wk9dmC4fl9PuaAAAAAA8SEV1rW5+92fNWL1DfzsrTVcNaW93JAAAgF9RVgMAADQRY4z+PKKzwvy99fC0NSqtqNZLl/RRgA+HYAAAAACaXnFZla59c7GWbN6lB0Z31WUDk+yOBAAA8BusWQ0AANDErh2WrMcu6KEfswo1fvIC7SqrsjsSAAAAgFZuU2GZznvxR63cWqIXx/emqAYAAM0SZTUAAIAbjM1I0MRL+mj19lKNnTRf+SUVdkcCAAAA0EotzinWeS/+qNKKGr1z7QCN7B5rdyQAAIADoqwGAABwk9O7xuj1K/tqe0mFzp84T9kFe+2OBAAAAKCVmZq5TRdPXqAwf299esMg9WkXZnckAACAg6KsBgAAcKNBKZF699oB2lddqzEvzdfKrSV2RwIAAADQCliWpYnfb9RN7/6s9PgQfXz9ILWLCLA7FgAAwCHZUlYbY8KNMTONMRsabv/n8j5jzEnGmGX7fVUYY85peO11Y8ym/V7r6e7PAAAAcKy6x4fow+sGytfLqXEv/6QF2UV2RwIAAADQglXX1umeT1fon9PXalR6nN66ur/CArztjgUAAHBYdo2svkvSLMuyUiXNanj8G5ZlfWdZVk/LsnpKOllSuaQZ+21yxy+vW5a1zA2ZAQAAGk1KVKA+vG6g2gT76LLXFuqb1TvsjgQAAACgBdpTUa2r31isdxfm6saTOujpC3vK18tpdywAAIAjYldZPVrSGw3335B0zmG2v0DSV5ZllTdlKAAAAHeKC/XTh9cNUueYIP3hP0v08ZI8uyMBAAAAaEG2l+zTmJfm68esQv3z/O760+md5HAYu2MBAAAcMbvK6mjLsrY33M+XFH2Y7S+S9O7vnnvYGLPcGPMvY4xPoycEAABwg/AAb7197QANSA7X7R9mavKcbLsjAQAAAGgBVm0r0Tkv/Ki8Xfv07yv66sK+iXZHAgAAOGpNVlYbY74xxqw8wNfo/bezLMuSZB3ifWIldZf09X5P3y2ps6S+ksIl3XmI759gjFlsjFlcUFBwPB8JAACgSQT6uPTaFX01omuMHvpyjZ74ep3qD5EAAAAA4H99t26nxr40Xw5j9NH1AzWsY5TdkQAAAI6Jq6ne2LKs4Qd7zRizwxgTa1nW9oYyeuch3mqspE8ty6re771/GZVdaYz5t6Q/HSLHy5JelqSMjAzO+gIAgGbJx+XUC+N7655PVuj577K0q7xKD4zuJidT+AEAAADYz9sLNutvn69S55ggvXZFX0UH+9odCQAA4JjZNQ34FEmXN9y/XNLnh9h2nH43BXhDwS1jjFH9etcrGz8iAACAezkdRo+e313XnZCitxds0c3v/ayqmjq7YwEAAABoBurqLD3y1Rr95dOVGpYaqQ/+MJCiGgAAtHhNNrL6MB6V9IEx5mpJm1U/elrGmAxJ11mWdU3D4yRJCZJ++N33v22MiZJkJC2TdJ17YgMAADQtY4zuOqOzwvy99MhXa1W0t1Ivju+j8ABvu6MBAAAAsElFda1u/yBTX67YrvH9E3X/qK5yOe0ahwQAANB4bCmrLcsqknTKAZ5fLOma/R7nSGp7gO1Obsp8AAAAdvvDCSmKCvLRXZ+s0Kjn5+qVyzLUJTbY7lgAAAAA3Kxob6WufXOxlm7ZrXtGdta1Q5NVP+EkAABAy8fldwAAAM3Ueb3j9f6EAaqqqdN5L87TVyu22x0JAAAAgBtlF+zVeRPnadW2Ur04vrcmDEuhqAYAAK0KZTUAAEAz1isxTFNvGqJOMUG6/u2lemrGOtXVWXbHAgAAANDEFuUU67yJ87SnokbvXDtAI7vH2h0JAACg0VFWAwAANHPRwb56b8IAXdAnXs9+m6UJby3Rnopqu2MBAAAAaCJTMrdp/CsLFO7vrU9vGKQ+7cLsjgQAANAkKKsBAABaAF8vpx6/oIf+fnaavlu3U+e9OE85hWV2xwIAAADQiCzL0gvfZenmd39WekKIPr5+kNpFBNgdCwAAoMlQVgMAALQQxhhdObi93rqqnwr2VmrU83M1e32B3bEAAAAANILq2jrd/ckKPf71Oo1Kj9NbV/dXWIC33bEAAACaFGU1AABACzOoQ6Sm/N8QxYX66Yp/L9TkOdmyLNaxBgAAAFqqPRXVuur1RXpvUa5uPKmDnr6wp3y9nHbHAgAAaHKU1QAAAC1QYoS/Pr5+kE5Li9FDX67R7R9kqqK61u5YAAAAAI7Stt37NOal+Zq3sUj/PL+7/nR6Jzkcxu5YAAAAbkFZDQAA0EIF+Lj04vjeuu3Ujvrk5626cNJ85ZdU2B0LAAAAwBFaubVE5774o/J27dO/r+irC/sm2h0JAADArSirAQAAWjCHw+jmU1I16dI+ytq5V2c/P1dLNu+yOxYAAACAw/hu7U6NnTRfDmP00fUDNaxjlN2RAAAA3I6yGgAAoBU4vWuMPrlhsPy8nBr38k/6YFGu3ZEAAAAAHMRbP23W1W8sUvvIAH32f4PVOSbY7kgAAAC2oKwGAABoJTrFBGnKjYPVr324/vzxct03ZZWqa+vsjgUAAACgQVVNne6bskr3frZSJ3SM0gd/GKjoYF+7YwEAANiGshoAAKAVCfX31utX9tXVQ9rr9Xk5uuzVhSouq7I7FgAAAODx8naVa8yk+Xp9Xo6uGtxer1yWoQAfl92xAAAAbEVZDQAA0Mq4nA7de1aanhiTriVbdmnU83O1Znup3bEAAAAAj/Xt2h0689m5yt65VxPH99bfzk6Ty8mpWQAAAI6IAAAAWqkL+sTr/QkDVFVTp/NenKevVmy3OxIAAADgUWpq6/TP6Wt11euLFRfqp6k3DdEZ3WPtjgUAANBsUFYDAAC0Yr0SwzT1piHqFBOk699eqqdmrFNdnWV3LAAAAKDV21laofGTF2ji9xt1Ud8EfXrDICVFBtgdCwAAoFlhURQAAIBWLjrYV+9NGKB7P1upZ7/N0urte/SvC9MV5OtldzQAAACgVZq3sVA3v7tMeyur9eSYdJ3fJ97uSAAAAM0SI6sBAAA8gK+XU49d0EP3nZ2m79bt1HkvzlNOYZndsQAAAIBWpa7O0nOzNuiSyQsU4ufS5/83hKIaAADgECirAQAAPIQxRlcMbq+3ruqngr2VGvX8XM1eX2B3LAAAAKBVKC6r0pWvL9KTM9frrB5xmnJj/XI8AAAAODjKagAAAA8zqEOkpvzfEMWF+umKfy/U5DnZsizWsQYAAACO1ZLNu3TWs3M0f2ORHjynm565qKcCfFiBEQAA4HAoqwEAADxQYoS/Pr5+kE5Li9FDX67R7R9kqqK61u5YAAAAQItiWZZenbtJF06aL4fD6KPrB+rSAe1kjLE7GgAAQIvA5X0AAAAeKsDHpRfH99bz32XpqZnrtbFgryZdmqGYEF+7owEAAADNXmlFte78aLm+Wpmv4V2i9eSYdIX4e9kdCwAAoEVhZDUAAIAHcziMbj4lVZMu7aOsnXt19vNztWRzsd2xAAAAgGZt1bYSjXpurmas3qF7RnbWK5f1oagGAAA4BpTVAAAA0OldY/TJDYPl5+XU2Ek/6flvN6i2jnWsAQAAgP1ZlqV3F27RuS/O077qWr03YYAmDEth2m8AAIBjRFkNAAAASVKnmCBNvWmIzugWoydmrNe4l39S3q5yu2MBAAAAzUJ5VY1u/yBTd3+yQv2SwvXlzUPVNync7lgAAAAtGmU1AAAAfhXi56XnxvXSU2PTtXp7qc54Zo6mZG6zOxYAAABgq6yde3TOCz/q02VbdcvwVL1xVT9FBvrYHQsAAKDFo6wGAADAbxhjdF7veE27eag6tAnUze/+rNs+WKY9FdV2RwMAAADc7vNlWzXq+R9VuLdKb17VT7cM7ying2m/AQAAGgNlNQAAAA4oMcJfH/5hoP54Sqo++3mrRj47R0s277I7FgAAAOAWlTW1+utnK/TH95YpLTZY024eqqGpUXbHAgAAaFUoqwEAAHBQLqdDt57aUR/8YaAsSxo7ab6e+WaDamrr7I4GAAAANJktReW6YOJ8/eenLZowLFnvThigmBBfu2MBAAC0OpTVAAAAOKyMpHBN++NQjUqP07++Wa8LX/5JucXldscCAAAAGt2MVfk687k5yikq08uX9tE9I7vIy8lpVAAAgKbAURYAAACOSLCvl/51YU89c1FPrc/fozOemaNPf86zOxYAAADQKKpr6/SPaWs04a0lSooI0Jc3DdVpXWPsjgUAANCqUVYDAADgqIzu2VbT/jhUXWKDdOv7mfrjez+rtKLa7lgAAADAMcsvqdDFr/ykl2dn65IBifrwuoFKjPC3OxYAAECr57I7AAAAAFqehHB/vXvtAE38fqOenrVBi3N26emLeqpvUrjd0QAAAICjMmdDgf743jJVVNfqmYt6anTPtnZHAgAA8BiMrAYAAMAxcTkduumUVH103UA5HUYXTpqvJ2esU3Vtnd3RAAAAgMOqrbP09DfrddlrCxUZ6K0pNw6hqAYAAHAzymoAAAAcl16JYZr2x6E6r3e8nvs2S2Nemq/NRWV2xwIAAAAOalNhmS56eb6e/maDzu3VVp/932B1aBNodywAAACPQ1kNAACA4xbo49ITY9L1/MW9lF2wVyOfmaMPF+fKsiy7owEAAAC/qq2zNHlOtkY8PVvr8vfoyTHpenJMuvy9WS0RAADADhyFAQAAoNGc1SNOvRPDdOv7y3THR8v1/boC/ePc7grx97I7GgAAADxcdsFe/fmj5Vq8eZdO6dxG/zivu6KDfe2OBQAA4NEoqwEAANCo4kL99M61AzRp9kY9NWO9lm7ZpafG9tTAlAi7owEAAMAD1dZZ+vePm/T41+vk43LoqbHpOrdXWxlj7I4GAADg8ZgGHAAAAI3O6TC64cQO+uSGQfL1curiyT/pn9PXqqqmzu5oAAAA8CAbC/Zq7KT5eujLNRqaGqlvbjtB5/WOp6gGAABoJhhZDQAAgCbTIz5UX9w0RA9+sVoTv9+oH7MK9fSFPZUcFWh3NAAAALRitXWWXpu7SU/MWCdfL6eevrCnRveMo6QGAABoZhhZDQAAgCYV4OPSo+f30EuX9NaW4nKd+excvbdwiyzLsjsaAAAAWqGNBXs15qV5enjaGg1NjdLMW4fpHKb9BgAAaJYYWQ0AAAC3GNEtVj0TwnT7h8t01ycr9P26Aj1yXneFBXjbHQ0AAACtQG2dpVfnZuvJGesZTQ0AANBCMLIaAAAAbhMT4qu3ruqvv4zsollrd2jEM7P1Y1ah3bEAAADQwmXt3KsLXpqnf0xbq2EdozTzNkZTAwAAtASU1QAAAHArh8Po2mHJ+vSGwQr0cemSVxfokWlrVFlTa3c0AAAAtDC1dZYm/bBRI5+do02FZXrmop56+dI+ahPka3c0AAAAHAGmAQcAAIAturUN0Rc3DdXD01Zr0uxszc0q1FNje6pTTJDd0QAAANACZO3cqz99mKllubt1Wlq0Hjq3GyU1AABAC8PIagAAANjGz9uph87prsmXZWh7SYXOfHaO/jl9rfZVMcoaAAAAB1ZbZ+mlhtHUm4vK9Oy4XprEaGoAAIAWiZHVAAAAsN3wtGh90+4EPTJtjSZ+v1FTM7fpwdHddFLnNnZHAwAAQDOStXOP/vThci3L3a3Tu0broXO6KyrIx+5YAAAAOEaMrAYAAECzEB7grcfHpOv9CQPk6+XUla8v0g1vL9GO0gq7owEAAMBmNbV1mvj9Ro18dq42F5XpuXG99NIlfSiqAQAAWjhGVgMAAKBZ6Z8coWk3D9XLszfquW+zNHt9of50WkddOjBJToexOx4AAADcbMOOPfrTh5nKzCvRiK4xevCcbpTUAAAArQQjqwEAANDseLscuvHkVM24dZh6JYbqvqmrde6LP2rl1hK7owEAAMBNamrr9OL3WTrz2bnK3bVPz1/cSxMv6U1RDQAA0IpQVgMAAKDZahcRoDev6qfnxvXS9pIKjXp+ru6fukp7K2vsjgYAAIAmtH7HHp0/cZ4em75Ow9PaaMatw3RWjzgZw0w7AAAArQnTgAMAAKBZM8bo7PQ4DesYpSe+XqfX5+XoqxX5+vvZaRrRLYYTlgAAAK1ITW2dJs3O1jPfbFCgr0svXNxbZ/aItTsWAAAAmggjqwEAANAihPh56cFzuunTGwYrPMBb17+9VFe/sVi5xeV2RwMAAEAjWJe/R+dNnKfHv16nU9OiNfPWYRTVAAAArRxlNQAAAFqUngmhmnLjYP31zC76KbtIp/7rB730w0ZV19bZHQ0AAADHoKa2Ti98l6Wzn5urrbv26YWLe+uF8b0VEcja1AAAAK0d04ADAACgxXE5HbpmaLJGdo/VfVNW6dGv1urTpVv1j/O6qU+7cLvjAQAA4AitzS/VHR8u14qtJTqzR6weGNWVkhoAAMCDMLIaAAAALVZcqJ9evixDr1yWoT0V1Tp/4nzd/cly7S6vsjsaAAAADmF3eZX+/vlKnfnsXG3bvU8vju+tFy5mNDUAAICnYWQ1AAAAWrxT06I1KCVCz8zaoFfnbtKMVTv017O66JyebWWMsTseAAAAGtTU1umdhVv01Mz1Kt1XrUsGtNOtwzsqLMDb7mgAAACwAWU1AAAAWoUAH5fuGVlfUN/z6Qrd+n6mPlqSpwdHd1NyVKDd8QAAADze3A2FeuCLVVq/Y68Gd4jQvWelqXNMsN2xAAAAYCPKagAAALQqaXHB+uT6QXpn4Rb9c/pajXh6jm44KUXXnZAiXy+n3fEAAAA8Tk5hmR6etkYzV+9QYri/Xr60j05Ni2YGHAAAAFBWAwAAoPVxOIwuGdBOp3WN1kNfrNHT32zQlGXb9NA53TSoQ6Td8QAAADzC3soaPf9tll6bu0leTqM7R3TWVUOS5OPiAkIAAADUo6wGAABAq9UmyFfPjuulC/rE697PV+riyQt0bq+2+suZXRQZ6GN3PAAAgFaprs7SR0vz9Nj0dSrcW6kL+sTrz6d3UptgX7ujAQAAoJmhrAYAAECrN6xjlL6+ZZhe/C5LE3/YqG/X7tRdZ3TWhRkJcjiYfhIAAKCxLNlcrPumrNaKrSXqnRiqVy/PUHpCqN2xAAAA0ExRVgMAAMAj+Ho5ddtpnTSqZ1v95dMVuvuTFfpoSZ4ePrebOscE2x0PAACgRdu2e58e/WqtpmRuU0ywr565qKdGpcexLjUAAAAOibIaAAAAHqVDm0C9N2GAPl66Vf+YtkZnPTtXVw9trz+ekip/bw6PAQAAjsa+qlq9PDtbE3/IkmVJN5/cQdedmMJxFQAAAI4IR40AAADwOMYYXdAnXqd0bqNHvlqjST9k64vM7frrmV00olsMI4AAAAAOw7Isfbliux6ZtlZbd+/TmT1idfcZnRUf5m93NAAAALQglNUAAADwWGEB3nrsgnRd0CdB9362Ute/vVTpCaG6c0QnDUqJtDseAABAs7Rya4kemLpaC3OKlRYbrKfGpqt/coTdsQAAANACUVYDAADA4/VrH65pfxyqT5bm6V8z1+viVxZoWMco/fn0TurWNsTueAAAAM1C4d5KPfH1Or2/OFfh/t565LzuGpuRIKeDWWkAAABwbCirAQAAAElOh9GYjASdnR6nt+Zv1gvfZ+ms5+ZqVHqcbj+to9pFBNgdEQAAwBZVNXV6Y16Onp21Qfuqa3X14Pa66ZRUhfh52R0NAAAALRxlNQAAALAfXy+nrh2WrAv7JWjSDxv16txNmrZiu8b3T9SNJ6cqKsjH7ogAAABuYVmWvl27Uw99uUabCst0cuc2+suZXZQSFWh3NAAAALQSlNUAAADAAQT7eumO0zvr8oFJembWBv1nwRZ9uCRP1wxN1rVD2yvIl5FEAACg9crauUcPfLFGs9cXKDkqQP++sq9O6tTG7lgAAABoZSirAQAAgENoE+yrh8/trquHtNeTM9br2Vkb9J+fNuvGkzpo/IBE+bicdkcEAABoNCXl1Xp61nq9OX+z/L2duvesNF02sJ28nA67owEAAKAVoqwGAAAAjkByVKBeGN9bf8jbrX9OX6sHvlit137cpNtO7ajRPdvK6TB2RwQAADhmNbV1endRrp6asU4l+6p1Ub9E3X5qR0UEsgQKAAAAmg5lNQAAAHAUesSH6u1rBmjOhgL9c/pa3fZBpl6ena07R3TWiZ2iZAylNQAAaFnmZRXqgS9Wa23+Hg1IDtffzuqqtLhgu2MBAADAA1BWAwAAAMdgaGqUBqdE6ssV2/XEjHW68vVF6tc+XHed0Vm9E8PsjgcAAHBYWTv36omv12n6qnzFh/lp4vjeGtEthovvAAAA4DaU1QAAAMAxcjiMzk6P04huMXpv4RY9MytL5704T6d3jdYdp3dShzZBdkcEAAD4H1k79+jZWVmaunybfF1O/em0jrpmaLJ8vZx2RwMAAICHoawGAAAAjpOX06FLBybpvN7xem3uJk2ana2Zq2drTJ8E3XJqqmJD/OyOCAAAoPU79ujZWRv05Yrt8vNyasKwZF07NFmRrEsNAAAAm1BWAwAAAI0kwMelm05J1fgB7fTCd1l6a/5mfbZsq64YlKTrT0xRqL+33REBAIAHWptfqudmZWnayu3y93LquhNSdO3QZIUHcGwCAAAAe1FWAwAAAI0sPMBb956VpisHJ+mpmev18pxsvbtwi647MUVXDmovP2+m2AQAAE1v9bZSPTtrg6avylegj0v/d2IHXT2kvcIoqQEAANBMUFYDAAAATSQ+zF9Pje2pCcOS9fj0dXps+jq9MS9HtwzvqDF94uVyOuyOCAAAWqGVW0v07KwNmrF6h4J8XLr55A66akh7ZnkBAABAs0NZDQAAADSxzjHBevWKvlq4qViPfrVGd3+yQq/MydYdp3XSiG4xMsbYHREAALQCK/JK9MysDfpmzQ4F+br0x1NSddXg9grx97I7GgAAAHBAlNUAAACAm/RrH66Prx+kmat36PGv1+n6t5cqPSFUd47opEEpkXbHAwAALVRm7m49M2uDvl27U8G+Lt06vKOuGJykED9KagAAADRvlNUAAACAGxljdFrXGJ3SJVofL83T0zPX6+JXFmhYxyjdOaKTusaF2B0RAAC0ED9v2aVnZm3Q9+sKFOLnpdtP7ajLBycp2JeSGgAAAC0DZTUAAABgA6fDaGxGgkalx+mt+Zv1wvdZOvPZuRrZPUYThqWoZ0Ko3REBAEAztWRzfUk9e32Bwvy9dMfpnXTZwHYKoqQGAABAC0NZDQAAANjI18upa4cla2zfBL0yO1tvzM/RtBX56tc+XH8YlqyTOrWRw8Ga1gAAQFqcU6xnZm3QnA2FCg/w1p0jOuvSge0U6MMpPgAAALRMHMkCAAAAzUCIn5f+dHonXXdiit5buEWvzd2kq99YrA5tAjVhaLJG94qTj8tpd0wAAGCDBdlFembWBs3bWKSIAG/dfUZnXTKgnQIoqQEAANDCcUQLAAAANCOBPi5dMzRZlw9K0pfLt2vS7Gz9+ePlemLGOl0xOEnj+7VTiD9TfAIA4AnmbyzSM7PW66fsYkUGeusvI7to/IBE+XtzSg8AAACtA0e2AAAAQDPk5XTonF5tNbpnnOZmFerl2dl6bPo6vfBtli7sm6irh7ZX21A/u2MCAIBGZlmW5m8s0tOzNmjhpmJFBfno3rPSdHG/RPl5M8sKAAAAWhfKagAAAKAZM8ZoaGqUhqZGafW2Ur0yJ1tvzs/RG/NzdFaPWE0YlqyucSF2xwQAAMfJsiz9mFU/knpRzi61CfLR389O07h+ifL1oqQGAABA60RZDQAAALQQaXHB+teFPXXH6Z302txNenfhFn2+bJuGdIjUhGHJGpoaKWOM3TEBAMBRsCxLszcU6tlZG7Rk8y7FBPvq/lFddWHfBEpqAAAAtHqU1QAAAEALExfqp7+elaabTknVOwu26N8/btJlry1Ul9hgTRjWXmf1iJOX02F3TAAAcAiWZen79QV65psNWpa7W7EhvnpwdFeN7ZsgHxclNQAAADwDZTUAAADQQoX4een6E1N01ZAkfb5sm16Zna1b38/UY9PX6arB7XVRvwQF+XrZHRMAAOynsqZW01Zs1+s/5igzr0RtQ/308LnddEGfeEpqAAAAeBzKagAAAKCF83E5NTYjQRf0jtf363dq0g/ZenjaGj377QZd3D9RVw1ur+hgX7tjAgDg0bbu3qd3FmzWewtzVVRWpfaRAXrkvO46v3e8vF3MiAIAAADPRFkNAAAAtBIOh9HJnaN1cudoZebu1suzs/XK7Gy9NneTRvdsqwnDktUxOsjumAAAeAzLsjRvY5HemJejb9bskCXplM5tdNnAJA3pECmHw9gdEQAAALAVZTUAAADQCqUnhOqF8b21pahcr87N1vuLc/XRkjyd1ClKE4alaEByuIzhBDkAAE1hT0W1Pl6Sp7d+2qyNBWUK8/fShGEpGt8/UQnh/nbHAwAAAJoNymoAAACgFUuM8Nf9o7vpluEd9dZPm/XGvByNe+Un9YgP0YRhyRrRNUYuJ1OPAgDQGNbv2KM35+fok6VbVV5Vq/SEUD05Jl1n9oiVrxfrUQMAAAC/R1kNAAAAeICwAG/dfEqqJgxL1sdL8zR5zibd+M7PSgj309WD22ts3wT5e/PnAQAAR6u6tk4zVu3Qm/NztGBTsbxdDp3dI06XDWyn9IRQu+MBAAAAzRpnowAAAAAP4uvl1Pj+7XRR30TNXL1DL8/eqPumrtbTszbo0gHtdPmgJEUG+tgdEwCAZm9naYXeXZirdxZu1o7SSrUN9dNdZ3TW2IwEhQd42x0PAAAAaBEoqwEAAAAP5HQYjegWoxHdYrQ4p1iTZmfr+e+yNGl2ts7vHa+rh7RXhzaBdscEAKBZsSxLizfv0hvzcjR9Zb5q6iwN6xilh89pp5M6t5HTYeyOCAAAALQolNUAAACAh8tICldGUrg2FuzV5DnZ+nhpnt5duEV9k8I0pk+CRvaIVaAPfzoAADxXeVWNPvt5m96cn6O1+XsU5OvSZQOTdMmARCVHcXEXAAAAcKw44wQAAABAkpQSFahHzuuh207tpI+X5umDxbn688fLdd/UVTqze6zG9k1QRrswGcOoMQCAZ9hUWKa35m/Wh0tytaeiRl1ig/XIed01umec/L05rQYAAAAcL46qAQAAAPxGVJCPrjshRX8YlqylW3bpg0V5+mL5Nn24JE/tIwN0QZ94nd87XjEhvnZHBQCg0dXWWfp27U69OT9HczYUyuUwOqN7rC4f2E59uGgLAAAAaFSU1QAAAAAOyBijPu3C1adduP52dpq+WpmvDxbn6vGv1+nJGet0Qscojc1I0CldouXtctgdFwCA41JcVqX3F+XqPz9t1tbd+xQT7KvbTu2oi/olqE0QF2gBAAAATYGyGgAAAMBhBfi4dEGfeF3QJ16bCsv00ZJcfbQkT9e/vVThAd46p2dbjcmIV5fYYLujAgBwVJbl7tab83P0xfLtqqqp04DkcP3lzC46NS1aXk4uxgIAAACaEmU1AAAAgKPSPjJAd5zeWbed2kmzNxToo8V5euunHL324yZ1bxuisRnxGpXeViH+XnZHBQDggCqqa/XF8u16a36OMvNKFODt1IUZCbp0YDt1jA6yOx4AAADgMSirAQAAABwTp8PopE5tdFKnNiouq9Lny7bq/UW5uvfzVXrwyzU6vWuMxmbEa3BKpBwO1vcEANhvS1G53lm4Re8v2qJd5dVKiQrQ/aO66rzebRXky0VWAAAAgLtRVgMAAAA4buEB3rpycHtdMShJq7aV6sPFufps2TZNzdymtqF+Or9PvMb0iVdCuL/dUQEAHmZnaYW+WL5dUzK3aVnubjmMdFpajC4b2E4DUyJkDBdUAQAAAHahrAYAAADQaIwx6tY2RN3ahujukV00c/UOfbA4V899u0HPztqggckRGts3XiO6xsrP22l3XABAK7WrrErTV+VryrJt+mlTkSxLSosN1p0jOmt0zzjFhfrZHREAAACAKKsBAAAANBFfL6fOTo/T2elx2rp7nz5ekqcPl+Tq1vcz9TefVTq7Z5zGZiQoPT6EUW0AgOO2t7JGM1fna2rmds1eX6CaOkvJkQG6+eRUnZ0eqw5tWIsaAAAAaG4oqwEAAAA0ubahfrr5lFTdeFIHLdhUrA8X5+qTpXl6Z8EWpbYJ1NiMBJ3Tq62ignzsjgoAaEEqqmv1/bqdmpK5TbPW7FRlTZ3iQnx19ZD2Ojs9Tl3jgrkgCgAAAGjGKKsBAAAAuI3DYTQwJUIDUyJ03+iu+iJzuz5ckquHp63RP6ev1cmd22hsRoJO7BQll9Nhd1wAQDNUXVunH7MKNSVzm2as2qG9lTWKCPDWhX0TNCo9Tr0Tw+RwUFADAAAALQFlNQAAAABbBPt66eL+ibq4f6I27NijD5fk6ZOleZqxeociA310fu+2GpMRz7StAADV1VlalFOsKZnb9NXKfBWXVSnI16UzusVoVM84DUyO4CInAAAAoAWirAYAAABgu9ToIN0zsovuOL2Tvlu7Ux8sztPkuZs0aXa2eiaEakS3GJ2WFq3kqEC7owIA3MSyLC3PK9HUzG36Yvl25ZdWyNfLoeFdojUqPU4ndIqSj8tpd0wAAAAAx4GyGgAAAECz4eV06LSuMTqta4x27qnQZz9v1Wc/b9OjX63Vo1+tVUpUQP3radFKjw9lmlcAaIXW79ijqZnbNDVzm3KKyuXlNDqhY5TuHtlZw7tEK8CH01kAAABAa8HRPQAAAIBmqU2QryYMS9GEYSnK21Wub1bv0IzVO/Ty7GxN/H6j2gT5aHhatE5Ni9aglAhG1wFAC7alqFxTl9cX1Gvz98hhpEEpkbr+xBSN6BqrEH8vuyMCAAAAaAKU1QAAAACavfgwf10xuL2uGNxeu8ur9N26nZq5eoc++3mr3lmwRYE+Lp3QKUqnpUXrxE5tFOJHqQEAzd2O0gp9sXy7pmZu07Lc3ZKkPu3CdP+orjqje4zaBPnaGxAAAABAk6OsBgAAANCihPp769xe8Tq3V7wqqms1b2OhZq7eoZmrd+jL5dvlchgNSI7QaV2jNbxLtOJC/eyODABosKusSl+tzNeUzK1asKlYliWlxQbrrjM666wesYoP87c7IgAAAAA3oqwGAAAA0GL5ejl1cudondw5Wg+dY2lZ7i7NWL1DM1ft0N8+X6W/fb5K3duG6LS0aJ3aNVqdooNkDOtcA4A77a2s0czV+ZqybJvmbChUTZ2l5MgA3Xxyqs5Oj1OHNoF2RwQAAABgE8pqAAAAAK2C02HUp124+rQL191ndFHWzr2asTpfM1fv0JMz1+vJmeuVGO5fX1ynRSsjKVxOB8U1ADQ2y7K0sWCvflhfqNnrC/RTdpEqa+oUF+Krq4e019npceoaF8zFQwAAAAAoqwEAAAC0Th3aBKpDmw664cQO2llaoZlr6qcKf3P+Zk2eu0nhAd46pXMbnZoWraGpUfLzdtodGQBarJLyas3Nqi+n52wo0LaSCklScmSAxvVL1Fk9YtU7MUwOLhICAAAAsB/KagAAAACtXptgX43v307j+7fT3soa/bCuQDNW52v6qnx9uCRPvl4ODUuN0qlp0TqlS7TCA7ztjgwAzVpNbZ0y83brh/WFmrOhQJm5u1VnSUG+Lg1OidSNJ0dpaGqkEsJZgxoAAADAwVFWAwAAAPAogT4undkjVmf2iFVVTZ0Wbir+dbrwGat3yGGkjKRwnZYWrdPSYpQYQdECAJKUt6tcsxvK6R+zClVaUSOHkXrEh+rGk1N1QsdIpceHyuV02B0VAAAAQAtBWQ0AAADAY3m7HBqSGqkhqZG6f1RXrdxa+mtx/dCXa/TQl2vUOSaovrjuGsMaqwA8SnlVjRZkF+uH9QWavaFA2QVlkqTYEF+d0S1WQztGakiHSIX6MxsFAAAAgGNDWQ0AAAAAkowx6h4fou7xIbr9tE7aUlSuGavzNWP1Dj3/XZae/TZLcSG+OrlLGw1IjlC/pHC1Cfa1OzYANBrLsrRm+x7N3lCg2esLtDhnl6pq6+Tr5VD/9hG6uF+iTugYpQ5tArlwBwAAAECjoKwGAAAAgANIjPDXNUOTdc3QZBWXVWnWmvppwj9ZulX/+WmLJKl9ZID6JYWrX/v6r/gwPwocAC1K4d5Kzd1QqNnrCzR7Q6EK91ZKkjrHBOmKwUkamhqpvknh8vVy2pwUAAAAQGtEWQ0AAAAAhxEe4K0xGQkak5Ggmto6rdpWqoWbirVgU7Gmr8rX+4tzJUlxIb4NxXWE+ieHKzkygPIaQLNSVVOnJZt3afaGAs3ZUKCVW0slSWH+XhqSGqVhqZEa1jFK0cwcAQAAAMANKKsBAAAA4Ci4nA6lJ4QqPSFU1w5LVl2dpfU79/xaXs/NKtJny7ZJkiIDvevL66T6ArtzTJAcDsprAO5jWZZyiso1e319OT1/Y5HKqmrlchj1TgzTn07rqGEdo9QtLoT9EwAAAAC3o6wGAAAAgOPgcBh1jglW55hgXTYwSZZlaVNhmRZuKv61wJ62Il+SFOzrUt/9pg3v1jZEXk6HzZ8AQGtTWlGteVlFmrOhQLM3FCi3eJ8kKTHcX+f2bqthqVEamBKhIF8vm5MCAAAA8HSU1QAAAADQiIwxSo4KVHJUoC7qlyhJyttVrkU5/y2vZ63dKUny93aqT7uwX9e9Tk8IZV1YAEelrs5SduFeLcst0fK83crM3a2V20pVW2cpwNupgSmRmjA0WUNTo5QUGWB3XAAAAAD4DcpqAAAAAGhi8WH+ig/z17m94iVJBXsqtSinWAuyi7RgU7Ge+ma9LEvydjrUMyH015HXvduFKdCHP9sA1LMsS9tLKpSZu1vL8nZreW6JVmwt0d7KGklSoI9L3doG67oT6svp3olh8nYxewMAAACA5ouzHgAAAADgZlFBPhrZPVYju8dKknaXV2lxzi4tzKkfeT3xh416/rssOR1G3eKCG8rrCPVNClOov7fN6QG4y+7yKmXmlSgzd7eW5+3WstwSFe6tlCR5OY3SYoN1bq+2Sk8IVXp8iJKjAuVk3WkAAAAALQhlNQAAAADYLNTfW8PTojU8LVqSVFZZo6Vbdv06bfgb8zfrlTmbZIzUKTpI/X8pr9uHqU2Qr83pATSGfVW1WrWtRMtyd2t5Xoky83Zrc1G5JMkYKSUqUMM6RqpnQqjS40PVOTZIPi6WDQAAAADQslFWAwAAAEAzE+Dj0tDUKA1NjZIkVVTXKjN3txZuKtbCnGJ9uCRPb8zfLElKjgxQ9/gQdY4JVueYIHWKCVJsiK+MYXQl0FzV1NZp/Y69ymxYYzozr0Trd+xRbZ0lSYoL8VV6Qqgu6puo9IQQdW8boiBfL5tTAwAAAEDjo6wGAAAAgGbO18up/skR6p8cIUmqrq3Tqm2lWripSAs3FWvRpmJ9vmzbr9sH+7rUqaG4/qXE7hgTpGDKLsDtLMvSluJyLcvdrczcEi3P262V20pUUV0nSQrx81J6QqiGd2mj9PhQ9UgIYcYEAAAAAB6DshoAAAAAWhgvp0M9E0LVMyFUE4alSJJKyqu1bscercsv1dr8PVqXv0ef/7xN/6nc8uv3tQ3126/Eri+yk6MC5OV02PVRgFZn554KLc+tn8Y7M6++nN5dXi1J8vVyqFtciC7u107pCSHqmRCqxHB/ZkIAAAAA4LEoqwEAAACgFQjx91K/9uHq1z781+csy9K2kgqtyy/Vmu31Bfa6/D2avb5ANQ3TDXs5jVKiAn9TYneKCVYcU4kDh2RZlorKqrR+x55fR0xn5u7WtpIKSZLTYdQxOkhndItRj/j6daY7RgfKxcUhAAAAAPArymoAAAAAaKWMMWob6qe2oX46uXP0r89X1dQpu3Cv1uXv+XUU9u+nEg/ydf26Bnan/dbDZipxeBLLslRcVqWcojJtKizX5qIybSosU05RmTYXlmtPZc2v27aL8FdGUrh6xNePmO4aFyI/b6eN6QEAAACg+aOsBgAAAAAP4+1yNKxlHazR+z1fsq9a63f8UmCX1k8lvmyb9lT8dyrxuBDf+hHYsf8tsJMjA+XtYrQoWibLsrS7vFqbisqUU1j/tanov8X0nor/FtJOh1F8mJ+SIgLUJzFMSZEBSokKVPe2IQoL8LbxUwAAAABAy0RZDQAAAACQJIX4ealvUrj6Jh14KvFfRmGvy9+juVmFqq7971TiyZH/nUq8S2yQ2kUEKC7Ej5GlaDZ2l1dpU2GZNheV/zo6OqewvpAu3a+QdhipbUMhfW6vtkqKCFBSpL+SIgIUH+bPhRkAAAAA0IgoqwEAAAAAB3WoqcQ3FZZp7X4l9pLNuzQlc9tvvj/Ez0uxIb71X6F+igvxVUzIL7e+iqXQRiMq2VddPzq6YVT0/sX07vLqX7czRooL8VP7yACN6hmnpIgAtY8MUFJkgOLD/OTj4t8kAAAAALgDZTUAAAAA4Kh5uxy/jqTefyrx0opqrc/fo9xd5dpeUqHtuyu0vWSftpdUKDOvRMVlVf/zXqH+Xordr8COC/VTTLCvYkPry+zYEF/5elEeol5pRbU2F5b/btru+mJ6/39fvxTSSZH+Gtk9Vu0j6svo9pH+Sgj3p5AGAAAAgGaAshoAAAAA0GiCfb2UkRSujP2mEt9fRXWt8ksqtK1kn/JLKuoL7ZJ9DaV2hZZu2aVd+42A/UV4gLdign0VF/rfEdmx+93GUGi3WLV1lnaXV2lXeZWKy6pVXFb5m9td5VUqKqvSrrIqbdu9T0W/u+AhNsRXSREBOr1rjJIi/BsK6QAlhvvzbwIAAAAAmjlbympjzBhJ90nqIqmfZVmLD7LdCEnPSHJKmmxZ1qMNz7eX9J6kCElLJF1qWdb/Xp4PAAAAAGhWfL2cSmqYbvlgKqprG0Zl7/tvmd1QbG/dXaHFm3f9ZkrnX0QEeP+2yA71/U2hHR3sKx+XQ8aYpvyIHs2yLJVX1aq4rKr+q7y+ZC7+3df+BfTufdWyrAO/X4C3U2EB3ooI8FZEoLe6xgXX//tpWEe6XXgA08gDAAAAQAtm18jqlZLOkzTpYBsYY5ySXpB0qqQ8SYuMMVMsy1ot6Z+S/mVZ1nvGmJckXS1pYtPHBgAAAAA0NV8vp9o3jI49mPKqmv1GZjcU26X1t3m7yrUop1gl+/630HY6jPy9nQrwdsnfp/42wOeXxy4FeDvl/8tzv3v82+dd9e/j42rVBXh1bZ12lVdpV1n1ERfQVTV1B3wvl8MoLMBb4f7eCgvwUpeYYIUFeCk8wEfh/l4NpbRPw3PeCvP3ZmQ0AAAAALRytpTVlmWtkXS4P+b7ScqyLCu7Ydv3JI02xqyRdLKkixu2e0P1o7QpqwEAAADAQ/h7u5QcFajkqMCDblNWWaP80v+um12wt1LllbUqq6pRWWWNyqpqVd5wu2NPhcoKa1VWWaPyqvptDjba9/ccRg2l938L8F+KbH9vpwJ9XP9TePt7uxTYcOswRjV1daqts1RTZ+13W6eaWktLdvuqzpLMvBxV1x5kuzpLtbUHef6Xx7UHeb7OUk3tb5+rrq3TrrIqlVbUHPRzB/m6FB7grfAAb8WG+CotLlgRAd71hfSvpbT3r88F+7pabakPAAAAADg2zXnN6raScvd7nCepv+qn/t5tWVbNfs+3dXM2AAAAAEAzF+DjUkpUoFIOUWgfjGVZqqiu097KGpVX1aissrb+tqq+0N6/1C6vrP3vdvsX4KUV9dscQwH+W0GSpC+nrDrgq06HkdNh5PrNrePXx17OX5531N86f7u9t5dTTh/Xf7/fWb9t2K+jnfcroBtK6FB/b3m7HMfyYQAAAAAA+FWTldXGmG8kxRzgpb9YlvV5U/3cA+SYIGmCJCUmJrrrxwIAAAAAWjBjjPy8nQ3rIfs0yntalqV91bX/Lb4r/1tg/6Zsdv62cP7k44/kMJbGjxt3gFLaMFoZAAAAANBiNVlZbVnW8ON8i62SEvZ7HN/wXJGkUGOMq2F09S/PHyzHy5JelqSMjIxjuoYdAAAAAIDjZYyRv3f9lOBHU4CHeNWvAR0e4N1EyQAAAAAAsEdznrNrkaRUY0x7Y4y3pIskTbEsy5L0naQLGra7XJLbRmoDAAAAAAAAAAAAAI6fLWW1MeZcY0yepIGSvjTGfN3wfJwxZpokNYyavlHS15LWSPrAsqxfFui6U9Jtxpgs1a9h/aq7PwMAAAAAAAAAAAAA4Ng12TTgh2JZ1qeSPj3A89skjdzv8TRJ0w6wXbakfk2ZEQAAAAAAAAAAAADQdJrzNOAAAAAAAAAAAAAAgFaK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HWQ0AAAAAAAAAAAAAcDvKagAAAAAAAAAAAACA21FWAwAAAAAAAAAAAADcjrIaAAAAAAAAAAAAAOB2lNUAAAAAAAAAAAAAALejrAYAAAAAAAAAAAAAuB1lNQAAAAAAAAAAAADA7SirAQAAAAAAAAAAAABuR1kNAAAAAAAAAAAAAHA7ymoAAAAAAAAAAAAAgNtRVgMAAAAAAAAAAAAA3I6yGgAAAAAAAAAAAADgdpTVAAAAAAAAAAAAAAC3o6wGAAAAAAAAAAAAALgdZTUAAAAAAAAAAAAAwO0oqwEAAAAAAAAAAAAAbkdZDQAAAAAAAAAAAABwO8pqAAAAAAAAAAAAAIDbUVYDAAAAAAAAAAAAANyOshoAAAAAAAAAAAAA4HaU1QAAAAAAAAAAAAAAt6OsBgAAAAAAAAAAAAC4HWU1AAAAAAAAAAAAAMDtKKsBAAAAAAAAAAAAAG5nLMuyO4PbGGMKJG22O4ebREoqtDsEABwA+ycAzRn7KADNFfsnAM0Z+ygAzRX7JwDNmSfto9pZlhV1oBc8qqz2JMaYxZZlZdidAwB+j/0TgOaMfRSA5or9E4DmjH0UgOaK/ROA5ox9VD2mAQcAAAAAAAAAAAAAuB1lNQAAAAAAAAAAAADA7SirW6+X7Q4AAAfB/glAc8Y+CkBzxf4JQHPGPgpAc8X+CUBzxj5KrFkNAAAAAAAAAAAAALABI6sBAAAAAAAAAAAAAG5HWd1KGGPGGGNWGWPqjDEZh9guxxizwhizzBiz2J0ZAXimo9g/jTDGrDPGZBlj7nJnRgCeyxgTboyZaYzZ0HAbdpDtahuOn5YZY6a4OycAz3G4YyJjjI8x5v2G1xcYY5JsiAnAQx3BPuoKY0zBfsdN19iRE4DnMca8ZozZaYxZeZDXjTHm2Yb913JjTG93ZwTgmY5g/3SiMaZkv+Onv7k7o90oq1uPlZLOkzT7CLY9ybKsnpZlHbQ0AoBGdNj9kzHGKekFSWdISpM0zhiT5p54ADzcXZJmWZaVKmlWw+MD2ddw/NTTsqxR7osHwJMc4THR1ZJ2WZbVQdK/JP3TvSkBeKqj+Lvt/f2Omya7NSQAT/a6pBGHeP0MSakNXxMkTXRDJgCQDr9/kqQ5+x0/PeCGTM0KZXUrYVnWGsuy1tmdAwB+7wj3T/0kZVmWlW1ZVpWk9ySNbvp0AKDRkt5ouP+GpHPsiwIAR3RMtP9+6yNJpxhjjBszAvBc/N0GoNmyLGu2pOJDbDJa0ptWvZ8khRpjYt2TDoAnO4L9k8ejrPY8lqQZxpglxpgJdocBgAZtJeXu9ziv4TkAaGrRlmVtb7ifLyn6INv5GmMWG2N+Msac455oADzQkRwT/bqNZVk1kkokRbglHQBPd6R/t53fMMXuR8aYBPdEA4DD4twTgOZsoDEm0xjzlTGmq91h3M1ldwAcOWPMN5JiDvDSXyzL+vwI32aIZVlbjTFtJM00xqxtuKoDAI5ZI+2fAKBJHGoftf8Dy7IsY4x1kLdp13AMlSzpW2PMCsuyNjZ2VgAAgBZuqqR3LcuqNMb8QfUzQZxscyYAAIDmbKnqzzvtNcaMlPSZ6pcs8BiU1S2IZVnDG+E9tjbc7jTGfKr6KZwoqwEcl0bYP22VtP8V9/ENzwHAcTvUPsoYs8MYE2tZ1vaGKeB2HuQ9fjmGyjbGfC+plyTKagCN7UiOiX7ZJs8Y45IUIqnIPfEAeLjD7qMsy9p/fzRZ0mNuyAUAR4JzTwCaJcuySve7P80Y86IxJtKyrEI7c7kT04B7EGNMgDEm6Jf7kk6TtNLeVAAgSVokKdUY094Y4y3pIklTbM4EwDNMkXR5w/3LJf3PbBDGmDBjjE/D/UhJgyWtdltCAJ7kSI6J9t9vXSDpW8uyDjYrBAA0psPuo363/usoSWvcmA8ADmWKpMtMvQGSSvZbEgoAbGOMiTHGmIb7/VTf3XrUBcmMrG4ljDHnSnpOUpSkL40xyyzLOt0YEydpsmVZI1W/BuOnDf/mXZLesSxrum2hAXiEI9k/WZZVY4y5UdLXkpySXrMsa5WNsQF4jkclfWCMuVrSZkljJckYkyHpOsuyrpHURdIkY0yd6v9geNSyLMpqAI3uYMdExpgHJC22LGuKpFclvWWMyZJUrPqyCACa3BHuo242xoySVKP6fdQVtgUG4FGMMe9KOlFSpDEmT9LfJXlJkmVZL0maJmmkpCxJ5ZKutCcpAE9zBPunCyRdb4ypkbRP0kWedkGy8bDPCwAAAAAAAAAAAABoBpgGHAAAAAAAAAAAAADgdpTVAAAAAAAAAAAAAAC3o6wGAAAAAAAAAAAAALgdZTUAAAAAAAAAAAAAwO0oqwEAAAAAAAAAAAAAbkdZDQAAAACAzYwxMcaY94wxG40xS4wx04wxHY0x+4wxy4wxq40xLxljHA3bTzfG7DbGfGF3dgAAAAAAjhVlNQAAAAAANjLGGEmfSvresqwUy7L6SLpbUrSkjZZl9ZTUQ1KapHMavu1xSZe6Py0AAAAAAI2HshoAAAAAAHudJKnasqyXfnnCsqxMSbn7Pa6RNE9Sh4bHsyTtcXNOAAAAAAAaFWU1AAAAAAD26iZpyaE2MMb4SzpF0gq3JAIAAAAAwA1cdgcAAAAAAAAHlWKMWSbJkvS5ZVlf2ZwHAAAAAIBGQ1kNAAAAAIC9Vkm64CCv/bJmNQAAAAAArQ7TgAMAAAAAYK9vJfkYYyb88oQxpoekBPsiAQAAAADQ9CirAQAAAACwkWVZlqRzJQ03xmw0xqyS9Iik/IN9jzFmjqQPJZ1ijMkzxpzunrQAAAAAADQeU/83MQAAAAAAAAAAAAAA7sPIagAAAAAAAAAAAACA21FWAwAAAAAAAAAAAADcjrIaAAAAAAAAAAAAAOB2lNUAAAAAAAAAAAAAALejrAYAAAAAAAAAAAAAuB1lNQAAAAAAAAAAAADA7SirAQAAAAAAAAAAAABuR1kNAAAAAAAAAAAAAHC7/wcoZ9ip2T9fJA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fr-FR"/>
          </a:p>
        </p:txBody>
      </p:sp>
      <p:sp>
        <p:nvSpPr>
          <p:cNvPr id="12" name="Espace réservé du texte 6"/>
          <p:cNvSpPr>
            <a:spLocks noGrp="1"/>
          </p:cNvSpPr>
          <p:nvPr>
            <p:ph type="body" idx="1"/>
          </p:nvPr>
        </p:nvSpPr>
        <p:spPr>
          <a:xfrm>
            <a:off x="323528" y="1052736"/>
            <a:ext cx="8640960" cy="1584176"/>
          </a:xfrm>
        </p:spPr>
        <p:txBody>
          <a:bodyPr>
            <a:noAutofit/>
          </a:bodyPr>
          <a:lstStyle/>
          <a:p>
            <a:pPr marL="457200" indent="-457200">
              <a:buAutoNum type="arabicPeriod"/>
            </a:pPr>
            <a:r>
              <a:rPr lang="fr-FR" sz="1600" dirty="0" smtClean="0">
                <a:solidFill>
                  <a:srgbClr val="7562EA"/>
                </a:solidFill>
                <a:latin typeface="Century Gothic" pitchFamily="34" charset="0"/>
              </a:rPr>
              <a:t>Kmeans avec ou sans ACP retourne le même résultat, mais leur centroîdes ne sont pas la même, et que il est généré dans la limite des données disponibles. Nous devons ajouter les 2 modèles dans l’application.</a:t>
            </a:r>
            <a:endParaRPr lang="fr-FR" sz="1600" dirty="0" smtClean="0">
              <a:latin typeface="Century Gothic" pitchFamily="34" charset="0"/>
            </a:endParaRPr>
          </a:p>
          <a:p>
            <a:pPr marL="457200" indent="-457200"/>
            <a:r>
              <a:rPr lang="fr-FR" sz="1600" dirty="0" smtClean="0">
                <a:solidFill>
                  <a:srgbClr val="7562EA"/>
                </a:solidFill>
                <a:latin typeface="Century Gothic" pitchFamily="34" charset="0"/>
              </a:rPr>
              <a:t>	Les 2 Kmeans manquent la performance sur la qualité de la prédiction de Vrais Billet</a:t>
            </a:r>
          </a:p>
        </p:txBody>
      </p:sp>
      <p:sp>
        <p:nvSpPr>
          <p:cNvPr id="10" name="Espace réservé du texte 6"/>
          <p:cNvSpPr>
            <a:spLocks noGrp="1"/>
          </p:cNvSpPr>
          <p:nvPr>
            <p:ph type="body" idx="1"/>
          </p:nvPr>
        </p:nvSpPr>
        <p:spPr>
          <a:xfrm>
            <a:off x="323528" y="4077072"/>
            <a:ext cx="8568952" cy="1656184"/>
          </a:xfrm>
        </p:spPr>
        <p:txBody>
          <a:bodyPr vert="horz" lIns="91440" tIns="45720" rIns="91440" bIns="45720" rtlCol="0" anchor="b">
            <a:noAutofit/>
          </a:bodyPr>
          <a:lstStyle/>
          <a:p>
            <a:pPr marL="457200" indent="-457200"/>
            <a:r>
              <a:rPr lang="fr-FR" sz="1600" dirty="0" smtClean="0">
                <a:solidFill>
                  <a:srgbClr val="7562EA"/>
                </a:solidFill>
                <a:latin typeface="Century Gothic" pitchFamily="34" charset="0"/>
              </a:rPr>
              <a:t>3. </a:t>
            </a:r>
            <a:r>
              <a:rPr lang="fr-FR" sz="1600" dirty="0" smtClean="0">
                <a:solidFill>
                  <a:srgbClr val="7562EA"/>
                </a:solidFill>
                <a:latin typeface="Century Gothic" pitchFamily="34" charset="0"/>
              </a:rPr>
              <a:t>	On </a:t>
            </a:r>
            <a:r>
              <a:rPr lang="fr-FR" sz="1600" dirty="0" smtClean="0">
                <a:solidFill>
                  <a:srgbClr val="7562EA"/>
                </a:solidFill>
                <a:latin typeface="Century Gothic" pitchFamily="34" charset="0"/>
              </a:rPr>
              <a:t>va construire une prédiction de synthèse avec 4 modèles:</a:t>
            </a:r>
          </a:p>
          <a:p>
            <a:pPr marL="457200" indent="-457200"/>
            <a:endParaRPr lang="fr-FR" sz="1600" dirty="0" smtClean="0">
              <a:solidFill>
                <a:srgbClr val="7562EA"/>
              </a:solidFill>
              <a:latin typeface="Century Gothic" pitchFamily="34" charset="0"/>
            </a:endParaRPr>
          </a:p>
          <a:p>
            <a:pPr marL="457200" indent="-457200"/>
            <a:r>
              <a:rPr lang="fr-FR" sz="1600" b="0" dirty="0" smtClean="0">
                <a:latin typeface="Century Gothic" pitchFamily="34" charset="0"/>
              </a:rPr>
              <a:t>	Si </a:t>
            </a:r>
            <a:r>
              <a:rPr lang="fr-FR" sz="1600" b="0" dirty="0" smtClean="0">
                <a:latin typeface="Century Gothic" pitchFamily="34" charset="0"/>
              </a:rPr>
              <a:t>un des modèles prédit le billet est faux, on considère qu’il est un faux billet, il faut une contrôle par humain.</a:t>
            </a:r>
            <a:endParaRPr lang="fr-FR" sz="1600" b="0" dirty="0" smtClean="0">
              <a:latin typeface="Century Gothic" pitchFamily="34" charset="0"/>
            </a:endParaRPr>
          </a:p>
          <a:p>
            <a:pPr marL="457200" indent="-457200"/>
            <a:r>
              <a:rPr lang="fr-FR" sz="1600" b="0" dirty="0" smtClean="0">
                <a:latin typeface="Century Gothic" pitchFamily="34" charset="0"/>
              </a:rPr>
              <a:t>	Si </a:t>
            </a:r>
            <a:r>
              <a:rPr lang="fr-FR" sz="1600" b="0" dirty="0" smtClean="0">
                <a:latin typeface="Century Gothic" pitchFamily="34" charset="0"/>
              </a:rPr>
              <a:t>tous les modèles prédit le billet est vrais, on considère qu’il est un vrais billet.</a:t>
            </a:r>
            <a:endParaRPr lang="fr-FR" sz="1600" b="0" dirty="0" smtClean="0">
              <a:latin typeface="Century Gothic"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Travail attendu</a:t>
            </a:r>
            <a:r>
              <a:rPr lang="fr-FR" sz="2400" b="1" dirty="0" smtClean="0">
                <a:solidFill>
                  <a:srgbClr val="3366FF"/>
                </a:solidFill>
                <a:latin typeface="Century Gothic" pitchFamily="34" charset="0"/>
              </a:rPr>
              <a:t> et les critères techniques</a:t>
            </a:r>
            <a:endParaRPr lang="fr-FR" sz="2400" b="1" dirty="0">
              <a:solidFill>
                <a:srgbClr val="3366FF"/>
              </a:solidFill>
              <a:latin typeface="Century Gothic" pitchFamily="34" charset="0"/>
            </a:endParaRPr>
          </a:p>
        </p:txBody>
      </p:sp>
      <p:sp>
        <p:nvSpPr>
          <p:cNvPr id="2" name="Titre 1"/>
          <p:cNvSpPr>
            <a:spLocks noGrp="1"/>
          </p:cNvSpPr>
          <p:nvPr>
            <p:ph type="ctrTitle"/>
          </p:nvPr>
        </p:nvSpPr>
        <p:spPr>
          <a:xfrm>
            <a:off x="0" y="980728"/>
            <a:ext cx="9144000" cy="5877272"/>
          </a:xfrm>
        </p:spPr>
        <p:txBody>
          <a:bodyPr>
            <a:normAutofit fontScale="90000"/>
          </a:bodyPr>
          <a:lstStyle/>
          <a:p>
            <a:pPr marL="365125" indent="-365125" algn="l">
              <a:buFont typeface="Courier New" pitchFamily="49" charset="0"/>
              <a:buChar char="o"/>
            </a:pP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1800" b="1" dirty="0" smtClean="0">
                <a:solidFill>
                  <a:srgbClr val="3366FF"/>
                </a:solidFill>
                <a:latin typeface="Century Gothic" pitchFamily="34" charset="0"/>
              </a:rPr>
              <a:t/>
            </a:r>
            <a:br>
              <a:rPr lang="fr-FR" sz="1800" b="1" dirty="0" smtClean="0">
                <a:solidFill>
                  <a:srgbClr val="3366FF"/>
                </a:solidFill>
                <a:latin typeface="Century Gothic" pitchFamily="34" charset="0"/>
              </a:rPr>
            </a:br>
            <a:r>
              <a:rPr lang="fr-FR" sz="2000" b="1" dirty="0" smtClean="0">
                <a:solidFill>
                  <a:srgbClr val="3366FF"/>
                </a:solidFill>
                <a:latin typeface="Century Gothic" pitchFamily="34" charset="0"/>
              </a:rPr>
              <a:t> </a:t>
            </a:r>
            <a:r>
              <a:rPr lang="fr-FR" sz="2200" b="1" dirty="0" smtClean="0">
                <a:solidFill>
                  <a:srgbClr val="3366FF"/>
                </a:solidFill>
                <a:latin typeface="Century Gothic" pitchFamily="34" charset="0"/>
              </a:rPr>
              <a:t>Travail attendu et </a:t>
            </a:r>
            <a:r>
              <a:rPr lang="fr-FR" sz="2200" b="1" dirty="0" smtClean="0">
                <a:solidFill>
                  <a:srgbClr val="3366FF"/>
                </a:solidFill>
                <a:latin typeface="Century Gothic" pitchFamily="34" charset="0"/>
              </a:rPr>
              <a:t>les Critères techniques:</a:t>
            </a:r>
            <a:br>
              <a:rPr lang="fr-FR" sz="2200" b="1" dirty="0" smtClean="0">
                <a:solidFill>
                  <a:srgbClr val="3366FF"/>
                </a:solidFill>
                <a:latin typeface="Century Gothic" pitchFamily="34" charset="0"/>
              </a:rPr>
            </a:br>
            <a:r>
              <a:rPr lang="fr-FR" sz="1800" dirty="0" smtClean="0">
                <a:latin typeface="Century Gothic" pitchFamily="34" charset="0"/>
              </a:rPr>
              <a:t>1. L’algorithme peut être écrit soit en Python, soit en R</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2</a:t>
            </a:r>
            <a:r>
              <a:rPr lang="fr-FR" sz="1800" dirty="0" smtClean="0">
                <a:latin typeface="Century Gothic" pitchFamily="34" charset="0"/>
              </a:rPr>
              <a:t>. L’algorithme est capable de prendre en entrée un fichier contenant les dimensions de plusieurs billets, et de déterminer le type de chacun d’entre eux à partir des seules dimensions</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3</a:t>
            </a:r>
            <a:r>
              <a:rPr lang="fr-FR" sz="1800" dirty="0" smtClean="0">
                <a:latin typeface="Century Gothic" pitchFamily="34" charset="0"/>
              </a:rPr>
              <a:t>. L’algorithme sera censé fonctionner, au sein d’un fichier nommé billets_production.csv</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4</a:t>
            </a:r>
            <a:r>
              <a:rPr lang="fr-FR" sz="1800" dirty="0" smtClean="0">
                <a:latin typeface="Century Gothic" pitchFamily="34" charset="0"/>
              </a:rPr>
              <a:t>. L’algorithme doit être le plus performant possible pour identifier un maximum de faux billets</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5</a:t>
            </a:r>
            <a:r>
              <a:rPr lang="fr-FR" sz="1800" dirty="0" smtClean="0">
                <a:latin typeface="Century Gothic" pitchFamily="34" charset="0"/>
              </a:rPr>
              <a:t>. une analyse descriptive des données: (la répartition des dimensions des billets; le nombre de vrais / faux billets </a:t>
            </a:r>
            <a:r>
              <a:rPr lang="fr-FR" sz="1800" dirty="0" smtClean="0">
                <a:latin typeface="Century Gothic" pitchFamily="34" charset="0"/>
              </a:rPr>
              <a:t>etc.)</a:t>
            </a: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6</a:t>
            </a:r>
            <a:r>
              <a:rPr lang="fr-FR" sz="1800" dirty="0" smtClean="0">
                <a:latin typeface="Century Gothic" pitchFamily="34" charset="0"/>
              </a:rPr>
              <a:t>. Mettre en concurrence deux méthodes de prédiction :(une régression logistique classique, un </a:t>
            </a:r>
            <a:r>
              <a:rPr lang="fr-FR" sz="1800" dirty="0" smtClean="0">
                <a:latin typeface="Century Gothic" pitchFamily="34" charset="0"/>
              </a:rPr>
              <a:t>kmeans, </a:t>
            </a:r>
            <a:r>
              <a:rPr lang="fr-FR" sz="1800" dirty="0" smtClean="0">
                <a:latin typeface="Century Gothic" pitchFamily="34" charset="0"/>
              </a:rPr>
              <a:t>duquel seront utilisés les </a:t>
            </a:r>
            <a:r>
              <a:rPr lang="fr-FR" sz="1800" dirty="0" smtClean="0">
                <a:latin typeface="Century Gothic" pitchFamily="34" charset="0"/>
              </a:rPr>
              <a:t>Centroïdes </a:t>
            </a:r>
            <a:r>
              <a:rPr lang="fr-FR" sz="1800" dirty="0" smtClean="0">
                <a:latin typeface="Century Gothic" pitchFamily="34" charset="0"/>
              </a:rPr>
              <a:t>pour réaliser la prédiction)  </a:t>
            </a:r>
            <a:br>
              <a:rPr lang="fr-FR" sz="1800" dirty="0" smtClean="0">
                <a:latin typeface="Century Gothic" pitchFamily="34" charset="0"/>
              </a:rPr>
            </a:br>
            <a:r>
              <a:rPr lang="fr-FR" sz="1800" dirty="0" smtClean="0">
                <a:latin typeface="Century Gothic" pitchFamily="34" charset="0"/>
              </a:rPr>
              <a:t/>
            </a:r>
            <a:br>
              <a:rPr lang="fr-FR" sz="1800" dirty="0" smtClean="0">
                <a:latin typeface="Century Gothic" pitchFamily="34" charset="0"/>
              </a:rPr>
            </a:br>
            <a:r>
              <a:rPr lang="fr-FR" sz="1800" dirty="0" smtClean="0">
                <a:latin typeface="Century Gothic" pitchFamily="34" charset="0"/>
              </a:rPr>
              <a:t>7</a:t>
            </a:r>
            <a:r>
              <a:rPr lang="fr-FR" sz="1800" dirty="0" smtClean="0">
                <a:latin typeface="Century Gothic" pitchFamily="34" charset="0"/>
              </a:rPr>
              <a:t>. </a:t>
            </a:r>
            <a:r>
              <a:rPr lang="fr-FR" sz="1800" dirty="0" smtClean="0">
                <a:latin typeface="Century Gothic" pitchFamily="34" charset="0"/>
              </a:rPr>
              <a:t>Une analyse des nombres de faux positifs et faux négatifs via une matrice de confusion pour l'évaluation optimale des modèles </a:t>
            </a:r>
            <a:br>
              <a:rPr lang="fr-FR" sz="1800" dirty="0" smtClean="0">
                <a:latin typeface="Century Gothic" pitchFamily="34" charset="0"/>
              </a:rPr>
            </a:br>
            <a:r>
              <a:rPr lang="fr-FR" b="1" dirty="0" smtClean="0">
                <a:solidFill>
                  <a:srgbClr val="3366FF"/>
                </a:solidFill>
                <a:latin typeface="Century Gothic" pitchFamily="34" charset="0"/>
              </a:rPr>
              <a:t/>
            </a:r>
            <a:br>
              <a:rPr lang="fr-FR" b="1" dirty="0" smtClean="0">
                <a:solidFill>
                  <a:srgbClr val="3366FF"/>
                </a:solidFill>
                <a:latin typeface="Century Gothic" pitchFamily="34" charset="0"/>
              </a:rPr>
            </a:br>
            <a:r>
              <a:rPr lang="fr-FR" b="1" dirty="0">
                <a:solidFill>
                  <a:srgbClr val="3366FF"/>
                </a:solidFill>
                <a:latin typeface="Century Gothic" pitchFamily="34" charset="0"/>
              </a:rPr>
              <a:t/>
            </a:r>
            <a:br>
              <a:rPr lang="fr-FR" b="1" dirty="0">
                <a:solidFill>
                  <a:srgbClr val="3366FF"/>
                </a:solidFill>
                <a:latin typeface="Century Gothic" pitchFamily="34" charset="0"/>
              </a:rPr>
            </a:br>
            <a:r>
              <a:rPr lang="fr-FR" b="1" dirty="0" smtClean="0">
                <a:solidFill>
                  <a:srgbClr val="3366FF"/>
                </a:solidFill>
                <a:latin typeface="Century Gothic" pitchFamily="34" charset="0"/>
              </a:rPr>
              <a:t> </a:t>
            </a:r>
            <a:endParaRPr lang="fr-FR"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cxnSp>
        <p:nvCxnSpPr>
          <p:cNvPr id="68" name="Connecteur droit avec flèche 67"/>
          <p:cNvCxnSpPr/>
          <p:nvPr/>
        </p:nvCxnSpPr>
        <p:spPr>
          <a:xfrm>
            <a:off x="8172400" y="3068960"/>
            <a:ext cx="0" cy="1584176"/>
          </a:xfrm>
          <a:prstGeom prst="straightConnector1">
            <a:avLst/>
          </a:prstGeom>
          <a:ln w="254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67" name="Connecteur droit avec flèche 66"/>
          <p:cNvCxnSpPr/>
          <p:nvPr/>
        </p:nvCxnSpPr>
        <p:spPr>
          <a:xfrm>
            <a:off x="6300192" y="3068960"/>
            <a:ext cx="0" cy="1656184"/>
          </a:xfrm>
          <a:prstGeom prst="straightConnector1">
            <a:avLst/>
          </a:prstGeom>
          <a:ln w="25400">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à coins arrondis 33"/>
          <p:cNvSpPr/>
          <p:nvPr/>
        </p:nvSpPr>
        <p:spPr>
          <a:xfrm>
            <a:off x="2339752" y="5661248"/>
            <a:ext cx="6408712" cy="864096"/>
          </a:xfrm>
          <a:prstGeom prst="roundRect">
            <a:avLst/>
          </a:prstGeom>
          <a:solidFill>
            <a:schemeClr val="accent1">
              <a:alpha val="0"/>
            </a:scheme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28"/>
          <p:cNvSpPr/>
          <p:nvPr/>
        </p:nvSpPr>
        <p:spPr>
          <a:xfrm>
            <a:off x="2267744" y="1052736"/>
            <a:ext cx="2736304" cy="4392488"/>
          </a:xfrm>
          <a:prstGeom prst="roundRect">
            <a:avLst/>
          </a:prstGeom>
          <a:solidFill>
            <a:schemeClr val="accent1">
              <a:alpha val="0"/>
            </a:scheme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à coins arrondis 29"/>
          <p:cNvSpPr/>
          <p:nvPr/>
        </p:nvSpPr>
        <p:spPr>
          <a:xfrm>
            <a:off x="5508104" y="1052736"/>
            <a:ext cx="3240360" cy="4392488"/>
          </a:xfrm>
          <a:prstGeom prst="roundRect">
            <a:avLst/>
          </a:prstGeom>
          <a:solidFill>
            <a:schemeClr val="accent1">
              <a:alpha val="0"/>
            </a:scheme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à coins arrondis 27"/>
          <p:cNvSpPr/>
          <p:nvPr/>
        </p:nvSpPr>
        <p:spPr>
          <a:xfrm>
            <a:off x="179512" y="1124744"/>
            <a:ext cx="1728192" cy="5400600"/>
          </a:xfrm>
          <a:prstGeom prst="roundRect">
            <a:avLst/>
          </a:prstGeom>
          <a:solidFill>
            <a:schemeClr val="accent1">
              <a:alpha val="0"/>
            </a:schemeClr>
          </a:solidFill>
          <a:ln>
            <a:solidFill>
              <a:srgbClr val="7562EA"/>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La démarche</a:t>
            </a:r>
            <a:endParaRPr lang="fr-FR" sz="2400" b="1" dirty="0">
              <a:solidFill>
                <a:srgbClr val="3366FF"/>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sp>
        <p:nvSpPr>
          <p:cNvPr id="8" name="Rectangle à coins arrondis 7"/>
          <p:cNvSpPr/>
          <p:nvPr/>
        </p:nvSpPr>
        <p:spPr>
          <a:xfrm>
            <a:off x="179512" y="1196752"/>
            <a:ext cx="1872208" cy="792088"/>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solidFill>
                  <a:srgbClr val="7562EA"/>
                </a:solidFill>
                <a:latin typeface="Century Gothic" pitchFamily="34" charset="0"/>
              </a:rPr>
              <a:t>1. Compréhension des données</a:t>
            </a:r>
            <a:endParaRPr lang="fr-FR" sz="1600" b="1" dirty="0">
              <a:solidFill>
                <a:srgbClr val="7562EA"/>
              </a:solidFill>
              <a:latin typeface="Century Gothic" pitchFamily="34" charset="0"/>
            </a:endParaRPr>
          </a:p>
        </p:txBody>
      </p:sp>
      <p:sp>
        <p:nvSpPr>
          <p:cNvPr id="9" name="Rectangle à coins arrondis 8"/>
          <p:cNvSpPr/>
          <p:nvPr/>
        </p:nvSpPr>
        <p:spPr>
          <a:xfrm>
            <a:off x="323528" y="5229200"/>
            <a:ext cx="1296144" cy="360040"/>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Outliers</a:t>
            </a:r>
          </a:p>
        </p:txBody>
      </p:sp>
      <p:sp>
        <p:nvSpPr>
          <p:cNvPr id="10" name="Rectangle à coins arrondis 9"/>
          <p:cNvSpPr/>
          <p:nvPr/>
        </p:nvSpPr>
        <p:spPr>
          <a:xfrm>
            <a:off x="323528" y="5733256"/>
            <a:ext cx="1296144" cy="360040"/>
          </a:xfrm>
          <a:prstGeom prst="roundRect">
            <a:avLst/>
          </a:prstGeom>
          <a:solidFill>
            <a:srgbClr val="7562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ACP</a:t>
            </a:r>
            <a:endParaRPr lang="fr-FR" dirty="0"/>
          </a:p>
        </p:txBody>
      </p:sp>
      <p:sp>
        <p:nvSpPr>
          <p:cNvPr id="11" name="Rectangle à coins arrondis 10"/>
          <p:cNvSpPr/>
          <p:nvPr/>
        </p:nvSpPr>
        <p:spPr>
          <a:xfrm>
            <a:off x="323528" y="2852936"/>
            <a:ext cx="1224136"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Valeur </a:t>
            </a:r>
          </a:p>
          <a:p>
            <a:pPr algn="ctr"/>
            <a:r>
              <a:rPr lang="fr-FR" sz="1400" dirty="0" smtClean="0">
                <a:latin typeface="Century Gothic" pitchFamily="34" charset="0"/>
              </a:rPr>
              <a:t>Unique</a:t>
            </a:r>
            <a:endParaRPr lang="fr-FR" sz="1400" dirty="0">
              <a:latin typeface="Century Gothic" pitchFamily="34" charset="0"/>
            </a:endParaRPr>
          </a:p>
        </p:txBody>
      </p:sp>
      <p:sp>
        <p:nvSpPr>
          <p:cNvPr id="12" name="Rectangle à coins arrondis 11"/>
          <p:cNvSpPr/>
          <p:nvPr/>
        </p:nvSpPr>
        <p:spPr>
          <a:xfrm>
            <a:off x="323528" y="4653136"/>
            <a:ext cx="1296144"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Valeur Manquante</a:t>
            </a:r>
            <a:endParaRPr lang="fr-FR" sz="1400" dirty="0">
              <a:latin typeface="Century Gothic" pitchFamily="34" charset="0"/>
            </a:endParaRPr>
          </a:p>
        </p:txBody>
      </p:sp>
      <p:sp>
        <p:nvSpPr>
          <p:cNvPr id="13" name="Rectangle à coins arrondis 12"/>
          <p:cNvSpPr/>
          <p:nvPr/>
        </p:nvSpPr>
        <p:spPr>
          <a:xfrm>
            <a:off x="323528" y="2204864"/>
            <a:ext cx="1224136"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Dimension</a:t>
            </a:r>
            <a:endParaRPr lang="fr-FR" sz="1400" dirty="0">
              <a:latin typeface="Century Gothic" pitchFamily="34" charset="0"/>
            </a:endParaRPr>
          </a:p>
        </p:txBody>
      </p:sp>
      <p:sp>
        <p:nvSpPr>
          <p:cNvPr id="14" name="Rectangle à coins arrondis 13"/>
          <p:cNvSpPr/>
          <p:nvPr/>
        </p:nvSpPr>
        <p:spPr>
          <a:xfrm>
            <a:off x="2483768" y="1196752"/>
            <a:ext cx="1728192" cy="648072"/>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solidFill>
                  <a:srgbClr val="7562EA"/>
                </a:solidFill>
                <a:latin typeface="Century Gothic" pitchFamily="34" charset="0"/>
              </a:rPr>
              <a:t>2. Kmeans</a:t>
            </a:r>
            <a:endParaRPr lang="fr-FR" sz="1600" b="1" dirty="0" smtClean="0">
              <a:solidFill>
                <a:srgbClr val="7562EA"/>
              </a:solidFill>
              <a:latin typeface="Century Gothic" pitchFamily="34" charset="0"/>
            </a:endParaRPr>
          </a:p>
        </p:txBody>
      </p:sp>
      <p:sp>
        <p:nvSpPr>
          <p:cNvPr id="15" name="Rectangle à coins arrondis 14"/>
          <p:cNvSpPr/>
          <p:nvPr/>
        </p:nvSpPr>
        <p:spPr>
          <a:xfrm>
            <a:off x="6300192" y="1124744"/>
            <a:ext cx="1728192" cy="648072"/>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solidFill>
                  <a:srgbClr val="7562EA"/>
                </a:solidFill>
                <a:latin typeface="Century Gothic" pitchFamily="34" charset="0"/>
              </a:rPr>
              <a:t>3. Régression </a:t>
            </a:r>
            <a:r>
              <a:rPr lang="fr-FR" sz="1600" b="1" dirty="0" smtClean="0">
                <a:solidFill>
                  <a:srgbClr val="7562EA"/>
                </a:solidFill>
                <a:latin typeface="Century Gothic" pitchFamily="34" charset="0"/>
              </a:rPr>
              <a:t>Logistique</a:t>
            </a:r>
          </a:p>
        </p:txBody>
      </p:sp>
      <p:sp>
        <p:nvSpPr>
          <p:cNvPr id="16" name="Rectangle à coins arrondis 15"/>
          <p:cNvSpPr/>
          <p:nvPr/>
        </p:nvSpPr>
        <p:spPr>
          <a:xfrm>
            <a:off x="2555776" y="5733256"/>
            <a:ext cx="1512168" cy="648072"/>
          </a:xfrm>
          <a:prstGeom prst="round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solidFill>
                  <a:srgbClr val="7562EA"/>
                </a:solidFill>
                <a:latin typeface="Century Gothic" pitchFamily="34" charset="0"/>
              </a:rPr>
              <a:t>4. Application</a:t>
            </a:r>
            <a:endParaRPr lang="fr-FR" sz="1600" b="1" dirty="0" smtClean="0">
              <a:solidFill>
                <a:srgbClr val="7562EA"/>
              </a:solidFill>
              <a:latin typeface="Century Gothic" pitchFamily="34" charset="0"/>
            </a:endParaRPr>
          </a:p>
        </p:txBody>
      </p:sp>
      <p:sp>
        <p:nvSpPr>
          <p:cNvPr id="17" name="Rectangle à coins arrondis 16"/>
          <p:cNvSpPr/>
          <p:nvPr/>
        </p:nvSpPr>
        <p:spPr>
          <a:xfrm>
            <a:off x="2339752" y="1938928"/>
            <a:ext cx="936104" cy="79208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Kmeans avec ACP</a:t>
            </a:r>
            <a:endParaRPr lang="fr-FR" sz="1400" dirty="0">
              <a:latin typeface="Century Gothic" pitchFamily="34" charset="0"/>
            </a:endParaRPr>
          </a:p>
        </p:txBody>
      </p:sp>
      <p:sp>
        <p:nvSpPr>
          <p:cNvPr id="18" name="Rectangle à coins arrondis 17"/>
          <p:cNvSpPr/>
          <p:nvPr/>
        </p:nvSpPr>
        <p:spPr>
          <a:xfrm>
            <a:off x="3635896" y="1916832"/>
            <a:ext cx="1008112" cy="79208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Kmeans sans ACP</a:t>
            </a:r>
            <a:endParaRPr lang="fr-FR" sz="1400" dirty="0">
              <a:latin typeface="Century Gothic" pitchFamily="34" charset="0"/>
            </a:endParaRPr>
          </a:p>
        </p:txBody>
      </p:sp>
      <p:sp>
        <p:nvSpPr>
          <p:cNvPr id="19" name="Rectangle à coins arrondis 18"/>
          <p:cNvSpPr/>
          <p:nvPr/>
        </p:nvSpPr>
        <p:spPr>
          <a:xfrm>
            <a:off x="5652120" y="3356992"/>
            <a:ext cx="3024336" cy="288032"/>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Base</a:t>
            </a:r>
            <a:endParaRPr lang="fr-FR" sz="1400" dirty="0">
              <a:latin typeface="Century Gothic" pitchFamily="34" charset="0"/>
            </a:endParaRPr>
          </a:p>
        </p:txBody>
      </p:sp>
      <p:sp>
        <p:nvSpPr>
          <p:cNvPr id="21" name="Rectangle à coins arrondis 20"/>
          <p:cNvSpPr/>
          <p:nvPr/>
        </p:nvSpPr>
        <p:spPr>
          <a:xfrm>
            <a:off x="5652120" y="1700808"/>
            <a:ext cx="1296144" cy="1296144"/>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Régression Logistique avec StandardScaler</a:t>
            </a:r>
            <a:endParaRPr lang="fr-FR" sz="1400" dirty="0">
              <a:latin typeface="Century Gothic" pitchFamily="34" charset="0"/>
            </a:endParaRPr>
          </a:p>
        </p:txBody>
      </p:sp>
      <p:sp>
        <p:nvSpPr>
          <p:cNvPr id="22" name="Rectangle à coins arrondis 21"/>
          <p:cNvSpPr/>
          <p:nvPr/>
        </p:nvSpPr>
        <p:spPr>
          <a:xfrm>
            <a:off x="7236296" y="1700808"/>
            <a:ext cx="1296144" cy="1296144"/>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Régression Logistique Sans StandardScaler</a:t>
            </a:r>
            <a:endParaRPr lang="fr-FR" sz="1400" dirty="0">
              <a:latin typeface="Century Gothic" pitchFamily="34" charset="0"/>
            </a:endParaRPr>
          </a:p>
        </p:txBody>
      </p:sp>
      <p:sp>
        <p:nvSpPr>
          <p:cNvPr id="23" name="Rectangle à coins arrondis 22"/>
          <p:cNvSpPr/>
          <p:nvPr/>
        </p:nvSpPr>
        <p:spPr>
          <a:xfrm>
            <a:off x="5652120" y="3717032"/>
            <a:ext cx="3024336" cy="288032"/>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Cross Validation</a:t>
            </a:r>
            <a:endParaRPr lang="fr-FR" sz="1400" dirty="0">
              <a:latin typeface="Century Gothic" pitchFamily="34" charset="0"/>
            </a:endParaRPr>
          </a:p>
        </p:txBody>
      </p:sp>
      <p:sp>
        <p:nvSpPr>
          <p:cNvPr id="24" name="Rectangle à coins arrondis 23"/>
          <p:cNvSpPr/>
          <p:nvPr/>
        </p:nvSpPr>
        <p:spPr>
          <a:xfrm>
            <a:off x="5652120" y="4077072"/>
            <a:ext cx="3024336" cy="288032"/>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GridSearch CV</a:t>
            </a:r>
            <a:endParaRPr lang="fr-FR" sz="1400" dirty="0">
              <a:latin typeface="Century Gothic" pitchFamily="34" charset="0"/>
            </a:endParaRPr>
          </a:p>
        </p:txBody>
      </p:sp>
      <p:sp>
        <p:nvSpPr>
          <p:cNvPr id="26" name="Rectangle à coins arrondis 25"/>
          <p:cNvSpPr/>
          <p:nvPr/>
        </p:nvSpPr>
        <p:spPr>
          <a:xfrm>
            <a:off x="7380312" y="4725144"/>
            <a:ext cx="1296144"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4</a:t>
            </a:r>
            <a:endParaRPr lang="fr-FR" sz="1400" dirty="0">
              <a:latin typeface="Century Gothic" pitchFamily="34" charset="0"/>
            </a:endParaRPr>
          </a:p>
        </p:txBody>
      </p:sp>
      <p:sp>
        <p:nvSpPr>
          <p:cNvPr id="27" name="Rectangle à coins arrondis 26"/>
          <p:cNvSpPr/>
          <p:nvPr/>
        </p:nvSpPr>
        <p:spPr>
          <a:xfrm>
            <a:off x="4427984" y="5877272"/>
            <a:ext cx="4248472"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Synthèse de 4 Modèles pour Maximiser Score Recall Faux Billet</a:t>
            </a:r>
            <a:endParaRPr lang="fr-FR" sz="1400" dirty="0">
              <a:latin typeface="Century Gothic" pitchFamily="34" charset="0"/>
            </a:endParaRPr>
          </a:p>
        </p:txBody>
      </p:sp>
      <p:sp>
        <p:nvSpPr>
          <p:cNvPr id="31" name="Rectangle à coins arrondis 30"/>
          <p:cNvSpPr/>
          <p:nvPr/>
        </p:nvSpPr>
        <p:spPr>
          <a:xfrm>
            <a:off x="5724128" y="4725144"/>
            <a:ext cx="1296144"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3</a:t>
            </a:r>
            <a:endParaRPr lang="fr-FR" sz="1400" dirty="0">
              <a:latin typeface="Century Gothic" pitchFamily="34" charset="0"/>
            </a:endParaRPr>
          </a:p>
        </p:txBody>
      </p:sp>
      <p:sp>
        <p:nvSpPr>
          <p:cNvPr id="32" name="Rectangle à coins arrondis 31"/>
          <p:cNvSpPr/>
          <p:nvPr/>
        </p:nvSpPr>
        <p:spPr>
          <a:xfrm>
            <a:off x="2339752" y="3429000"/>
            <a:ext cx="1080120"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1</a:t>
            </a:r>
            <a:endParaRPr lang="fr-FR" sz="1400" dirty="0">
              <a:latin typeface="Century Gothic" pitchFamily="34" charset="0"/>
            </a:endParaRPr>
          </a:p>
        </p:txBody>
      </p:sp>
      <p:sp>
        <p:nvSpPr>
          <p:cNvPr id="33" name="Rectangle à coins arrondis 32"/>
          <p:cNvSpPr/>
          <p:nvPr/>
        </p:nvSpPr>
        <p:spPr>
          <a:xfrm>
            <a:off x="3635896" y="3429000"/>
            <a:ext cx="1080120" cy="504056"/>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Model 2</a:t>
            </a:r>
            <a:endParaRPr lang="fr-FR" sz="1400" dirty="0">
              <a:latin typeface="Century Gothic" pitchFamily="34" charset="0"/>
            </a:endParaRPr>
          </a:p>
        </p:txBody>
      </p:sp>
      <p:cxnSp>
        <p:nvCxnSpPr>
          <p:cNvPr id="36" name="Connecteur droit avec flèche 35"/>
          <p:cNvCxnSpPr/>
          <p:nvPr/>
        </p:nvCxnSpPr>
        <p:spPr>
          <a:xfrm>
            <a:off x="1763688" y="3068960"/>
            <a:ext cx="792088" cy="0"/>
          </a:xfrm>
          <a:prstGeom prst="straightConnector1">
            <a:avLst/>
          </a:prstGeom>
          <a:ln w="1270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4860032" y="3068960"/>
            <a:ext cx="792088" cy="0"/>
          </a:xfrm>
          <a:prstGeom prst="straightConnector1">
            <a:avLst/>
          </a:prstGeom>
          <a:ln w="1270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7236296" y="4869160"/>
            <a:ext cx="0" cy="936104"/>
          </a:xfrm>
          <a:prstGeom prst="straightConnector1">
            <a:avLst/>
          </a:prstGeom>
          <a:ln w="1270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44" name="Connecteur droit avec flèche 43"/>
          <p:cNvCxnSpPr/>
          <p:nvPr/>
        </p:nvCxnSpPr>
        <p:spPr>
          <a:xfrm>
            <a:off x="3995936" y="5013176"/>
            <a:ext cx="0" cy="864096"/>
          </a:xfrm>
          <a:prstGeom prst="straightConnector1">
            <a:avLst/>
          </a:prstGeom>
          <a:ln w="1270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47" name="Connecteur droit avec flèche 46"/>
          <p:cNvCxnSpPr/>
          <p:nvPr/>
        </p:nvCxnSpPr>
        <p:spPr>
          <a:xfrm>
            <a:off x="2843808" y="2780928"/>
            <a:ext cx="0" cy="576064"/>
          </a:xfrm>
          <a:prstGeom prst="straightConnector1">
            <a:avLst/>
          </a:prstGeom>
          <a:ln w="25400">
            <a:solidFill>
              <a:srgbClr val="7562EA"/>
            </a:solidFill>
            <a:tailEnd type="arrow"/>
          </a:ln>
        </p:spPr>
        <p:style>
          <a:lnRef idx="1">
            <a:schemeClr val="accent1"/>
          </a:lnRef>
          <a:fillRef idx="0">
            <a:schemeClr val="accent1"/>
          </a:fillRef>
          <a:effectRef idx="0">
            <a:schemeClr val="accent1"/>
          </a:effectRef>
          <a:fontRef idx="minor">
            <a:schemeClr val="tx1"/>
          </a:fontRef>
        </p:style>
      </p:cxnSp>
      <p:cxnSp>
        <p:nvCxnSpPr>
          <p:cNvPr id="54" name="Connecteur droit avec flèche 53"/>
          <p:cNvCxnSpPr/>
          <p:nvPr/>
        </p:nvCxnSpPr>
        <p:spPr>
          <a:xfrm>
            <a:off x="4211960" y="2780928"/>
            <a:ext cx="0" cy="576064"/>
          </a:xfrm>
          <a:prstGeom prst="straightConnector1">
            <a:avLst/>
          </a:prstGeom>
          <a:ln w="25400">
            <a:solidFill>
              <a:srgbClr val="7562EA"/>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à coins arrondis 71"/>
          <p:cNvSpPr/>
          <p:nvPr/>
        </p:nvSpPr>
        <p:spPr>
          <a:xfrm>
            <a:off x="323528" y="3429000"/>
            <a:ext cx="1296144"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Corrélation</a:t>
            </a:r>
            <a:endParaRPr lang="fr-FR" sz="1400" dirty="0">
              <a:latin typeface="Century Gothic" pitchFamily="34" charset="0"/>
            </a:endParaRPr>
          </a:p>
        </p:txBody>
      </p:sp>
      <p:sp>
        <p:nvSpPr>
          <p:cNvPr id="73" name="Rectangle à coins arrondis 72"/>
          <p:cNvSpPr/>
          <p:nvPr/>
        </p:nvSpPr>
        <p:spPr>
          <a:xfrm>
            <a:off x="323528" y="4005064"/>
            <a:ext cx="1296144" cy="432048"/>
          </a:xfrm>
          <a:prstGeom prst="roundRect">
            <a:avLst/>
          </a:prstGeom>
          <a:solidFill>
            <a:srgbClr val="7562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latin typeface="Century Gothic" pitchFamily="34" charset="0"/>
              </a:rPr>
              <a:t>Test Statistique</a:t>
            </a:r>
            <a:endParaRPr lang="fr-FR" sz="1400" dirty="0">
              <a:latin typeface="Century Gothic"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Dimension et Répartition </a:t>
            </a:r>
            <a:r>
              <a:rPr lang="fr-FR" sz="2400" b="1" dirty="0" smtClean="0">
                <a:solidFill>
                  <a:srgbClr val="3366FF"/>
                </a:solidFill>
                <a:latin typeface="Century Gothic" pitchFamily="34" charset="0"/>
              </a:rPr>
              <a:t>d</a:t>
            </a:r>
            <a:r>
              <a:rPr lang="fr-FR" sz="2400" b="1" dirty="0" smtClean="0">
                <a:solidFill>
                  <a:srgbClr val="3366FF"/>
                </a:solidFill>
                <a:latin typeface="Century Gothic" pitchFamily="34" charset="0"/>
              </a:rPr>
              <a:t>es données</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57200" y="1196752"/>
            <a:ext cx="8219256" cy="978123"/>
          </a:xfrm>
        </p:spPr>
        <p:txBody>
          <a:bodyPr>
            <a:normAutofit fontScale="92500" lnSpcReduction="20000"/>
          </a:bodyPr>
          <a:lstStyle/>
          <a:p>
            <a:r>
              <a:rPr lang="fr-FR" dirty="0" smtClean="0">
                <a:solidFill>
                  <a:srgbClr val="7562EA"/>
                </a:solidFill>
                <a:latin typeface="Century Gothic" pitchFamily="34" charset="0"/>
              </a:rPr>
              <a:t>33% de 1500 billets échantillons = Faux Billets</a:t>
            </a:r>
          </a:p>
          <a:p>
            <a:r>
              <a:rPr lang="fr-FR" dirty="0" smtClean="0">
                <a:solidFill>
                  <a:srgbClr val="7562EA"/>
                </a:solidFill>
                <a:latin typeface="Century Gothic" pitchFamily="34" charset="0"/>
              </a:rPr>
              <a:t>	</a:t>
            </a:r>
            <a:r>
              <a:rPr lang="fr-FR" sz="1700" b="0" dirty="0" smtClean="0">
                <a:latin typeface="Century Gothic" pitchFamily="34" charset="0"/>
              </a:rPr>
              <a:t>Il faut prévoir les solutions dans le machine </a:t>
            </a:r>
            <a:r>
              <a:rPr lang="fr-FR" sz="1700" b="0" dirty="0" err="1" smtClean="0">
                <a:latin typeface="Century Gothic" pitchFamily="34" charset="0"/>
              </a:rPr>
              <a:t>learning</a:t>
            </a:r>
            <a:r>
              <a:rPr lang="fr-FR" sz="1700" b="0" dirty="0" smtClean="0">
                <a:latin typeface="Century Gothic" pitchFamily="34" charset="0"/>
              </a:rPr>
              <a:t> pour les données non équilibré</a:t>
            </a:r>
            <a:endParaRPr lang="fr-FR" sz="1700" b="0" dirty="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1026" name="Picture 2"/>
          <p:cNvPicPr>
            <a:picLocks noGrp="1" noChangeAspect="1" noChangeArrowheads="1"/>
          </p:cNvPicPr>
          <p:nvPr>
            <p:ph sz="half" idx="2"/>
          </p:nvPr>
        </p:nvPicPr>
        <p:blipFill>
          <a:blip r:embed="rId3" cstate="print"/>
          <a:srcRect/>
          <a:stretch>
            <a:fillRect/>
          </a:stretch>
        </p:blipFill>
        <p:spPr bwMode="auto">
          <a:xfrm>
            <a:off x="683568" y="2564904"/>
            <a:ext cx="3645197" cy="3290464"/>
          </a:xfrm>
          <a:prstGeom prst="rect">
            <a:avLst/>
          </a:prstGeom>
          <a:noFill/>
          <a:ln w="9525">
            <a:noFill/>
            <a:miter lim="800000"/>
            <a:headEnd/>
            <a:tailEnd/>
          </a:ln>
          <a:effectLst/>
        </p:spPr>
      </p:pic>
      <p:pic>
        <p:nvPicPr>
          <p:cNvPr id="1027" name="Picture 3"/>
          <p:cNvPicPr>
            <a:picLocks noGrp="1" noChangeAspect="1" noChangeArrowheads="1"/>
          </p:cNvPicPr>
          <p:nvPr>
            <p:ph sz="quarter" idx="4"/>
          </p:nvPr>
        </p:nvPicPr>
        <p:blipFill>
          <a:blip r:embed="rId4" cstate="print"/>
          <a:srcRect/>
          <a:stretch>
            <a:fillRect/>
          </a:stretch>
        </p:blipFill>
        <p:spPr bwMode="auto">
          <a:xfrm>
            <a:off x="5098831" y="2573911"/>
            <a:ext cx="3134163" cy="31532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Les colonnes des données</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67544" y="1052736"/>
            <a:ext cx="7787208" cy="1368152"/>
          </a:xfrm>
        </p:spPr>
        <p:txBody>
          <a:bodyPr>
            <a:normAutofit/>
          </a:bodyPr>
          <a:lstStyle/>
          <a:p>
            <a:r>
              <a:rPr lang="fr-FR" dirty="0" smtClean="0">
                <a:solidFill>
                  <a:srgbClr val="7562EA"/>
                </a:solidFill>
                <a:latin typeface="Century Gothic" pitchFamily="34" charset="0"/>
              </a:rPr>
              <a:t>Il y a 7 colonnes dans les données</a:t>
            </a:r>
          </a:p>
          <a:p>
            <a:r>
              <a:rPr lang="fr-FR" sz="1400" b="0" dirty="0" smtClean="0">
                <a:latin typeface="Century Gothic" pitchFamily="34" charset="0"/>
              </a:rPr>
              <a:t>	-Colonne ‘</a:t>
            </a:r>
            <a:r>
              <a:rPr lang="fr-FR" sz="1400" b="0" dirty="0" err="1" smtClean="0">
                <a:latin typeface="Century Gothic" pitchFamily="34" charset="0"/>
              </a:rPr>
              <a:t>is_genuine</a:t>
            </a:r>
            <a:r>
              <a:rPr lang="fr-FR" sz="1400" b="0" dirty="0" smtClean="0">
                <a:latin typeface="Century Gothic" pitchFamily="34" charset="0"/>
              </a:rPr>
              <a:t>’ est l’étiquette de billets( VRAIS ou FAUX) en booléen, </a:t>
            </a:r>
          </a:p>
          <a:p>
            <a:r>
              <a:rPr lang="fr-FR" sz="1400" b="0" dirty="0" smtClean="0">
                <a:latin typeface="Century Gothic" pitchFamily="34" charset="0"/>
              </a:rPr>
              <a:t>	</a:t>
            </a:r>
            <a:r>
              <a:rPr lang="fr-FR" sz="1400" b="0" dirty="0" smtClean="0">
                <a:latin typeface="Century Gothic" pitchFamily="34" charset="0"/>
              </a:rPr>
              <a:t>les autres colonnes en </a:t>
            </a:r>
            <a:r>
              <a:rPr lang="fr-FR" sz="1400" b="0" dirty="0" err="1" smtClean="0">
                <a:latin typeface="Century Gothic" pitchFamily="34" charset="0"/>
              </a:rPr>
              <a:t>float</a:t>
            </a:r>
            <a:endParaRPr lang="fr-FR" sz="1400" b="0" dirty="0" smtClean="0">
              <a:latin typeface="Century Gothic" pitchFamily="34" charset="0"/>
            </a:endParaRPr>
          </a:p>
          <a:p>
            <a:r>
              <a:rPr lang="fr-FR" sz="1400" b="0" dirty="0" smtClean="0">
                <a:latin typeface="Century Gothic" pitchFamily="34" charset="0"/>
              </a:rPr>
              <a:t>	</a:t>
            </a:r>
            <a:r>
              <a:rPr lang="fr-FR" sz="1400" b="0" dirty="0" smtClean="0">
                <a:latin typeface="Century Gothic" pitchFamily="34" charset="0"/>
              </a:rPr>
              <a:t>-Nous n’avons pas trouver les anomalies via les valeurs uniques</a:t>
            </a: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2050" name="Picture 2"/>
          <p:cNvPicPr>
            <a:picLocks noGrp="1" noChangeAspect="1" noChangeArrowheads="1"/>
          </p:cNvPicPr>
          <p:nvPr>
            <p:ph sz="half" idx="2"/>
          </p:nvPr>
        </p:nvPicPr>
        <p:blipFill>
          <a:blip r:embed="rId3" cstate="print"/>
          <a:srcRect/>
          <a:stretch>
            <a:fillRect/>
          </a:stretch>
        </p:blipFill>
        <p:spPr bwMode="auto">
          <a:xfrm>
            <a:off x="323528" y="2420888"/>
            <a:ext cx="7776864" cy="41764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Valeur Manquante</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457200" y="1196752"/>
            <a:ext cx="8147248" cy="1152127"/>
          </a:xfrm>
        </p:spPr>
        <p:txBody>
          <a:bodyPr>
            <a:normAutofit/>
          </a:bodyPr>
          <a:lstStyle/>
          <a:p>
            <a:r>
              <a:rPr lang="fr-FR" dirty="0" smtClean="0">
                <a:solidFill>
                  <a:srgbClr val="7562EA"/>
                </a:solidFill>
                <a:latin typeface="Century Gothic" pitchFamily="34" charset="0"/>
              </a:rPr>
              <a:t>37 valeurs manquantes dans la colonne margin_low dont 29 lignes concernent VRAIS BILLET</a:t>
            </a:r>
            <a:endParaRPr lang="fr-FR" dirty="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2052" name="Picture 4"/>
          <p:cNvPicPr>
            <a:picLocks noGrp="1" noChangeAspect="1" noChangeArrowheads="1"/>
          </p:cNvPicPr>
          <p:nvPr>
            <p:ph sz="quarter" idx="4"/>
          </p:nvPr>
        </p:nvPicPr>
        <p:blipFill>
          <a:blip r:embed="rId3" cstate="print"/>
          <a:srcRect/>
          <a:stretch>
            <a:fillRect/>
          </a:stretch>
        </p:blipFill>
        <p:spPr bwMode="auto">
          <a:xfrm>
            <a:off x="539552" y="2420888"/>
            <a:ext cx="4114800" cy="4032448"/>
          </a:xfrm>
          <a:prstGeom prst="rect">
            <a:avLst/>
          </a:prstGeom>
          <a:noFill/>
          <a:ln w="9525">
            <a:noFill/>
            <a:miter lim="800000"/>
            <a:headEnd/>
            <a:tailEnd/>
          </a:ln>
          <a:effectLst/>
        </p:spPr>
      </p:pic>
      <p:pic>
        <p:nvPicPr>
          <p:cNvPr id="3074" name="Picture 2"/>
          <p:cNvPicPr>
            <a:picLocks noGrp="1" noChangeAspect="1" noChangeArrowheads="1"/>
          </p:cNvPicPr>
          <p:nvPr>
            <p:ph sz="half" idx="2"/>
          </p:nvPr>
        </p:nvPicPr>
        <p:blipFill>
          <a:blip r:embed="rId4" cstate="print"/>
          <a:srcRect/>
          <a:stretch>
            <a:fillRect/>
          </a:stretch>
        </p:blipFill>
        <p:spPr bwMode="auto">
          <a:xfrm>
            <a:off x="5114362" y="2780928"/>
            <a:ext cx="4029638" cy="307700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Analyse des corrélations</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5580112" y="1916832"/>
            <a:ext cx="3240360" cy="2304256"/>
          </a:xfrm>
        </p:spPr>
        <p:txBody>
          <a:bodyPr>
            <a:normAutofit/>
          </a:bodyPr>
          <a:lstStyle/>
          <a:p>
            <a:r>
              <a:rPr lang="fr-FR" sz="1800" dirty="0" smtClean="0">
                <a:solidFill>
                  <a:srgbClr val="7562EA"/>
                </a:solidFill>
                <a:latin typeface="Century Gothic" pitchFamily="34" charset="0"/>
              </a:rPr>
              <a:t>Is_genuine :</a:t>
            </a:r>
          </a:p>
          <a:p>
            <a:r>
              <a:rPr lang="fr-FR" sz="1600" b="0" dirty="0" smtClean="0">
                <a:latin typeface="Century Gothic" pitchFamily="34" charset="0"/>
              </a:rPr>
              <a:t>-corrélé négativement avec margin_low, margin_up, height_left, height_right</a:t>
            </a:r>
          </a:p>
          <a:p>
            <a:r>
              <a:rPr lang="fr-FR" sz="1600" b="0" dirty="0" smtClean="0">
                <a:latin typeface="Century Gothic" pitchFamily="34" charset="0"/>
              </a:rPr>
              <a:t>-corrélé </a:t>
            </a:r>
            <a:r>
              <a:rPr lang="fr-FR" sz="1600" b="0" dirty="0" smtClean="0">
                <a:latin typeface="Century Gothic" pitchFamily="34" charset="0"/>
              </a:rPr>
              <a:t>positivement </a:t>
            </a:r>
            <a:r>
              <a:rPr lang="fr-FR" sz="1600" b="0" dirty="0" smtClean="0">
                <a:latin typeface="Century Gothic" pitchFamily="34" charset="0"/>
              </a:rPr>
              <a:t>avec diagonal et  length</a:t>
            </a:r>
          </a:p>
          <a:p>
            <a:r>
              <a:rPr lang="fr-FR" sz="1600" b="0" dirty="0" smtClean="0">
                <a:latin typeface="Century Gothic" pitchFamily="34" charset="0"/>
              </a:rPr>
              <a:t>-corrélé </a:t>
            </a:r>
            <a:r>
              <a:rPr lang="fr-FR" sz="1600" b="0" dirty="0" smtClean="0">
                <a:latin typeface="Century Gothic" pitchFamily="34" charset="0"/>
              </a:rPr>
              <a:t>fortement avec margin_low et length</a:t>
            </a:r>
            <a:endParaRPr lang="fr-FR" sz="1600" b="0" dirty="0" smtClean="0">
              <a:latin typeface="Century Gothic" pitchFamily="34" charset="0"/>
            </a:endParaRPr>
          </a:p>
          <a:p>
            <a:endParaRPr lang="fr-FR" sz="1600" b="0" dirty="0" smtClean="0">
              <a:latin typeface="Century Gothic" pitchFamily="34" charset="0"/>
            </a:endParaRPr>
          </a:p>
          <a:p>
            <a:endParaRPr lang="fr-FR" sz="1600" b="0" dirty="0" smtClean="0">
              <a:latin typeface="Century Gothic" pitchFamily="34" charset="0"/>
            </a:endParaRPr>
          </a:p>
          <a:p>
            <a:endParaRPr lang="fr-FR" dirty="0">
              <a:solidFill>
                <a:srgbClr val="7562EA"/>
              </a:solidFill>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4098" name="Picture 2"/>
          <p:cNvPicPr>
            <a:picLocks noGrp="1" noChangeAspect="1" noChangeArrowheads="1"/>
          </p:cNvPicPr>
          <p:nvPr>
            <p:ph sz="quarter" idx="4"/>
          </p:nvPr>
        </p:nvPicPr>
        <p:blipFill>
          <a:blip r:embed="rId3" cstate="print"/>
          <a:srcRect/>
          <a:stretch>
            <a:fillRect/>
          </a:stretch>
        </p:blipFill>
        <p:spPr bwMode="auto">
          <a:xfrm>
            <a:off x="251520" y="1052736"/>
            <a:ext cx="5148064" cy="5472608"/>
          </a:xfrm>
          <a:prstGeom prst="rect">
            <a:avLst/>
          </a:prstGeom>
          <a:noFill/>
          <a:ln w="9525">
            <a:noFill/>
            <a:miter lim="800000"/>
            <a:headEnd/>
            <a:tailEnd/>
          </a:ln>
          <a:effectLst/>
        </p:spPr>
      </p:pic>
      <p:sp>
        <p:nvSpPr>
          <p:cNvPr id="9" name="Espace réservé du texte 6"/>
          <p:cNvSpPr>
            <a:spLocks noGrp="1"/>
          </p:cNvSpPr>
          <p:nvPr>
            <p:ph type="body" idx="1"/>
          </p:nvPr>
        </p:nvSpPr>
        <p:spPr>
          <a:xfrm>
            <a:off x="5652120" y="4293096"/>
            <a:ext cx="3240360" cy="2304256"/>
          </a:xfrm>
        </p:spPr>
        <p:txBody>
          <a:bodyPr>
            <a:normAutofit/>
          </a:bodyPr>
          <a:lstStyle/>
          <a:p>
            <a:r>
              <a:rPr lang="fr-FR" sz="1800" dirty="0" smtClean="0">
                <a:solidFill>
                  <a:srgbClr val="7562EA"/>
                </a:solidFill>
                <a:latin typeface="Century Gothic" pitchFamily="34" charset="0"/>
              </a:rPr>
              <a:t>Margin_low :</a:t>
            </a:r>
          </a:p>
          <a:p>
            <a:r>
              <a:rPr lang="fr-FR" sz="1600" b="0" dirty="0" smtClean="0">
                <a:latin typeface="Century Gothic" pitchFamily="34" charset="0"/>
              </a:rPr>
              <a:t>-corrélé négativement avec  is_genuine,  diagnoal, length</a:t>
            </a:r>
          </a:p>
          <a:p>
            <a:r>
              <a:rPr lang="fr-FR" sz="1600" b="0" dirty="0" smtClean="0">
                <a:latin typeface="Century Gothic" pitchFamily="34" charset="0"/>
              </a:rPr>
              <a:t>-corrélé </a:t>
            </a:r>
            <a:r>
              <a:rPr lang="fr-FR" sz="1600" b="0" dirty="0" smtClean="0">
                <a:latin typeface="Century Gothic" pitchFamily="34" charset="0"/>
              </a:rPr>
              <a:t>positivement </a:t>
            </a:r>
            <a:r>
              <a:rPr lang="fr-FR" sz="1600" b="0" dirty="0" smtClean="0">
                <a:latin typeface="Century Gothic" pitchFamily="34" charset="0"/>
              </a:rPr>
              <a:t>avec </a:t>
            </a:r>
            <a:r>
              <a:rPr lang="fr-FR" sz="1600" b="0" dirty="0" smtClean="0">
                <a:latin typeface="Century Gothic" pitchFamily="34" charset="0"/>
              </a:rPr>
              <a:t> margin_up, height_left, height_right</a:t>
            </a:r>
            <a:endParaRPr lang="fr-FR" sz="1600" b="0" dirty="0" smtClean="0">
              <a:latin typeface="Century Gothic" pitchFamily="34" charset="0"/>
            </a:endParaRPr>
          </a:p>
          <a:p>
            <a:r>
              <a:rPr lang="fr-FR" sz="1600" b="0" dirty="0" smtClean="0">
                <a:latin typeface="Century Gothic" pitchFamily="34" charset="0"/>
              </a:rPr>
              <a:t>-corrélé </a:t>
            </a:r>
            <a:r>
              <a:rPr lang="fr-FR" sz="1600" b="0" dirty="0" smtClean="0">
                <a:latin typeface="Century Gothic" pitchFamily="34" charset="0"/>
              </a:rPr>
              <a:t>fortement avec is_genuine, length</a:t>
            </a:r>
            <a:endParaRPr lang="fr-FR" sz="1600" b="0" dirty="0" smtClean="0">
              <a:latin typeface="Century Gothic" pitchFamily="34" charset="0"/>
            </a:endParaRPr>
          </a:p>
          <a:p>
            <a:endParaRPr lang="fr-FR" sz="1600" b="0" dirty="0" smtClean="0">
              <a:latin typeface="Century Gothic" pitchFamily="34" charset="0"/>
            </a:endParaRPr>
          </a:p>
          <a:p>
            <a:endParaRPr lang="fr-FR" sz="1600" b="0" dirty="0" smtClean="0">
              <a:latin typeface="Century Gothic" pitchFamily="34" charset="0"/>
            </a:endParaRPr>
          </a:p>
          <a:p>
            <a:endParaRPr lang="fr-FR" dirty="0">
              <a:solidFill>
                <a:srgbClr val="7562EA"/>
              </a:solidFill>
              <a:latin typeface="Century Gothic"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5" name="Rectangle 4"/>
          <p:cNvSpPr/>
          <p:nvPr/>
        </p:nvSpPr>
        <p:spPr>
          <a:xfrm>
            <a:off x="0" y="0"/>
            <a:ext cx="9144000" cy="980728"/>
          </a:xfrm>
          <a:prstGeom prst="rect">
            <a:avLst/>
          </a:prstGeom>
          <a:solidFill>
            <a:schemeClr val="bg1">
              <a:lumMod val="95000"/>
            </a:schemeClr>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2400" b="1" dirty="0" smtClean="0">
                <a:solidFill>
                  <a:srgbClr val="3366FF"/>
                </a:solidFill>
                <a:latin typeface="Century Gothic" pitchFamily="34" charset="0"/>
              </a:rPr>
              <a:t>Analyser la performance des colonnes</a:t>
            </a:r>
            <a:endParaRPr lang="fr-FR" sz="2400" b="1" dirty="0">
              <a:solidFill>
                <a:srgbClr val="3366FF"/>
              </a:solidFill>
              <a:latin typeface="Century Gothic" pitchFamily="34" charset="0"/>
            </a:endParaRPr>
          </a:p>
        </p:txBody>
      </p:sp>
      <p:sp>
        <p:nvSpPr>
          <p:cNvPr id="7" name="Espace réservé du texte 6"/>
          <p:cNvSpPr>
            <a:spLocks noGrp="1"/>
          </p:cNvSpPr>
          <p:nvPr>
            <p:ph type="body" idx="1"/>
          </p:nvPr>
        </p:nvSpPr>
        <p:spPr>
          <a:xfrm>
            <a:off x="5652120" y="1052736"/>
            <a:ext cx="3240360" cy="4752528"/>
          </a:xfrm>
        </p:spPr>
        <p:txBody>
          <a:bodyPr>
            <a:normAutofit fontScale="92500" lnSpcReduction="10000"/>
          </a:bodyPr>
          <a:lstStyle/>
          <a:p>
            <a:r>
              <a:rPr lang="fr-FR" sz="1800" dirty="0" smtClean="0">
                <a:solidFill>
                  <a:srgbClr val="7562EA"/>
                </a:solidFill>
                <a:latin typeface="Century Gothic" pitchFamily="34" charset="0"/>
              </a:rPr>
              <a:t>Via pairplot, nous trouvons que </a:t>
            </a:r>
            <a:endParaRPr lang="fr-FR" sz="1800" dirty="0" smtClean="0">
              <a:solidFill>
                <a:srgbClr val="7562EA"/>
              </a:solidFill>
              <a:latin typeface="Century Gothic" pitchFamily="34" charset="0"/>
            </a:endParaRPr>
          </a:p>
          <a:p>
            <a:r>
              <a:rPr lang="fr-FR" sz="1600" b="0" dirty="0" smtClean="0">
                <a:latin typeface="Century Gothic" pitchFamily="34" charset="0"/>
              </a:rPr>
              <a:t>1. Length et margin_low </a:t>
            </a:r>
          </a:p>
          <a:p>
            <a:r>
              <a:rPr lang="fr-FR" sz="1600" b="0" dirty="0" smtClean="0">
                <a:latin typeface="Century Gothic" pitchFamily="34" charset="0"/>
              </a:rPr>
              <a:t>sont 2 colonnes plus performant pour séparer les VRAIS et FAUX billets par rapport aux autres colonnes</a:t>
            </a:r>
          </a:p>
          <a:p>
            <a:endParaRPr lang="fr-FR" sz="1600" b="0" dirty="0" smtClean="0">
              <a:latin typeface="Century Gothic" pitchFamily="34" charset="0"/>
            </a:endParaRPr>
          </a:p>
          <a:p>
            <a:r>
              <a:rPr lang="fr-FR" sz="1600" b="0" dirty="0" smtClean="0">
                <a:latin typeface="Century Gothic" pitchFamily="34" charset="0"/>
              </a:rPr>
              <a:t>2. Colonne Diagonal est le moins performant pour distingue les VRAIS et FAUX billets</a:t>
            </a:r>
          </a:p>
          <a:p>
            <a:endParaRPr lang="fr-FR" sz="1600" b="0" dirty="0" smtClean="0">
              <a:latin typeface="Century Gothic" pitchFamily="34" charset="0"/>
            </a:endParaRPr>
          </a:p>
          <a:p>
            <a:r>
              <a:rPr lang="fr-FR" sz="1600" b="0" dirty="0" smtClean="0">
                <a:latin typeface="Century Gothic" pitchFamily="34" charset="0"/>
              </a:rPr>
              <a:t>3. VRAIS BILLET avec length plus important que FAUX BILLET</a:t>
            </a:r>
            <a:endParaRPr lang="fr-FR" sz="1600" b="0" dirty="0" smtClean="0">
              <a:latin typeface="Century Gothic" pitchFamily="34" charset="0"/>
            </a:endParaRPr>
          </a:p>
          <a:p>
            <a:endParaRPr lang="fr-FR" sz="1600" b="0" dirty="0" smtClean="0">
              <a:latin typeface="Century Gothic" pitchFamily="34" charset="0"/>
            </a:endParaRPr>
          </a:p>
          <a:p>
            <a:r>
              <a:rPr lang="fr-FR" sz="1600" b="0" dirty="0" smtClean="0">
                <a:latin typeface="Century Gothic" pitchFamily="34" charset="0"/>
              </a:rPr>
              <a:t>4. VRAIS BILLET </a:t>
            </a:r>
            <a:r>
              <a:rPr lang="fr-FR" sz="1600" b="0" dirty="0" smtClean="0">
                <a:latin typeface="Century Gothic" pitchFamily="34" charset="0"/>
              </a:rPr>
              <a:t>avec </a:t>
            </a:r>
            <a:r>
              <a:rPr lang="fr-FR" sz="1600" b="0" dirty="0" smtClean="0">
                <a:latin typeface="Century Gothic" pitchFamily="34" charset="0"/>
              </a:rPr>
              <a:t>margin_low, margin_up, height_left, height_right plus petit que </a:t>
            </a:r>
            <a:r>
              <a:rPr lang="fr-FR" sz="1600" b="0" dirty="0" smtClean="0">
                <a:latin typeface="Century Gothic" pitchFamily="34" charset="0"/>
              </a:rPr>
              <a:t>FAUX BILLET</a:t>
            </a:r>
          </a:p>
          <a:p>
            <a:endParaRPr lang="fr-FR" sz="1600" b="0" dirty="0" smtClean="0">
              <a:latin typeface="Century Gothic" pitchFamily="34" charset="0"/>
            </a:endParaRPr>
          </a:p>
        </p:txBody>
      </p:sp>
      <p:pic>
        <p:nvPicPr>
          <p:cNvPr id="6" name="Image 5" descr="OC.png"/>
          <p:cNvPicPr>
            <a:picLocks noChangeAspect="1"/>
          </p:cNvPicPr>
          <p:nvPr/>
        </p:nvPicPr>
        <p:blipFill>
          <a:blip r:embed="rId2" cstate="print"/>
          <a:stretch>
            <a:fillRect/>
          </a:stretch>
        </p:blipFill>
        <p:spPr>
          <a:xfrm>
            <a:off x="251520" y="188640"/>
            <a:ext cx="981108" cy="713533"/>
          </a:xfrm>
          <a:prstGeom prst="rect">
            <a:avLst/>
          </a:prstGeom>
        </p:spPr>
      </p:pic>
      <p:pic>
        <p:nvPicPr>
          <p:cNvPr id="5122" name="Picture 2"/>
          <p:cNvPicPr>
            <a:picLocks noGrp="1" noChangeAspect="1" noChangeArrowheads="1"/>
          </p:cNvPicPr>
          <p:nvPr>
            <p:ph sz="quarter" idx="4"/>
          </p:nvPr>
        </p:nvPicPr>
        <p:blipFill>
          <a:blip r:embed="rId3" cstate="print"/>
          <a:srcRect/>
          <a:stretch>
            <a:fillRect/>
          </a:stretch>
        </p:blipFill>
        <p:spPr bwMode="auto">
          <a:xfrm>
            <a:off x="250825" y="1124744"/>
            <a:ext cx="5401295" cy="554461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Personnalisé 1">
      <a:dk1>
        <a:sysClr val="windowText" lastClr="000000"/>
      </a:dk1>
      <a:lt1>
        <a:sysClr val="window" lastClr="FFFFFF"/>
      </a:lt1>
      <a:dk2>
        <a:srgbClr val="464653"/>
      </a:dk2>
      <a:lt2>
        <a:srgbClr val="DDE9EC"/>
      </a:lt2>
      <a:accent1>
        <a:srgbClr val="C6CADA"/>
      </a:accent1>
      <a:accent2>
        <a:srgbClr val="9FB8CD"/>
      </a:accent2>
      <a:accent3>
        <a:srgbClr val="9FB8CD"/>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7389</TotalTime>
  <Words>1027</Words>
  <Application>Microsoft Office PowerPoint</Application>
  <PresentationFormat>Affichage à l'écran (4:3)</PresentationFormat>
  <Paragraphs>187</Paragraphs>
  <Slides>24</Slides>
  <Notes>0</Notes>
  <HiddenSlides>0</HiddenSlides>
  <MMClips>0</MMClips>
  <ScaleCrop>false</ScaleCrop>
  <HeadingPairs>
    <vt:vector size="4" baseType="variant">
      <vt:variant>
        <vt:lpstr>Thème</vt:lpstr>
      </vt:variant>
      <vt:variant>
        <vt:i4>1</vt:i4>
      </vt:variant>
      <vt:variant>
        <vt:lpstr>Titres des diapositives</vt:lpstr>
      </vt:variant>
      <vt:variant>
        <vt:i4>24</vt:i4>
      </vt:variant>
    </vt:vector>
  </HeadingPairs>
  <TitlesOfParts>
    <vt:vector size="25" baseType="lpstr">
      <vt:lpstr>Thème Office</vt:lpstr>
      <vt:lpstr>Projet 10 Détectez des faux billets avec R ou Python  </vt:lpstr>
      <vt:lpstr>     Organisation:   ONCFM: une organisation publique ayant pour objectif de mettre en   place des méthodes d’identification des contrefaçons des    billets en euros. Contexte:   ONCFM a observé des différences de dimensions entre les vrais et les   faux billets. Ces différences sont difficilement notables à l’œil nu.   Objectif du Projet:     Mettre en place une modélisation qui serait capable d’identifier    automatiquement les vrais des faux billets à partir certaines dimensions   du billet et des éléments qui le composent  Les Données:   1. un fichier d’exemple contenant 1 500 billets, dont 1 000 sont vrais et   500 sont faux   2. une colonne a été ajoutée pour vous préciser la nature du billet (faux   ou vrais)   3. six informations géométriques sur un billet:    length, height_left, height_right, margin_up, margin_low ,diagonal    </vt:lpstr>
      <vt:lpstr>        Travail attendu et les Critères techniques: 1. L’algorithme peut être écrit soit en Python, soit en R  2. L’algorithme est capable de prendre en entrée un fichier contenant les dimensions de plusieurs billets, et de déterminer le type de chacun d’entre eux à partir des seules dimensions  3. L’algorithme sera censé fonctionner, au sein d’un fichier nommé billets_production.csv  4. L’algorithme doit être le plus performant possible pour identifier un maximum de faux billets  5. une analyse descriptive des données: (la répartition des dimensions des billets; le nombre de vrais / faux billets etc.)  6. Mettre en concurrence deux méthodes de prédiction :(une régression logistique classique, un kmeans, duquel seront utilisés les Centroïdes pour réaliser la prédiction)    7. Une analyse des nombres de faux positifs et faux négatifs via une matrice de confusion pour l'évaluation optimale des modèles     </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9</dc:title>
  <dc:creator>PF</dc:creator>
  <cp:lastModifiedBy>PF</cp:lastModifiedBy>
  <cp:revision>418</cp:revision>
  <dcterms:created xsi:type="dcterms:W3CDTF">2023-01-30T09:31:16Z</dcterms:created>
  <dcterms:modified xsi:type="dcterms:W3CDTF">2023-03-08T20:21:16Z</dcterms:modified>
</cp:coreProperties>
</file>