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1" r:id="rId5"/>
    <p:sldId id="269" r:id="rId6"/>
    <p:sldId id="268" r:id="rId7"/>
    <p:sldId id="270" r:id="rId8"/>
    <p:sldId id="276" r:id="rId9"/>
    <p:sldId id="260" r:id="rId10"/>
    <p:sldId id="261" r:id="rId11"/>
    <p:sldId id="262" r:id="rId12"/>
    <p:sldId id="273" r:id="rId13"/>
    <p:sldId id="272" r:id="rId14"/>
    <p:sldId id="263" r:id="rId15"/>
    <p:sldId id="274" r:id="rId16"/>
    <p:sldId id="264" r:id="rId17"/>
    <p:sldId id="265" r:id="rId18"/>
    <p:sldId id="275" r:id="rId19"/>
    <p:sldId id="266" r:id="rId20"/>
    <p:sldId id="267"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62EA"/>
    <a:srgbClr val="8B7AD2"/>
    <a:srgbClr val="472DE3"/>
    <a:srgbClr val="3366FF"/>
    <a:srgbClr val="3333CC"/>
    <a:srgbClr val="6666FF"/>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8D9FFA5-3E03-4601-8FB3-CACC4CF1A2D7}" type="datetimeFigureOut">
              <a:rPr lang="fr-FR" smtClean="0"/>
              <a:pPr/>
              <a:t>09/02/2023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7AD2">
            <a:alpha val="14000"/>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FFA5-3E03-4601-8FB3-CACC4CF1A2D7}" type="datetimeFigureOut">
              <a:rPr lang="fr-FR" smtClean="0"/>
              <a:pPr/>
              <a:t>09/02/2023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65DF3-2A00-4F87-852F-0E1B0A6A8C0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2DE3">
            <a:alpha val="0"/>
          </a:srgb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83568" y="2492896"/>
            <a:ext cx="7772400" cy="1470025"/>
          </a:xfrm>
        </p:spPr>
        <p:txBody>
          <a:bodyPr>
            <a:normAutofit fontScale="90000"/>
          </a:bodyPr>
          <a:lstStyle/>
          <a:p>
            <a:r>
              <a:rPr lang="fr-FR" b="1" dirty="0">
                <a:solidFill>
                  <a:srgbClr val="3333CC"/>
                </a:solidFill>
                <a:latin typeface="Century Gothic" pitchFamily="34" charset="0"/>
              </a:rPr>
              <a:t>Projet 9 Produisez une étude de marché avec R ou Python</a:t>
            </a:r>
            <a:r>
              <a:rPr lang="fr-FR" b="1" dirty="0"/>
              <a:t/>
            </a:r>
            <a:br>
              <a:rPr lang="fr-FR" b="1" dirty="0"/>
            </a:br>
            <a:r>
              <a:rPr lang="fr-FR" b="1" dirty="0" smtClean="0">
                <a:solidFill>
                  <a:srgbClr val="3366FF"/>
                </a:solidFill>
              </a:rPr>
              <a:t> </a:t>
            </a:r>
            <a:endParaRPr lang="fr-FR" b="1" dirty="0">
              <a:solidFill>
                <a:srgbClr val="3366FF"/>
              </a:solidFill>
            </a:endParaRPr>
          </a:p>
        </p:txBody>
      </p:sp>
      <p:sp>
        <p:nvSpPr>
          <p:cNvPr id="3" name="Sous-titre 2"/>
          <p:cNvSpPr>
            <a:spLocks noGrp="1"/>
          </p:cNvSpPr>
          <p:nvPr>
            <p:ph type="subTitle" idx="1"/>
          </p:nvPr>
        </p:nvSpPr>
        <p:spPr/>
        <p:txBody>
          <a:bodyPr/>
          <a:lstStyle/>
          <a:p>
            <a:pPr algn="r"/>
            <a:r>
              <a:rPr lang="fr-FR" b="1" dirty="0" smtClean="0">
                <a:solidFill>
                  <a:srgbClr val="3333CC"/>
                </a:solidFill>
                <a:latin typeface="Century Gothic" pitchFamily="34" charset="0"/>
              </a:rPr>
              <a:t>Pengfei FENG</a:t>
            </a:r>
            <a:endParaRPr lang="fr-FR" b="1" dirty="0">
              <a:solidFill>
                <a:srgbClr val="3333CC"/>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179513" y="260649"/>
            <a:ext cx="1584176" cy="115212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ACP Nombre Composant Optimal</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323528" y="1412776"/>
            <a:ext cx="8424935" cy="49685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Interprétation ACP: </a:t>
            </a:r>
            <a:r>
              <a:rPr lang="fr-FR" sz="2400" b="1" dirty="0" err="1" smtClean="0">
                <a:solidFill>
                  <a:srgbClr val="3366FF"/>
                </a:solidFill>
                <a:latin typeface="Century Gothic" pitchFamily="34" charset="0"/>
              </a:rPr>
              <a:t>Circle</a:t>
            </a:r>
            <a:r>
              <a:rPr lang="fr-FR" sz="2400" b="1" dirty="0" smtClean="0">
                <a:solidFill>
                  <a:srgbClr val="3366FF"/>
                </a:solidFill>
                <a:latin typeface="Century Gothic" pitchFamily="34" charset="0"/>
              </a:rPr>
              <a:t> Corrélation</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2051" name="Picture 3"/>
          <p:cNvPicPr>
            <a:picLocks noChangeAspect="1" noChangeArrowheads="1"/>
          </p:cNvPicPr>
          <p:nvPr/>
        </p:nvPicPr>
        <p:blipFill>
          <a:blip r:embed="rId3" cstate="print"/>
          <a:srcRect/>
          <a:stretch>
            <a:fillRect/>
          </a:stretch>
        </p:blipFill>
        <p:spPr bwMode="auto">
          <a:xfrm>
            <a:off x="2" y="2636912"/>
            <a:ext cx="9143998" cy="4039915"/>
          </a:xfrm>
          <a:prstGeom prst="rect">
            <a:avLst/>
          </a:prstGeom>
          <a:noFill/>
          <a:ln w="9525">
            <a:noFill/>
            <a:miter lim="800000"/>
            <a:headEnd/>
            <a:tailEnd/>
          </a:ln>
          <a:effectLst/>
        </p:spPr>
      </p:pic>
      <p:sp>
        <p:nvSpPr>
          <p:cNvPr id="10" name="Espace réservé du contenu 7"/>
          <p:cNvSpPr txBox="1">
            <a:spLocks/>
          </p:cNvSpPr>
          <p:nvPr/>
        </p:nvSpPr>
        <p:spPr>
          <a:xfrm>
            <a:off x="179512" y="980728"/>
            <a:ext cx="8964488" cy="1512167"/>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CP1: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fr-FR" sz="1500" b="1" noProof="0" dirty="0" smtClean="0">
                <a:solidFill>
                  <a:srgbClr val="7562EA"/>
                </a:solidFill>
                <a:latin typeface="Century Gothic" pitchFamily="34" charset="0"/>
              </a:rPr>
              <a:t>Partie Gauche: activité importation exportation, production faible, autosuffisance haut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fr-FR" sz="1500" b="1" dirty="0" smtClean="0">
                <a:solidFill>
                  <a:srgbClr val="7562EA"/>
                </a:solidFill>
                <a:latin typeface="Century Gothic" pitchFamily="34" charset="0"/>
              </a:rPr>
              <a:t>Partie Droit: Pays importation, exportation production forte, peuplé</a:t>
            </a:r>
            <a:r>
              <a:rPr lang="fr-FR" sz="1500" b="1" noProof="0" dirty="0" smtClean="0">
                <a:solidFill>
                  <a:srgbClr val="7562EA"/>
                </a:solidFill>
                <a:latin typeface="Century Gothic" pitchFamily="34" charset="0"/>
              </a:rPr>
              <a:t> </a:t>
            </a:r>
            <a:endParaRPr kumimoji="0" lang="fr-FR" sz="1500" b="1" i="0" u="none" strike="noStrike" kern="1200" cap="none" spc="0" normalizeH="0" baseline="0" noProof="0" dirty="0" smtClean="0">
              <a:ln>
                <a:noFill/>
              </a:ln>
              <a:solidFill>
                <a:srgbClr val="7562EA"/>
              </a:solidFill>
              <a:effectLst/>
              <a:uLnTx/>
              <a:uFillTx/>
              <a:latin typeface="Century Gothic" pitchFamily="34" charset="0"/>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fr-FR" b="1" dirty="0" smtClean="0">
                <a:solidFill>
                  <a:srgbClr val="7562EA"/>
                </a:solidFill>
                <a:latin typeface="Century Gothic" pitchFamily="34" charset="0"/>
              </a:rPr>
              <a:t>CP2:</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fr-FR" sz="1500" b="1" dirty="0" smtClean="0">
                <a:solidFill>
                  <a:srgbClr val="7562EA"/>
                </a:solidFill>
                <a:latin typeface="Century Gothic" pitchFamily="34" charset="0"/>
              </a:rPr>
              <a:t>Partie Haut: pays moins développé, croissance vite, risque haute</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fr-FR" sz="1500" b="1" dirty="0" smtClean="0">
                <a:solidFill>
                  <a:srgbClr val="7562EA"/>
                </a:solidFill>
                <a:latin typeface="Century Gothic" pitchFamily="34" charset="0"/>
              </a:rPr>
              <a:t>Partie Bas: Pays développé, stable, riche, PIB et Revenue haut, disponibilité haut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Interprétation ACP</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2050" name="Picture 2"/>
          <p:cNvPicPr>
            <a:picLocks noChangeAspect="1" noChangeArrowheads="1"/>
          </p:cNvPicPr>
          <p:nvPr/>
        </p:nvPicPr>
        <p:blipFill>
          <a:blip r:embed="rId3" cstate="print"/>
          <a:srcRect/>
          <a:stretch>
            <a:fillRect/>
          </a:stretch>
        </p:blipFill>
        <p:spPr bwMode="auto">
          <a:xfrm>
            <a:off x="179512" y="2708920"/>
            <a:ext cx="8964488" cy="4149080"/>
          </a:xfrm>
          <a:prstGeom prst="rect">
            <a:avLst/>
          </a:prstGeom>
          <a:noFill/>
          <a:ln w="9525">
            <a:noFill/>
            <a:miter lim="800000"/>
            <a:headEnd/>
            <a:tailEnd/>
          </a:ln>
          <a:effectLst/>
        </p:spPr>
      </p:pic>
      <p:sp>
        <p:nvSpPr>
          <p:cNvPr id="7" name="Espace réservé du contenu 7"/>
          <p:cNvSpPr txBox="1">
            <a:spLocks/>
          </p:cNvSpPr>
          <p:nvPr/>
        </p:nvSpPr>
        <p:spPr>
          <a:xfrm>
            <a:off x="323528" y="1124744"/>
            <a:ext cx="8820472" cy="1440159"/>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Zone A </a:t>
            </a:r>
            <a:r>
              <a:rPr kumimoji="0" lang="fr-FR" sz="1800" b="1" i="0" u="none" strike="noStrike" kern="1200" cap="none" spc="0" normalizeH="0" noProof="0" dirty="0" smtClean="0">
                <a:ln>
                  <a:noFill/>
                </a:ln>
                <a:solidFill>
                  <a:srgbClr val="7562EA"/>
                </a:solidFill>
                <a:effectLst/>
                <a:uLnTx/>
                <a:uFillTx/>
                <a:latin typeface="Century Gothic" pitchFamily="34" charset="0"/>
                <a:ea typeface="+mn-ea"/>
                <a:cs typeface="+mn-cs"/>
              </a:rPr>
              <a:t>pays peuplé, en voie de développement, productive, besoin de volaille</a:t>
            </a:r>
          </a:p>
          <a:p>
            <a:pPr lvl="0">
              <a:spcBef>
                <a:spcPct val="20000"/>
              </a:spcBef>
            </a:pPr>
            <a:r>
              <a:rPr lang="fr-FR" b="1" noProof="0" dirty="0" smtClean="0">
                <a:solidFill>
                  <a:srgbClr val="7562EA"/>
                </a:solidFill>
                <a:latin typeface="Century Gothic" pitchFamily="34" charset="0"/>
              </a:rPr>
              <a:t>Zone C </a:t>
            </a:r>
            <a:r>
              <a:rPr lang="fr-FR" b="1" dirty="0" smtClean="0">
                <a:solidFill>
                  <a:srgbClr val="7562EA"/>
                </a:solidFill>
                <a:latin typeface="Century Gothic" pitchFamily="34" charset="0"/>
              </a:rPr>
              <a:t> pays riches, stable, besoin de volaille</a:t>
            </a:r>
          </a:p>
          <a:p>
            <a:pPr lvl="0">
              <a:spcBef>
                <a:spcPct val="20000"/>
              </a:spcBef>
            </a:pP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Zone B  importation</a:t>
            </a:r>
            <a:r>
              <a:rPr kumimoji="0" lang="fr-FR" sz="1800" b="1" i="0" u="none" strike="noStrike" kern="1200" cap="none" spc="0" normalizeH="0" noProof="0" dirty="0" smtClean="0">
                <a:ln>
                  <a:noFill/>
                </a:ln>
                <a:solidFill>
                  <a:srgbClr val="7562EA"/>
                </a:solidFill>
                <a:effectLst/>
                <a:uLnTx/>
                <a:uFillTx/>
                <a:latin typeface="Century Gothic" pitchFamily="34" charset="0"/>
                <a:ea typeface="+mn-ea"/>
                <a:cs typeface="+mn-cs"/>
              </a:rPr>
              <a:t> faible,</a:t>
            </a: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 pauvre,</a:t>
            </a:r>
            <a:r>
              <a:rPr kumimoji="0" lang="fr-FR" sz="1800" b="1" i="0" u="none" strike="noStrike" kern="1200" cap="none" spc="0" normalizeH="0" noProof="0" dirty="0" smtClean="0">
                <a:ln>
                  <a:noFill/>
                </a:ln>
                <a:solidFill>
                  <a:srgbClr val="7562EA"/>
                </a:solidFill>
                <a:effectLst/>
                <a:uLnTx/>
                <a:uFillTx/>
                <a:latin typeface="Century Gothic" pitchFamily="34" charset="0"/>
                <a:ea typeface="+mn-ea"/>
                <a:cs typeface="+mn-cs"/>
              </a:rPr>
              <a:t> </a:t>
            </a: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risqué, croissance vite</a:t>
            </a:r>
          </a:p>
          <a:p>
            <a:pPr lvl="0">
              <a:spcBef>
                <a:spcPct val="20000"/>
              </a:spcBef>
            </a:pPr>
            <a:r>
              <a:rPr lang="fr-FR" b="1" dirty="0" smtClean="0">
                <a:solidFill>
                  <a:srgbClr val="7562EA"/>
                </a:solidFill>
                <a:latin typeface="Century Gothic" pitchFamily="34" charset="0"/>
              </a:rPr>
              <a:t>Zone D  importation faible, riche, moins peuplé</a:t>
            </a:r>
            <a:endParaRPr kumimoji="0" lang="fr-FR" sz="1800" b="1" i="0" u="none" strike="noStrike" kern="1200" cap="none" spc="0" normalizeH="0" baseline="0" noProof="0" dirty="0">
              <a:ln>
                <a:noFill/>
              </a:ln>
              <a:solidFill>
                <a:srgbClr val="7562EA"/>
              </a:solidFill>
              <a:effectLst/>
              <a:uLnTx/>
              <a:uFillTx/>
              <a:latin typeface="Century Gothic" pitchFamily="34" charset="0"/>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Dendrogramme avant CAH</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3074" name="Picture 2"/>
          <p:cNvPicPr>
            <a:picLocks noChangeAspect="1" noChangeArrowheads="1"/>
          </p:cNvPicPr>
          <p:nvPr/>
        </p:nvPicPr>
        <p:blipFill>
          <a:blip r:embed="rId3" cstate="print"/>
          <a:srcRect/>
          <a:stretch>
            <a:fillRect/>
          </a:stretch>
        </p:blipFill>
        <p:spPr bwMode="auto">
          <a:xfrm>
            <a:off x="1" y="2204864"/>
            <a:ext cx="9143999" cy="4437112"/>
          </a:xfrm>
          <a:prstGeom prst="rect">
            <a:avLst/>
          </a:prstGeom>
          <a:noFill/>
          <a:ln w="9525">
            <a:noFill/>
            <a:miter lim="800000"/>
            <a:headEnd/>
            <a:tailEnd/>
          </a:ln>
          <a:effectLst/>
        </p:spPr>
      </p:pic>
      <p:sp>
        <p:nvSpPr>
          <p:cNvPr id="7" name="Espace réservé du contenu 7"/>
          <p:cNvSpPr txBox="1">
            <a:spLocks/>
          </p:cNvSpPr>
          <p:nvPr/>
        </p:nvSpPr>
        <p:spPr>
          <a:xfrm>
            <a:off x="323528" y="1124745"/>
            <a:ext cx="8820472" cy="100811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Visuellement,</a:t>
            </a:r>
            <a:r>
              <a:rPr kumimoji="0" lang="fr-FR" sz="1800" b="1" i="0" u="none" strike="noStrike" kern="1200" cap="none" spc="0" normalizeH="0" noProof="0" dirty="0" smtClean="0">
                <a:ln>
                  <a:noFill/>
                </a:ln>
                <a:solidFill>
                  <a:srgbClr val="7562EA"/>
                </a:solidFill>
                <a:effectLst/>
                <a:uLnTx/>
                <a:uFillTx/>
                <a:latin typeface="Century Gothic" pitchFamily="34" charset="0"/>
                <a:ea typeface="+mn-ea"/>
                <a:cs typeface="+mn-cs"/>
              </a:rPr>
              <a:t> Il existe 3 clusters principaux, mais les informations que nous obtiendrons seront très macro. En tenant l’objectif du projet, nous considérons 5 Clusters est le plus optimal pour CAH</a:t>
            </a:r>
            <a:endParaRPr kumimoji="0" lang="fr-FR" sz="1800" b="1" i="0" u="none" strike="noStrike" kern="1200" cap="none" spc="0" normalizeH="0" baseline="0" noProof="0" dirty="0">
              <a:ln>
                <a:noFill/>
              </a:ln>
              <a:solidFill>
                <a:srgbClr val="7562EA"/>
              </a:solidFill>
              <a:effectLst/>
              <a:uLnTx/>
              <a:uFillTx/>
              <a:latin typeface="Century Gothic" pitchFamily="34" charset="0"/>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Cluster CAH et Ses Caractéristiques</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4098" name="Picture 2"/>
          <p:cNvPicPr>
            <a:picLocks noChangeAspect="1" noChangeArrowheads="1"/>
          </p:cNvPicPr>
          <p:nvPr/>
        </p:nvPicPr>
        <p:blipFill>
          <a:blip r:embed="rId3" cstate="print"/>
          <a:srcRect/>
          <a:stretch>
            <a:fillRect/>
          </a:stretch>
        </p:blipFill>
        <p:spPr bwMode="auto">
          <a:xfrm>
            <a:off x="179512" y="2420888"/>
            <a:ext cx="8964488" cy="4437112"/>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6012160" y="980728"/>
            <a:ext cx="3131840" cy="1390137"/>
          </a:xfrm>
          <a:prstGeom prst="rect">
            <a:avLst/>
          </a:prstGeom>
          <a:noFill/>
          <a:ln w="9525">
            <a:noFill/>
            <a:miter lim="800000"/>
            <a:headEnd/>
            <a:tailEnd/>
          </a:ln>
          <a:effectLst/>
        </p:spPr>
      </p:pic>
      <p:sp>
        <p:nvSpPr>
          <p:cNvPr id="7" name="Espace réservé du contenu 7"/>
          <p:cNvSpPr txBox="1">
            <a:spLocks/>
          </p:cNvSpPr>
          <p:nvPr/>
        </p:nvSpPr>
        <p:spPr>
          <a:xfrm>
            <a:off x="467544" y="1124745"/>
            <a:ext cx="4896544" cy="1296143"/>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Les pays autour de CP1 positif seront les pays cibles, qui concerne cluster 0 et 1 de CAH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1800" b="1" i="0" u="none" strike="noStrike" kern="1200" cap="none" spc="0" normalizeH="0" baseline="0" noProof="0" dirty="0">
              <a:ln>
                <a:noFill/>
              </a:ln>
              <a:solidFill>
                <a:srgbClr val="7562EA"/>
              </a:solidFill>
              <a:effectLst/>
              <a:uLnTx/>
              <a:uFillTx/>
              <a:latin typeface="Century Gothic" pitchFamily="34" charset="0"/>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Caractéristiques Clusters CAH</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7171" name="Picture 3"/>
          <p:cNvPicPr>
            <a:picLocks noChangeAspect="1" noChangeArrowheads="1"/>
          </p:cNvPicPr>
          <p:nvPr/>
        </p:nvPicPr>
        <p:blipFill>
          <a:blip r:embed="rId3" cstate="print"/>
          <a:srcRect/>
          <a:stretch>
            <a:fillRect/>
          </a:stretch>
        </p:blipFill>
        <p:spPr bwMode="auto">
          <a:xfrm>
            <a:off x="179512" y="1196752"/>
            <a:ext cx="4824536" cy="2809875"/>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51520" y="4076700"/>
            <a:ext cx="4752528" cy="2781300"/>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cstate="print"/>
          <a:srcRect/>
          <a:stretch>
            <a:fillRect/>
          </a:stretch>
        </p:blipFill>
        <p:spPr bwMode="auto">
          <a:xfrm>
            <a:off x="5076056" y="3933056"/>
            <a:ext cx="4067944" cy="2790825"/>
          </a:xfrm>
          <a:prstGeom prst="rect">
            <a:avLst/>
          </a:prstGeom>
          <a:noFill/>
          <a:ln w="9525">
            <a:noFill/>
            <a:miter lim="800000"/>
            <a:headEnd/>
            <a:tailEnd/>
          </a:ln>
          <a:effectLst/>
        </p:spPr>
      </p:pic>
      <p:pic>
        <p:nvPicPr>
          <p:cNvPr id="7175" name="Picture 7"/>
          <p:cNvPicPr>
            <a:picLocks noChangeAspect="1" noChangeArrowheads="1"/>
          </p:cNvPicPr>
          <p:nvPr/>
        </p:nvPicPr>
        <p:blipFill>
          <a:blip r:embed="rId6" cstate="print"/>
          <a:srcRect/>
          <a:stretch>
            <a:fillRect/>
          </a:stretch>
        </p:blipFill>
        <p:spPr bwMode="auto">
          <a:xfrm>
            <a:off x="4932040" y="1052736"/>
            <a:ext cx="4211960" cy="280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Kmeans Optimisation</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5122" name="Picture 2"/>
          <p:cNvPicPr>
            <a:picLocks noChangeAspect="1" noChangeArrowheads="1"/>
          </p:cNvPicPr>
          <p:nvPr/>
        </p:nvPicPr>
        <p:blipFill>
          <a:blip r:embed="rId3" cstate="print"/>
          <a:srcRect/>
          <a:stretch>
            <a:fillRect/>
          </a:stretch>
        </p:blipFill>
        <p:spPr bwMode="auto">
          <a:xfrm>
            <a:off x="251520" y="2564904"/>
            <a:ext cx="4126990" cy="342555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4355976" y="2564904"/>
            <a:ext cx="4407974" cy="3384376"/>
          </a:xfrm>
          <a:prstGeom prst="rect">
            <a:avLst/>
          </a:prstGeom>
          <a:noFill/>
          <a:ln w="9525">
            <a:noFill/>
            <a:miter lim="800000"/>
            <a:headEnd/>
            <a:tailEnd/>
          </a:ln>
          <a:effectLst/>
        </p:spPr>
      </p:pic>
      <p:sp>
        <p:nvSpPr>
          <p:cNvPr id="7" name="Espace réservé du contenu 7"/>
          <p:cNvSpPr txBox="1">
            <a:spLocks/>
          </p:cNvSpPr>
          <p:nvPr/>
        </p:nvSpPr>
        <p:spPr>
          <a:xfrm>
            <a:off x="467544" y="1124744"/>
            <a:ext cx="8229600" cy="1224135"/>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1800" b="1" i="0" u="none" strike="noStrike" kern="1200" cap="none" spc="0" normalizeH="0" baseline="0" noProof="0" dirty="0" err="1" smtClean="0">
                <a:ln>
                  <a:noFill/>
                </a:ln>
                <a:solidFill>
                  <a:srgbClr val="7562EA"/>
                </a:solidFill>
                <a:effectLst/>
                <a:uLnTx/>
                <a:uFillTx/>
                <a:latin typeface="Century Gothic" pitchFamily="34" charset="0"/>
                <a:ea typeface="+mn-ea"/>
                <a:cs typeface="+mn-cs"/>
              </a:rPr>
              <a:t>Elbow</a:t>
            </a:r>
            <a:r>
              <a:rPr kumimoji="0" lang="fr-FR" sz="1800" b="1" i="0" u="none" strike="noStrike" kern="1200" cap="none" spc="0" normalizeH="0" baseline="0" noProof="0" dirty="0" smtClean="0">
                <a:ln>
                  <a:noFill/>
                </a:ln>
                <a:solidFill>
                  <a:srgbClr val="7562EA"/>
                </a:solidFill>
                <a:effectLst/>
                <a:uLnTx/>
                <a:uFillTx/>
                <a:latin typeface="Century Gothic" pitchFamily="34" charset="0"/>
                <a:ea typeface="+mn-ea"/>
                <a:cs typeface="+mn-cs"/>
              </a:rPr>
              <a:t> donne</a:t>
            </a:r>
            <a:r>
              <a:rPr kumimoji="0" lang="fr-FR" sz="1800" b="1" i="0" u="none" strike="noStrike" kern="1200" cap="none" spc="0" normalizeH="0" noProof="0" dirty="0" smtClean="0">
                <a:ln>
                  <a:noFill/>
                </a:ln>
                <a:solidFill>
                  <a:srgbClr val="7562EA"/>
                </a:solidFill>
                <a:effectLst/>
                <a:uLnTx/>
                <a:uFillTx/>
                <a:latin typeface="Century Gothic" pitchFamily="34" charset="0"/>
                <a:ea typeface="+mn-ea"/>
                <a:cs typeface="+mn-cs"/>
              </a:rPr>
              <a:t> plusieurs possibilités, mais en tenant en compte le besoin du projet et avec la note de Silhouette, nous considérons 7 clusters est le plus optimal pour Kmeans</a:t>
            </a:r>
            <a:endParaRPr kumimoji="0" lang="fr-FR" sz="1800" b="1" i="0" u="none" strike="noStrike" kern="1200" cap="none" spc="0" normalizeH="0" baseline="0" noProof="0" dirty="0">
              <a:ln>
                <a:noFill/>
              </a:ln>
              <a:solidFill>
                <a:srgbClr val="7562EA"/>
              </a:solidFill>
              <a:effectLst/>
              <a:uLnTx/>
              <a:uFillTx/>
              <a:latin typeface="Century Gothic" pitchFamily="34" charset="0"/>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Kmeans Cluster et Ses Caractéristique</a:t>
            </a:r>
            <a:endParaRPr lang="fr-FR" sz="2400" b="1" dirty="0">
              <a:solidFill>
                <a:srgbClr val="3366FF"/>
              </a:solidFill>
              <a:latin typeface="Century Gothic" pitchFamily="34" charset="0"/>
            </a:endParaRPr>
          </a:p>
        </p:txBody>
      </p:sp>
      <p:sp>
        <p:nvSpPr>
          <p:cNvPr id="8" name="Espace réservé du contenu 7"/>
          <p:cNvSpPr>
            <a:spLocks noGrp="1"/>
          </p:cNvSpPr>
          <p:nvPr>
            <p:ph idx="1"/>
          </p:nvPr>
        </p:nvSpPr>
        <p:spPr>
          <a:xfrm>
            <a:off x="467544" y="1124745"/>
            <a:ext cx="4896544" cy="1296143"/>
          </a:xfrm>
        </p:spPr>
        <p:txBody>
          <a:bodyPr>
            <a:normAutofit/>
          </a:bodyPr>
          <a:lstStyle/>
          <a:p>
            <a:r>
              <a:rPr lang="fr-FR" sz="1800" b="1" dirty="0" smtClean="0">
                <a:solidFill>
                  <a:srgbClr val="7562EA"/>
                </a:solidFill>
                <a:latin typeface="Century Gothic" pitchFamily="34" charset="0"/>
              </a:rPr>
              <a:t>Les pays autour de CP1 positif seront les pays cibles, qui concerne cluster 0,3 et 6 de Kmeans </a:t>
            </a:r>
          </a:p>
          <a:p>
            <a:pPr>
              <a:buNone/>
            </a:pPr>
            <a:endParaRPr lang="fr-FR" sz="1800" b="1" dirty="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6146" name="Picture 2"/>
          <p:cNvPicPr>
            <a:picLocks noChangeAspect="1" noChangeArrowheads="1"/>
          </p:cNvPicPr>
          <p:nvPr/>
        </p:nvPicPr>
        <p:blipFill>
          <a:blip r:embed="rId3" cstate="print"/>
          <a:srcRect/>
          <a:stretch>
            <a:fillRect/>
          </a:stretch>
        </p:blipFill>
        <p:spPr bwMode="auto">
          <a:xfrm>
            <a:off x="0" y="2492896"/>
            <a:ext cx="9144000" cy="4365104"/>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6156176" y="980728"/>
            <a:ext cx="2733477" cy="15121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Caractéristique Clusters</a:t>
            </a:r>
          </a:p>
          <a:p>
            <a:pPr algn="ctr"/>
            <a:r>
              <a:rPr lang="fr-FR" sz="2400" b="1" dirty="0" smtClean="0">
                <a:solidFill>
                  <a:srgbClr val="3366FF"/>
                </a:solidFill>
                <a:latin typeface="Century Gothic" pitchFamily="34" charset="0"/>
              </a:rPr>
              <a:t>Kmeans</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8194" name="Picture 2"/>
          <p:cNvPicPr>
            <a:picLocks noChangeAspect="1" noChangeArrowheads="1"/>
          </p:cNvPicPr>
          <p:nvPr/>
        </p:nvPicPr>
        <p:blipFill>
          <a:blip r:embed="rId3" cstate="print"/>
          <a:srcRect/>
          <a:stretch>
            <a:fillRect/>
          </a:stretch>
        </p:blipFill>
        <p:spPr bwMode="auto">
          <a:xfrm>
            <a:off x="251520" y="3861048"/>
            <a:ext cx="4320480" cy="27813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4499992" y="3789040"/>
            <a:ext cx="4644008" cy="2790825"/>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cstate="print"/>
          <a:srcRect/>
          <a:stretch>
            <a:fillRect/>
          </a:stretch>
        </p:blipFill>
        <p:spPr bwMode="auto">
          <a:xfrm>
            <a:off x="179512" y="1052736"/>
            <a:ext cx="4464496" cy="27813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6" cstate="print"/>
          <a:srcRect/>
          <a:stretch>
            <a:fillRect/>
          </a:stretch>
        </p:blipFill>
        <p:spPr bwMode="auto">
          <a:xfrm>
            <a:off x="4572000" y="1052736"/>
            <a:ext cx="4412357" cy="2887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Comparaison des 2 Algorithmes</a:t>
            </a:r>
            <a:endParaRPr lang="fr-FR" sz="2400" b="1" dirty="0">
              <a:solidFill>
                <a:srgbClr val="3366FF"/>
              </a:solidFill>
              <a:latin typeface="Century Gothic" pitchFamily="34" charset="0"/>
            </a:endParaRPr>
          </a:p>
        </p:txBody>
      </p:sp>
      <p:sp>
        <p:nvSpPr>
          <p:cNvPr id="2" name="Titre 1"/>
          <p:cNvSpPr>
            <a:spLocks noGrp="1"/>
          </p:cNvSpPr>
          <p:nvPr>
            <p:ph type="title"/>
          </p:nvPr>
        </p:nvSpPr>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sp>
        <p:nvSpPr>
          <p:cNvPr id="10" name="Espace réservé du contenu 9"/>
          <p:cNvSpPr>
            <a:spLocks noGrp="1"/>
          </p:cNvSpPr>
          <p:nvPr>
            <p:ph sz="half" idx="1"/>
          </p:nvPr>
        </p:nvSpPr>
        <p:spPr>
          <a:xfrm>
            <a:off x="457200" y="1124744"/>
            <a:ext cx="8507288" cy="5472608"/>
          </a:xfrm>
        </p:spPr>
        <p:txBody>
          <a:bodyPr>
            <a:normAutofit/>
          </a:bodyPr>
          <a:lstStyle/>
          <a:p>
            <a:pPr>
              <a:buNone/>
            </a:pPr>
            <a:r>
              <a:rPr lang="fr-FR" sz="1800" b="1" dirty="0" smtClean="0">
                <a:solidFill>
                  <a:srgbClr val="7562EA"/>
                </a:solidFill>
                <a:latin typeface="Century Gothic" pitchFamily="34" charset="0"/>
              </a:rPr>
              <a:t>Les  principales différences qui impactent le résultat:</a:t>
            </a:r>
          </a:p>
          <a:p>
            <a:r>
              <a:rPr lang="fr-FR" sz="1800" b="1" dirty="0" smtClean="0">
                <a:solidFill>
                  <a:srgbClr val="7562EA"/>
                </a:solidFill>
                <a:latin typeface="Century Gothic" pitchFamily="34" charset="0"/>
              </a:rPr>
              <a:t>    Malaisie:</a:t>
            </a:r>
          </a:p>
          <a:p>
            <a:pPr marL="0" indent="0">
              <a:buNone/>
            </a:pPr>
            <a:r>
              <a:rPr lang="fr-FR" sz="1400" dirty="0" smtClean="0">
                <a:latin typeface="Century Gothic" pitchFamily="34" charset="0"/>
              </a:rPr>
              <a:t>Il est dans cluster 0 de Kmeans (pays en voie développement avec l'importation forte), mais CAH le classe dans les cluster 3 pays riches avec faible besoin.</a:t>
            </a:r>
          </a:p>
          <a:p>
            <a:pPr marL="0" indent="0">
              <a:buNone/>
            </a:pPr>
            <a:endParaRPr lang="fr-FR" sz="1400" dirty="0" smtClean="0">
              <a:latin typeface="Century Gothic" pitchFamily="34" charset="0"/>
            </a:endParaRPr>
          </a:p>
          <a:p>
            <a:r>
              <a:rPr lang="fr-FR" sz="1800" b="1" dirty="0" smtClean="0">
                <a:solidFill>
                  <a:srgbClr val="7562EA"/>
                </a:solidFill>
                <a:latin typeface="Century Gothic" pitchFamily="34" charset="0"/>
              </a:rPr>
              <a:t>Australie, Canada, Italie, République de Corée</a:t>
            </a:r>
          </a:p>
          <a:p>
            <a:pPr marL="0" indent="0">
              <a:buNone/>
            </a:pPr>
            <a:r>
              <a:rPr lang="fr-FR" sz="1400" dirty="0" smtClean="0">
                <a:latin typeface="Century Gothic" pitchFamily="34" charset="0"/>
              </a:rPr>
              <a:t>Ils sont dans cluster 2 de Kmeans (pays riches avec besoin importation faible)  sont classé en classe 0 dans CAH (client cible avec forte besoin importation).</a:t>
            </a:r>
          </a:p>
          <a:p>
            <a:pPr marL="0" indent="0">
              <a:buNone/>
            </a:pPr>
            <a:endParaRPr lang="fr-FR" sz="1400" dirty="0" smtClean="0">
              <a:latin typeface="Century Gothic" pitchFamily="34" charset="0"/>
            </a:endParaRPr>
          </a:p>
          <a:p>
            <a:r>
              <a:rPr lang="fr-FR" sz="1800" b="1" dirty="0" smtClean="0">
                <a:solidFill>
                  <a:srgbClr val="7562EA"/>
                </a:solidFill>
                <a:latin typeface="Century Gothic" pitchFamily="34" charset="0"/>
              </a:rPr>
              <a:t>Ukraine </a:t>
            </a:r>
          </a:p>
          <a:p>
            <a:pPr marL="0" indent="0">
              <a:buNone/>
            </a:pPr>
            <a:r>
              <a:rPr lang="fr-FR" sz="1400" dirty="0" smtClean="0">
                <a:latin typeface="Century Gothic" pitchFamily="34" charset="0"/>
              </a:rPr>
              <a:t>Il est dans cluster 2 de Kmeans (pays riches avec faible importation) sont classé en classe 1 dans CAH (pays en voie développement avec forte besoin d’importation).</a:t>
            </a:r>
          </a:p>
          <a:p>
            <a:pPr marL="0" indent="0">
              <a:buNone/>
            </a:pPr>
            <a:endParaRPr lang="fr-FR" sz="1400" dirty="0" smtClean="0">
              <a:latin typeface="Century Gothic" pitchFamily="34" charset="0"/>
            </a:endParaRPr>
          </a:p>
          <a:p>
            <a:r>
              <a:rPr lang="fr-FR" sz="1800" b="1" dirty="0" smtClean="0">
                <a:solidFill>
                  <a:srgbClr val="7562EA"/>
                </a:solidFill>
                <a:latin typeface="Century Gothic" pitchFamily="34" charset="0"/>
              </a:rPr>
              <a:t>Bangladesh, Pakistan, Éthiopie </a:t>
            </a:r>
          </a:p>
          <a:p>
            <a:pPr marL="0" indent="0">
              <a:buNone/>
            </a:pPr>
            <a:r>
              <a:rPr lang="fr-FR" sz="1400" dirty="0" smtClean="0">
                <a:latin typeface="Century Gothic" pitchFamily="34" charset="0"/>
              </a:rPr>
              <a:t>Ils sont dans cluster 5 de Kmeans (pays pauvres et risque) sont classé dans le cluster 1 de CAH (pays en voie de développement avec forte besoin importation).</a:t>
            </a:r>
          </a:p>
          <a:p>
            <a:r>
              <a:rPr lang="fr-FR" sz="1800" b="1" dirty="0" smtClean="0">
                <a:solidFill>
                  <a:srgbClr val="7562EA"/>
                </a:solidFill>
                <a:latin typeface="Century Gothic" pitchFamily="34" charset="0"/>
              </a:rPr>
              <a:t>Pays-Bas, Pologne, Thaïlande</a:t>
            </a:r>
          </a:p>
          <a:p>
            <a:pPr marL="0" indent="0">
              <a:buNone/>
            </a:pPr>
            <a:r>
              <a:rPr lang="fr-FR" sz="1400" dirty="0" smtClean="0">
                <a:latin typeface="Century Gothic" pitchFamily="34" charset="0"/>
              </a:rPr>
              <a:t>Ils sont dans cluster 6 (besoin d’importation forte, mais pays concurrent en exportation), mais CAH a les identifié seulement dans groupe 0 (client potentiel avec forte besoin d’importation)</a:t>
            </a:r>
            <a:endParaRPr lang="fr-FR" sz="1400" dirty="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Contexte, Objectif et Attentes du Projet</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2200" b="1" dirty="0" smtClean="0">
                <a:solidFill>
                  <a:srgbClr val="3366FF"/>
                </a:solidFill>
                <a:latin typeface="Century Gothic" pitchFamily="34" charset="0"/>
              </a:rPr>
              <a:t>Entreprise:</a:t>
            </a: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800" b="1" dirty="0" smtClean="0">
                <a:solidFill>
                  <a:srgbClr val="3366FF"/>
                </a:solidFill>
                <a:latin typeface="Century Gothic" pitchFamily="34" charset="0"/>
              </a:rPr>
              <a:t>	</a:t>
            </a:r>
            <a:r>
              <a:rPr lang="fr-FR" sz="1800" dirty="0" smtClean="0">
                <a:latin typeface="Century Gothic" pitchFamily="34" charset="0"/>
              </a:rPr>
              <a:t>La poule qui chante une entreprise française d’agroalimentaire. </a:t>
            </a:r>
            <a:br>
              <a:rPr lang="fr-FR" sz="1800" dirty="0" smtClean="0">
                <a:latin typeface="Century Gothic" pitchFamily="34" charset="0"/>
              </a:rPr>
            </a:br>
            <a:r>
              <a:rPr lang="fr-FR" sz="1800" dirty="0" smtClean="0">
                <a:latin typeface="Century Gothic" pitchFamily="34" charset="0"/>
              </a:rPr>
              <a:t>	Elle souhaite se développer à l'internationale.</a:t>
            </a:r>
            <a:r>
              <a:rPr lang="fr-FR" sz="1600" dirty="0" smtClean="0">
                <a:latin typeface="Century Gothic" pitchFamily="34" charset="0"/>
              </a:rPr>
              <a:t/>
            </a:r>
            <a:br>
              <a:rPr lang="fr-FR" sz="1600" dirty="0" smtClean="0">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2000" b="1" dirty="0" smtClean="0">
                <a:solidFill>
                  <a:srgbClr val="3366FF"/>
                </a:solidFill>
                <a:latin typeface="Century Gothic" pitchFamily="34" charset="0"/>
              </a:rPr>
              <a:t>Objectif du Projet: </a:t>
            </a: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t>
            </a:r>
            <a:r>
              <a:rPr lang="fr-FR" sz="1800" dirty="0" smtClean="0">
                <a:latin typeface="Century Gothic" pitchFamily="34" charset="0"/>
              </a:rPr>
              <a:t>Proposer une première analyse des groupements de pays ciblés </a:t>
            </a:r>
            <a:br>
              <a:rPr lang="fr-FR" sz="1800" dirty="0" smtClean="0">
                <a:latin typeface="Century Gothic" pitchFamily="34" charset="0"/>
              </a:rPr>
            </a:br>
            <a:r>
              <a:rPr lang="fr-FR" sz="1800" dirty="0" smtClean="0">
                <a:latin typeface="Century Gothic" pitchFamily="34" charset="0"/>
              </a:rPr>
              <a:t>	pour exporter nos poulets.</a:t>
            </a: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000" b="1" dirty="0" smtClean="0">
                <a:solidFill>
                  <a:srgbClr val="3366FF"/>
                </a:solidFill>
                <a:latin typeface="Century Gothic" pitchFamily="34" charset="0"/>
              </a:rPr>
              <a:t>Les attentes du projet:</a:t>
            </a: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800" b="1" dirty="0" smtClean="0">
                <a:solidFill>
                  <a:srgbClr val="3366FF"/>
                </a:solidFill>
                <a:latin typeface="Century Gothic" pitchFamily="34" charset="0"/>
              </a:rPr>
              <a:t>	</a:t>
            </a:r>
            <a:r>
              <a:rPr lang="fr-FR" sz="1800" dirty="0" smtClean="0">
                <a:latin typeface="Century Gothic" pitchFamily="34" charset="0"/>
              </a:rPr>
              <a:t>1. un notebook contenant la préparation, le nettoyage </a:t>
            </a:r>
            <a:br>
              <a:rPr lang="fr-FR" sz="1800" dirty="0" smtClean="0">
                <a:latin typeface="Century Gothic" pitchFamily="34" charset="0"/>
              </a:rPr>
            </a:br>
            <a:r>
              <a:rPr lang="fr-FR" sz="1800" dirty="0" smtClean="0">
                <a:latin typeface="Century Gothic" pitchFamily="34" charset="0"/>
              </a:rPr>
              <a:t>	     et l’analyse exploratoire des données</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	2. un notebook contenant le/les clusterings effectués, </a:t>
            </a:r>
            <a:br>
              <a:rPr lang="fr-FR" sz="1800" dirty="0" smtClean="0">
                <a:latin typeface="Century Gothic" pitchFamily="34" charset="0"/>
              </a:rPr>
            </a:br>
            <a:r>
              <a:rPr lang="fr-FR" sz="1800" dirty="0" smtClean="0">
                <a:latin typeface="Century Gothic" pitchFamily="34" charset="0"/>
              </a:rPr>
              <a:t>	    et les différentes visualisations associées </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	3. une présentation qui récapitule les points suivants : </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		1). Le contexte du projet de data analyse ;</a:t>
            </a:r>
            <a:br>
              <a:rPr lang="fr-FR" sz="1800" dirty="0" smtClean="0">
                <a:latin typeface="Century Gothic" pitchFamily="34" charset="0"/>
              </a:rPr>
            </a:br>
            <a:r>
              <a:rPr lang="fr-FR" sz="1800" dirty="0" smtClean="0">
                <a:latin typeface="Century Gothic" pitchFamily="34" charset="0"/>
              </a:rPr>
              <a:t>		2).  La démarche;</a:t>
            </a:r>
            <a:br>
              <a:rPr lang="fr-FR" sz="1800" dirty="0" smtClean="0">
                <a:latin typeface="Century Gothic" pitchFamily="34" charset="0"/>
              </a:rPr>
            </a:br>
            <a:r>
              <a:rPr lang="fr-FR" sz="1800" dirty="0" smtClean="0">
                <a:latin typeface="Century Gothic" pitchFamily="34" charset="0"/>
              </a:rPr>
              <a:t>		3).  Le résultats et recommandations.</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   Conclusion: Client à développer en prioritaire</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7" name="Rectangle 6"/>
          <p:cNvSpPr/>
          <p:nvPr/>
        </p:nvSpPr>
        <p:spPr>
          <a:xfrm>
            <a:off x="0" y="1052736"/>
            <a:ext cx="9144000" cy="5570756"/>
          </a:xfrm>
          <a:prstGeom prst="rect">
            <a:avLst/>
          </a:prstGeom>
        </p:spPr>
        <p:txBody>
          <a:bodyPr wrap="square">
            <a:spAutoFit/>
          </a:bodyPr>
          <a:lstStyle/>
          <a:p>
            <a:r>
              <a:rPr lang="fr-FR" b="1" dirty="0" smtClean="0">
                <a:solidFill>
                  <a:srgbClr val="7562EA"/>
                </a:solidFill>
                <a:latin typeface="Century Gothic" pitchFamily="34" charset="0"/>
              </a:rPr>
              <a:t>27 pays en première priorité pour le développement à l’international</a:t>
            </a:r>
          </a:p>
          <a:p>
            <a:endParaRPr lang="fr-FR" b="1" dirty="0" smtClean="0">
              <a:solidFill>
                <a:srgbClr val="7562EA"/>
              </a:solidFill>
              <a:latin typeface="Century Gothic" pitchFamily="34" charset="0"/>
            </a:endParaRPr>
          </a:p>
          <a:p>
            <a:r>
              <a:rPr lang="fr-FR" b="1" dirty="0" smtClean="0">
                <a:solidFill>
                  <a:srgbClr val="7562EA"/>
                </a:solidFill>
                <a:latin typeface="Century Gothic" pitchFamily="34" charset="0"/>
              </a:rPr>
              <a:t>-14 Pays dans le cluster 0 de Kmeans:</a:t>
            </a:r>
          </a:p>
          <a:p>
            <a:r>
              <a:rPr lang="fr-FR" sz="1400" dirty="0" smtClean="0">
                <a:latin typeface="Century Gothic" pitchFamily="34" charset="0"/>
              </a:rPr>
              <a:t>    </a:t>
            </a:r>
          </a:p>
          <a:p>
            <a:r>
              <a:rPr lang="fr-FR" sz="1400" dirty="0" smtClean="0">
                <a:latin typeface="Century Gothic" pitchFamily="34" charset="0"/>
              </a:rPr>
              <a:t>  'Myanmar' 'Colombie' 'Égypte' "Iran (République islamique d')" 'Malaisie'</a:t>
            </a:r>
          </a:p>
          <a:p>
            <a:r>
              <a:rPr lang="fr-FR" sz="1400" dirty="0" smtClean="0">
                <a:latin typeface="Century Gothic" pitchFamily="34" charset="0"/>
              </a:rPr>
              <a:t>  ‘Mexique' 'Pérou' 'Philippines' 'Fédération de Russie' 'Arabie saoudite'</a:t>
            </a:r>
          </a:p>
          <a:p>
            <a:r>
              <a:rPr lang="fr-FR" sz="1400" dirty="0" smtClean="0">
                <a:latin typeface="Century Gothic" pitchFamily="34" charset="0"/>
              </a:rPr>
              <a:t>  'Afrique du Sud' 'Espagne' 'Turquie' 'Viet Nam'</a:t>
            </a:r>
          </a:p>
          <a:p>
            <a:endParaRPr lang="fr-FR" dirty="0" smtClean="0">
              <a:latin typeface="Century Gothic" pitchFamily="34" charset="0"/>
            </a:endParaRPr>
          </a:p>
          <a:p>
            <a:r>
              <a:rPr lang="fr-FR" b="1" dirty="0" smtClean="0">
                <a:solidFill>
                  <a:srgbClr val="7562EA"/>
                </a:solidFill>
                <a:latin typeface="Century Gothic" pitchFamily="34" charset="0"/>
              </a:rPr>
              <a:t>-3 Pays dans le cluster 3 de Kmeans:</a:t>
            </a:r>
          </a:p>
          <a:p>
            <a:r>
              <a:rPr lang="fr-FR" sz="1400" dirty="0" smtClean="0">
                <a:latin typeface="Century Gothic" pitchFamily="34" charset="0"/>
              </a:rPr>
              <a:t>       </a:t>
            </a:r>
          </a:p>
          <a:p>
            <a:r>
              <a:rPr lang="fr-FR" sz="1400" dirty="0" smtClean="0">
                <a:latin typeface="Century Gothic" pitchFamily="34" charset="0"/>
              </a:rPr>
              <a:t>   'France‘, 'Allemagne', "Royaume-Uni de Grande-Bretagne et d'Irlande du Nord"</a:t>
            </a:r>
          </a:p>
          <a:p>
            <a:endParaRPr lang="fr-FR" dirty="0" smtClean="0">
              <a:latin typeface="Century Gothic" pitchFamily="34" charset="0"/>
            </a:endParaRPr>
          </a:p>
          <a:p>
            <a:r>
              <a:rPr lang="fr-FR" b="1" dirty="0" smtClean="0">
                <a:solidFill>
                  <a:srgbClr val="7562EA"/>
                </a:solidFill>
                <a:latin typeface="Century Gothic" pitchFamily="34" charset="0"/>
              </a:rPr>
              <a:t>-4 Pays concurrents avec forte besoin importation dont 3 sont dans le cluster 6 de Kmeans, et  '</a:t>
            </a:r>
            <a:r>
              <a:rPr lang="fr-FR" b="1" dirty="0" err="1" smtClean="0">
                <a:solidFill>
                  <a:srgbClr val="7562EA"/>
                </a:solidFill>
                <a:latin typeface="Century Gothic" pitchFamily="34" charset="0"/>
              </a:rPr>
              <a:t>Urkain</a:t>
            </a:r>
            <a:r>
              <a:rPr lang="fr-FR" b="1" dirty="0" smtClean="0">
                <a:solidFill>
                  <a:srgbClr val="7562EA"/>
                </a:solidFill>
                <a:latin typeface="Century Gothic" pitchFamily="34" charset="0"/>
              </a:rPr>
              <a:t>' identifié par CAH en cluster 1:</a:t>
            </a:r>
          </a:p>
          <a:p>
            <a:r>
              <a:rPr lang="fr-FR" sz="1400" dirty="0" smtClean="0">
                <a:latin typeface="Century Gothic" pitchFamily="34" charset="0"/>
              </a:rPr>
              <a:t>       </a:t>
            </a:r>
          </a:p>
          <a:p>
            <a:r>
              <a:rPr lang="fr-FR" sz="1400" dirty="0" smtClean="0">
                <a:latin typeface="Century Gothic" pitchFamily="34" charset="0"/>
              </a:rPr>
              <a:t>    'Pays-Bas‘, 'Pologne‘, 'Thaïlande', '</a:t>
            </a:r>
            <a:r>
              <a:rPr lang="fr-FR" sz="1400" dirty="0" err="1" smtClean="0">
                <a:latin typeface="Century Gothic" pitchFamily="34" charset="0"/>
              </a:rPr>
              <a:t>Urkain</a:t>
            </a:r>
            <a:r>
              <a:rPr lang="fr-FR" sz="1400" dirty="0" smtClean="0">
                <a:latin typeface="Century Gothic" pitchFamily="34" charset="0"/>
              </a:rPr>
              <a:t>‘</a:t>
            </a:r>
          </a:p>
          <a:p>
            <a:endParaRPr lang="fr-FR" dirty="0" smtClean="0">
              <a:latin typeface="Century Gothic" pitchFamily="34" charset="0"/>
            </a:endParaRPr>
          </a:p>
          <a:p>
            <a:r>
              <a:rPr lang="fr-FR" b="1" dirty="0" smtClean="0">
                <a:solidFill>
                  <a:srgbClr val="7562EA"/>
                </a:solidFill>
                <a:latin typeface="Century Gothic" pitchFamily="34" charset="0"/>
              </a:rPr>
              <a:t>-4 pays de cluster 0 de CAH qui ne sont pas inclut par Kmeans cluster 0,3 et 6   </a:t>
            </a:r>
          </a:p>
          <a:p>
            <a:r>
              <a:rPr lang="fr-FR" sz="1400" dirty="0" smtClean="0">
                <a:latin typeface="Century Gothic" pitchFamily="34" charset="0"/>
              </a:rPr>
              <a:t>        'Australie', 'Canada', 'Italie', 'République de Corée‘</a:t>
            </a:r>
          </a:p>
          <a:p>
            <a:endParaRPr lang="fr-FR" dirty="0" smtClean="0">
              <a:latin typeface="Century Gothic" pitchFamily="34" charset="0"/>
            </a:endParaRPr>
          </a:p>
          <a:p>
            <a:r>
              <a:rPr lang="fr-FR" b="1" dirty="0" smtClean="0">
                <a:solidFill>
                  <a:srgbClr val="7562EA"/>
                </a:solidFill>
                <a:latin typeface="Century Gothic" pitchFamily="34" charset="0"/>
              </a:rPr>
              <a:t>-2 Pays outliers mais avec le besoin d’importation fort: </a:t>
            </a:r>
          </a:p>
          <a:p>
            <a:r>
              <a:rPr lang="fr-FR" sz="1400" dirty="0" smtClean="0">
                <a:latin typeface="Century Gothic" pitchFamily="34" charset="0"/>
              </a:rPr>
              <a:t>        'Hong Kong','Japon'</a:t>
            </a:r>
            <a:endParaRPr lang="fr-FR" sz="1400" dirty="0">
              <a:latin typeface="Century Gothic"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Démarche Mise en Place pour le Projet</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2200" b="1" dirty="0" smtClean="0">
                <a:solidFill>
                  <a:srgbClr val="3366FF"/>
                </a:solidFill>
                <a:latin typeface="Century Gothic" pitchFamily="34" charset="0"/>
              </a:rPr>
              <a:t>La Démarche:</a:t>
            </a: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800" dirty="0" smtClean="0">
                <a:latin typeface="Century Gothic" pitchFamily="34" charset="0"/>
              </a:rPr>
              <a:t>    1.Récupérer et utiliser toutes les données en open data avec les critères de l’analyse        </a:t>
            </a:r>
            <a:br>
              <a:rPr lang="fr-FR" sz="1800" dirty="0" smtClean="0">
                <a:latin typeface="Century Gothic" pitchFamily="34" charset="0"/>
              </a:rPr>
            </a:br>
            <a:r>
              <a:rPr lang="fr-FR" sz="1800" dirty="0" smtClean="0">
                <a:latin typeface="Century Gothic" pitchFamily="34" charset="0"/>
              </a:rPr>
              <a:t>       PESTEL pour une analyse exploratoire</a:t>
            </a:r>
            <a:br>
              <a:rPr lang="fr-FR" sz="1800" dirty="0" smtClean="0">
                <a:latin typeface="Century Gothic" pitchFamily="34" charset="0"/>
              </a:rPr>
            </a:br>
            <a:r>
              <a:rPr lang="fr-FR" sz="1800" dirty="0" smtClean="0">
                <a:latin typeface="Century Gothic" pitchFamily="34" charset="0"/>
              </a:rPr>
              <a:t>    </a:t>
            </a:r>
            <a:br>
              <a:rPr lang="fr-FR" sz="1800" dirty="0" smtClean="0">
                <a:latin typeface="Century Gothic" pitchFamily="34" charset="0"/>
              </a:rPr>
            </a:br>
            <a:r>
              <a:rPr lang="fr-FR" sz="1800" dirty="0" smtClean="0">
                <a:latin typeface="Century Gothic" pitchFamily="34" charset="0"/>
              </a:rPr>
              <a:t>    2. Réaliser ACP pour visualiser les résultats de ton analyse, comprendre les groupes,             </a:t>
            </a:r>
            <a:br>
              <a:rPr lang="fr-FR" sz="1800" dirty="0" smtClean="0">
                <a:latin typeface="Century Gothic" pitchFamily="34" charset="0"/>
              </a:rPr>
            </a:br>
            <a:r>
              <a:rPr lang="fr-FR" sz="1800" dirty="0" smtClean="0">
                <a:latin typeface="Century Gothic" pitchFamily="34" charset="0"/>
              </a:rPr>
              <a:t>        les liens entre les variables, les liens entre les individus</a:t>
            </a:r>
            <a:br>
              <a:rPr lang="fr-FR" sz="1800" dirty="0" smtClean="0">
                <a:latin typeface="Century Gothic" pitchFamily="34" charset="0"/>
              </a:rPr>
            </a:br>
            <a:r>
              <a:rPr lang="fr-FR" sz="1800" dirty="0" smtClean="0">
                <a:latin typeface="Century Gothic" pitchFamily="34" charset="0"/>
              </a:rPr>
              <a:t>    </a:t>
            </a:r>
            <a:br>
              <a:rPr lang="fr-FR" sz="1800" dirty="0" smtClean="0">
                <a:latin typeface="Century Gothic" pitchFamily="34" charset="0"/>
              </a:rPr>
            </a:br>
            <a:r>
              <a:rPr lang="fr-FR" sz="1800" dirty="0" smtClean="0">
                <a:latin typeface="Century Gothic" pitchFamily="34" charset="0"/>
              </a:rPr>
              <a:t>    3. Tester la classification ascendante hiérarchique, avec un dendrogramme comme   </a:t>
            </a:r>
            <a:br>
              <a:rPr lang="fr-FR" sz="1800" dirty="0" smtClean="0">
                <a:latin typeface="Century Gothic" pitchFamily="34" charset="0"/>
              </a:rPr>
            </a:br>
            <a:r>
              <a:rPr lang="fr-FR" sz="1800" dirty="0" smtClean="0">
                <a:latin typeface="Century Gothic" pitchFamily="34" charset="0"/>
              </a:rPr>
              <a:t>        visualisation</a:t>
            </a:r>
            <a:br>
              <a:rPr lang="fr-FR" sz="1800" dirty="0" smtClean="0">
                <a:latin typeface="Century Gothic" pitchFamily="34" charset="0"/>
              </a:rPr>
            </a:br>
            <a:r>
              <a:rPr lang="fr-FR" sz="1800" dirty="0" smtClean="0">
                <a:latin typeface="Century Gothic" pitchFamily="34" charset="0"/>
              </a:rPr>
              <a:t>    </a:t>
            </a:r>
            <a:br>
              <a:rPr lang="fr-FR" sz="1800" dirty="0" smtClean="0">
                <a:latin typeface="Century Gothic" pitchFamily="34" charset="0"/>
              </a:rPr>
            </a:br>
            <a:r>
              <a:rPr lang="fr-FR" sz="1800" dirty="0" smtClean="0">
                <a:latin typeface="Century Gothic" pitchFamily="34" charset="0"/>
              </a:rPr>
              <a:t>    4. Utiliser la méthode des </a:t>
            </a:r>
            <a:r>
              <a:rPr lang="fr-FR" sz="1800" dirty="0" smtClean="0">
                <a:latin typeface="Century Gothic" pitchFamily="34" charset="0"/>
              </a:rPr>
              <a:t>kmeans </a:t>
            </a:r>
            <a:r>
              <a:rPr lang="fr-FR" sz="1800" dirty="0" smtClean="0">
                <a:latin typeface="Century Gothic" pitchFamily="34" charset="0"/>
              </a:rPr>
              <a:t>et analyser les centroïdes de tes classes</a:t>
            </a:r>
            <a:br>
              <a:rPr lang="fr-FR" sz="1800" dirty="0" smtClean="0">
                <a:latin typeface="Century Gothic" pitchFamily="34" charset="0"/>
              </a:rPr>
            </a:br>
            <a:r>
              <a:rPr lang="fr-FR" sz="1800" dirty="0" smtClean="0">
                <a:latin typeface="Century Gothic" pitchFamily="34" charset="0"/>
              </a:rPr>
              <a:t>    </a:t>
            </a:r>
            <a:br>
              <a:rPr lang="fr-FR" sz="1800" dirty="0" smtClean="0">
                <a:latin typeface="Century Gothic" pitchFamily="34" charset="0"/>
              </a:rPr>
            </a:br>
            <a:r>
              <a:rPr lang="fr-FR" sz="1800" dirty="0" smtClean="0">
                <a:latin typeface="Century Gothic" pitchFamily="34" charset="0"/>
              </a:rPr>
              <a:t>    5. Affiner l’analyse et comparer les résultats des deux méthodes de clustering</a:t>
            </a:r>
            <a:br>
              <a:rPr lang="fr-FR" sz="1800" dirty="0" smtClean="0">
                <a:latin typeface="Century Gothic" pitchFamily="34" charset="0"/>
              </a:rPr>
            </a:br>
            <a:r>
              <a:rPr lang="fr-FR" sz="1800" dirty="0" smtClean="0">
                <a:latin typeface="Century Gothic" pitchFamily="34" charset="0"/>
              </a:rPr>
              <a:t>    </a:t>
            </a:r>
            <a:br>
              <a:rPr lang="fr-FR" sz="1800" dirty="0" smtClean="0">
                <a:latin typeface="Century Gothic" pitchFamily="34" charset="0"/>
              </a:rPr>
            </a:br>
            <a:r>
              <a:rPr lang="fr-FR" sz="1800" dirty="0" smtClean="0">
                <a:latin typeface="Century Gothic" pitchFamily="34" charset="0"/>
              </a:rPr>
              <a:t>    6. Proposer le liste des clients cibles prioritaires selon le résultat de 2 algorithmes</a:t>
            </a: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Importation: Client Potentiel</a:t>
            </a:r>
            <a:endParaRPr lang="fr-FR" sz="2400" b="1" dirty="0">
              <a:solidFill>
                <a:srgbClr val="3366FF"/>
              </a:solidFill>
              <a:latin typeface="Century Gothic" pitchFamily="34" charset="0"/>
            </a:endParaRPr>
          </a:p>
        </p:txBody>
      </p:sp>
      <p:sp>
        <p:nvSpPr>
          <p:cNvPr id="2" name="Titre 1"/>
          <p:cNvSpPr>
            <a:spLocks noGrp="1"/>
          </p:cNvSpPr>
          <p:nvPr>
            <p:ph type="title"/>
          </p:nvPr>
        </p:nvSpPr>
        <p:spPr/>
        <p:txBody>
          <a:bodyPr>
            <a:normAutofit fontScale="90000"/>
          </a:bodyPr>
          <a:lstStyle/>
          <a:p>
            <a:pPr marL="365125" indent="-365125" algn="l">
              <a:buSzPct val="200000"/>
            </a:pP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sp>
        <p:nvSpPr>
          <p:cNvPr id="8" name="Espace réservé du contenu 7"/>
          <p:cNvSpPr>
            <a:spLocks noGrp="1"/>
          </p:cNvSpPr>
          <p:nvPr>
            <p:ph idx="1"/>
          </p:nvPr>
        </p:nvSpPr>
        <p:spPr>
          <a:xfrm>
            <a:off x="3563888" y="1124744"/>
            <a:ext cx="5122912" cy="2304256"/>
          </a:xfrm>
        </p:spPr>
        <p:txBody>
          <a:bodyPr>
            <a:normAutofit fontScale="92500" lnSpcReduction="20000"/>
          </a:bodyPr>
          <a:lstStyle/>
          <a:p>
            <a:r>
              <a:rPr lang="fr-FR" sz="2100" b="1" dirty="0" smtClean="0">
                <a:solidFill>
                  <a:srgbClr val="7562EA"/>
                </a:solidFill>
              </a:rPr>
              <a:t>20% pays importe 80% de Volaille</a:t>
            </a:r>
          </a:p>
          <a:p>
            <a:pPr>
              <a:buNone/>
            </a:pPr>
            <a:endParaRPr lang="fr-FR" sz="2100" b="1" dirty="0" smtClean="0">
              <a:solidFill>
                <a:srgbClr val="7562EA"/>
              </a:solidFill>
            </a:endParaRPr>
          </a:p>
          <a:p>
            <a:r>
              <a:rPr lang="fr-FR" sz="2100" b="1" dirty="0" smtClean="0">
                <a:solidFill>
                  <a:srgbClr val="7562EA"/>
                </a:solidFill>
              </a:rPr>
              <a:t>Top10 Pays en Importation: </a:t>
            </a:r>
          </a:p>
          <a:p>
            <a:pPr marL="0" indent="0">
              <a:buNone/>
            </a:pPr>
            <a:r>
              <a:rPr lang="fr-FR" sz="2000" dirty="0" smtClean="0">
                <a:solidFill>
                  <a:srgbClr val="7562EA"/>
                </a:solidFill>
                <a:latin typeface="Century Gothic" pitchFamily="34" charset="0"/>
              </a:rPr>
              <a:t>'Japon' 'Mexique' 'Chine - RAS de Hong Kong' 'Allemagne' "Royaume-Uni de Grande-Bretagne et d'Irlande du Nord" 'Arabie saoudite' 'Pays-Bas' 'Afrique du Sud' 'France' 'Iraq'</a:t>
            </a:r>
            <a:endParaRPr lang="fr-FR" sz="2000" dirty="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9219" name="Picture 3"/>
          <p:cNvPicPr>
            <a:picLocks noChangeAspect="1" noChangeArrowheads="1"/>
          </p:cNvPicPr>
          <p:nvPr/>
        </p:nvPicPr>
        <p:blipFill>
          <a:blip r:embed="rId3" cstate="print"/>
          <a:srcRect/>
          <a:stretch>
            <a:fillRect/>
          </a:stretch>
        </p:blipFill>
        <p:spPr bwMode="auto">
          <a:xfrm>
            <a:off x="395536" y="1124744"/>
            <a:ext cx="2880320" cy="2304256"/>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cstate="print"/>
          <a:srcRect/>
          <a:stretch>
            <a:fillRect/>
          </a:stretch>
        </p:blipFill>
        <p:spPr bwMode="auto">
          <a:xfrm>
            <a:off x="467544" y="3573016"/>
            <a:ext cx="8676456" cy="30108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Exportation: Concurrence</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marL="365125" indent="-365125" algn="l">
              <a:buSzPct val="200000"/>
            </a:pP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10242" name="Picture 2"/>
          <p:cNvPicPr>
            <a:picLocks noChangeAspect="1" noChangeArrowheads="1"/>
          </p:cNvPicPr>
          <p:nvPr/>
        </p:nvPicPr>
        <p:blipFill>
          <a:blip r:embed="rId3" cstate="print"/>
          <a:srcRect/>
          <a:stretch>
            <a:fillRect/>
          </a:stretch>
        </p:blipFill>
        <p:spPr bwMode="auto">
          <a:xfrm>
            <a:off x="0" y="2708920"/>
            <a:ext cx="8820472" cy="3528392"/>
          </a:xfrm>
          <a:prstGeom prst="rect">
            <a:avLst/>
          </a:prstGeom>
          <a:noFill/>
          <a:ln w="9525">
            <a:noFill/>
            <a:miter lim="800000"/>
            <a:headEnd/>
            <a:tailEnd/>
          </a:ln>
          <a:effectLst/>
        </p:spPr>
      </p:pic>
      <p:sp>
        <p:nvSpPr>
          <p:cNvPr id="8" name="Espace réservé du contenu 7"/>
          <p:cNvSpPr txBox="1">
            <a:spLocks/>
          </p:cNvSpPr>
          <p:nvPr/>
        </p:nvSpPr>
        <p:spPr>
          <a:xfrm>
            <a:off x="0" y="1124744"/>
            <a:ext cx="8686800" cy="1440160"/>
          </a:xfrm>
          <a:prstGeom prst="rect">
            <a:avLst/>
          </a:prstGeom>
        </p:spPr>
        <p:txBody>
          <a:bodyPr vert="horz" lIns="91440" tIns="45720" rIns="91440" bIns="45720" rtlCol="0">
            <a:normAutofit fontScale="92500" lnSpcReduction="10000"/>
          </a:bodyPr>
          <a:lstStyle/>
          <a:p>
            <a:pPr>
              <a:spcBef>
                <a:spcPct val="20000"/>
              </a:spcBef>
              <a:buFont typeface="Arial" pitchFamily="34" charset="0"/>
              <a:buChar char="•"/>
            </a:pPr>
            <a:r>
              <a:rPr lang="fr-FR" b="1" dirty="0" smtClean="0">
                <a:solidFill>
                  <a:srgbClr val="7562EA"/>
                </a:solidFill>
                <a:latin typeface="Century Gothic" pitchFamily="34" charset="0"/>
              </a:rPr>
              <a:t>France est 10</a:t>
            </a:r>
            <a:r>
              <a:rPr lang="fr-FR" b="1" baseline="30000" dirty="0" smtClean="0">
                <a:solidFill>
                  <a:srgbClr val="7562EA"/>
                </a:solidFill>
                <a:latin typeface="Century Gothic" pitchFamily="34" charset="0"/>
              </a:rPr>
              <a:t>ième</a:t>
            </a:r>
            <a:r>
              <a:rPr lang="fr-FR" b="1" dirty="0" smtClean="0">
                <a:solidFill>
                  <a:srgbClr val="7562EA"/>
                </a:solidFill>
                <a:latin typeface="Century Gothic" pitchFamily="34" charset="0"/>
              </a:rPr>
              <a:t> pays d’exportation de volaille dans le monde</a:t>
            </a:r>
          </a:p>
          <a:p>
            <a:pPr>
              <a:spcBef>
                <a:spcPct val="20000"/>
              </a:spcBef>
              <a:buFont typeface="Arial" pitchFamily="34" charset="0"/>
              <a:buChar char="•"/>
            </a:pPr>
            <a:endParaRPr lang="fr-FR" b="1" dirty="0" smtClean="0">
              <a:solidFill>
                <a:srgbClr val="7562EA"/>
              </a:solidFill>
              <a:latin typeface="Century Gothic" pitchFamily="34" charset="0"/>
            </a:endParaRPr>
          </a:p>
          <a:p>
            <a:pPr lvl="0">
              <a:spcBef>
                <a:spcPct val="20000"/>
              </a:spcBef>
              <a:buFont typeface="Arial" pitchFamily="34" charset="0"/>
              <a:buChar char="•"/>
            </a:pPr>
            <a:r>
              <a:rPr lang="fr-FR" b="1" dirty="0" smtClean="0">
                <a:solidFill>
                  <a:srgbClr val="7562EA"/>
                </a:solidFill>
                <a:latin typeface="Century Gothic" pitchFamily="34" charset="0"/>
              </a:rPr>
              <a:t>Top10 Pays en Exportation: </a:t>
            </a:r>
          </a:p>
          <a:p>
            <a:pPr lvl="0">
              <a:spcBef>
                <a:spcPct val="20000"/>
              </a:spcBef>
            </a:pPr>
            <a:r>
              <a:rPr lang="fr-FR" dirty="0" smtClean="0">
                <a:solidFill>
                  <a:srgbClr val="7562EA"/>
                </a:solidFill>
                <a:latin typeface="Century Gothic" pitchFamily="34" charset="0"/>
              </a:rPr>
              <a:t>'Brésil' "États-Unis d'Amérique" 'Pays-Bas' 'Pologne' 'Thaïlande' 'Chine - RAS de Hong-Kong' 'Belgique' 'Allemagne' 'Chine, continentale' 'France‘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PIB et </a:t>
            </a:r>
            <a:r>
              <a:rPr lang="fr-FR" sz="2400" b="1" dirty="0" err="1" smtClean="0">
                <a:solidFill>
                  <a:srgbClr val="3366FF"/>
                </a:solidFill>
                <a:latin typeface="Century Gothic" pitchFamily="34" charset="0"/>
              </a:rPr>
              <a:t>Auto-Suffisance</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marL="365125" indent="-365125" algn="l">
              <a:buSzPct val="200000"/>
            </a:pP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7" name="Image 6" descr="newplot (1).png"/>
          <p:cNvPicPr>
            <a:picLocks noChangeAspect="1"/>
          </p:cNvPicPr>
          <p:nvPr/>
        </p:nvPicPr>
        <p:blipFill>
          <a:blip r:embed="rId3" cstate="print"/>
          <a:stretch>
            <a:fillRect/>
          </a:stretch>
        </p:blipFill>
        <p:spPr>
          <a:xfrm>
            <a:off x="-1" y="2132856"/>
            <a:ext cx="9144001" cy="4496980"/>
          </a:xfrm>
          <a:prstGeom prst="rect">
            <a:avLst/>
          </a:prstGeom>
        </p:spPr>
      </p:pic>
      <p:sp>
        <p:nvSpPr>
          <p:cNvPr id="8" name="Espace réservé du contenu 7"/>
          <p:cNvSpPr txBox="1">
            <a:spLocks/>
          </p:cNvSpPr>
          <p:nvPr/>
        </p:nvSpPr>
        <p:spPr>
          <a:xfrm>
            <a:off x="323528" y="1124744"/>
            <a:ext cx="8352928" cy="1008112"/>
          </a:xfrm>
          <a:prstGeom prst="rect">
            <a:avLst/>
          </a:prstGeom>
        </p:spPr>
        <p:txBody>
          <a:bodyPr vert="horz" lIns="91440" tIns="45720" rIns="91440" bIns="45720" rtlCol="0">
            <a:normAutofit fontScale="92500" lnSpcReduction="20000"/>
          </a:bodyPr>
          <a:lstStyle/>
          <a:p>
            <a:pPr lvl="0">
              <a:spcBef>
                <a:spcPct val="20000"/>
              </a:spcBef>
            </a:pPr>
            <a:r>
              <a:rPr lang="fr-FR" b="1" dirty="0" smtClean="0">
                <a:solidFill>
                  <a:srgbClr val="7562EA"/>
                </a:solidFill>
              </a:rPr>
              <a:t>PIB ou Revenue Important + Autosuffisance Faible </a:t>
            </a:r>
          </a:p>
          <a:p>
            <a:pPr lvl="0">
              <a:spcBef>
                <a:spcPct val="20000"/>
              </a:spcBef>
            </a:pPr>
            <a:r>
              <a:rPr lang="fr-FR" dirty="0" smtClean="0">
                <a:solidFill>
                  <a:srgbClr val="7562EA"/>
                </a:solidFill>
              </a:rPr>
              <a:t>Dans les pays avec autosuffisance négative, l'environnement économique de Hongkong, UK, Allemagne, Japon, Emirate arabes units, Arabie Saoudit est mieux, mais l'économie de Maxique, Iraq, Philippine, Cuba sont moins performant.</a:t>
            </a:r>
            <a:endParaRPr kumimoji="0" lang="fr-FR" i="0" u="none" strike="noStrike" kern="1200" cap="none" spc="0" normalizeH="0" baseline="0" noProof="0" dirty="0">
              <a:ln>
                <a:noFill/>
              </a:ln>
              <a:solidFill>
                <a:srgbClr val="7562EA"/>
              </a:solidFill>
              <a:effectLst/>
              <a:uLnTx/>
              <a:uFillTx/>
              <a:latin typeface="Century Gothic" pitchFamily="34" charset="0"/>
              <a:ea typeface="+mn-ea"/>
              <a:cs typeface="+mn-cs"/>
            </a:endParaRPr>
          </a:p>
        </p:txBody>
      </p:sp>
      <p:sp>
        <p:nvSpPr>
          <p:cNvPr id="9" name="Ellipse 8"/>
          <p:cNvSpPr/>
          <p:nvPr/>
        </p:nvSpPr>
        <p:spPr>
          <a:xfrm>
            <a:off x="1691680" y="4365104"/>
            <a:ext cx="1008112" cy="864096"/>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827584" y="5517232"/>
            <a:ext cx="1728192" cy="57606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Inflation prix de nourriture</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marL="365125" indent="-365125" algn="l">
              <a:buSzPct val="200000"/>
            </a:pP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7" name="Espace réservé du contenu 7"/>
          <p:cNvSpPr txBox="1">
            <a:spLocks/>
          </p:cNvSpPr>
          <p:nvPr/>
        </p:nvSpPr>
        <p:spPr>
          <a:xfrm>
            <a:off x="179512" y="1124744"/>
            <a:ext cx="8640960" cy="1368152"/>
          </a:xfrm>
          <a:prstGeom prst="rect">
            <a:avLst/>
          </a:prstGeom>
        </p:spPr>
        <p:txBody>
          <a:bodyPr vert="horz" lIns="91440" tIns="45720" rIns="91440" bIns="45720" rtlCol="0">
            <a:normAutofit/>
          </a:bodyPr>
          <a:lstStyle/>
          <a:p>
            <a:pPr lvl="0">
              <a:spcBef>
                <a:spcPct val="20000"/>
              </a:spcBef>
            </a:pPr>
            <a:r>
              <a:rPr lang="fr-FR" b="1" dirty="0" smtClean="0">
                <a:solidFill>
                  <a:srgbClr val="7562EA"/>
                </a:solidFill>
                <a:latin typeface="Century Gothic" pitchFamily="34" charset="0"/>
              </a:rPr>
              <a:t>Inflation trop élevée signifie la crise d’économique: </a:t>
            </a:r>
            <a:r>
              <a:rPr lang="fr-FR" dirty="0" smtClean="0">
                <a:solidFill>
                  <a:srgbClr val="7562EA"/>
                </a:solidFill>
                <a:latin typeface="Century Gothic" pitchFamily="34" charset="0"/>
              </a:rPr>
              <a:t>Venezuela, Zimbabwe</a:t>
            </a:r>
          </a:p>
          <a:p>
            <a:pPr lvl="0">
              <a:spcBef>
                <a:spcPct val="20000"/>
              </a:spcBef>
            </a:pPr>
            <a:endParaRPr lang="fr-FR" b="1" dirty="0" smtClean="0">
              <a:solidFill>
                <a:srgbClr val="7562EA"/>
              </a:solidFill>
              <a:latin typeface="Century Gothic" pitchFamily="34" charset="0"/>
            </a:endParaRPr>
          </a:p>
          <a:p>
            <a:pPr lvl="0">
              <a:spcBef>
                <a:spcPct val="20000"/>
              </a:spcBef>
            </a:pPr>
            <a:r>
              <a:rPr lang="fr-FR" b="1" dirty="0" smtClean="0">
                <a:solidFill>
                  <a:srgbClr val="7562EA"/>
                </a:solidFill>
                <a:latin typeface="Century Gothic" pitchFamily="34" charset="0"/>
              </a:rPr>
              <a:t>Inflation négative signifie la croissance négative de l’économie:</a:t>
            </a:r>
          </a:p>
          <a:p>
            <a:pPr lvl="0">
              <a:spcBef>
                <a:spcPct val="20000"/>
              </a:spcBef>
            </a:pPr>
            <a:r>
              <a:rPr lang="fr-FR" dirty="0" smtClean="0">
                <a:solidFill>
                  <a:srgbClr val="7562EA"/>
                </a:solidFill>
                <a:latin typeface="Century Gothic" pitchFamily="34" charset="0"/>
              </a:rPr>
              <a:t>Irlande, Iraq,  Tchad, Palestine</a:t>
            </a:r>
          </a:p>
        </p:txBody>
      </p:sp>
      <p:pic>
        <p:nvPicPr>
          <p:cNvPr id="12291" name="Picture 3"/>
          <p:cNvPicPr>
            <a:picLocks noChangeAspect="1" noChangeArrowheads="1"/>
          </p:cNvPicPr>
          <p:nvPr/>
        </p:nvPicPr>
        <p:blipFill>
          <a:blip r:embed="rId3" cstate="print"/>
          <a:srcRect/>
          <a:stretch>
            <a:fillRect/>
          </a:stretch>
        </p:blipFill>
        <p:spPr bwMode="auto">
          <a:xfrm>
            <a:off x="241301" y="2636912"/>
            <a:ext cx="4042668" cy="3888432"/>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srcRect/>
          <a:stretch>
            <a:fillRect/>
          </a:stretch>
        </p:blipFill>
        <p:spPr bwMode="auto">
          <a:xfrm>
            <a:off x="4716016" y="2420888"/>
            <a:ext cx="3775522" cy="41044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Risque Sociale</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marL="365125" indent="-365125" algn="l">
              <a:buSzPct val="200000"/>
            </a:pP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12289" name="Picture 1"/>
          <p:cNvPicPr>
            <a:picLocks noChangeAspect="1" noChangeArrowheads="1"/>
          </p:cNvPicPr>
          <p:nvPr/>
        </p:nvPicPr>
        <p:blipFill>
          <a:blip r:embed="rId3" cstate="print"/>
          <a:srcRect/>
          <a:stretch>
            <a:fillRect/>
          </a:stretch>
        </p:blipFill>
        <p:spPr bwMode="auto">
          <a:xfrm>
            <a:off x="323528" y="3068960"/>
            <a:ext cx="3888432" cy="3148211"/>
          </a:xfrm>
          <a:prstGeom prst="rect">
            <a:avLst/>
          </a:prstGeom>
          <a:noFill/>
          <a:ln w="9525">
            <a:noFill/>
            <a:miter lim="800000"/>
            <a:headEnd/>
            <a:tailEnd/>
          </a:ln>
          <a:effectLst/>
        </p:spPr>
      </p:pic>
      <p:pic>
        <p:nvPicPr>
          <p:cNvPr id="12290" name="Picture 2"/>
          <p:cNvPicPr>
            <a:picLocks noChangeAspect="1" noChangeArrowheads="1"/>
          </p:cNvPicPr>
          <p:nvPr/>
        </p:nvPicPr>
        <p:blipFill>
          <a:blip r:embed="rId4" cstate="print"/>
          <a:srcRect/>
          <a:stretch>
            <a:fillRect/>
          </a:stretch>
        </p:blipFill>
        <p:spPr bwMode="auto">
          <a:xfrm>
            <a:off x="4420444" y="3284984"/>
            <a:ext cx="4302173" cy="3019425"/>
          </a:xfrm>
          <a:prstGeom prst="rect">
            <a:avLst/>
          </a:prstGeom>
          <a:noFill/>
          <a:ln w="9525">
            <a:noFill/>
            <a:miter lim="800000"/>
            <a:headEnd/>
            <a:tailEnd/>
          </a:ln>
          <a:effectLst/>
        </p:spPr>
      </p:pic>
      <p:sp>
        <p:nvSpPr>
          <p:cNvPr id="7" name="Espace réservé du contenu 7"/>
          <p:cNvSpPr txBox="1">
            <a:spLocks/>
          </p:cNvSpPr>
          <p:nvPr/>
        </p:nvSpPr>
        <p:spPr>
          <a:xfrm>
            <a:off x="323528" y="1124744"/>
            <a:ext cx="8568952" cy="1584176"/>
          </a:xfrm>
          <a:prstGeom prst="rect">
            <a:avLst/>
          </a:prstGeom>
        </p:spPr>
        <p:txBody>
          <a:bodyPr vert="horz" lIns="91440" tIns="45720" rIns="91440" bIns="45720" rtlCol="0">
            <a:normAutofit lnSpcReduction="10000"/>
          </a:bodyPr>
          <a:lstStyle/>
          <a:p>
            <a:pPr lvl="0">
              <a:spcBef>
                <a:spcPct val="20000"/>
              </a:spcBef>
            </a:pPr>
            <a:r>
              <a:rPr lang="fr-FR" sz="2100" b="1" dirty="0" smtClean="0">
                <a:solidFill>
                  <a:srgbClr val="7562EA"/>
                </a:solidFill>
                <a:latin typeface="Century Gothic" pitchFamily="34" charset="0"/>
              </a:rPr>
              <a:t>Les pays haut risque à éviter:</a:t>
            </a:r>
          </a:p>
          <a:p>
            <a:pPr lvl="0">
              <a:spcBef>
                <a:spcPct val="20000"/>
              </a:spcBef>
            </a:pPr>
            <a:endParaRPr kumimoji="0" lang="fr-FR" b="1" i="0" u="none" strike="noStrike" kern="1200" cap="none" spc="0" normalizeH="0" baseline="0" noProof="0" dirty="0" smtClean="0">
              <a:ln>
                <a:noFill/>
              </a:ln>
              <a:solidFill>
                <a:srgbClr val="7562EA"/>
              </a:solidFill>
              <a:effectLst/>
              <a:uLnTx/>
              <a:uFillTx/>
              <a:latin typeface="Century Gothic" pitchFamily="34" charset="0"/>
              <a:ea typeface="+mn-ea"/>
              <a:cs typeface="+mn-cs"/>
            </a:endParaRPr>
          </a:p>
          <a:p>
            <a:pPr lvl="0">
              <a:spcBef>
                <a:spcPct val="20000"/>
              </a:spcBef>
            </a:pPr>
            <a:r>
              <a:rPr kumimoji="0" lang="fr-FR" b="1" i="0" u="none" strike="noStrike" kern="1200" cap="none" spc="0" normalizeH="0" baseline="0" noProof="0" dirty="0" smtClean="0">
                <a:ln>
                  <a:noFill/>
                </a:ln>
                <a:solidFill>
                  <a:srgbClr val="7562EA"/>
                </a:solidFill>
                <a:effectLst/>
                <a:uLnTx/>
                <a:uFillTx/>
                <a:latin typeface="Century Gothic" pitchFamily="34" charset="0"/>
                <a:ea typeface="+mn-ea"/>
                <a:cs typeface="+mn-cs"/>
              </a:rPr>
              <a:t>Top</a:t>
            </a:r>
            <a:r>
              <a:rPr kumimoji="0" lang="fr-FR" b="1" i="0" u="none" strike="noStrike" kern="1200" cap="none" spc="0" normalizeH="0" noProof="0" dirty="0" smtClean="0">
                <a:ln>
                  <a:noFill/>
                </a:ln>
                <a:solidFill>
                  <a:srgbClr val="7562EA"/>
                </a:solidFill>
                <a:effectLst/>
                <a:uLnTx/>
                <a:uFillTx/>
                <a:latin typeface="Century Gothic" pitchFamily="34" charset="0"/>
                <a:ea typeface="+mn-ea"/>
                <a:cs typeface="+mn-cs"/>
              </a:rPr>
              <a:t> 5 Instabilité Politique: </a:t>
            </a:r>
            <a:r>
              <a:rPr kumimoji="0" lang="fr-FR" sz="1500" b="1" i="0" u="none" strike="noStrike" kern="1200" cap="none" spc="0" normalizeH="0" noProof="0" dirty="0" smtClean="0">
                <a:ln>
                  <a:noFill/>
                </a:ln>
                <a:solidFill>
                  <a:srgbClr val="7562EA"/>
                </a:solidFill>
                <a:effectLst/>
                <a:uLnTx/>
                <a:uFillTx/>
                <a:latin typeface="Century Gothic" pitchFamily="34" charset="0"/>
                <a:ea typeface="+mn-ea"/>
                <a:cs typeface="+mn-cs"/>
              </a:rPr>
              <a:t>Pakistan, Iraq, Afghanistan, Yémen, Centre Africain</a:t>
            </a:r>
          </a:p>
          <a:p>
            <a:pPr lvl="0">
              <a:spcBef>
                <a:spcPct val="20000"/>
              </a:spcBef>
            </a:pPr>
            <a:endParaRPr kumimoji="0" lang="fr-FR" sz="1500" b="1" i="0" u="none" strike="noStrike" kern="1200" cap="none" spc="0" normalizeH="0" noProof="0" dirty="0" smtClean="0">
              <a:ln>
                <a:noFill/>
              </a:ln>
              <a:solidFill>
                <a:srgbClr val="7562EA"/>
              </a:solidFill>
              <a:effectLst/>
              <a:uLnTx/>
              <a:uFillTx/>
              <a:latin typeface="Century Gothic" pitchFamily="34" charset="0"/>
              <a:ea typeface="+mn-ea"/>
              <a:cs typeface="+mn-cs"/>
            </a:endParaRPr>
          </a:p>
          <a:p>
            <a:pPr lvl="0">
              <a:spcBef>
                <a:spcPct val="20000"/>
              </a:spcBef>
            </a:pPr>
            <a:r>
              <a:rPr lang="fr-FR" b="1" baseline="0" dirty="0" smtClean="0">
                <a:solidFill>
                  <a:srgbClr val="7562EA"/>
                </a:solidFill>
                <a:latin typeface="Century Gothic" pitchFamily="34" charset="0"/>
              </a:rPr>
              <a:t>Top</a:t>
            </a:r>
            <a:r>
              <a:rPr lang="fr-FR" b="1" dirty="0" smtClean="0">
                <a:solidFill>
                  <a:srgbClr val="7562EA"/>
                </a:solidFill>
                <a:latin typeface="Century Gothic" pitchFamily="34" charset="0"/>
              </a:rPr>
              <a:t> 5 Ratio Sous Nutrition :  </a:t>
            </a:r>
            <a:r>
              <a:rPr lang="fr-FR" sz="1400" b="1" dirty="0" smtClean="0">
                <a:solidFill>
                  <a:srgbClr val="7562EA"/>
                </a:solidFill>
                <a:latin typeface="Century Gothic" pitchFamily="34" charset="0"/>
              </a:rPr>
              <a:t>Centre Africain, Haïti, Yémen, Madagascar, Corée du Nord</a:t>
            </a:r>
            <a:endParaRPr kumimoji="0" lang="fr-FR" sz="1400" b="0" i="0" u="none" strike="noStrike" kern="1200" cap="none" spc="0" normalizeH="0" baseline="0" noProof="0" dirty="0">
              <a:ln>
                <a:noFill/>
              </a:ln>
              <a:solidFill>
                <a:srgbClr val="7562EA"/>
              </a:solidFill>
              <a:effectLst/>
              <a:uLnTx/>
              <a:uFillTx/>
              <a:latin typeface="Century Gothic" pitchFamily="34" charset="0"/>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Processus de Clustering</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buSzPct val="200000"/>
            </a:pP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sz="2700" b="1" dirty="0" smtClean="0">
                <a:solidFill>
                  <a:srgbClr val="3366FF"/>
                </a:solidFill>
                <a:latin typeface="Century Gothic" pitchFamily="34" charset="0"/>
              </a:rPr>
              <a:t/>
            </a:r>
            <a:br>
              <a:rPr lang="fr-FR" sz="2700" b="1" dirty="0" smtClean="0">
                <a:solidFill>
                  <a:srgbClr val="3366FF"/>
                </a:solidFill>
                <a:latin typeface="Century Gothic" pitchFamily="34" charset="0"/>
              </a:rPr>
            </a:br>
            <a:r>
              <a:rPr lang="fr-FR" sz="2700" b="1" dirty="0">
                <a:solidFill>
                  <a:srgbClr val="3366FF"/>
                </a:solidFill>
                <a:latin typeface="Century Gothic" pitchFamily="34" charset="0"/>
              </a:rPr>
              <a:t/>
            </a:r>
            <a:br>
              <a:rPr lang="fr-FR" sz="2700" b="1" dirty="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9" name="Rectangle à coins arrondis 8"/>
          <p:cNvSpPr/>
          <p:nvPr/>
        </p:nvSpPr>
        <p:spPr>
          <a:xfrm>
            <a:off x="179512" y="1052736"/>
            <a:ext cx="2592288" cy="302433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latin typeface="Century Gothic" pitchFamily="34" charset="0"/>
              </a:rPr>
              <a:t>Traitement Valeur Vide</a:t>
            </a:r>
          </a:p>
          <a:p>
            <a:pPr>
              <a:lnSpc>
                <a:spcPct val="150000"/>
              </a:lnSpc>
            </a:pPr>
            <a:r>
              <a:rPr lang="fr-FR" sz="1400" dirty="0" smtClean="0">
                <a:latin typeface="Century Gothic" pitchFamily="34" charset="0"/>
              </a:rPr>
              <a:t>-Valeur Unique Non Pertinent</a:t>
            </a:r>
          </a:p>
          <a:p>
            <a:pPr>
              <a:lnSpc>
                <a:spcPct val="150000"/>
              </a:lnSpc>
            </a:pPr>
            <a:r>
              <a:rPr lang="fr-FR" sz="1400" dirty="0" smtClean="0">
                <a:latin typeface="Century Gothic" pitchFamily="34" charset="0"/>
              </a:rPr>
              <a:t>-Valeur Manquante &gt;10%</a:t>
            </a:r>
          </a:p>
          <a:p>
            <a:pPr>
              <a:lnSpc>
                <a:spcPct val="150000"/>
              </a:lnSpc>
            </a:pPr>
            <a:r>
              <a:rPr lang="fr-FR" sz="1400" dirty="0" smtClean="0">
                <a:latin typeface="Century Gothic" pitchFamily="34" charset="0"/>
              </a:rPr>
              <a:t>-Variable Similaire</a:t>
            </a:r>
          </a:p>
          <a:p>
            <a:pPr>
              <a:lnSpc>
                <a:spcPct val="150000"/>
              </a:lnSpc>
            </a:pPr>
            <a:r>
              <a:rPr lang="fr-FR" sz="1400" dirty="0" smtClean="0">
                <a:latin typeface="Century Gothic" pitchFamily="34" charset="0"/>
              </a:rPr>
              <a:t>-Remplissage Avec La Moyenne</a:t>
            </a:r>
            <a:endParaRPr lang="fr-FR" sz="1400" dirty="0">
              <a:latin typeface="Century Gothic" pitchFamily="34" charset="0"/>
            </a:endParaRPr>
          </a:p>
        </p:txBody>
      </p:sp>
      <p:sp>
        <p:nvSpPr>
          <p:cNvPr id="10" name="Rectangle à coins arrondis 9"/>
          <p:cNvSpPr/>
          <p:nvPr/>
        </p:nvSpPr>
        <p:spPr>
          <a:xfrm>
            <a:off x="6768752" y="2708920"/>
            <a:ext cx="2195736" cy="151216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latin typeface="Century Gothic" pitchFamily="34" charset="0"/>
              </a:rPr>
              <a:t>Réduction de dimension: </a:t>
            </a:r>
          </a:p>
          <a:p>
            <a:endParaRPr lang="fr-FR" b="1" dirty="0" smtClean="0">
              <a:latin typeface="Century Gothic" pitchFamily="34" charset="0"/>
            </a:endParaRPr>
          </a:p>
          <a:p>
            <a:r>
              <a:rPr lang="fr-FR" sz="1400" dirty="0" smtClean="0">
                <a:latin typeface="Century Gothic" pitchFamily="34" charset="0"/>
              </a:rPr>
              <a:t>ACP 23 CPS 95% de Information</a:t>
            </a:r>
            <a:endParaRPr lang="fr-FR" sz="1400" dirty="0">
              <a:latin typeface="Century Gothic" pitchFamily="34" charset="0"/>
            </a:endParaRPr>
          </a:p>
        </p:txBody>
      </p:sp>
      <p:sp>
        <p:nvSpPr>
          <p:cNvPr id="11" name="Rectangle à coins arrondis 10"/>
          <p:cNvSpPr/>
          <p:nvPr/>
        </p:nvSpPr>
        <p:spPr>
          <a:xfrm>
            <a:off x="6732240" y="1124744"/>
            <a:ext cx="2232248" cy="108012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latin typeface="Century Gothic" pitchFamily="34" charset="0"/>
              </a:rPr>
              <a:t>Centrée et Réduit des Données:</a:t>
            </a:r>
          </a:p>
          <a:p>
            <a:endParaRPr lang="fr-FR" dirty="0" smtClean="0">
              <a:latin typeface="Century Gothic" pitchFamily="34" charset="0"/>
            </a:endParaRPr>
          </a:p>
          <a:p>
            <a:r>
              <a:rPr lang="fr-FR" sz="1400" dirty="0" smtClean="0">
                <a:latin typeface="Century Gothic" pitchFamily="34" charset="0"/>
              </a:rPr>
              <a:t>StandardScaler</a:t>
            </a:r>
            <a:endParaRPr lang="fr-FR" sz="1400" dirty="0">
              <a:latin typeface="Century Gothic" pitchFamily="34" charset="0"/>
            </a:endParaRPr>
          </a:p>
        </p:txBody>
      </p:sp>
      <p:sp>
        <p:nvSpPr>
          <p:cNvPr id="12" name="Rectangle à coins arrondis 11"/>
          <p:cNvSpPr/>
          <p:nvPr/>
        </p:nvSpPr>
        <p:spPr>
          <a:xfrm>
            <a:off x="3635896" y="1124744"/>
            <a:ext cx="2448272" cy="115212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latin typeface="Century Gothic" pitchFamily="34" charset="0"/>
              </a:rPr>
              <a:t>Traitement Outliers</a:t>
            </a:r>
          </a:p>
          <a:p>
            <a:endParaRPr lang="fr-FR" b="1" dirty="0" smtClean="0">
              <a:latin typeface="Century Gothic" pitchFamily="34" charset="0"/>
            </a:endParaRPr>
          </a:p>
          <a:p>
            <a:r>
              <a:rPr lang="fr-FR" sz="1400" dirty="0" smtClean="0">
                <a:latin typeface="Century Gothic" pitchFamily="34" charset="0"/>
              </a:rPr>
              <a:t>ISOFOREST  avec 5% Marge d’erreur</a:t>
            </a:r>
          </a:p>
          <a:p>
            <a:endParaRPr lang="fr-FR" sz="1400" dirty="0"/>
          </a:p>
        </p:txBody>
      </p:sp>
      <p:sp>
        <p:nvSpPr>
          <p:cNvPr id="13" name="Rectangle à coins arrondis 12"/>
          <p:cNvSpPr/>
          <p:nvPr/>
        </p:nvSpPr>
        <p:spPr>
          <a:xfrm>
            <a:off x="3851920" y="2708920"/>
            <a:ext cx="2016224" cy="79208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latin typeface="Century Gothic" pitchFamily="34" charset="0"/>
              </a:rPr>
              <a:t>CAH Optimisation:</a:t>
            </a:r>
          </a:p>
          <a:p>
            <a:r>
              <a:rPr lang="fr-FR" sz="1400" dirty="0" smtClean="0">
                <a:latin typeface="Century Gothic" pitchFamily="34" charset="0"/>
              </a:rPr>
              <a:t>Dendrogramme</a:t>
            </a:r>
            <a:endParaRPr lang="fr-FR" sz="1400" dirty="0">
              <a:latin typeface="Century Gothic" pitchFamily="34" charset="0"/>
            </a:endParaRPr>
          </a:p>
        </p:txBody>
      </p:sp>
      <p:sp>
        <p:nvSpPr>
          <p:cNvPr id="14" name="Rectangle à coins arrondis 13"/>
          <p:cNvSpPr/>
          <p:nvPr/>
        </p:nvSpPr>
        <p:spPr>
          <a:xfrm>
            <a:off x="6732240" y="4509120"/>
            <a:ext cx="2232248" cy="1008112"/>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latin typeface="Century Gothic" pitchFamily="34" charset="0"/>
              </a:rPr>
              <a:t>Kmeans Optimisation:</a:t>
            </a:r>
          </a:p>
          <a:p>
            <a:r>
              <a:rPr lang="fr-FR" sz="1400" dirty="0" smtClean="0">
                <a:latin typeface="Century Gothic" pitchFamily="34" charset="0"/>
              </a:rPr>
              <a:t>ELBLOW</a:t>
            </a:r>
          </a:p>
          <a:p>
            <a:r>
              <a:rPr lang="fr-FR" sz="1400" dirty="0" smtClean="0">
                <a:latin typeface="Century Gothic" pitchFamily="34" charset="0"/>
              </a:rPr>
              <a:t>Silhouette</a:t>
            </a:r>
            <a:endParaRPr lang="fr-FR" sz="1400" dirty="0">
              <a:latin typeface="Century Gothic" pitchFamily="34" charset="0"/>
            </a:endParaRPr>
          </a:p>
        </p:txBody>
      </p:sp>
      <p:sp>
        <p:nvSpPr>
          <p:cNvPr id="15" name="Rectangle à coins arrondis 14"/>
          <p:cNvSpPr/>
          <p:nvPr/>
        </p:nvSpPr>
        <p:spPr>
          <a:xfrm>
            <a:off x="3851920" y="4049688"/>
            <a:ext cx="2016224" cy="747464"/>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atin typeface="Century Gothic" pitchFamily="34" charset="0"/>
              </a:rPr>
              <a:t>CAH avec 5 Clusters</a:t>
            </a:r>
            <a:endParaRPr lang="fr-FR" b="1" dirty="0">
              <a:latin typeface="Century Gothic" pitchFamily="34" charset="0"/>
            </a:endParaRPr>
          </a:p>
        </p:txBody>
      </p:sp>
      <p:sp>
        <p:nvSpPr>
          <p:cNvPr id="16" name="Rectangle à coins arrondis 15"/>
          <p:cNvSpPr/>
          <p:nvPr/>
        </p:nvSpPr>
        <p:spPr>
          <a:xfrm>
            <a:off x="6660232" y="5921896"/>
            <a:ext cx="2232248" cy="6754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atin typeface="Century Gothic" pitchFamily="34" charset="0"/>
              </a:rPr>
              <a:t>Kmeans avec 7 Clusters</a:t>
            </a:r>
            <a:endParaRPr lang="fr-FR" b="1" dirty="0">
              <a:latin typeface="Century Gothic" pitchFamily="34" charset="0"/>
            </a:endParaRPr>
          </a:p>
        </p:txBody>
      </p:sp>
      <p:sp>
        <p:nvSpPr>
          <p:cNvPr id="17" name="Rectangle à coins arrondis 16"/>
          <p:cNvSpPr/>
          <p:nvPr/>
        </p:nvSpPr>
        <p:spPr>
          <a:xfrm>
            <a:off x="3995936" y="5229200"/>
            <a:ext cx="1944216" cy="144016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atin typeface="Century Gothic" pitchFamily="34" charset="0"/>
              </a:rPr>
              <a:t>Comparaison</a:t>
            </a:r>
            <a:endParaRPr lang="fr-FR" b="1" dirty="0">
              <a:latin typeface="Century Gothic" pitchFamily="34" charset="0"/>
            </a:endParaRPr>
          </a:p>
        </p:txBody>
      </p:sp>
      <p:sp>
        <p:nvSpPr>
          <p:cNvPr id="18" name="Flèche droite 17"/>
          <p:cNvSpPr/>
          <p:nvPr/>
        </p:nvSpPr>
        <p:spPr>
          <a:xfrm>
            <a:off x="2843808" y="1412776"/>
            <a:ext cx="576064" cy="360040"/>
          </a:xfrm>
          <a:prstGeom prst="right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droite 18"/>
          <p:cNvSpPr/>
          <p:nvPr/>
        </p:nvSpPr>
        <p:spPr>
          <a:xfrm>
            <a:off x="6156176" y="1484784"/>
            <a:ext cx="504056" cy="360040"/>
          </a:xfrm>
          <a:prstGeom prst="right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539552" y="5517232"/>
            <a:ext cx="2304256" cy="108012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atin typeface="Century Gothic" pitchFamily="34" charset="0"/>
              </a:rPr>
              <a:t>Liste des clients cibles</a:t>
            </a:r>
            <a:endParaRPr lang="fr-FR" b="1" dirty="0">
              <a:latin typeface="Century Gothic" pitchFamily="34" charset="0"/>
            </a:endParaRPr>
          </a:p>
        </p:txBody>
      </p:sp>
      <p:sp>
        <p:nvSpPr>
          <p:cNvPr id="21" name="Flèche vers le bas 20"/>
          <p:cNvSpPr/>
          <p:nvPr/>
        </p:nvSpPr>
        <p:spPr>
          <a:xfrm>
            <a:off x="7596336" y="2204864"/>
            <a:ext cx="288032" cy="360040"/>
          </a:xfrm>
          <a:prstGeom prst="down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vers le bas 21"/>
          <p:cNvSpPr/>
          <p:nvPr/>
        </p:nvSpPr>
        <p:spPr>
          <a:xfrm>
            <a:off x="7596336" y="4149080"/>
            <a:ext cx="288032" cy="360040"/>
          </a:xfrm>
          <a:prstGeom prst="down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vers le bas 22"/>
          <p:cNvSpPr/>
          <p:nvPr/>
        </p:nvSpPr>
        <p:spPr>
          <a:xfrm>
            <a:off x="7596336" y="5517232"/>
            <a:ext cx="288032" cy="360040"/>
          </a:xfrm>
          <a:prstGeom prst="down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vers le bas 23"/>
          <p:cNvSpPr/>
          <p:nvPr/>
        </p:nvSpPr>
        <p:spPr>
          <a:xfrm>
            <a:off x="4644008" y="3501008"/>
            <a:ext cx="288032" cy="360040"/>
          </a:xfrm>
          <a:prstGeom prst="down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vers le bas 24"/>
          <p:cNvSpPr/>
          <p:nvPr/>
        </p:nvSpPr>
        <p:spPr>
          <a:xfrm>
            <a:off x="4716016" y="4797152"/>
            <a:ext cx="288032" cy="360040"/>
          </a:xfrm>
          <a:prstGeom prst="down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gauche 25"/>
          <p:cNvSpPr/>
          <p:nvPr/>
        </p:nvSpPr>
        <p:spPr>
          <a:xfrm>
            <a:off x="6012160" y="2924944"/>
            <a:ext cx="576064" cy="360040"/>
          </a:xfrm>
          <a:prstGeom prst="left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gauche 26"/>
          <p:cNvSpPr/>
          <p:nvPr/>
        </p:nvSpPr>
        <p:spPr>
          <a:xfrm>
            <a:off x="6012160" y="6093296"/>
            <a:ext cx="576064" cy="360040"/>
          </a:xfrm>
          <a:prstGeom prst="left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gauche 27"/>
          <p:cNvSpPr/>
          <p:nvPr/>
        </p:nvSpPr>
        <p:spPr>
          <a:xfrm>
            <a:off x="2987824" y="5805264"/>
            <a:ext cx="576064" cy="360040"/>
          </a:xfrm>
          <a:prstGeom prst="leftArrow">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 1">
      <a:dk1>
        <a:sysClr val="windowText" lastClr="000000"/>
      </a:dk1>
      <a:lt1>
        <a:sysClr val="window" lastClr="FFFFFF"/>
      </a:lt1>
      <a:dk2>
        <a:srgbClr val="464653"/>
      </a:dk2>
      <a:lt2>
        <a:srgbClr val="DDE9EC"/>
      </a:lt2>
      <a:accent1>
        <a:srgbClr val="C6CADA"/>
      </a:accent1>
      <a:accent2>
        <a:srgbClr val="9FB8CD"/>
      </a:accent2>
      <a:accent3>
        <a:srgbClr val="9FB8CD"/>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3268</TotalTime>
  <Words>931</Words>
  <Application>Microsoft Office PowerPoint</Application>
  <PresentationFormat>Affichage à l'écran (4:3)</PresentationFormat>
  <Paragraphs>128</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Thème Office</vt:lpstr>
      <vt:lpstr>Projet 9 Produisez une étude de marché avec R ou Python  </vt:lpstr>
      <vt:lpstr>              Entreprise:   La poule qui chante une entreprise française d’agroalimentaire.   Elle souhaite se développer à l'internationale.  Objectif du Projet:    Proposer une première analyse des groupements de pays ciblés   pour exporter nos poulets.  Les attentes du projet:   1. un notebook contenant la préparation, le nettoyage        et l’analyse exploratoire des données   2. un notebook contenant le/les clusterings effectués,       et les différentes visualisations associées    3. une présentation qui récapitule les points suivants :     1). Le contexte du projet de data analyse ;   2).  La démarche;   3).  Le résultats et recommandations.       </vt:lpstr>
      <vt:lpstr>          La Démarche:      1.Récupérer et utiliser toutes les données en open data avec les critères de l’analyse                PESTEL pour une analyse exploratoire          2. Réaliser ACP pour visualiser les résultats de ton analyse, comprendre les groupes,                      les liens entre les variables, les liens entre les individus          3. Tester la classification ascendante hiérarchique, avec un dendrogramme comme            visualisation          4. Utiliser la méthode des kmeans et analyser les centroïdes de tes classes          5. Affiner l’analyse et comparer les résultats des deux méthodes de clustering          6. Proposer le liste des clients cibles prioritaires selon le résultat de 2 algorithmes       </vt:lpstr>
      <vt:lpstr>                    </vt:lpstr>
      <vt:lpstr>                    </vt:lpstr>
      <vt:lpstr>                    </vt:lpstr>
      <vt:lpstr>                 </vt:lpstr>
      <vt:lpstr>                    </vt:lpstr>
      <vt:lpstr>               </vt:lpstr>
      <vt:lpstr>               </vt:lpstr>
      <vt:lpstr>Diapositive 11</vt:lpstr>
      <vt:lpstr>               </vt:lpstr>
      <vt:lpstr>               </vt:lpstr>
      <vt:lpstr>               </vt:lpstr>
      <vt:lpstr>               </vt:lpstr>
      <vt:lpstr>               </vt:lpstr>
      <vt:lpstr>Diapositive 17</vt:lpstr>
      <vt:lpstr>Diapositive 18</vt:lpstr>
      <vt:lpstr>               </vt:lpstr>
      <vt:lpstr>Diapositive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9</dc:title>
  <dc:creator>PF</dc:creator>
  <cp:lastModifiedBy>PF</cp:lastModifiedBy>
  <cp:revision>220</cp:revision>
  <dcterms:created xsi:type="dcterms:W3CDTF">2023-01-30T09:31:16Z</dcterms:created>
  <dcterms:modified xsi:type="dcterms:W3CDTF">2023-02-09T09:12:01Z</dcterms:modified>
</cp:coreProperties>
</file>