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3" r:id="rId4"/>
    <p:sldId id="262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9" d="100"/>
          <a:sy n="179" d="100"/>
        </p:scale>
        <p:origin x="-104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578554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779751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875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2883638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2878790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2878790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2879990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2881190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2893286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2881190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2876342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2876609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2890838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2940844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2876609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2881142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3558566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308483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308483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30848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3187467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30860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308723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308723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308238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308238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30835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308478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30859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318986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2304439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31803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13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31815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31827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31779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31791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31803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31815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31827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31778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31790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367500" y="31802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991644" y="31814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47292" y="385629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3545270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384923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375131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3563414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386737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3189867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3186219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2721903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0066"/>
                </a:solidFill>
              </a:rPr>
              <a:t>Y</a:t>
            </a:r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09367"/>
              </p:ext>
            </p:extLst>
          </p:nvPr>
        </p:nvGraphicFramePr>
        <p:xfrm>
          <a:off x="792243" y="4852866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GZ)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2723103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272430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3378687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337383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2586399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2725503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272065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2721855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2723055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27242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27254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2725455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2720607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3375039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A(CTG|GZ)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3231130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19642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59722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9802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39882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9962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0042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60122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0202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40282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80362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720442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07055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622028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262108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218711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2902188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542268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176295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4822428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462508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102588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736615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382748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2859991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390475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312518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5953798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98251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28443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70731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19067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49259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67355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33835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76123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12363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66747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18315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610251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320837" y="2534092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960917" y="2534092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600997" y="2535292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41077" y="2536492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881157" y="2548588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521237" y="2536492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161317" y="2531644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801397" y="2531911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441477" y="2546140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087610" y="2596146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081557" y="2531911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721637" y="2536444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608250" y="3213868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623223" y="2740137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263303" y="274013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579826" y="2842769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2903383" y="274133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543463" y="2742537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177490" y="2742537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4823623" y="2737689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463703" y="273768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103783" y="2738889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737810" y="2740089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383943" y="2741289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2861186" y="2845169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391670" y="1959741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399446" y="283685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29638" y="283805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671926" y="28332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283974" y="28344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920214" y="28356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86694" y="28368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235030" y="28380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877318" y="283315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489366" y="283435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131654" y="283555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755798" y="283675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611446" y="3511593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1968165" y="3200572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030838" y="350453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264503" y="340661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526219" y="3218716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588887" y="352267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134093" y="2845169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4779155" y="2841521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13120"/>
              </p:ext>
            </p:extLst>
          </p:nvPr>
        </p:nvGraphicFramePr>
        <p:xfrm>
          <a:off x="1109728" y="4190683"/>
          <a:ext cx="7189095" cy="239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GZ)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660066"/>
                          </a:solidFill>
                        </a:rPr>
                        <a:t>sorted</a:t>
                      </a:r>
                    </a:p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318620" y="2378405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728437" y="2379605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844550" y="303398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17078" y="3029141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431205" y="2241701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56965" y="238080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944405" y="2375957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362916" y="2377157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053589" y="2378357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720069" y="2379557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380501" y="2380757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069972" y="2380757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748548" y="2375909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381062" y="3030341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A(CTG|GZ)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4822552" y="2886432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46" idx="1"/>
            <a:endCxn id="116" idx="7"/>
          </p:cNvCxnSpPr>
          <p:nvPr/>
        </p:nvCxnSpPr>
        <p:spPr>
          <a:xfrm rot="16200000" flipV="1">
            <a:off x="4671254" y="-453923"/>
            <a:ext cx="2352" cy="6185208"/>
          </a:xfrm>
          <a:prstGeom prst="curvedConnector3">
            <a:avLst>
              <a:gd name="adj1" fmla="val 3052563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26897"/>
              </p:ext>
            </p:extLst>
          </p:nvPr>
        </p:nvGraphicFramePr>
        <p:xfrm>
          <a:off x="761977" y="507992"/>
          <a:ext cx="5769428" cy="5869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04"/>
                <a:gridCol w="824204"/>
                <a:gridCol w="824204"/>
                <a:gridCol w="824204"/>
                <a:gridCol w="824204"/>
                <a:gridCol w="824204"/>
                <a:gridCol w="824204"/>
              </a:tblGrid>
              <a:tr h="308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First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Second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Last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90101"/>
              </p:ext>
            </p:extLst>
          </p:nvPr>
        </p:nvGraphicFramePr>
        <p:xfrm>
          <a:off x="2833848" y="2248566"/>
          <a:ext cx="6096000" cy="377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F bits </a:t>
                      </a:r>
                      <a:r>
                        <a:rPr lang="en-US" sz="1200" baseline="0" dirty="0" smtClean="0"/>
                        <a:t> / </a:t>
                      </a:r>
                      <a:r>
                        <a:rPr lang="en-US" sz="1200" dirty="0" smtClean="0"/>
                        <a:t>16 M bits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M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r>
                        <a:rPr lang="en-US" sz="1600" baseline="0" dirty="0" smtClean="0"/>
                        <a:t> of 1 in F corresponding to 1 in 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Occurrences</a:t>
                      </a:r>
                      <a:r>
                        <a:rPr lang="en-US" baseline="0" dirty="0" smtClean="0"/>
                        <a:t> of 1 bits in M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A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C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G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T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394"/>
            <a:ext cx="8229600" cy="11459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Generalized FM index (GFM)</a:t>
            </a:r>
          </a:p>
          <a:p>
            <a:r>
              <a:rPr lang="en-US" dirty="0" smtClean="0"/>
              <a:t>Block size is 128 bytes (each cell represents four bytes in the table below, there are 32 cells.)</a:t>
            </a:r>
          </a:p>
          <a:p>
            <a:pPr lvl="1"/>
            <a:r>
              <a:rPr lang="en-US" dirty="0" smtClean="0"/>
              <a:t>Five 4-bytes (a total of 20 bytes) used to store numbers such as accumulated occurrences of A, C, G, T, and 1 bits in M array.</a:t>
            </a:r>
          </a:p>
          <a:p>
            <a:pPr lvl="1"/>
            <a:r>
              <a:rPr lang="en-US" dirty="0" smtClean="0"/>
              <a:t>One 4-bytes used to store ???.</a:t>
            </a:r>
          </a:p>
          <a:p>
            <a:pPr lvl="1"/>
            <a:r>
              <a:rPr lang="en-US" dirty="0" smtClean="0"/>
              <a:t>Remaining 104 bytes used to represent 208 gbwt characters along, 208 bits from F and M arrays each.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469" y="1396369"/>
            <a:ext cx="1449476" cy="5253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469" y="3025465"/>
            <a:ext cx="1449476" cy="258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(128 bytes)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8945" y="2248567"/>
            <a:ext cx="1184903" cy="776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48945" y="3283856"/>
            <a:ext cx="1184903" cy="2744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669" y="134860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Out1 (GFM)</a:t>
            </a:r>
          </a:p>
          <a:p>
            <a:pPr lvl="1"/>
            <a:r>
              <a:rPr lang="en-US" dirty="0" smtClean="0"/>
              <a:t>Ref. names written at the end</a:t>
            </a:r>
          </a:p>
          <a:p>
            <a:r>
              <a:rPr lang="en-US" dirty="0" smtClean="0"/>
              <a:t>Out2 (Offset)</a:t>
            </a:r>
          </a:p>
          <a:p>
            <a:r>
              <a:rPr lang="en-US" dirty="0" smtClean="0"/>
              <a:t>Out3 (Ref. seq. contig information)</a:t>
            </a:r>
          </a:p>
          <a:p>
            <a:r>
              <a:rPr lang="en-US" dirty="0" smtClean="0"/>
              <a:t>Out4 (Ref. seq.)</a:t>
            </a:r>
          </a:p>
          <a:p>
            <a:r>
              <a:rPr lang="en-US" dirty="0" smtClean="0"/>
              <a:t>Out5 (Local GFMs)</a:t>
            </a:r>
          </a:p>
          <a:p>
            <a:r>
              <a:rPr lang="en-US" dirty="0" smtClean="0"/>
              <a:t>Out6 (Local offsets)</a:t>
            </a:r>
          </a:p>
          <a:p>
            <a:r>
              <a:rPr lang="en-US" dirty="0" smtClean="0"/>
              <a:t>Out7 (SNPs)</a:t>
            </a:r>
          </a:p>
          <a:p>
            <a:r>
              <a:rPr lang="en-US" dirty="0" smtClean="0"/>
              <a:t>Out8 (SNP IDs)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HISAT2 index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Igm4, -p 4, 273GB, 5 hours 33 minutes</a:t>
            </a:r>
          </a:p>
          <a:p>
            <a:r>
              <a:rPr lang="en-US" dirty="0" smtClean="0"/>
              <a:t>Index size: 6.2GB, Memory usage: 6.9GB</a:t>
            </a:r>
          </a:p>
          <a:p>
            <a:r>
              <a:rPr lang="en-US" dirty="0"/>
              <a:t>Number of nodes: </a:t>
            </a:r>
            <a:r>
              <a:rPr lang="en-US" dirty="0" smtClean="0"/>
              <a:t>3,153,850,525</a:t>
            </a:r>
          </a:p>
          <a:p>
            <a:r>
              <a:rPr lang="en-US" dirty="0" smtClean="0"/>
              <a:t>Number of edges </a:t>
            </a:r>
            <a:r>
              <a:rPr lang="en-US" dirty="0"/>
              <a:t>(GBWTs): </a:t>
            </a:r>
            <a:r>
              <a:rPr lang="en-US" dirty="0" smtClean="0"/>
              <a:t>3,166,831,929</a:t>
            </a:r>
          </a:p>
          <a:p>
            <a:r>
              <a:rPr lang="en-US" dirty="0"/>
              <a:t>Number of SNPs: </a:t>
            </a:r>
            <a:r>
              <a:rPr lang="en-US" dirty="0" smtClean="0"/>
              <a:t>12,360,648</a:t>
            </a:r>
          </a:p>
          <a:p>
            <a:pPr lvl="1"/>
            <a:r>
              <a:rPr lang="en-US" dirty="0"/>
              <a:t>Single: </a:t>
            </a:r>
            <a:r>
              <a:rPr lang="en-US" dirty="0" smtClean="0"/>
              <a:t>11,076,904</a:t>
            </a:r>
          </a:p>
          <a:p>
            <a:pPr lvl="1"/>
            <a:r>
              <a:rPr lang="en-US" dirty="0" smtClean="0"/>
              <a:t>Deletion</a:t>
            </a:r>
            <a:r>
              <a:rPr lang="en-US" dirty="0"/>
              <a:t>: </a:t>
            </a:r>
            <a:r>
              <a:rPr lang="en-US" dirty="0" smtClean="0"/>
              <a:t>728,145</a:t>
            </a:r>
          </a:p>
          <a:p>
            <a:pPr lvl="1"/>
            <a:r>
              <a:rPr lang="en-US" dirty="0"/>
              <a:t>Insertion: </a:t>
            </a:r>
            <a:r>
              <a:rPr lang="en-US" dirty="0" smtClean="0"/>
              <a:t>555,599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5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17242</TotalTime>
  <Words>786</Words>
  <Application>Microsoft Macintosh PowerPoint</Application>
  <PresentationFormat>On-screen Show (4:3)</PresentationFormat>
  <Paragraphs>468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HISAT2 index files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107</cp:revision>
  <cp:lastPrinted>2015-06-03T14:12:12Z</cp:lastPrinted>
  <dcterms:created xsi:type="dcterms:W3CDTF">2015-05-21T12:33:08Z</dcterms:created>
  <dcterms:modified xsi:type="dcterms:W3CDTF">2015-06-22T00:02:15Z</dcterms:modified>
</cp:coreProperties>
</file>