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80F60-24FE-463F-832C-FCC1FAB5B4E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41D93-299F-4D0D-9C7A-6E8AF9302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1D93-299F-4D0D-9C7A-6E8AF93022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1D93-299F-4D0D-9C7A-6E8AF93022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2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1D93-299F-4D0D-9C7A-6E8AF93022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1D93-299F-4D0D-9C7A-6E8AF93022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1D93-299F-4D0D-9C7A-6E8AF93022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1D93-299F-4D0D-9C7A-6E8AF93022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8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23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90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4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77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4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22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76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88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24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E6C4-4A1C-46D7-A278-A5D0B9FBCD6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C44689-85D5-4CE0-9D6D-823D2D04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8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B9D53A-552D-FC71-30AD-A9AE08376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39" y="2820552"/>
            <a:ext cx="9418320" cy="1434213"/>
          </a:xfrm>
        </p:spPr>
        <p:txBody>
          <a:bodyPr>
            <a:normAutofit/>
          </a:bodyPr>
          <a:lstStyle/>
          <a:p>
            <a:pPr algn="ctr">
              <a:lnSpc>
                <a:spcPct val="93000"/>
              </a:lnSpc>
            </a:pPr>
            <a:r>
              <a:rPr lang="ru-RU" sz="3000" b="1" dirty="0"/>
              <a:t>Нов </a:t>
            </a:r>
            <a:r>
              <a:rPr lang="ru-RU" sz="3000" b="1" dirty="0" err="1"/>
              <a:t>български</a:t>
            </a:r>
            <a:r>
              <a:rPr lang="ru-RU" sz="3000" b="1" dirty="0"/>
              <a:t> университет</a:t>
            </a:r>
            <a:br>
              <a:rPr lang="ru-RU" sz="3000" b="1" dirty="0"/>
            </a:br>
            <a:r>
              <a:rPr lang="ru-RU" sz="3000" b="1" dirty="0"/>
              <a:t> </a:t>
            </a:r>
            <a:r>
              <a:rPr lang="ru-RU" sz="3000" b="1" dirty="0" err="1"/>
              <a:t>деп</a:t>
            </a:r>
            <a:r>
              <a:rPr lang="ru-RU" sz="3000" b="1" dirty="0"/>
              <a:t>. </a:t>
            </a:r>
            <a:r>
              <a:rPr lang="ru-RU" sz="3000" b="1" dirty="0" err="1"/>
              <a:t>Информационни</a:t>
            </a:r>
            <a:r>
              <a:rPr lang="ru-RU" sz="3000" b="1" dirty="0"/>
              <a:t> технологии, </a:t>
            </a:r>
            <a:br>
              <a:rPr lang="ru-RU" sz="3000" b="1" dirty="0"/>
            </a:br>
            <a:r>
              <a:rPr lang="ru-RU" sz="3000" b="1" dirty="0"/>
              <a:t>/OOOK025/ Информатика.</a:t>
            </a:r>
            <a:endParaRPr lang="en-US" sz="3000" b="1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DBB33D6-37A9-17B0-00ED-D80219E6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46955"/>
            <a:ext cx="12496800" cy="611045"/>
          </a:xfrm>
        </p:spPr>
        <p:txBody>
          <a:bodyPr>
            <a:normAutofit/>
          </a:bodyPr>
          <a:lstStyle/>
          <a:p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Преподавател: Доц. Д-р Петя Асенова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Изготвил: Александър </a:t>
            </a:r>
            <a:r>
              <a:rPr lang="bg-BG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Пилафов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/F91104/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5FE551D-E5B6-AE82-8900-4172D521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00" y="852738"/>
            <a:ext cx="2109399" cy="2139881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3D46B06-CB3D-CFB8-4A3D-1B76C38FEE2D}"/>
              </a:ext>
            </a:extLst>
          </p:cNvPr>
          <p:cNvSpPr txBox="1"/>
          <p:nvPr/>
        </p:nvSpPr>
        <p:spPr>
          <a:xfrm>
            <a:off x="1386839" y="4863226"/>
            <a:ext cx="9418320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0" algn="l"/>
              </a:tabLst>
            </a:pPr>
            <a:r>
              <a:rPr lang="bg-BG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Сравнителен анализ върху моделите на софтуерни 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0" algn="l"/>
              </a:tabLst>
            </a:pPr>
            <a:r>
              <a:rPr lang="bg-BG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процеси за разработване на софтуер. 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AF941A60-3601-7FC4-26DE-DC8EDDB9940F}"/>
              </a:ext>
            </a:extLst>
          </p:cNvPr>
          <p:cNvSpPr txBox="1"/>
          <p:nvPr/>
        </p:nvSpPr>
        <p:spPr>
          <a:xfrm>
            <a:off x="1386839" y="4376105"/>
            <a:ext cx="9418320" cy="456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71500" algn="l"/>
              </a:tabLst>
            </a:pPr>
            <a:r>
              <a:rPr lang="bg-BG" sz="2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на тема:</a:t>
            </a:r>
            <a:endParaRPr lang="en-US" sz="24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7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153"/>
            <a:ext cx="9563100" cy="91581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Итеративен </a:t>
            </a:r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0" y="792498"/>
            <a:ext cx="5905500" cy="5273002"/>
          </a:xfrm>
        </p:spPr>
        <p:txBody>
          <a:bodyPr numCol="1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Итеративният дизайн е метод,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фокусира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върху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разбиването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малки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парченца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В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итеративния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дизайн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разработени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повтарящи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се цикли.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Процесът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започва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итерации 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преминава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просто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изпълнение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малки части от „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софтуерните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изисквания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и постепенно се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създават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версиите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окончателната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версия.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Докато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работим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итеративния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създаваме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груб продукт(прототип).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Тогава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продуктът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започва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да се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проверява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обновява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следващата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итерация до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завършването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продукта. 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9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54940B0-CC1F-7FA3-2EE4-EC4FAB023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" r="2750" b="3622"/>
          <a:stretch/>
        </p:blipFill>
        <p:spPr bwMode="auto">
          <a:xfrm>
            <a:off x="0" y="1414462"/>
            <a:ext cx="6286500" cy="4029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917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16" y="186995"/>
            <a:ext cx="9578441" cy="91581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Итеративен</a:t>
            </a:r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10" y="1406272"/>
            <a:ext cx="4772026" cy="4579601"/>
          </a:xfrm>
        </p:spPr>
        <p:txBody>
          <a:bodyPr numCol="1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Някои работни функции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могат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бъдат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разработени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бързо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Промените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лесни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приемане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по-евтини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различни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итерации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бъде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паралелно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Тестването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отстраняването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грешки 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по-лесно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се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прави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всяка итерация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Позволява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обратната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връзка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върху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различните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итерации [версии]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677650" y="6248399"/>
            <a:ext cx="51435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10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FA8B6E2B-9471-5DB7-1C8F-86FCFA99C562}"/>
              </a:ext>
            </a:extLst>
          </p:cNvPr>
          <p:cNvSpPr txBox="1">
            <a:spLocks/>
          </p:cNvSpPr>
          <p:nvPr/>
        </p:nvSpPr>
        <p:spPr>
          <a:xfrm>
            <a:off x="6273265" y="1413872"/>
            <a:ext cx="4451887" cy="457200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Няма ясна цел за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итерациите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необходими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повече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ресурси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Комплексно управление в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екипа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за управление на итерации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Проблемът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със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системата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дизайна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се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увеличи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поради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непълноценност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спецификацията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анализа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изискванията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6F3D3B71-B8E9-CB01-38BE-EA2DB1D987A1}"/>
              </a:ext>
            </a:extLst>
          </p:cNvPr>
          <p:cNvSpPr txBox="1">
            <a:spLocks/>
          </p:cNvSpPr>
          <p:nvPr/>
        </p:nvSpPr>
        <p:spPr>
          <a:xfrm>
            <a:off x="1146710" y="834025"/>
            <a:ext cx="4772027" cy="915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Предимства</a:t>
            </a:r>
            <a:b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9" name="Заглавие 1">
            <a:extLst>
              <a:ext uri="{FF2B5EF4-FFF2-40B4-BE49-F238E27FC236}">
                <a16:creationId xmlns:a16="http://schemas.microsoft.com/office/drawing/2014/main" id="{DDE754E7-389F-8FDB-2CCC-507972A9D5EF}"/>
              </a:ext>
            </a:extLst>
          </p:cNvPr>
          <p:cNvSpPr txBox="1">
            <a:spLocks/>
          </p:cNvSpPr>
          <p:nvPr/>
        </p:nvSpPr>
        <p:spPr>
          <a:xfrm>
            <a:off x="5918737" y="834025"/>
            <a:ext cx="4772027" cy="915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Недостатъци</a:t>
            </a:r>
            <a:b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6554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153"/>
            <a:ext cx="9563100" cy="91581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Спираловиден </a:t>
            </a:r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0" y="792498"/>
            <a:ext cx="5905500" cy="5273002"/>
          </a:xfrm>
        </p:spPr>
        <p:txBody>
          <a:bodyPr numCol="1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Спираловидният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действа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итеративния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но при него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по-голямо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значение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рискът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Този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по-подходящ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мащабни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Има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специфични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дейности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фази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една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итерация (спирала),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където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резултатът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компонент от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цялостният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В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дейностите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спираловидният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„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Планиране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анализиране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Инженеринг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оценка”.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Често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софтуерен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проект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преминава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през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тези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фази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итерации,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наречени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„Спирали“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през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цялата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продължителност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696700" y="6248399"/>
            <a:ext cx="4953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11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8216C0-334C-CEC9-9E40-05EF7559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2728"/>
            <a:ext cx="6224240" cy="3952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3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16" y="186995"/>
            <a:ext cx="9578441" cy="91581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Спираловиден</a:t>
            </a:r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12" y="1485899"/>
            <a:ext cx="4772026" cy="4579601"/>
          </a:xfrm>
        </p:spPr>
        <p:txBody>
          <a:bodyPr numCol="1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Анализ на риска.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Оценка на бюджета,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разходите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планирането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Осигурява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работещ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продукт на ранен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етап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софтуерна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разработка.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Изискванията подлежат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промяна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във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всеки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етап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677650" y="6248399"/>
            <a:ext cx="51435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12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FA8B6E2B-9471-5DB7-1C8F-86FCFA99C562}"/>
              </a:ext>
            </a:extLst>
          </p:cNvPr>
          <p:cNvSpPr txBox="1">
            <a:spLocks/>
          </p:cNvSpPr>
          <p:nvPr/>
        </p:nvSpPr>
        <p:spPr>
          <a:xfrm>
            <a:off x="6273263" y="1485898"/>
            <a:ext cx="4451887" cy="457200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Има нужда от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експерти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анализират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рисковите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фактори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Този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бъде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скъп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Съществува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риск от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неспазване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графика или бюджета.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Успехът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проекта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зависи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рисковия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фактор.</a:t>
            </a:r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6F3D3B71-B8E9-CB01-38BE-EA2DB1D987A1}"/>
              </a:ext>
            </a:extLst>
          </p:cNvPr>
          <p:cNvSpPr txBox="1">
            <a:spLocks/>
          </p:cNvSpPr>
          <p:nvPr/>
        </p:nvSpPr>
        <p:spPr>
          <a:xfrm>
            <a:off x="1146710" y="834025"/>
            <a:ext cx="4772027" cy="915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Предимства</a:t>
            </a:r>
            <a:b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9" name="Заглавие 1">
            <a:extLst>
              <a:ext uri="{FF2B5EF4-FFF2-40B4-BE49-F238E27FC236}">
                <a16:creationId xmlns:a16="http://schemas.microsoft.com/office/drawing/2014/main" id="{DDE754E7-389F-8FDB-2CCC-507972A9D5EF}"/>
              </a:ext>
            </a:extLst>
          </p:cNvPr>
          <p:cNvSpPr txBox="1">
            <a:spLocks/>
          </p:cNvSpPr>
          <p:nvPr/>
        </p:nvSpPr>
        <p:spPr>
          <a:xfrm>
            <a:off x="5918737" y="834025"/>
            <a:ext cx="4772027" cy="915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Недостатъци</a:t>
            </a:r>
            <a:b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3965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153"/>
            <a:ext cx="9563100" cy="91581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прототипизиране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0" y="792498"/>
            <a:ext cx="5905500" cy="5273002"/>
          </a:xfrm>
        </p:spPr>
        <p:txBody>
          <a:bodyPr numCol="1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Моделът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прототипизиране се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отнася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прототип на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софтуерно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приложение,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което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показва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софтуера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ниско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ниво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започва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дефиниране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условия. Чрез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този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клиентът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добие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представа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която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ще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бъде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доставена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края.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Помага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получаване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ценна обратна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връзка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от клиента,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която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помага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екипа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разработка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за да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изясни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дали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точно по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изискванията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дадени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от клиента. Прототипът 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работещ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някои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ограничени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функционалности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696700" y="6248399"/>
            <a:ext cx="4953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13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88DA537-E3A7-F54B-945A-8B04DBF08A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2809" r="1336" b="16854"/>
          <a:stretch/>
        </p:blipFill>
        <p:spPr bwMode="auto">
          <a:xfrm>
            <a:off x="0" y="1804276"/>
            <a:ext cx="6286500" cy="32494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54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16" y="186995"/>
            <a:ext cx="9578441" cy="91581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 на прототипизиране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11" y="1444372"/>
            <a:ext cx="4772026" cy="4579601"/>
          </a:xfrm>
        </p:spPr>
        <p:txBody>
          <a:bodyPr numCol="1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Прототипът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дава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представа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клиента за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системата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Увеличава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скоростта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разработка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Потребителите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участват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активно в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тестването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с обратна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връзка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Грешките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могат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бъдат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открити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по-ранен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етап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Липсваща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функционалност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се определи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лесно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по-ранен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етап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Намалява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рисковият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фактор от грешки в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системата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677650" y="6248399"/>
            <a:ext cx="51435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14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FA8B6E2B-9471-5DB7-1C8F-86FCFA99C562}"/>
              </a:ext>
            </a:extLst>
          </p:cNvPr>
          <p:cNvSpPr txBox="1">
            <a:spLocks/>
          </p:cNvSpPr>
          <p:nvPr/>
        </p:nvSpPr>
        <p:spPr>
          <a:xfrm>
            <a:off x="6273265" y="1444372"/>
            <a:ext cx="4451887" cy="457200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Този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отнема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повече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време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по-скъп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в случаи в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прототипите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не се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харесат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от клиента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Прототипът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доведе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фалшиви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очаквания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Възможността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добавяне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нови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компоненти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модули 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изисквания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Не 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подходящ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големи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проекти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6F3D3B71-B8E9-CB01-38BE-EA2DB1D987A1}"/>
              </a:ext>
            </a:extLst>
          </p:cNvPr>
          <p:cNvSpPr txBox="1">
            <a:spLocks/>
          </p:cNvSpPr>
          <p:nvPr/>
        </p:nvSpPr>
        <p:spPr>
          <a:xfrm>
            <a:off x="1146710" y="834025"/>
            <a:ext cx="4772027" cy="915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Предимства</a:t>
            </a:r>
            <a:b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9" name="Заглавие 1">
            <a:extLst>
              <a:ext uri="{FF2B5EF4-FFF2-40B4-BE49-F238E27FC236}">
                <a16:creationId xmlns:a16="http://schemas.microsoft.com/office/drawing/2014/main" id="{DDE754E7-389F-8FDB-2CCC-507972A9D5EF}"/>
              </a:ext>
            </a:extLst>
          </p:cNvPr>
          <p:cNvSpPr txBox="1">
            <a:spLocks/>
          </p:cNvSpPr>
          <p:nvPr/>
        </p:nvSpPr>
        <p:spPr>
          <a:xfrm>
            <a:off x="5918737" y="834025"/>
            <a:ext cx="4772027" cy="915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Недостатъци</a:t>
            </a:r>
            <a:b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0879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153"/>
            <a:ext cx="9563100" cy="91581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Гъвкави</a:t>
            </a:r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методи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773448"/>
            <a:ext cx="6934200" cy="5273002"/>
          </a:xfrm>
        </p:spPr>
        <p:txBody>
          <a:bodyPr numCol="1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Гъвкавите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разработка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имат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постепенен характер. Този метод се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фокусира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върху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гъвкавостта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удовлетвореността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клиентите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чрез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бърза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доставка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работещ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„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софтуерен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продукт“.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биват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разделени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малки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времеви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диапазони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лесни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изпълнение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Предоставят се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работещи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функции на края на всяка итерация.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Във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всяка итерация се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извършват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всички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дейности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планиране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проектиране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разработка 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тестване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При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гъвкавите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комуникацията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клента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за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предпочитане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пред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Има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различни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видове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гъвкави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Някой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тях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биват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Driven Development,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Екстремно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програмиране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други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696700" y="6248399"/>
            <a:ext cx="4953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15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BE4E6919-2594-C459-E3FE-7DEAE170B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7699"/>
            <a:ext cx="5124450" cy="530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45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16" y="186995"/>
            <a:ext cx="9578441" cy="91581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Гъвкави</a:t>
            </a:r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методи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10" y="1425322"/>
            <a:ext cx="4772026" cy="4579601"/>
          </a:xfrm>
        </p:spPr>
        <p:txBody>
          <a:bodyPr numCol="1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Насърчаване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работата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екип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кръстосване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функционален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екип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екипи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в обучение.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Функционалността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се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развива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бързо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Променящите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изисквания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проблем.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Приоритеризират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хората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взаимодействията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пред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процесите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инструментите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Разработчици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клиенти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тестери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редовно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помежду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си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работят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заедно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677650" y="6248399"/>
            <a:ext cx="51435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/>
              <a:t>16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FA8B6E2B-9471-5DB7-1C8F-86FCFA99C562}"/>
              </a:ext>
            </a:extLst>
          </p:cNvPr>
          <p:cNvSpPr txBox="1">
            <a:spLocks/>
          </p:cNvSpPr>
          <p:nvPr/>
        </p:nvSpPr>
        <p:spPr>
          <a:xfrm>
            <a:off x="6273265" y="1425322"/>
            <a:ext cx="4451887" cy="457200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Не се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фокусират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върху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необходимото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проектиране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документация.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Оценяването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големите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проекти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началото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е трудно.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Не 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подходящ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за обработка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сложни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зависимости.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Промяната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технологията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бъде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доста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трудна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предизвикателна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задача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поради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липсата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документация.</a:t>
            </a:r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6F3D3B71-B8E9-CB01-38BE-EA2DB1D987A1}"/>
              </a:ext>
            </a:extLst>
          </p:cNvPr>
          <p:cNvSpPr txBox="1">
            <a:spLocks/>
          </p:cNvSpPr>
          <p:nvPr/>
        </p:nvSpPr>
        <p:spPr>
          <a:xfrm>
            <a:off x="1146710" y="834025"/>
            <a:ext cx="4772027" cy="915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Предимства</a:t>
            </a:r>
            <a:b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9" name="Заглавие 1">
            <a:extLst>
              <a:ext uri="{FF2B5EF4-FFF2-40B4-BE49-F238E27FC236}">
                <a16:creationId xmlns:a16="http://schemas.microsoft.com/office/drawing/2014/main" id="{DDE754E7-389F-8FDB-2CCC-507972A9D5EF}"/>
              </a:ext>
            </a:extLst>
          </p:cNvPr>
          <p:cNvSpPr txBox="1">
            <a:spLocks/>
          </p:cNvSpPr>
          <p:nvPr/>
        </p:nvSpPr>
        <p:spPr>
          <a:xfrm>
            <a:off x="5918737" y="834025"/>
            <a:ext cx="4772027" cy="915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Недостатъци</a:t>
            </a:r>
            <a:b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212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669" y="152697"/>
            <a:ext cx="2659462" cy="915816"/>
          </a:xfrm>
        </p:spPr>
        <p:txBody>
          <a:bodyPr>
            <a:normAutofit/>
          </a:bodyPr>
          <a:lstStyle/>
          <a:p>
            <a:r>
              <a:rPr lang="bg-BG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955926"/>
            <a:ext cx="9563100" cy="3981450"/>
          </a:xfrm>
        </p:spPr>
        <p:txBody>
          <a:bodyPr numCol="1"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Тази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презентация е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фокусирана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върху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сравнителен анализ на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различни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модели за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софтуерни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Освен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това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разглежда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пет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различни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отчитащи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различни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фактори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както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техните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предимства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недостатъци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Като заключение можем да кажем, че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каскадният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осигурява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основата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растежът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екипът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разработка,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ако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запознати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по отношение на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пълните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изисквания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среда. Итеративният дизайн е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подобреният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каскаднтият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дизайн. Той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дава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обратна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връзка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предходната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версия на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Спираловият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занимава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риска от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общата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стойност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проекта за развитие и се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използва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разработка на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сложни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скъпи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Моделът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прототипизиране се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използва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когато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желаната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система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трябва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повече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взаимодействие с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крайният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потребител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Гъвкавите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приветства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промените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във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всяка фаза. При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тях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по-лесно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да се правят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промени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често</a:t>
            </a:r>
            <a:r>
              <a:rPr lang="ru-RU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247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152697"/>
            <a:ext cx="9563100" cy="915816"/>
          </a:xfrm>
        </p:spPr>
        <p:txBody>
          <a:bodyPr>
            <a:normAutofit/>
          </a:bodyPr>
          <a:lstStyle/>
          <a:p>
            <a:r>
              <a:rPr lang="bg-BG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Литература и допълнителна информация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438275"/>
            <a:ext cx="9563100" cy="3981450"/>
          </a:xfrm>
        </p:spPr>
        <p:txBody>
          <a:bodyPr numCol="1"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bg-BG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Статии: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bg-BG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  </a:t>
            </a:r>
            <a:r>
              <a:rPr lang="en-US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are the Software Development Models?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en-US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http://tryqa.com/what-are-the-software-development-models/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en-US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[2] 8 Software Development Models: Sliced, Diced and Organized in Charts https://www.scnsoft.com/blog/software-development-models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en-US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[3] SDLC (</a:t>
            </a:r>
            <a:r>
              <a:rPr lang="bg-BG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жизнен цикъл на разработка на софтуер) Фази, методологии, процес и модели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en-US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https://bg.myservername.com/sdlc-phases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bg-BG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Други източници: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bg-BG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  </a:t>
            </a:r>
            <a:r>
              <a:rPr lang="en-US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Wikipedia.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en-US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https://en.wikipedia.org/wiki/Software_development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en-US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[2]  Google Images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en-US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https://www.google.com/imghp?hl=en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endParaRPr lang="en-US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705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554" y="970134"/>
            <a:ext cx="2682890" cy="1049235"/>
          </a:xfrm>
        </p:spPr>
        <p:txBody>
          <a:bodyPr>
            <a:normAutofit/>
          </a:bodyPr>
          <a:lstStyle/>
          <a:p>
            <a:r>
              <a:rPr lang="bg-BG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Съдържание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995" y="1524000"/>
            <a:ext cx="9955764" cy="4363866"/>
          </a:xfrm>
        </p:spPr>
        <p:txBody>
          <a:bodyPr numCol="2">
            <a:noAutofit/>
          </a:bodyPr>
          <a:lstStyle/>
          <a:p>
            <a:r>
              <a:rPr lang="ru-RU" sz="2200" dirty="0" err="1"/>
              <a:t>Заглавна</a:t>
            </a:r>
            <a:r>
              <a:rPr lang="ru-RU" sz="2200" dirty="0"/>
              <a:t> страница (стр.0) </a:t>
            </a:r>
          </a:p>
          <a:p>
            <a:r>
              <a:rPr lang="ru-RU" sz="2200" dirty="0" err="1"/>
              <a:t>Съдържание</a:t>
            </a:r>
            <a:r>
              <a:rPr lang="ru-RU" sz="2200" dirty="0"/>
              <a:t> (стр.1) </a:t>
            </a:r>
          </a:p>
          <a:p>
            <a:r>
              <a:rPr lang="ru-RU" sz="2200" dirty="0" err="1"/>
              <a:t>Етапи</a:t>
            </a:r>
            <a:r>
              <a:rPr lang="ru-RU" sz="2200" dirty="0"/>
              <a:t> за </a:t>
            </a:r>
            <a:r>
              <a:rPr lang="ru-RU" sz="2200" dirty="0" err="1"/>
              <a:t>разработване</a:t>
            </a:r>
            <a:r>
              <a:rPr lang="ru-RU" sz="2200" dirty="0"/>
              <a:t> на </a:t>
            </a:r>
            <a:r>
              <a:rPr lang="ru-RU" sz="2200" dirty="0" err="1"/>
              <a:t>софтуер</a:t>
            </a:r>
            <a:r>
              <a:rPr lang="ru-RU" sz="2200" dirty="0"/>
              <a:t> (стр.2) </a:t>
            </a:r>
          </a:p>
          <a:p>
            <a:r>
              <a:rPr lang="ru-RU" sz="2200" dirty="0"/>
              <a:t>Увод (стр.3 - 5) </a:t>
            </a:r>
          </a:p>
          <a:p>
            <a:r>
              <a:rPr lang="ru-RU" sz="2200" dirty="0"/>
              <a:t>Жизнен </a:t>
            </a:r>
            <a:r>
              <a:rPr lang="ru-RU" sz="2200" dirty="0" err="1"/>
              <a:t>цикъл</a:t>
            </a:r>
            <a:r>
              <a:rPr lang="ru-RU" sz="2200" dirty="0"/>
              <a:t> на </a:t>
            </a:r>
            <a:r>
              <a:rPr lang="ru-RU" sz="2200" dirty="0" err="1"/>
              <a:t>софтуерната</a:t>
            </a:r>
            <a:r>
              <a:rPr lang="ru-RU" sz="2200" dirty="0"/>
              <a:t> разработка (стр.6) </a:t>
            </a:r>
          </a:p>
          <a:p>
            <a:r>
              <a:rPr lang="ru-RU" sz="2200" dirty="0"/>
              <a:t>Каскаден </a:t>
            </a:r>
            <a:r>
              <a:rPr lang="ru-RU" sz="2200" dirty="0" err="1"/>
              <a:t>модел</a:t>
            </a:r>
            <a:r>
              <a:rPr lang="ru-RU" sz="2200" dirty="0"/>
              <a:t> (стр.7-8) </a:t>
            </a:r>
          </a:p>
          <a:p>
            <a:r>
              <a:rPr lang="ru-RU" sz="2200" dirty="0"/>
              <a:t>Итеративен </a:t>
            </a:r>
            <a:r>
              <a:rPr lang="ru-RU" sz="2200" dirty="0" err="1"/>
              <a:t>модел</a:t>
            </a:r>
            <a:r>
              <a:rPr lang="ru-RU" sz="2200" dirty="0"/>
              <a:t> (стр.9-10) </a:t>
            </a:r>
          </a:p>
          <a:p>
            <a:r>
              <a:rPr lang="ru-RU" sz="2200" dirty="0"/>
              <a:t>Спираловиден </a:t>
            </a:r>
            <a:r>
              <a:rPr lang="ru-RU" sz="2200" dirty="0" err="1"/>
              <a:t>модел</a:t>
            </a:r>
            <a:r>
              <a:rPr lang="ru-RU" sz="2200"/>
              <a:t> </a:t>
            </a:r>
            <a:br>
              <a:rPr lang="ru-RU" sz="2200"/>
            </a:br>
            <a:r>
              <a:rPr lang="ru-RU" sz="2200"/>
              <a:t>(</a:t>
            </a:r>
            <a:r>
              <a:rPr lang="ru-RU" sz="2200" dirty="0"/>
              <a:t>стр.11-12) </a:t>
            </a:r>
          </a:p>
          <a:p>
            <a:r>
              <a:rPr lang="ru-RU" sz="2200" dirty="0" err="1"/>
              <a:t>Модел</a:t>
            </a:r>
            <a:r>
              <a:rPr lang="ru-RU" sz="2200" dirty="0"/>
              <a:t> на прототипизиране (стр.13-14) </a:t>
            </a:r>
          </a:p>
          <a:p>
            <a:r>
              <a:rPr lang="ru-RU" sz="2200" dirty="0" err="1"/>
              <a:t>Гъвкави</a:t>
            </a:r>
            <a:r>
              <a:rPr lang="ru-RU" sz="2200" dirty="0"/>
              <a:t> </a:t>
            </a:r>
            <a:r>
              <a:rPr lang="ru-RU" sz="2200" dirty="0" err="1"/>
              <a:t>методи</a:t>
            </a:r>
            <a:r>
              <a:rPr lang="ru-RU" sz="2200" dirty="0"/>
              <a:t> (стр.15-16)</a:t>
            </a:r>
          </a:p>
          <a:p>
            <a:r>
              <a:rPr lang="ru-RU" sz="2200" dirty="0"/>
              <a:t>Заключение (стр.17) </a:t>
            </a:r>
          </a:p>
          <a:p>
            <a:r>
              <a:rPr lang="ru-RU" sz="2200" dirty="0"/>
              <a:t>Литература (стр.18) </a:t>
            </a:r>
          </a:p>
          <a:p>
            <a:r>
              <a:rPr lang="ru-RU" sz="2200" dirty="0"/>
              <a:t>Речник (стр.19) </a:t>
            </a:r>
          </a:p>
          <a:p>
            <a:r>
              <a:rPr lang="ru-RU" sz="2200" dirty="0" err="1"/>
              <a:t>Крайна</a:t>
            </a:r>
            <a:r>
              <a:rPr lang="ru-RU" sz="2200" dirty="0"/>
              <a:t> страница (стр.15)</a:t>
            </a:r>
            <a:endParaRPr lang="en-US" sz="2200" dirty="0"/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1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152697"/>
            <a:ext cx="9563100" cy="915816"/>
          </a:xfrm>
        </p:spPr>
        <p:txBody>
          <a:bodyPr>
            <a:normAutofit/>
          </a:bodyPr>
          <a:lstStyle/>
          <a:p>
            <a:pPr algn="ctr"/>
            <a:r>
              <a:rPr lang="bg-BG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Речник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438275"/>
            <a:ext cx="9563100" cy="3981450"/>
          </a:xfrm>
        </p:spPr>
        <p:txBody>
          <a:bodyPr numCol="1"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 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Driven Development (FDD) -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организира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разработката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около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функционалноста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проекта и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обновяването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Екстремно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програмиране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тип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програмиране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проектна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методология за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създаване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една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от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няколкото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гъвкави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методологии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[3] Метод за динамично развитие на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системата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(DSDM) –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това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рамка за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предоставяне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бизнес решения,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които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разчитат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голяма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степен на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прототипирането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основна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техника и </a:t>
            </a:r>
            <a:r>
              <a:rPr lang="ru-RU" sz="8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самият</a:t>
            </a:r>
            <a:r>
              <a:rPr lang="ru-RU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той е одобрен по ISO 9001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endParaRPr lang="en-US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2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B9D53A-552D-FC71-30AD-A9AE08376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39" y="3429000"/>
            <a:ext cx="9418320" cy="1434213"/>
          </a:xfrm>
        </p:spPr>
        <p:txBody>
          <a:bodyPr>
            <a:normAutofit/>
          </a:bodyPr>
          <a:lstStyle/>
          <a:p>
            <a:pPr algn="ctr">
              <a:lnSpc>
                <a:spcPct val="93000"/>
              </a:lnSpc>
            </a:pPr>
            <a:r>
              <a:rPr lang="ru-RU" sz="3000" b="1" dirty="0"/>
              <a:t>Нов </a:t>
            </a:r>
            <a:r>
              <a:rPr lang="ru-RU" sz="3000" b="1" dirty="0" err="1"/>
              <a:t>български</a:t>
            </a:r>
            <a:r>
              <a:rPr lang="ru-RU" sz="3000" b="1" dirty="0"/>
              <a:t> университет</a:t>
            </a:r>
            <a:br>
              <a:rPr lang="ru-RU" sz="3000" b="1" dirty="0"/>
            </a:br>
            <a:r>
              <a:rPr lang="ru-RU" sz="3000" b="1" dirty="0"/>
              <a:t> </a:t>
            </a:r>
            <a:r>
              <a:rPr lang="ru-RU" sz="3000" b="1" dirty="0" err="1"/>
              <a:t>деп</a:t>
            </a:r>
            <a:r>
              <a:rPr lang="ru-RU" sz="3000" b="1" dirty="0"/>
              <a:t>. </a:t>
            </a:r>
            <a:r>
              <a:rPr lang="ru-RU" sz="3000" b="1" dirty="0" err="1"/>
              <a:t>Информационни</a:t>
            </a:r>
            <a:r>
              <a:rPr lang="ru-RU" sz="3000" b="1" dirty="0"/>
              <a:t> технологии, </a:t>
            </a:r>
            <a:br>
              <a:rPr lang="ru-RU" sz="3000" b="1" dirty="0"/>
            </a:br>
            <a:r>
              <a:rPr lang="ru-RU" sz="3000" b="1" dirty="0"/>
              <a:t>/OOOK025/ Информатика.</a:t>
            </a:r>
            <a:endParaRPr lang="en-US" sz="3000" b="1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DBB33D6-37A9-17B0-00ED-D80219E6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46955"/>
            <a:ext cx="12496800" cy="611045"/>
          </a:xfrm>
        </p:spPr>
        <p:txBody>
          <a:bodyPr>
            <a:normAutofit/>
          </a:bodyPr>
          <a:lstStyle/>
          <a:p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Преподавател: Доц. Д-р Петя Асенова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Изготвил: Александър </a:t>
            </a:r>
            <a:r>
              <a:rPr lang="bg-BG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Пилафов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/F91104/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5FE551D-E5B6-AE82-8900-4172D521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00" y="852738"/>
            <a:ext cx="2109399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555" y="1122534"/>
            <a:ext cx="2682890" cy="1049235"/>
          </a:xfrm>
        </p:spPr>
        <p:txBody>
          <a:bodyPr>
            <a:normAutofit fontScale="90000"/>
          </a:bodyPr>
          <a:lstStyle/>
          <a:p>
            <a:br>
              <a:rPr lang="bg-BG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22535"/>
            <a:ext cx="9563100" cy="461293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Успехът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разработката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даден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зависи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използваните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софтуерн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са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ключови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фактори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цялостния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бота върху един софтуер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Състоят се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няколко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различни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етап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а: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bg-BG" sz="2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bg-BG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събиране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изисквания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проектиране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тестване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внедряване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/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3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477" y="933747"/>
            <a:ext cx="1189045" cy="915816"/>
          </a:xfrm>
        </p:spPr>
        <p:txBody>
          <a:bodyPr>
            <a:normAutofit/>
          </a:bodyPr>
          <a:lstStyle/>
          <a:p>
            <a:r>
              <a:rPr lang="bg-BG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Увод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562100"/>
            <a:ext cx="9544050" cy="3981450"/>
          </a:xfrm>
        </p:spPr>
        <p:txBody>
          <a:bodyPr numCol="1"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Качеството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разработката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води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ефектив</a:t>
            </a:r>
            <a:r>
              <a:rPr lang="bg-BG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ен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софтуерен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известен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също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„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изнен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цикъл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софтуерната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Има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различни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различни видове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ни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Всеки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описва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разнообразието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действия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които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извършени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време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„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софтуерни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 с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използва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зависимост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естеството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ваните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софтуерни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процеси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през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десетилетията</a:t>
            </a:r>
            <a:r>
              <a:rPr lang="bg-BG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се използват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подобряване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качеството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bg-BG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ът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скелет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предложен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изработване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софтуерен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продукт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5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477" y="933747"/>
            <a:ext cx="1189045" cy="915816"/>
          </a:xfrm>
        </p:spPr>
        <p:txBody>
          <a:bodyPr>
            <a:normAutofit/>
          </a:bodyPr>
          <a:lstStyle/>
          <a:p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390650"/>
            <a:ext cx="9563100" cy="4029075"/>
          </a:xfrm>
        </p:spPr>
        <p:txBody>
          <a:bodyPr numCol="1">
            <a:normAutofit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bg-BG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ните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процеси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</a:t>
            </a:r>
            <a:r>
              <a:rPr lang="bg-BG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работка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се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състоят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различни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дейности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които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биват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следните</a:t>
            </a:r>
            <a:r>
              <a:rPr lang="bg-BG" sz="22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Спецификация и анализ на изискванията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Избиране на софтуерна архитектура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Проектиране на софтуера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 на софтуера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Тестване 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Имплементация 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 и обучение към софтуера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bg-BG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Софтуерна поддръжка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309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477" y="933747"/>
            <a:ext cx="1189045" cy="915816"/>
          </a:xfrm>
        </p:spPr>
        <p:txBody>
          <a:bodyPr>
            <a:normAutofit/>
          </a:bodyPr>
          <a:lstStyle/>
          <a:p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933746"/>
            <a:ext cx="9563100" cy="5162253"/>
          </a:xfrm>
        </p:spPr>
        <p:txBody>
          <a:bodyPr numCol="1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Екипът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разработка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взема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предвид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целите и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задачите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проекта при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избирането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модела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софтуерния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по,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върви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целият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проект. Има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различни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видове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модели и организации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процеса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разработка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Приема се за най-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подходящ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този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опростява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процеса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и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увеличава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продуктивността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разработчиците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Това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изследване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обсъжда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сравнението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между пет „модели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процеси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Каскаден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Еволюционно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Итеративно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Компонентно-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базиран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софтуерен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инженеринг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Гъвкави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методи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10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182153"/>
            <a:ext cx="9544050" cy="915816"/>
          </a:xfrm>
        </p:spPr>
        <p:txBody>
          <a:bodyPr>
            <a:normAutofit/>
          </a:bodyPr>
          <a:lstStyle/>
          <a:p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„Жизнен </a:t>
            </a:r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цикъл</a:t>
            </a:r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 на </a:t>
            </a:r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софтуерната</a:t>
            </a:r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разработка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532767"/>
            <a:ext cx="5791200" cy="4555905"/>
          </a:xfrm>
        </p:spPr>
        <p:txBody>
          <a:bodyPr numCol="1"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Фази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жизненият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цикъл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990975" algn="l"/>
              </a:tabLs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Спецификация и анализ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изискванията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990975" algn="l"/>
              </a:tabLs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Дизайн и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проектиране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системата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990975" algn="l"/>
              </a:tabLst>
            </a:pP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кодене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990975" algn="l"/>
              </a:tabLst>
            </a:pP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Тестване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990975" algn="l"/>
              </a:tabLst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Имплементация (реализация)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990975" algn="l"/>
              </a:tabLst>
            </a:pP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Поддръжка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софтуера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6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46D6A4-33BE-B70C-4139-F14DC97DB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4432" r="3177" b="3671"/>
          <a:stretch/>
        </p:blipFill>
        <p:spPr bwMode="auto">
          <a:xfrm>
            <a:off x="0" y="914400"/>
            <a:ext cx="6096000" cy="517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07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182153"/>
            <a:ext cx="9544050" cy="91581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Каскаден </a:t>
            </a:r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862" y="862013"/>
            <a:ext cx="6035138" cy="5273002"/>
          </a:xfrm>
        </p:spPr>
        <p:txBody>
          <a:bodyPr numCol="1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90975" algn="l"/>
              </a:tabLst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Каскадният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традиционен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известен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още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класически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разработка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софтуер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Той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описва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методологията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разработка,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линейни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последователни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фази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проектиране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Поради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последвателното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протичане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фазите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при него не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да се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върне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лесно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към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предишен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етап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Планирането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спецификацията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този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изключително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важни.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Започва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се с анализ и спецификация на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изискванията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след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което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продължава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към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избора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архитектурен дизайн,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кодиране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тестване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внедряване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поддръжка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7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A860450D-DE53-2886-49C7-FF1190419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" t="3565" r="3215" b="5545"/>
          <a:stretch/>
        </p:blipFill>
        <p:spPr bwMode="auto">
          <a:xfrm>
            <a:off x="0" y="862013"/>
            <a:ext cx="6035140" cy="52266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131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4F3EDE-BDD1-A6C9-F08B-051D3009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16" y="167945"/>
            <a:ext cx="9578441" cy="915816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Каскаден </a:t>
            </a:r>
            <a:r>
              <a:rPr lang="ru-RU" sz="3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модел</a:t>
            </a:r>
            <a:b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FE2D0-AB44-57D9-CFC1-3D340FC1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12" y="1485899"/>
            <a:ext cx="4772026" cy="4579601"/>
          </a:xfrm>
        </p:spPr>
        <p:txBody>
          <a:bodyPr numCol="1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Лесен за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имплементиране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разбиране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Всяка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стъпка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има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добре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дефинирани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цени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Работи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добре при вече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започнати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проекти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не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изисква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силни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програмисти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Действа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шаблон, в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методи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за анализ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могат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 се направят за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фазите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проектиране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кодиране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поддръжка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A7F51FA2-C1DD-9A4F-A766-FA9F2F20ABDB}"/>
              </a:ext>
            </a:extLst>
          </p:cNvPr>
          <p:cNvSpPr txBox="1">
            <a:spLocks/>
          </p:cNvSpPr>
          <p:nvPr/>
        </p:nvSpPr>
        <p:spPr>
          <a:xfrm>
            <a:off x="11544300" y="6248399"/>
            <a:ext cx="647700" cy="60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b="1" dirty="0"/>
              <a:t>8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FA8B6E2B-9471-5DB7-1C8F-86FCFA99C562}"/>
              </a:ext>
            </a:extLst>
          </p:cNvPr>
          <p:cNvSpPr txBox="1">
            <a:spLocks/>
          </p:cNvSpPr>
          <p:nvPr/>
        </p:nvSpPr>
        <p:spPr>
          <a:xfrm>
            <a:off x="6273263" y="1485898"/>
            <a:ext cx="4451887" cy="457200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Изискванията не се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променят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лесно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след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като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фазата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проектиране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завършена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Има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голям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риск при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разработване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проект с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заложени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грешки в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спецификацията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3990975" algn="l"/>
              </a:tabLst>
            </a:pP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Ако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клиентът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не е точен и ясен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във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фазата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спецификация, е трудно да се приеме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каквато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 да е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промяна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всеки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следващ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етап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6F3D3B71-B8E9-CB01-38BE-EA2DB1D987A1}"/>
              </a:ext>
            </a:extLst>
          </p:cNvPr>
          <p:cNvSpPr txBox="1">
            <a:spLocks/>
          </p:cNvSpPr>
          <p:nvPr/>
        </p:nvSpPr>
        <p:spPr>
          <a:xfrm>
            <a:off x="1146710" y="834025"/>
            <a:ext cx="4772027" cy="915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Предимства</a:t>
            </a:r>
            <a:b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9" name="Заглавие 1">
            <a:extLst>
              <a:ext uri="{FF2B5EF4-FFF2-40B4-BE49-F238E27FC236}">
                <a16:creationId xmlns:a16="http://schemas.microsoft.com/office/drawing/2014/main" id="{DDE754E7-389F-8FDB-2CCC-507972A9D5EF}"/>
              </a:ext>
            </a:extLst>
          </p:cNvPr>
          <p:cNvSpPr txBox="1">
            <a:spLocks/>
          </p:cNvSpPr>
          <p:nvPr/>
        </p:nvSpPr>
        <p:spPr>
          <a:xfrm>
            <a:off x="5918737" y="834025"/>
            <a:ext cx="4772027" cy="915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>
                <a:ea typeface="Calibri" panose="020F0502020204030204" pitchFamily="34" charset="0"/>
                <a:cs typeface="Times New Roman" panose="02020603050405020304" pitchFamily="18" charset="0"/>
              </a:rPr>
              <a:t>Недостатъци</a:t>
            </a:r>
            <a:b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242804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Галерия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TM10001114[[fn=Галерия]]</Template>
  <TotalTime>100</TotalTime>
  <Words>1816</Words>
  <Application>Microsoft Office PowerPoint</Application>
  <PresentationFormat>Широк екран</PresentationFormat>
  <Paragraphs>173</Paragraphs>
  <Slides>21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Галерия</vt:lpstr>
      <vt:lpstr>Нов български университет  деп. Информационни технологии,  /OOOK025/ Информатика.</vt:lpstr>
      <vt:lpstr>Съдържание </vt:lpstr>
      <vt:lpstr>  </vt:lpstr>
      <vt:lpstr>Увод </vt:lpstr>
      <vt:lpstr> </vt:lpstr>
      <vt:lpstr> </vt:lpstr>
      <vt:lpstr>„Жизнен цикъл“ на софтуерната разработка </vt:lpstr>
      <vt:lpstr>Каскаден модел </vt:lpstr>
      <vt:lpstr>Каскаден модел </vt:lpstr>
      <vt:lpstr>Итеративен модел  </vt:lpstr>
      <vt:lpstr>Итеративен модел </vt:lpstr>
      <vt:lpstr>Спираловиден модел  </vt:lpstr>
      <vt:lpstr>Спираловиден модел </vt:lpstr>
      <vt:lpstr>Модел на прототипизиране </vt:lpstr>
      <vt:lpstr>Модел на прототипизиране </vt:lpstr>
      <vt:lpstr>Гъвкави методи </vt:lpstr>
      <vt:lpstr>Гъвкави методи </vt:lpstr>
      <vt:lpstr>Заключение </vt:lpstr>
      <vt:lpstr>Литература и допълнителна информация </vt:lpstr>
      <vt:lpstr>Речник </vt:lpstr>
      <vt:lpstr>Нов български университет  деп. Информационни технологии,  /OOOK025/ Информатика.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 български университет  деп. Информационни технологии,  /OOOK025/ Информатика.</dc:title>
  <dc:creator>Alexandar Pilafov</dc:creator>
  <cp:lastModifiedBy>Alexandar Pilafov</cp:lastModifiedBy>
  <cp:revision>3</cp:revision>
  <dcterms:created xsi:type="dcterms:W3CDTF">2024-01-24T22:00:33Z</dcterms:created>
  <dcterms:modified xsi:type="dcterms:W3CDTF">2024-01-24T23:42:22Z</dcterms:modified>
</cp:coreProperties>
</file>