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E4E4E4"/>
    <a:srgbClr val="33CCCC"/>
    <a:srgbClr val="B2B3B4"/>
    <a:srgbClr val="767878"/>
    <a:srgbClr val="BDBEBE"/>
    <a:srgbClr val="DCDCDC"/>
    <a:srgbClr val="F28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73" autoAdjust="0"/>
  </p:normalViewPr>
  <p:slideViewPr>
    <p:cSldViewPr snapToGrid="0">
      <p:cViewPr varScale="1">
        <p:scale>
          <a:sx n="107" d="100"/>
          <a:sy n="107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DF889-9C8A-4727-B309-5EC0CAA067C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32349-2AB0-4926-B32D-C0FBE06F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9E1-7882-424A-A981-35C7BFC6C9B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9F41-E7E0-4C61-B8DB-3BC3050764C8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1B6-1F8C-454D-9A1E-7AFD30659C9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85A7-442B-4C04-AEA3-F6ED759B861A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6865-35ED-4952-AA39-E683898652EA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D02-1660-47DE-B267-91C459C73DB3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73F6-070D-49CC-85E3-AD33FB87511C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71EB-E50A-4046-B299-AF0FFAB86A17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DC6-0AAA-4169-BA67-B99B605CDD86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3038-AAD3-4CC3-8344-0A04A7990F9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0E3F-13E7-4491-BB4C-40A6439FCE4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4709-82F0-4B79-8B6A-4DE9204FBC42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414F-501E-4EAA-BA73-139A9BA5EAD9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72E-C645-48AB-9302-031445EF9884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E36D-6FBD-4CBB-BF11-551D98B80926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E154-3DA8-4D19-8F59-CFC1E148C895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39B192-EE9D-4D7B-865A-18C034CF8250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10C1C1-BF6C-418F-A398-507C3BC904C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D2790E-BE4F-4ECB-B519-F9C8C08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-edu.nbu.bg/course/view.php?id=28814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1EDC659-0285-4CE6-88C0-FEFEB4B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530225"/>
            <a:ext cx="10992691" cy="1276350"/>
          </a:xfrm>
        </p:spPr>
        <p:txBody>
          <a:bodyPr>
            <a:normAutofit fontScale="90000"/>
          </a:bodyPr>
          <a:lstStyle/>
          <a:p>
            <a:r>
              <a:rPr lang="bg-BG" sz="3100" dirty="0">
                <a:solidFill>
                  <a:srgbClr val="E4E4E4"/>
                </a:solidFill>
                <a:latin typeface="+mn-lt"/>
              </a:rPr>
              <a:t>Проект по </a:t>
            </a:r>
            <a:r>
              <a:rPr lang="ru-RU" sz="31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UX </a:t>
            </a:r>
            <a:r>
              <a:rPr lang="ru-RU" sz="3100" b="0" i="0" u="sng" dirty="0" err="1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ru-RU" sz="31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Функционален дизайн на </a:t>
            </a:r>
            <a:r>
              <a:rPr lang="ru-RU" sz="3100" b="0" i="0" u="sng" dirty="0" err="1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потребителски</a:t>
            </a:r>
            <a:r>
              <a:rPr lang="ru-RU" sz="31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3100" b="0" i="0" u="sng" dirty="0" err="1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софтуер</a:t>
            </a:r>
            <a:br>
              <a:rPr lang="ru-RU" b="0" i="0" u="sng" dirty="0">
                <a:solidFill>
                  <a:srgbClr val="0B4F8A"/>
                </a:solidFill>
                <a:effectLst/>
                <a:latin typeface="-apple-system"/>
              </a:rPr>
            </a:br>
            <a:endParaRPr lang="en-US" dirty="0">
              <a:solidFill>
                <a:srgbClr val="F28943"/>
              </a:solidFill>
              <a:latin typeface="+mn-lt"/>
            </a:endParaRPr>
          </a:p>
        </p:txBody>
      </p:sp>
      <p:sp>
        <p:nvSpPr>
          <p:cNvPr id="7" name="Заглавие 3">
            <a:extLst>
              <a:ext uri="{FF2B5EF4-FFF2-40B4-BE49-F238E27FC236}">
                <a16:creationId xmlns:a16="http://schemas.microsoft.com/office/drawing/2014/main" id="{32C41247-4E1B-4DF4-9CF7-9AE66C462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9345" y="6327775"/>
            <a:ext cx="4474695" cy="1039183"/>
          </a:xfrm>
        </p:spPr>
        <p:txBody>
          <a:bodyPr>
            <a:normAutofit fontScale="97500"/>
          </a:bodyPr>
          <a:lstStyle/>
          <a:p>
            <a:br>
              <a:rPr lang="ru-RU" b="0" i="0" u="sng" dirty="0">
                <a:solidFill>
                  <a:srgbClr val="0B4F8A"/>
                </a:solidFill>
                <a:effectLst/>
                <a:latin typeface="-apple-system"/>
              </a:rPr>
            </a:br>
            <a:endParaRPr lang="en-US" dirty="0">
              <a:solidFill>
                <a:srgbClr val="F28943"/>
              </a:solidFill>
              <a:latin typeface="+mn-lt"/>
            </a:endParaRPr>
          </a:p>
        </p:txBody>
      </p:sp>
      <p:sp>
        <p:nvSpPr>
          <p:cNvPr id="10" name="Заглавие 3">
            <a:extLst>
              <a:ext uri="{FF2B5EF4-FFF2-40B4-BE49-F238E27FC236}">
                <a16:creationId xmlns:a16="http://schemas.microsoft.com/office/drawing/2014/main" id="{626327BB-49E2-4AEF-A63F-EF4EA8C49748}"/>
              </a:ext>
            </a:extLst>
          </p:cNvPr>
          <p:cNvSpPr txBox="1">
            <a:spLocks/>
          </p:cNvSpPr>
          <p:nvPr/>
        </p:nvSpPr>
        <p:spPr>
          <a:xfrm>
            <a:off x="4757737" y="2790825"/>
            <a:ext cx="6147726" cy="127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br>
              <a:rPr lang="ru-RU" u="sng" dirty="0">
                <a:solidFill>
                  <a:srgbClr val="0B4F8A"/>
                </a:solidFill>
                <a:effectLst/>
                <a:latin typeface="-apple-system"/>
              </a:rPr>
            </a:br>
            <a:r>
              <a:rPr lang="ru-RU" sz="2500" dirty="0">
                <a:solidFill>
                  <a:srgbClr val="E4E4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Тема:</a:t>
            </a:r>
            <a:r>
              <a:rPr lang="ru-RU" sz="25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500" u="sng" dirty="0">
                <a:solidFill>
                  <a:srgbClr val="00B0F0"/>
                </a:solidFill>
                <a:effectLst/>
              </a:rPr>
              <a:t>UX </a:t>
            </a:r>
            <a:r>
              <a:rPr lang="ru-RU" sz="2500" u="sng" dirty="0" err="1">
                <a:solidFill>
                  <a:srgbClr val="00B0F0"/>
                </a:solidFill>
                <a:effectLst/>
              </a:rPr>
              <a:t>Design</a:t>
            </a:r>
            <a:r>
              <a:rPr lang="ru-RU" sz="2500" u="sng" dirty="0">
                <a:solidFill>
                  <a:srgbClr val="00B0F0"/>
                </a:solidFill>
                <a:effectLst/>
              </a:rPr>
              <a:t> на </a:t>
            </a:r>
            <a:r>
              <a:rPr lang="ru-RU" sz="2500" u="sng" dirty="0" err="1">
                <a:solidFill>
                  <a:srgbClr val="00B0F0"/>
                </a:solidFill>
                <a:effectLst/>
              </a:rPr>
              <a:t>мобилно</a:t>
            </a:r>
            <a:r>
              <a:rPr lang="ru-RU" sz="2500" u="sng" dirty="0">
                <a:solidFill>
                  <a:srgbClr val="00B0F0"/>
                </a:solidFill>
                <a:effectLst/>
              </a:rPr>
              <a:t> приложение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12" name="Заглавие 3">
            <a:extLst>
              <a:ext uri="{FF2B5EF4-FFF2-40B4-BE49-F238E27FC236}">
                <a16:creationId xmlns:a16="http://schemas.microsoft.com/office/drawing/2014/main" id="{4A97E274-5D79-469C-B86A-3393F4D19D70}"/>
              </a:ext>
            </a:extLst>
          </p:cNvPr>
          <p:cNvSpPr txBox="1">
            <a:spLocks/>
          </p:cNvSpPr>
          <p:nvPr/>
        </p:nvSpPr>
        <p:spPr>
          <a:xfrm>
            <a:off x="8052826" y="6520307"/>
            <a:ext cx="3977890" cy="632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br>
              <a:rPr lang="ru-RU" dirty="0"/>
            </a:br>
            <a:endParaRPr lang="en-US" dirty="0"/>
          </a:p>
        </p:txBody>
      </p:sp>
      <p:sp>
        <p:nvSpPr>
          <p:cNvPr id="13" name="Контейнер за номер на слайда 12">
            <a:extLst>
              <a:ext uri="{FF2B5EF4-FFF2-40B4-BE49-F238E27FC236}">
                <a16:creationId xmlns:a16="http://schemas.microsoft.com/office/drawing/2014/main" id="{DE19268B-8422-43F2-98D6-837DD3CA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33" y="6520307"/>
            <a:ext cx="322567" cy="365125"/>
          </a:xfrm>
        </p:spPr>
        <p:txBody>
          <a:bodyPr/>
          <a:lstStyle/>
          <a:p>
            <a:fld id="{6ED2790E-BE4F-4ECB-B519-F9C8C085B0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E6073A-44A6-48D9-96F4-C67BE95E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819"/>
            <a:ext cx="2743200" cy="1761883"/>
          </a:xfrm>
        </p:spPr>
        <p:txBody>
          <a:bodyPr/>
          <a:lstStyle/>
          <a:p>
            <a:r>
              <a:rPr lang="bg-BG" u="sng" dirty="0">
                <a:solidFill>
                  <a:srgbClr val="E4E4E4"/>
                </a:solidFill>
              </a:rPr>
              <a:t>Съдържание</a:t>
            </a:r>
            <a:endParaRPr lang="en-US" u="sng" dirty="0">
              <a:solidFill>
                <a:srgbClr val="E4E4E4"/>
              </a:solidFill>
            </a:endParaRPr>
          </a:p>
        </p:txBody>
      </p:sp>
      <p:pic>
        <p:nvPicPr>
          <p:cNvPr id="7" name="Контейнер за картина 6">
            <a:extLst>
              <a:ext uri="{FF2B5EF4-FFF2-40B4-BE49-F238E27FC236}">
                <a16:creationId xmlns:a16="http://schemas.microsoft.com/office/drawing/2014/main" id="{0954EAC3-28FC-4E6D-A499-14944CCC5A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95" b="-5095"/>
          <a:stretch/>
        </p:blipFill>
        <p:spPr>
          <a:xfrm>
            <a:off x="8669338" y="-46038"/>
            <a:ext cx="3522662" cy="6904038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F4B1A26-9A3C-425A-9C24-0B100956B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01461"/>
            <a:ext cx="5089585" cy="598397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bg-BG" dirty="0" err="1">
                <a:solidFill>
                  <a:srgbClr val="E4E4E4"/>
                </a:solidFill>
              </a:rPr>
              <a:t>Зъглавна</a:t>
            </a:r>
            <a:r>
              <a:rPr lang="bg-BG" dirty="0">
                <a:solidFill>
                  <a:srgbClr val="E4E4E4"/>
                </a:solidFill>
              </a:rPr>
              <a:t> страница</a:t>
            </a:r>
          </a:p>
          <a:p>
            <a:pPr marL="342900" indent="-342900">
              <a:buAutoNum type="arabicPeriod"/>
            </a:pPr>
            <a:r>
              <a:rPr lang="bg-BG" dirty="0">
                <a:solidFill>
                  <a:srgbClr val="E4E4E4"/>
                </a:solidFill>
              </a:rPr>
              <a:t>Съдържание</a:t>
            </a:r>
          </a:p>
          <a:p>
            <a:pPr marL="342900" indent="-342900">
              <a:buAutoNum type="arabicPeriod"/>
            </a:pPr>
            <a:r>
              <a:rPr lang="bg-BG" dirty="0">
                <a:solidFill>
                  <a:srgbClr val="E4E4E4"/>
                </a:solidFill>
              </a:rPr>
              <a:t>Анализ на конкуренцията,</a:t>
            </a:r>
            <a:r>
              <a:rPr lang="en-US" dirty="0">
                <a:solidFill>
                  <a:srgbClr val="E4E4E4"/>
                </a:solidFill>
              </a:rPr>
              <a:t> </a:t>
            </a:r>
            <a:r>
              <a:rPr lang="ru-RU" b="0" i="0" dirty="0" err="1">
                <a:solidFill>
                  <a:srgbClr val="E4E4E4"/>
                </a:solidFill>
                <a:effectLst/>
              </a:rPr>
              <a:t>възможностите</a:t>
            </a:r>
            <a:r>
              <a:rPr lang="ru-RU" b="0" i="0" dirty="0">
                <a:solidFill>
                  <a:srgbClr val="E4E4E4"/>
                </a:solidFill>
                <a:effectLst/>
              </a:rPr>
              <a:t> и </a:t>
            </a:r>
            <a:r>
              <a:rPr lang="ru-RU" b="0" i="0" dirty="0" err="1">
                <a:solidFill>
                  <a:srgbClr val="E4E4E4"/>
                </a:solidFill>
                <a:effectLst/>
              </a:rPr>
              <a:t>проучване</a:t>
            </a:r>
            <a:r>
              <a:rPr lang="ru-RU" b="0" i="0" dirty="0">
                <a:solidFill>
                  <a:srgbClr val="E4E4E4"/>
                </a:solidFill>
                <a:effectLst/>
              </a:rPr>
              <a:t> на </a:t>
            </a:r>
            <a:r>
              <a:rPr lang="ru-RU" b="0" i="0" dirty="0" err="1">
                <a:solidFill>
                  <a:srgbClr val="E4E4E4"/>
                </a:solidFill>
                <a:effectLst/>
              </a:rPr>
              <a:t>задачата</a:t>
            </a:r>
            <a:endParaRPr lang="ru-RU" b="0" i="0" dirty="0">
              <a:solidFill>
                <a:srgbClr val="E4E4E4"/>
              </a:solidFill>
              <a:effectLst/>
            </a:endParaRPr>
          </a:p>
          <a:p>
            <a:r>
              <a:rPr lang="ru-RU" dirty="0">
                <a:solidFill>
                  <a:srgbClr val="E4E4E4"/>
                </a:solidFill>
                <a:effectLst/>
              </a:rPr>
              <a:t>3. </a:t>
            </a:r>
            <a:r>
              <a:rPr lang="en-US" dirty="0">
                <a:solidFill>
                  <a:srgbClr val="E4E4E4"/>
                </a:solidFill>
                <a:effectLst/>
              </a:rPr>
              <a:t>User Persona</a:t>
            </a:r>
          </a:p>
          <a:p>
            <a:r>
              <a:rPr lang="en-US" dirty="0">
                <a:solidFill>
                  <a:srgbClr val="E4E4E4"/>
                </a:solidFill>
                <a:effectLst/>
              </a:rPr>
              <a:t>4. </a:t>
            </a:r>
            <a:r>
              <a:rPr lang="bg-BG" dirty="0">
                <a:solidFill>
                  <a:srgbClr val="E4E4E4"/>
                </a:solidFill>
                <a:effectLst/>
              </a:rPr>
              <a:t>Потребителска пътека</a:t>
            </a:r>
          </a:p>
          <a:p>
            <a:r>
              <a:rPr lang="bg-BG" dirty="0">
                <a:solidFill>
                  <a:srgbClr val="E4E4E4"/>
                </a:solidFill>
              </a:rPr>
              <a:t>5. Скици и </a:t>
            </a:r>
            <a:r>
              <a:rPr lang="en-US" dirty="0">
                <a:solidFill>
                  <a:srgbClr val="E4E4E4"/>
                </a:solidFill>
              </a:rPr>
              <a:t>Wireframe </a:t>
            </a:r>
            <a:r>
              <a:rPr lang="bg-BG" dirty="0">
                <a:solidFill>
                  <a:srgbClr val="E4E4E4"/>
                </a:solidFill>
              </a:rPr>
              <a:t>на приложението</a:t>
            </a:r>
          </a:p>
          <a:p>
            <a:r>
              <a:rPr lang="en-US" dirty="0">
                <a:solidFill>
                  <a:srgbClr val="E4E4E4"/>
                </a:solidFill>
              </a:rPr>
              <a:t>5</a:t>
            </a:r>
            <a:r>
              <a:rPr lang="bg-BG" dirty="0">
                <a:solidFill>
                  <a:srgbClr val="E4E4E4"/>
                </a:solidFill>
              </a:rPr>
              <a:t>. Работещ прототип направен на </a:t>
            </a:r>
            <a:r>
              <a:rPr lang="en-US" dirty="0">
                <a:solidFill>
                  <a:srgbClr val="E4E4E4"/>
                </a:solidFill>
              </a:rPr>
              <a:t>ADOBE XD</a:t>
            </a: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0304288-5510-4445-AFA9-C4D0FE4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33" y="6520307"/>
            <a:ext cx="322567" cy="365125"/>
          </a:xfrm>
        </p:spPr>
        <p:txBody>
          <a:bodyPr/>
          <a:lstStyle/>
          <a:p>
            <a:fld id="{6ED2790E-BE4F-4ECB-B519-F9C8C085B0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AE47F1-36A8-4100-A0BC-0F287ED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Контейнер за картина 8">
            <a:extLst>
              <a:ext uri="{FF2B5EF4-FFF2-40B4-BE49-F238E27FC236}">
                <a16:creationId xmlns:a16="http://schemas.microsoft.com/office/drawing/2014/main" id="{32CF56E9-29E7-46C7-9D9E-C6A09D815C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-667" r="-82264" b="667"/>
          <a:stretch/>
        </p:blipFill>
        <p:spPr>
          <a:xfrm>
            <a:off x="8344362" y="-35226"/>
            <a:ext cx="3525071" cy="689322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FC39F3A-7680-4B7F-A619-EDB95AEC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-181155"/>
            <a:ext cx="8344362" cy="7039155"/>
          </a:xfrm>
        </p:spPr>
        <p:txBody>
          <a:bodyPr>
            <a:normAutofit fontScale="92500" lnSpcReduction="20000"/>
          </a:bodyPr>
          <a:lstStyle/>
          <a:p>
            <a:endParaRPr lang="bg-BG" dirty="0"/>
          </a:p>
          <a:p>
            <a:pPr marL="342900" indent="-342900">
              <a:buAutoNum type="arabicPeriod"/>
            </a:pPr>
            <a:r>
              <a:rPr lang="ru-RU" sz="2200" b="0" i="0" dirty="0">
                <a:solidFill>
                  <a:srgbClr val="E4E4E4"/>
                </a:solidFill>
                <a:effectLst/>
              </a:rPr>
              <a:t>Анализ на 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конкуренцията</a:t>
            </a:r>
            <a:r>
              <a:rPr lang="en-US" sz="2200" dirty="0">
                <a:solidFill>
                  <a:srgbClr val="E4E4E4"/>
                </a:solidFill>
                <a:effectLst/>
              </a:rPr>
              <a:t>, 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възможностите</a:t>
            </a:r>
            <a:r>
              <a:rPr lang="ru-RU" sz="2200" b="0" i="0" dirty="0">
                <a:solidFill>
                  <a:srgbClr val="E4E4E4"/>
                </a:solidFill>
                <a:effectLst/>
              </a:rPr>
              <a:t> и 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проучване</a:t>
            </a:r>
            <a:r>
              <a:rPr lang="ru-RU" sz="2200" b="0" i="0" dirty="0">
                <a:solidFill>
                  <a:srgbClr val="E4E4E4"/>
                </a:solidFill>
                <a:effectLst/>
              </a:rPr>
              <a:t> на 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задачата</a:t>
            </a:r>
            <a:r>
              <a:rPr lang="ru-RU" sz="2200" b="0" i="0" dirty="0">
                <a:solidFill>
                  <a:srgbClr val="E4E4E4"/>
                </a:solidFill>
                <a:effectLst/>
              </a:rPr>
              <a:t> (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Competitive</a:t>
            </a:r>
            <a:r>
              <a:rPr lang="ru-RU" sz="2200" b="0" i="0" dirty="0">
                <a:solidFill>
                  <a:srgbClr val="E4E4E4"/>
                </a:solidFill>
                <a:effectLst/>
              </a:rPr>
              <a:t> </a:t>
            </a:r>
            <a:r>
              <a:rPr lang="ru-RU" sz="2200" b="0" i="0" dirty="0" err="1">
                <a:solidFill>
                  <a:srgbClr val="E4E4E4"/>
                </a:solidFill>
                <a:effectLst/>
              </a:rPr>
              <a:t>Analysis</a:t>
            </a:r>
            <a:r>
              <a:rPr lang="ru-RU" sz="2200" b="0" i="0" dirty="0">
                <a:solidFill>
                  <a:srgbClr val="E4E4E4"/>
                </a:solidFill>
                <a:effectLst/>
              </a:rPr>
              <a:t>)</a:t>
            </a:r>
            <a:br>
              <a:rPr lang="ru-RU" sz="2200" dirty="0">
                <a:solidFill>
                  <a:srgbClr val="E4E4E4"/>
                </a:solidFill>
                <a:effectLst/>
                <a:latin typeface="arial" panose="020B0604020202020204" pitchFamily="34" charset="0"/>
              </a:rPr>
            </a:br>
            <a:r>
              <a:rPr lang="en-US" sz="2200" dirty="0">
                <a:solidFill>
                  <a:srgbClr val="E4E4E4"/>
                </a:solidFill>
              </a:rPr>
              <a:t>(Big</a:t>
            </a:r>
            <a:r>
              <a:rPr lang="bg-BG" sz="2200" dirty="0">
                <a:solidFill>
                  <a:srgbClr val="E4E4E4"/>
                </a:solidFill>
              </a:rPr>
              <a:t> </a:t>
            </a:r>
            <a:r>
              <a:rPr lang="en-US" sz="2200" dirty="0">
                <a:solidFill>
                  <a:srgbClr val="E4E4E4"/>
                </a:solidFill>
              </a:rPr>
              <a:t>apps with 100m+ users) </a:t>
            </a:r>
            <a:r>
              <a:rPr lang="en-US" sz="2200" dirty="0" err="1">
                <a:solidFill>
                  <a:srgbClr val="E4E4E4"/>
                </a:solidFill>
              </a:rPr>
              <a:t>Tripadvisor</a:t>
            </a:r>
            <a:r>
              <a:rPr lang="en-US" sz="2200" dirty="0">
                <a:solidFill>
                  <a:srgbClr val="E4E4E4"/>
                </a:solidFill>
              </a:rPr>
              <a:t>, Booking.com, Trip.com,</a:t>
            </a:r>
            <a:r>
              <a:rPr lang="bg-BG" sz="2200" dirty="0">
                <a:solidFill>
                  <a:srgbClr val="E4E4E4"/>
                </a:solidFill>
              </a:rPr>
              <a:t> </a:t>
            </a:r>
            <a:r>
              <a:rPr lang="en-US" sz="2200" dirty="0">
                <a:solidFill>
                  <a:srgbClr val="E4E4E4"/>
                </a:solidFill>
              </a:rPr>
              <a:t>Airbnb</a:t>
            </a:r>
            <a:r>
              <a:rPr lang="bg-BG" sz="2200" dirty="0">
                <a:solidFill>
                  <a:srgbClr val="E4E4E4"/>
                </a:solidFill>
              </a:rPr>
              <a:t>, </a:t>
            </a:r>
            <a:r>
              <a:rPr lang="en-US" sz="2200" dirty="0">
                <a:solidFill>
                  <a:srgbClr val="E4E4E4"/>
                </a:solidFill>
              </a:rPr>
              <a:t>Hotels.com</a:t>
            </a:r>
            <a:br>
              <a:rPr lang="en-US" sz="2200" dirty="0">
                <a:solidFill>
                  <a:srgbClr val="E4E4E4"/>
                </a:solidFill>
              </a:rPr>
            </a:br>
            <a:r>
              <a:rPr lang="en-US" sz="2200" dirty="0">
                <a:solidFill>
                  <a:srgbClr val="E4E4E4"/>
                </a:solidFill>
              </a:rPr>
              <a:t>(Medium apps with 1m+ users) Agoda, Viator, </a:t>
            </a:r>
            <a:r>
              <a:rPr lang="en-US" sz="2200" dirty="0" err="1">
                <a:solidFill>
                  <a:srgbClr val="E4E4E4"/>
                </a:solidFill>
              </a:rPr>
              <a:t>TripFiles</a:t>
            </a:r>
            <a:br>
              <a:rPr lang="en-US" sz="2200" dirty="0">
                <a:solidFill>
                  <a:srgbClr val="E4E4E4"/>
                </a:solidFill>
              </a:rPr>
            </a:br>
            <a:r>
              <a:rPr lang="en-US" sz="2200" dirty="0">
                <a:solidFill>
                  <a:srgbClr val="E4E4E4"/>
                </a:solidFill>
              </a:rPr>
              <a:t>(Small apps under 1m users) </a:t>
            </a:r>
            <a:r>
              <a:rPr lang="en-US" sz="2200" dirty="0" err="1">
                <a:solidFill>
                  <a:srgbClr val="E4E4E4"/>
                </a:solidFill>
              </a:rPr>
              <a:t>Ostrovok</a:t>
            </a:r>
            <a:r>
              <a:rPr lang="en-US" sz="2200" dirty="0">
                <a:solidFill>
                  <a:srgbClr val="E4E4E4"/>
                </a:solidFill>
              </a:rPr>
              <a:t>, Travala.com, </a:t>
            </a:r>
            <a:r>
              <a:rPr lang="en-US" sz="2200" dirty="0" err="1">
                <a:solidFill>
                  <a:srgbClr val="E4E4E4"/>
                </a:solidFill>
              </a:rPr>
              <a:t>OneTravel</a:t>
            </a:r>
            <a:br>
              <a:rPr lang="bg-BG" sz="2200" dirty="0">
                <a:solidFill>
                  <a:srgbClr val="E4E4E4"/>
                </a:solidFill>
              </a:rPr>
            </a:b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Резултатите от проучването ми показват: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Плюсове: 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- много голяма аудитория(100м+) от всякакви възрастови групи.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- </a:t>
            </a:r>
            <a:r>
              <a:rPr lang="en-US" sz="2200" dirty="0">
                <a:solidFill>
                  <a:srgbClr val="E4E4E4"/>
                </a:solidFill>
              </a:rPr>
              <a:t>PEGI 3 Content</a:t>
            </a:r>
            <a:r>
              <a:rPr lang="bg-BG" sz="2200" dirty="0">
                <a:solidFill>
                  <a:srgbClr val="E4E4E4"/>
                </a:solidFill>
              </a:rPr>
              <a:t>, който подлежи на </a:t>
            </a:r>
            <a:r>
              <a:rPr lang="bg-BG" sz="2200" dirty="0" err="1">
                <a:solidFill>
                  <a:srgbClr val="E4E4E4"/>
                </a:solidFill>
              </a:rPr>
              <a:t>монетизация</a:t>
            </a:r>
            <a:r>
              <a:rPr lang="bg-BG" sz="2200" dirty="0">
                <a:solidFill>
                  <a:srgbClr val="E4E4E4"/>
                </a:solidFill>
              </a:rPr>
              <a:t>.(реклами)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Минуси: 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- големи конкурентни компании.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- липса на ревюта в приложението, докато не се разрасне .</a:t>
            </a:r>
            <a:br>
              <a:rPr lang="en-US" sz="2200" dirty="0">
                <a:solidFill>
                  <a:srgbClr val="E4E4E4"/>
                </a:solidFill>
              </a:rPr>
            </a:br>
            <a:r>
              <a:rPr lang="en-US" sz="2200" dirty="0">
                <a:solidFill>
                  <a:srgbClr val="E4E4E4"/>
                </a:solidFill>
              </a:rPr>
              <a:t>- </a:t>
            </a:r>
            <a:r>
              <a:rPr lang="bg-BG" sz="2200" dirty="0">
                <a:solidFill>
                  <a:srgbClr val="E4E4E4"/>
                </a:solidFill>
              </a:rPr>
              <a:t>нужда от инвестиция за реклама на приложението, докато се разчуе и събере ревюта от потребители.</a:t>
            </a:r>
          </a:p>
          <a:p>
            <a:pPr marL="342900" indent="-342900">
              <a:buAutoNum type="arabicPeriod"/>
            </a:pPr>
            <a:r>
              <a:rPr lang="en-US" sz="2200" dirty="0">
                <a:solidFill>
                  <a:srgbClr val="E4E4E4"/>
                </a:solidFill>
              </a:rPr>
              <a:t>User Persona (</a:t>
            </a:r>
            <a:r>
              <a:rPr lang="bg-BG" sz="2200" dirty="0">
                <a:solidFill>
                  <a:srgbClr val="E4E4E4"/>
                </a:solidFill>
              </a:rPr>
              <a:t>анализ на потенциалните потребители)</a:t>
            </a:r>
            <a:r>
              <a:rPr lang="en-US" sz="2200" dirty="0">
                <a:solidFill>
                  <a:srgbClr val="E4E4E4"/>
                </a:solidFill>
              </a:rPr>
              <a:t>– 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Кои са те? – хора от всякакви възрастови и етнически групи.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Каква е тяхната главна цел? – да намерят, да видят и да запазят място за тяхната почивка.</a:t>
            </a:r>
            <a:br>
              <a:rPr lang="bg-BG" sz="2200" dirty="0">
                <a:solidFill>
                  <a:srgbClr val="E4E4E4"/>
                </a:solidFill>
              </a:rPr>
            </a:br>
            <a:r>
              <a:rPr lang="bg-BG" sz="2200" dirty="0">
                <a:solidFill>
                  <a:srgbClr val="E4E4E4"/>
                </a:solidFill>
              </a:rPr>
              <a:t>Какво би отблъснало потребителите да използват нашето приложение? – некоректна или неточна информация, малко опции за плащане, ако приложението се плаща.(защото всички конкурентни апликации са безплатни)</a:t>
            </a: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222A3951-E90C-4529-ABFC-7C018C9A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33" y="6511925"/>
            <a:ext cx="322567" cy="365125"/>
          </a:xfrm>
        </p:spPr>
        <p:txBody>
          <a:bodyPr/>
          <a:lstStyle/>
          <a:p>
            <a:fld id="{6ED2790E-BE4F-4ECB-B519-F9C8C085B062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DA326AD-081C-48E6-97AE-66891554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51" y="0"/>
            <a:ext cx="1927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картина 5">
            <a:extLst>
              <a:ext uri="{FF2B5EF4-FFF2-40B4-BE49-F238E27FC236}">
                <a16:creationId xmlns:a16="http://schemas.microsoft.com/office/drawing/2014/main" id="{1A9C3783-70C1-4C0C-8275-C472A7AC82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-139" r="-588" b="-139"/>
          <a:stretch/>
        </p:blipFill>
        <p:spPr>
          <a:xfrm>
            <a:off x="9387973" y="0"/>
            <a:ext cx="2528926" cy="6857998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D21254E-47E5-4667-8B3F-85DE34D6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18" y="2"/>
            <a:ext cx="8316381" cy="6885430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E4E4E4"/>
                </a:solidFill>
              </a:rPr>
              <a:t>3. Потребителска пътека – 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1.1. Вписване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</a:t>
            </a:r>
            <a:r>
              <a:rPr lang="en-US" sz="2000" dirty="0">
                <a:solidFill>
                  <a:srgbClr val="E4E4E4"/>
                </a:solidFill>
              </a:rPr>
              <a:t>2</a:t>
            </a:r>
            <a:r>
              <a:rPr lang="bg-BG" sz="2000" dirty="0">
                <a:solidFill>
                  <a:srgbClr val="E4E4E4"/>
                </a:solidFill>
              </a:rPr>
              <a:t>. Търсене на хотели/промоции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</a:t>
            </a:r>
            <a:r>
              <a:rPr lang="en-US" sz="2000" dirty="0">
                <a:solidFill>
                  <a:srgbClr val="E4E4E4"/>
                </a:solidFill>
              </a:rPr>
              <a:t>3</a:t>
            </a:r>
            <a:r>
              <a:rPr lang="bg-BG" sz="2000" dirty="0">
                <a:solidFill>
                  <a:srgbClr val="E4E4E4"/>
                </a:solidFill>
              </a:rPr>
              <a:t>. Разглеждане на профилите на хотелите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</a:t>
            </a:r>
            <a:r>
              <a:rPr lang="en-US" sz="2000" dirty="0">
                <a:solidFill>
                  <a:srgbClr val="E4E4E4"/>
                </a:solidFill>
              </a:rPr>
              <a:t>4</a:t>
            </a:r>
            <a:r>
              <a:rPr lang="bg-BG" sz="2000" dirty="0">
                <a:solidFill>
                  <a:srgbClr val="E4E4E4"/>
                </a:solidFill>
              </a:rPr>
              <a:t>. Връзка с хотел</a:t>
            </a:r>
            <a:r>
              <a:rPr lang="en-US" sz="2000" dirty="0">
                <a:solidFill>
                  <a:srgbClr val="E4E4E4"/>
                </a:solidFill>
              </a:rPr>
              <a:t>a</a:t>
            </a:r>
            <a:r>
              <a:rPr lang="bg-BG" sz="2000" dirty="0">
                <a:solidFill>
                  <a:srgbClr val="E4E4E4"/>
                </a:solidFill>
              </a:rPr>
              <a:t> (чат, телефон)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</a:t>
            </a:r>
            <a:r>
              <a:rPr lang="en-US" sz="2000" dirty="0">
                <a:solidFill>
                  <a:srgbClr val="E4E4E4"/>
                </a:solidFill>
              </a:rPr>
              <a:t>5</a:t>
            </a:r>
            <a:r>
              <a:rPr lang="bg-BG" sz="2000" dirty="0">
                <a:solidFill>
                  <a:srgbClr val="E4E4E4"/>
                </a:solidFill>
              </a:rPr>
              <a:t>. Резервация по телефон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1.6. </a:t>
            </a:r>
            <a:r>
              <a:rPr lang="en-US" sz="2000" dirty="0">
                <a:solidFill>
                  <a:srgbClr val="E4E4E4"/>
                </a:solidFill>
              </a:rPr>
              <a:t>Online </a:t>
            </a:r>
            <a:r>
              <a:rPr lang="bg-BG" sz="2000" dirty="0">
                <a:solidFill>
                  <a:srgbClr val="E4E4E4"/>
                </a:solidFill>
              </a:rPr>
              <a:t>плащане</a:t>
            </a:r>
            <a:br>
              <a:rPr lang="bg-BG" sz="2000" dirty="0">
                <a:solidFill>
                  <a:srgbClr val="E4E4E4"/>
                </a:solidFill>
              </a:rPr>
            </a:br>
            <a:endParaRPr lang="bg-BG" sz="2000" dirty="0">
              <a:solidFill>
                <a:srgbClr val="E4E4E4"/>
              </a:solidFill>
            </a:endParaRPr>
          </a:p>
          <a:p>
            <a:r>
              <a:rPr lang="bg-BG" sz="2000" dirty="0">
                <a:solidFill>
                  <a:srgbClr val="E4E4E4"/>
                </a:solidFill>
              </a:rPr>
              <a:t>2.1. Вписване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2.</a:t>
            </a:r>
            <a:r>
              <a:rPr lang="en-US" sz="2000" dirty="0">
                <a:solidFill>
                  <a:srgbClr val="E4E4E4"/>
                </a:solidFill>
              </a:rPr>
              <a:t>2</a:t>
            </a:r>
            <a:r>
              <a:rPr lang="bg-BG" sz="2000" dirty="0">
                <a:solidFill>
                  <a:srgbClr val="E4E4E4"/>
                </a:solidFill>
              </a:rPr>
              <a:t>. Търсене на хотели/промоции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2.</a:t>
            </a:r>
            <a:r>
              <a:rPr lang="en-US" sz="2000" dirty="0">
                <a:solidFill>
                  <a:srgbClr val="E4E4E4"/>
                </a:solidFill>
              </a:rPr>
              <a:t>3</a:t>
            </a:r>
            <a:r>
              <a:rPr lang="bg-BG" sz="2000" dirty="0">
                <a:solidFill>
                  <a:srgbClr val="E4E4E4"/>
                </a:solidFill>
              </a:rPr>
              <a:t>. Разглеждане на профилите на хотелите</a:t>
            </a:r>
            <a:br>
              <a:rPr lang="bg-BG" sz="2000" dirty="0">
                <a:solidFill>
                  <a:srgbClr val="E4E4E4"/>
                </a:solidFill>
              </a:rPr>
            </a:br>
            <a:r>
              <a:rPr lang="bg-BG" sz="2000" dirty="0">
                <a:solidFill>
                  <a:srgbClr val="E4E4E4"/>
                </a:solidFill>
              </a:rPr>
              <a:t>2.</a:t>
            </a:r>
            <a:r>
              <a:rPr lang="en-US" sz="2000" dirty="0">
                <a:solidFill>
                  <a:srgbClr val="E4E4E4"/>
                </a:solidFill>
              </a:rPr>
              <a:t>4</a:t>
            </a:r>
            <a:r>
              <a:rPr lang="bg-BG" sz="2000" dirty="0">
                <a:solidFill>
                  <a:srgbClr val="E4E4E4"/>
                </a:solidFill>
              </a:rPr>
              <a:t>. Резервация</a:t>
            </a:r>
            <a:r>
              <a:rPr lang="en-US" sz="2000" dirty="0">
                <a:solidFill>
                  <a:srgbClr val="E4E4E4"/>
                </a:solidFill>
              </a:rPr>
              <a:t> </a:t>
            </a:r>
            <a:r>
              <a:rPr lang="bg-BG" sz="2000" dirty="0">
                <a:solidFill>
                  <a:srgbClr val="E4E4E4"/>
                </a:solidFill>
              </a:rPr>
              <a:t>през чат</a:t>
            </a:r>
            <a:br>
              <a:rPr lang="en-US" sz="2000" dirty="0">
                <a:solidFill>
                  <a:srgbClr val="E4E4E4"/>
                </a:solidFill>
              </a:rPr>
            </a:br>
            <a:r>
              <a:rPr lang="en-US" sz="2000" dirty="0">
                <a:solidFill>
                  <a:srgbClr val="E4E4E4"/>
                </a:solidFill>
              </a:rPr>
              <a:t>2.5. Online </a:t>
            </a:r>
            <a:r>
              <a:rPr lang="bg-BG" sz="2000" dirty="0">
                <a:solidFill>
                  <a:srgbClr val="E4E4E4"/>
                </a:solidFill>
              </a:rPr>
              <a:t>плащане</a:t>
            </a:r>
          </a:p>
          <a:p>
            <a:br>
              <a:rPr lang="bg-BG" dirty="0"/>
            </a:b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82D3EED-C174-4ADC-8FAD-7DB2C57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54614" y="6520307"/>
            <a:ext cx="322567" cy="365125"/>
          </a:xfrm>
        </p:spPr>
        <p:txBody>
          <a:bodyPr/>
          <a:lstStyle/>
          <a:p>
            <a:fld id="{6ED2790E-BE4F-4ECB-B519-F9C8C085B0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2D12FFE-905A-4D47-A5F7-27701FF6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874" y="381000"/>
            <a:ext cx="5334001" cy="92333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E4E4E4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4. </a:t>
            </a:r>
            <a:r>
              <a:rPr lang="en-US" dirty="0">
                <a:solidFill>
                  <a:srgbClr val="E4E4E4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Wireframe </a:t>
            </a:r>
            <a:r>
              <a:rPr lang="bg-BG" dirty="0">
                <a:solidFill>
                  <a:srgbClr val="E4E4E4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на приложението</a:t>
            </a:r>
          </a:p>
          <a:p>
            <a:endParaRPr lang="en-US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AF1AADF-238A-4428-BFF8-85EF8760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33" y="6520247"/>
            <a:ext cx="322567" cy="365185"/>
          </a:xfrm>
        </p:spPr>
        <p:txBody>
          <a:bodyPr/>
          <a:lstStyle/>
          <a:p>
            <a:fld id="{6ED2790E-BE4F-4ECB-B519-F9C8C085B06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410DA84-1422-4543-B912-99F99E87E3CB}"/>
              </a:ext>
            </a:extLst>
          </p:cNvPr>
          <p:cNvSpPr txBox="1"/>
          <p:nvPr/>
        </p:nvSpPr>
        <p:spPr>
          <a:xfrm>
            <a:off x="0" y="5131809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E4E4E4"/>
                </a:solidFill>
              </a:rPr>
              <a:t>5. Работещ прототип направен на </a:t>
            </a:r>
            <a:r>
              <a:rPr lang="en-US" dirty="0">
                <a:solidFill>
                  <a:srgbClr val="E4E4E4"/>
                </a:solidFill>
              </a:rPr>
              <a:t>Adobe XD</a:t>
            </a:r>
          </a:p>
          <a:p>
            <a:r>
              <a:rPr lang="en-US" u="sng" dirty="0">
                <a:solidFill>
                  <a:srgbClr val="0070C0"/>
                </a:solidFill>
              </a:rPr>
              <a:t>https://xd.adobe.com/view/8123c176-6eab-4fda-8ef3-584ebd9ff6a2-d470/?fullscreen</a:t>
            </a:r>
            <a:endParaRPr lang="bg-BG" u="sng" dirty="0">
              <a:solidFill>
                <a:srgbClr val="0070C0"/>
              </a:solidFill>
            </a:endParaRPr>
          </a:p>
        </p:txBody>
      </p:sp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6A47D1DF-2F97-45CB-AC14-820DDB0B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923330"/>
            <a:ext cx="5803599" cy="3481285"/>
          </a:xfrm>
          <a:prstGeom prst="rect">
            <a:avLst/>
          </a:prstGeom>
        </p:spPr>
      </p:pic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99C62F60-3086-4D76-A4A7-3E73F0B9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923330"/>
            <a:ext cx="6381751" cy="34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96C2BE-FD08-495A-BA40-3E612FB4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35702"/>
            <a:ext cx="12192001" cy="586596"/>
          </a:xfrm>
        </p:spPr>
        <p:txBody>
          <a:bodyPr/>
          <a:lstStyle/>
          <a:p>
            <a:pPr algn="ctr"/>
            <a:r>
              <a:rPr lang="bg-BG" sz="3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Благодаря ви за вниманието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C6446F7-78D6-41BC-BCD7-334B35697A11}"/>
              </a:ext>
            </a:extLst>
          </p:cNvPr>
          <p:cNvSpPr txBox="1"/>
          <p:nvPr/>
        </p:nvSpPr>
        <p:spPr>
          <a:xfrm>
            <a:off x="7600037" y="654179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b="0" i="0" dirty="0">
                <a:solidFill>
                  <a:srgbClr val="E4E4E4"/>
                </a:solidFill>
                <a:effectLst/>
              </a:rPr>
              <a:t>Изготвил: </a:t>
            </a:r>
            <a:r>
              <a:rPr lang="bg-BG" dirty="0">
                <a:solidFill>
                  <a:srgbClr val="E4E4E4"/>
                </a:solidFill>
                <a:effectLst/>
              </a:rPr>
              <a:t>Александър </a:t>
            </a:r>
            <a:r>
              <a:rPr lang="bg-BG" dirty="0" err="1">
                <a:solidFill>
                  <a:srgbClr val="E4E4E4"/>
                </a:solidFill>
                <a:effectLst/>
              </a:rPr>
              <a:t>Пилафов</a:t>
            </a:r>
            <a:r>
              <a:rPr lang="bg-BG" dirty="0">
                <a:solidFill>
                  <a:srgbClr val="E4E4E4"/>
                </a:solidFill>
                <a:effectLst/>
              </a:rPr>
              <a:t> </a:t>
            </a:r>
            <a:r>
              <a:rPr lang="en-US" b="0" i="0" dirty="0">
                <a:solidFill>
                  <a:srgbClr val="E4E4E4"/>
                </a:solidFill>
                <a:effectLst/>
              </a:rPr>
              <a:t>F91104</a:t>
            </a:r>
            <a:endParaRPr lang="en-US" dirty="0">
              <a:solidFill>
                <a:srgbClr val="E4E4E4"/>
              </a:solidFill>
            </a:endParaRPr>
          </a:p>
        </p:txBody>
      </p:sp>
      <p:sp>
        <p:nvSpPr>
          <p:cNvPr id="8" name="Заглавие 3">
            <a:extLst>
              <a:ext uri="{FF2B5EF4-FFF2-40B4-BE49-F238E27FC236}">
                <a16:creationId xmlns:a16="http://schemas.microsoft.com/office/drawing/2014/main" id="{7632EDD7-524C-4071-9EE9-5F89ABA7751E}"/>
              </a:ext>
            </a:extLst>
          </p:cNvPr>
          <p:cNvSpPr txBox="1">
            <a:spLocks/>
          </p:cNvSpPr>
          <p:nvPr/>
        </p:nvSpPr>
        <p:spPr>
          <a:xfrm>
            <a:off x="8139090" y="6541797"/>
            <a:ext cx="3977890" cy="632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 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58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режа">
  <a:themeElements>
    <a:clrScheme name="Мреж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Мреж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реж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Мрежа</Template>
  <TotalTime>298</TotalTime>
  <Words>409</Words>
  <Application>Microsoft Office PowerPoint</Application>
  <PresentationFormat>Широк екран</PresentationFormat>
  <Paragraphs>30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</vt:lpstr>
      <vt:lpstr>Calibri</vt:lpstr>
      <vt:lpstr>Century Gothic</vt:lpstr>
      <vt:lpstr>Мрежа</vt:lpstr>
      <vt:lpstr>Проект по UX Design: Функционален дизайн на потребителски софтуер </vt:lpstr>
      <vt:lpstr>Съдържание</vt:lpstr>
      <vt:lpstr>. </vt:lpstr>
      <vt:lpstr>Презентация на PowerPoint</vt:lpstr>
      <vt:lpstr>Презентация на PowerPoint</vt:lpstr>
      <vt:lpstr>Благодаря ви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Alex Pilafov</dc:creator>
  <cp:lastModifiedBy>Alex Pilafov</cp:lastModifiedBy>
  <cp:revision>20</cp:revision>
  <dcterms:created xsi:type="dcterms:W3CDTF">2021-03-15T02:51:04Z</dcterms:created>
  <dcterms:modified xsi:type="dcterms:W3CDTF">2021-11-02T09:17:21Z</dcterms:modified>
</cp:coreProperties>
</file>