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2" r:id="rId5"/>
    <p:sldId id="263" r:id="rId6"/>
    <p:sldId id="288" r:id="rId7"/>
    <p:sldId id="289" r:id="rId8"/>
    <p:sldId id="267" r:id="rId9"/>
    <p:sldId id="270" r:id="rId10"/>
    <p:sldId id="272" r:id="rId11"/>
    <p:sldId id="274" r:id="rId12"/>
    <p:sldId id="275" r:id="rId13"/>
    <p:sldId id="277" r:id="rId14"/>
    <p:sldId id="278" r:id="rId15"/>
    <p:sldId id="279" r:id="rId16"/>
    <p:sldId id="280" r:id="rId17"/>
    <p:sldId id="285" r:id="rId18"/>
    <p:sldId id="281" r:id="rId19"/>
    <p:sldId id="282" r:id="rId20"/>
    <p:sldId id="284" r:id="rId21"/>
    <p:sldId id="286" r:id="rId22"/>
    <p:sldId id="287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1123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62447-BFAF-4986-BFF5-434C40B7A245}" type="datetimeFigureOut">
              <a:rPr lang="ru-RU" smtClean="0"/>
              <a:pPr/>
              <a:t>15.10.2020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1FA40-2BBC-45C7-B7BE-8E04874B583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62447-BFAF-4986-BFF5-434C40B7A245}" type="datetimeFigureOut">
              <a:rPr lang="ru-RU" smtClean="0"/>
              <a:pPr/>
              <a:t>15.10.2020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1FA40-2BBC-45C7-B7BE-8E04874B583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62447-BFAF-4986-BFF5-434C40B7A245}" type="datetimeFigureOut">
              <a:rPr lang="ru-RU" smtClean="0"/>
              <a:pPr/>
              <a:t>15.10.2020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1FA40-2BBC-45C7-B7BE-8E04874B583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62447-BFAF-4986-BFF5-434C40B7A245}" type="datetimeFigureOut">
              <a:rPr lang="ru-RU" smtClean="0"/>
              <a:pPr/>
              <a:t>15.10.2020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1FA40-2BBC-45C7-B7BE-8E04874B583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62447-BFAF-4986-BFF5-434C40B7A245}" type="datetimeFigureOut">
              <a:rPr lang="ru-RU" smtClean="0"/>
              <a:pPr/>
              <a:t>15.10.2020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1FA40-2BBC-45C7-B7BE-8E04874B583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62447-BFAF-4986-BFF5-434C40B7A245}" type="datetimeFigureOut">
              <a:rPr lang="ru-RU" smtClean="0"/>
              <a:pPr/>
              <a:t>15.10.2020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1FA40-2BBC-45C7-B7BE-8E04874B583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62447-BFAF-4986-BFF5-434C40B7A245}" type="datetimeFigureOut">
              <a:rPr lang="ru-RU" smtClean="0"/>
              <a:pPr/>
              <a:t>15.10.2020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1FA40-2BBC-45C7-B7BE-8E04874B583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62447-BFAF-4986-BFF5-434C40B7A245}" type="datetimeFigureOut">
              <a:rPr lang="ru-RU" smtClean="0"/>
              <a:pPr/>
              <a:t>15.10.2020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1FA40-2BBC-45C7-B7BE-8E04874B583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62447-BFAF-4986-BFF5-434C40B7A245}" type="datetimeFigureOut">
              <a:rPr lang="ru-RU" smtClean="0"/>
              <a:pPr/>
              <a:t>15.10.2020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1FA40-2BBC-45C7-B7BE-8E04874B583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62447-BFAF-4986-BFF5-434C40B7A245}" type="datetimeFigureOut">
              <a:rPr lang="ru-RU" smtClean="0"/>
              <a:pPr/>
              <a:t>15.10.2020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1FA40-2BBC-45C7-B7BE-8E04874B583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62447-BFAF-4986-BFF5-434C40B7A245}" type="datetimeFigureOut">
              <a:rPr lang="ru-RU" smtClean="0"/>
              <a:pPr/>
              <a:t>15.10.2020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1FA40-2BBC-45C7-B7BE-8E04874B583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62447-BFAF-4986-BFF5-434C40B7A245}" type="datetimeFigureOut">
              <a:rPr lang="ru-RU" smtClean="0"/>
              <a:pPr/>
              <a:t>15.10.2020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1FA40-2BBC-45C7-B7BE-8E04874B583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Лекция </a:t>
            </a:r>
            <a:r>
              <a:rPr lang="en-US" b="1" dirty="0" smtClean="0"/>
              <a:t>7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Реализация метода пошаговой детализации с помощью пользовательских функций на С++.</a:t>
            </a:r>
          </a:p>
          <a:p>
            <a:r>
              <a:rPr lang="ru-RU" dirty="0"/>
              <a:t> </a:t>
            </a:r>
            <a:r>
              <a:rPr lang="ru-RU" dirty="0" smtClean="0"/>
              <a:t>Подробно </a:t>
            </a:r>
            <a:r>
              <a:rPr lang="ru-RU" dirty="0"/>
              <a:t>про локальные и глобальные объекты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>
            <a:normAutofit/>
          </a:bodyPr>
          <a:lstStyle/>
          <a:p>
            <a:r>
              <a:rPr lang="ru-RU" sz="2800" b="1" dirty="0" smtClean="0"/>
              <a:t>Файл с функциями ввода и вывода</a:t>
            </a:r>
            <a:endParaRPr lang="ru-RU" sz="2800" b="1" dirty="0"/>
          </a:p>
        </p:txBody>
      </p:sp>
      <p:pic>
        <p:nvPicPr>
          <p:cNvPr id="5" name="Рисунок 4" descr="прогр лаб 4_GetPut_1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512" y="620688"/>
            <a:ext cx="8964488" cy="590465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 smtClean="0"/>
              <a:t>Продолжение файла – функция вывода</a:t>
            </a:r>
            <a:endParaRPr lang="ru-RU" sz="3600" b="1" dirty="0"/>
          </a:p>
        </p:txBody>
      </p:sp>
      <p:pic>
        <p:nvPicPr>
          <p:cNvPr id="3" name="Рисунок 2" descr="прогр лаб 4_GetPut_2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520" y="1268760"/>
            <a:ext cx="8568952" cy="388843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Файл с функциями вычисления</a:t>
            </a:r>
            <a:r>
              <a:rPr lang="ru-RU" sz="3200" dirty="0" smtClean="0"/>
              <a:t>. Обратить внимание на порядок функций</a:t>
            </a:r>
            <a:endParaRPr lang="ru-RU" sz="3200" dirty="0"/>
          </a:p>
        </p:txBody>
      </p:sp>
      <p:pic>
        <p:nvPicPr>
          <p:cNvPr id="3" name="Рисунок 2" descr="прогр лаб 4_Resh_1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512" y="1124744"/>
            <a:ext cx="8964488" cy="5400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прогр лаб 4_Resh_2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2708920"/>
          </a:xfrm>
          <a:prstGeom prst="rect">
            <a:avLst/>
          </a:prstGeom>
        </p:spPr>
      </p:pic>
      <p:pic>
        <p:nvPicPr>
          <p:cNvPr id="4" name="Рисунок 3" descr="прогр лаб 4_Resh_3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492896"/>
            <a:ext cx="9144000" cy="436510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40768"/>
          </a:xfrm>
        </p:spPr>
        <p:txBody>
          <a:bodyPr>
            <a:noAutofit/>
          </a:bodyPr>
          <a:lstStyle/>
          <a:p>
            <a:pPr algn="just"/>
            <a:r>
              <a:rPr lang="ru-RU" sz="3200" dirty="0" smtClean="0"/>
              <a:t>Файл с главной функцией. Обратить внимание на директивы и прототипы.</a:t>
            </a:r>
            <a:endParaRPr lang="ru-RU" sz="3200" dirty="0"/>
          </a:p>
        </p:txBody>
      </p:sp>
      <p:pic>
        <p:nvPicPr>
          <p:cNvPr id="3" name="Рисунок 2" descr="прогр лаб 4_main_1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520" y="1340768"/>
            <a:ext cx="8712968" cy="489654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Продолжение файла</a:t>
            </a:r>
            <a:endParaRPr lang="ru-RU" sz="3200" dirty="0"/>
          </a:p>
        </p:txBody>
      </p:sp>
      <p:pic>
        <p:nvPicPr>
          <p:cNvPr id="3" name="Рисунок 2" descr="прогр лаб 4_main_2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528" y="980728"/>
            <a:ext cx="8496944" cy="5400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pic>
        <p:nvPicPr>
          <p:cNvPr id="3" name="Рисунок 2" descr="Результаты лабы4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528" y="1772816"/>
            <a:ext cx="8424936" cy="47525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018"/>
          </a:xfrm>
        </p:spPr>
        <p:txBody>
          <a:bodyPr>
            <a:normAutofit fontScale="90000"/>
          </a:bodyPr>
          <a:lstStyle/>
          <a:p>
            <a:endParaRPr lang="ru-RU" sz="800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0" y="332656"/>
            <a:ext cx="9144000" cy="6525344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Перед созданием функции надо понять, какие ей нужны данные для работы, т.е. ЧТО она должна получить, и, если эти данные в результате работы функции должны остаться неизменными, то их следует оформлять как входные параметры, т.е. </a:t>
            </a:r>
            <a:r>
              <a:rPr lang="ru-RU" i="1" dirty="0" smtClean="0"/>
              <a:t>как формальные параметры, передающиеся по значению</a:t>
            </a:r>
            <a:r>
              <a:rPr lang="ru-RU" dirty="0" smtClean="0"/>
              <a:t>. Далее, надо определить, ЧТО функция должна вернуть как результат своей работы и если у нее один результат, то вернуть его через возвращаемое значение, а если несколько – то можно один вернуть через возвращаемое значение, остальные – оформить как выходные параметры, передающиеся по ссылке. Можно и  все результаты оформить как выходные параметры, передающиеся по ссылке. Если никаких результатов возвращать не нужно, то выходных параметров нет, а сама функция имеет тип </a:t>
            </a:r>
            <a:r>
              <a:rPr lang="en-US" b="1" dirty="0" smtClean="0"/>
              <a:t>void</a:t>
            </a:r>
            <a:r>
              <a:rPr lang="ru-RU" b="1" dirty="0" smtClean="0"/>
              <a:t>. </a:t>
            </a:r>
          </a:p>
          <a:p>
            <a:r>
              <a:rPr lang="ru-RU" dirty="0" smtClean="0"/>
              <a:t>Имена формальных и фактических параметров не имеют никакого значения, важен только их порядок и способ передачи. Фактический и формальный параметры по значению – это всегда разные объекты, даже если они имеют одинаковое имя, так как адреса у них разные. Фактический и формальный параметры, предающиеся по ссылке – это всегда один и тот же объект, даже если они имеют различное имя, так как адрес у них одинаковый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76672"/>
          </a:xfrm>
        </p:spPr>
        <p:txBody>
          <a:bodyPr>
            <a:noAutofit/>
          </a:bodyPr>
          <a:lstStyle/>
          <a:p>
            <a:r>
              <a:rPr lang="ru-RU" sz="2800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Подробно </a:t>
            </a:r>
            <a:r>
              <a:rPr lang="ru-RU" sz="2800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про локальные и глобальные объекты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0" y="476672"/>
            <a:ext cx="9144000" cy="6381328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ru-RU" sz="2800" dirty="0" smtClean="0"/>
              <a:t>Объект, определенный </a:t>
            </a:r>
            <a:r>
              <a:rPr lang="ru-RU" sz="2800" dirty="0"/>
              <a:t>в программе, обладает двумя свойствами.  </a:t>
            </a:r>
          </a:p>
          <a:p>
            <a:pPr algn="just"/>
            <a:r>
              <a:rPr lang="ru-RU" sz="2800" dirty="0" smtClean="0"/>
              <a:t> </a:t>
            </a:r>
            <a:r>
              <a:rPr lang="ru-RU" sz="2800" dirty="0"/>
              <a:t>«время </a:t>
            </a:r>
            <a:r>
              <a:rPr lang="ru-RU" sz="2800" dirty="0" smtClean="0"/>
              <a:t>жизни» - время</a:t>
            </a:r>
            <a:r>
              <a:rPr lang="ru-RU" sz="2800" dirty="0"/>
              <a:t>, в течение которого система гарантирует сохранность информации, записанной в его области памяти;</a:t>
            </a:r>
          </a:p>
          <a:p>
            <a:pPr algn="just"/>
            <a:r>
              <a:rPr lang="ru-RU" sz="2800" dirty="0" smtClean="0"/>
              <a:t> </a:t>
            </a:r>
            <a:r>
              <a:rPr lang="ru-RU" sz="2800" dirty="0"/>
              <a:t>«область видимости» </a:t>
            </a:r>
            <a:r>
              <a:rPr lang="ru-RU" sz="2800" dirty="0" smtClean="0"/>
              <a:t>объекта – </a:t>
            </a:r>
            <a:r>
              <a:rPr lang="ru-RU" sz="2800" dirty="0"/>
              <a:t>это область программы, в которой  информация в памяти объекта доступна для обработки (для чтения  и изменения).</a:t>
            </a:r>
          </a:p>
          <a:p>
            <a:pPr algn="just">
              <a:buNone/>
            </a:pPr>
            <a:r>
              <a:rPr lang="ru-RU" sz="2800" dirty="0"/>
              <a:t>Программа состоит из отдельных </a:t>
            </a:r>
            <a:r>
              <a:rPr lang="ru-RU" sz="2800" dirty="0" smtClean="0"/>
              <a:t>функций</a:t>
            </a:r>
            <a:r>
              <a:rPr lang="ru-RU" sz="2800" dirty="0"/>
              <a:t>. Каждая функция – это независимая область памяти. Блок задается фигурными скобками {   }. Тело функции ограничено блоком. Е</a:t>
            </a:r>
            <a:r>
              <a:rPr lang="ru-RU" sz="2800" dirty="0" smtClean="0"/>
              <a:t>сли объект </a:t>
            </a:r>
            <a:r>
              <a:rPr lang="ru-RU" sz="2800" dirty="0"/>
              <a:t>(переменная, константа и т.п.) определен  в </a:t>
            </a:r>
            <a:r>
              <a:rPr lang="ru-RU" sz="2800" b="1" dirty="0"/>
              <a:t>блоке</a:t>
            </a:r>
            <a:r>
              <a:rPr lang="ru-RU" sz="2800" dirty="0"/>
              <a:t>, то такой объект называется  </a:t>
            </a:r>
            <a:r>
              <a:rPr lang="ru-RU" sz="2800" i="1" dirty="0"/>
              <a:t>локальным объектом</a:t>
            </a:r>
            <a:r>
              <a:rPr lang="ru-RU" sz="2800" dirty="0"/>
              <a:t>.  </a:t>
            </a:r>
          </a:p>
          <a:p>
            <a:pPr algn="just">
              <a:buNone/>
            </a:pPr>
            <a:endParaRPr lang="ru-RU" sz="2400" dirty="0"/>
          </a:p>
          <a:p>
            <a:pPr algn="just"/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042"/>
          </a:xfrm>
        </p:spPr>
        <p:txBody>
          <a:bodyPr>
            <a:normAutofit/>
          </a:bodyPr>
          <a:lstStyle/>
          <a:p>
            <a:endParaRPr lang="ru-RU" sz="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260648"/>
            <a:ext cx="8686800" cy="6192688"/>
          </a:xfrm>
        </p:spPr>
        <p:txBody>
          <a:bodyPr>
            <a:normAutofit fontScale="92500" lnSpcReduction="20000"/>
          </a:bodyPr>
          <a:lstStyle/>
          <a:p>
            <a:r>
              <a:rPr lang="ru-RU" u="sng" dirty="0" smtClean="0"/>
              <a:t>Локальный объект «живет» в блоке</a:t>
            </a:r>
            <a:r>
              <a:rPr lang="ru-RU" dirty="0" smtClean="0"/>
              <a:t>, то есть записанная в нем информация не будет разрушена,  пока  блок активен, то есть выполняются его инструкции.   Локальный объект, в блоке «жив», но может быть не виден в нем.</a:t>
            </a:r>
            <a:endParaRPr lang="ru-RU" u="sng" dirty="0" smtClean="0"/>
          </a:p>
          <a:p>
            <a:r>
              <a:rPr lang="ru-RU" u="sng" dirty="0" smtClean="0"/>
              <a:t>Локальный  </a:t>
            </a:r>
            <a:r>
              <a:rPr lang="ru-RU" u="sng" dirty="0"/>
              <a:t>объект «виден» в блоке</a:t>
            </a:r>
            <a:r>
              <a:rPr lang="ru-RU" dirty="0"/>
              <a:t>, то есть информация, записанная в нем, доступна для обработки, только </a:t>
            </a:r>
            <a:r>
              <a:rPr lang="ru-RU" dirty="0" smtClean="0"/>
              <a:t>из </a:t>
            </a:r>
            <a:r>
              <a:rPr lang="ru-RU" dirty="0"/>
              <a:t>области памяти этого блока от точки определения объекта в инструкции его определения до конца блока, в котором он определен. </a:t>
            </a:r>
          </a:p>
          <a:p>
            <a:r>
              <a:rPr lang="ru-RU" dirty="0"/>
              <a:t>Формальные параметры функции, перечисленные в заголовке, являются </a:t>
            </a:r>
            <a:r>
              <a:rPr lang="ru-RU" i="1" u="sng" dirty="0"/>
              <a:t>локальными</a:t>
            </a:r>
            <a:r>
              <a:rPr lang="ru-RU" dirty="0"/>
              <a:t> объектами для этой функции.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ru-RU" sz="3200" b="1" dirty="0" smtClean="0"/>
              <a:t>Основные </a:t>
            </a:r>
            <a:r>
              <a:rPr lang="ru-RU" sz="3200" b="1" dirty="0"/>
              <a:t>принципы структурного программирования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72608"/>
          </a:xfrm>
        </p:spPr>
        <p:txBody>
          <a:bodyPr>
            <a:normAutofit fontScale="77500" lnSpcReduction="20000"/>
          </a:bodyPr>
          <a:lstStyle/>
          <a:p>
            <a:pPr lvl="0" algn="just"/>
            <a:r>
              <a:rPr lang="ru-RU" dirty="0"/>
              <a:t>Алгоритмы должны разрабатываться по шагам по принципу "сверху вниз", начиная с укрупненной схемы и заканчивая детализированной.</a:t>
            </a:r>
          </a:p>
          <a:p>
            <a:pPr lvl="0" algn="just"/>
            <a:r>
              <a:rPr lang="ru-RU" dirty="0"/>
              <a:t>Сложную задачу целесообразно разбивать на подзадачи (простые блоки), а программу составлять из модулей (независимых частей), имеющих простую структуру и допускающих независимую отладку.</a:t>
            </a:r>
          </a:p>
          <a:p>
            <a:pPr lvl="0" algn="just"/>
            <a:r>
              <a:rPr lang="ru-RU" dirty="0"/>
              <a:t>Логика алгоритма и программы должна опираться на минимальное число простых базовых конструкций, имеющих заранее определенную структуру.</a:t>
            </a:r>
          </a:p>
          <a:p>
            <a:pPr algn="just"/>
            <a:r>
              <a:rPr lang="ru-RU" dirty="0"/>
              <a:t>Повторяющиеся фрагменты алгоритма следует оформлять как вспомогательные, т.е. при программировании их следует оформлять в виде подпрограмм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5719"/>
          </a:xfrm>
        </p:spPr>
        <p:txBody>
          <a:bodyPr>
            <a:normAutofit fontScale="90000"/>
          </a:bodyPr>
          <a:lstStyle/>
          <a:p>
            <a:endParaRPr lang="ru-RU" sz="800" dirty="0"/>
          </a:p>
        </p:txBody>
      </p:sp>
      <p:sp>
        <p:nvSpPr>
          <p:cNvPr id="7" name="Содержимое 6"/>
          <p:cNvSpPr>
            <a:spLocks noGrp="1"/>
          </p:cNvSpPr>
          <p:nvPr>
            <p:ph sz="half" idx="2"/>
          </p:nvPr>
        </p:nvSpPr>
        <p:spPr>
          <a:xfrm>
            <a:off x="4648200" y="260648"/>
            <a:ext cx="4038600" cy="6408712"/>
          </a:xfrm>
        </p:spPr>
        <p:txBody>
          <a:bodyPr>
            <a:normAutofit fontScale="55000" lnSpcReduction="20000"/>
          </a:bodyPr>
          <a:lstStyle/>
          <a:p>
            <a:r>
              <a:rPr lang="ru-RU" dirty="0"/>
              <a:t>Объект </a:t>
            </a:r>
            <a:r>
              <a:rPr lang="en-US" b="1" i="1" dirty="0"/>
              <a:t>a</a:t>
            </a:r>
            <a:r>
              <a:rPr lang="ru-RU" dirty="0"/>
              <a:t> определен в параметре, который получен по значению.  Его область видимости – все тело функции </a:t>
            </a:r>
            <a:r>
              <a:rPr lang="en-US" b="1" i="1" dirty="0"/>
              <a:t>fun</a:t>
            </a:r>
            <a:r>
              <a:rPr lang="ru-RU" dirty="0"/>
              <a:t>. </a:t>
            </a:r>
          </a:p>
          <a:p>
            <a:r>
              <a:rPr lang="ru-RU" dirty="0"/>
              <a:t>Объект </a:t>
            </a:r>
            <a:r>
              <a:rPr lang="en-US" b="1" i="1" dirty="0"/>
              <a:t>b</a:t>
            </a:r>
            <a:r>
              <a:rPr lang="ru-RU" dirty="0"/>
              <a:t>, </a:t>
            </a:r>
            <a:r>
              <a:rPr lang="ru-RU" b="1" i="1" dirty="0"/>
              <a:t> </a:t>
            </a:r>
            <a:r>
              <a:rPr lang="ru-RU" dirty="0"/>
              <a:t> определенный в параметре, получен по значению.  Его область видимости – все тело функции </a:t>
            </a:r>
            <a:r>
              <a:rPr lang="en-US" b="1" i="1" dirty="0"/>
              <a:t>fun</a:t>
            </a:r>
            <a:r>
              <a:rPr lang="ru-RU" dirty="0"/>
              <a:t>, кроме области вложенного блока (желтое пространство). </a:t>
            </a:r>
          </a:p>
          <a:p>
            <a:r>
              <a:rPr lang="ru-RU" dirty="0"/>
              <a:t>В этом блоке определен другой объект с именем </a:t>
            </a:r>
            <a:r>
              <a:rPr lang="en-US" b="1" i="1" dirty="0"/>
              <a:t>b</a:t>
            </a:r>
            <a:r>
              <a:rPr lang="ru-RU" b="1" i="1" dirty="0"/>
              <a:t>.</a:t>
            </a:r>
            <a:r>
              <a:rPr lang="ru-RU" dirty="0"/>
              <a:t> Этот объект «живет» в этом вложенном блоке.</a:t>
            </a:r>
            <a:r>
              <a:rPr lang="ru-RU" b="1" i="1" dirty="0"/>
              <a:t> </a:t>
            </a:r>
            <a:r>
              <a:rPr lang="ru-RU" dirty="0"/>
              <a:t>Его область видимости от точки определения до скобки, закрывающей этот блок. Этот объект </a:t>
            </a:r>
            <a:r>
              <a:rPr lang="en-US" b="1" i="1" dirty="0"/>
              <a:t>b</a:t>
            </a:r>
            <a:r>
              <a:rPr lang="ru-RU" dirty="0"/>
              <a:t> закрывает в этом месте объект </a:t>
            </a:r>
            <a:r>
              <a:rPr lang="en-US" b="1" i="1" dirty="0"/>
              <a:t>b</a:t>
            </a:r>
            <a:r>
              <a:rPr lang="ru-RU" dirty="0"/>
              <a:t>, определенный в параметре. Объект </a:t>
            </a:r>
            <a:r>
              <a:rPr lang="en-US" b="1" i="1" dirty="0"/>
              <a:t>b</a:t>
            </a:r>
            <a:r>
              <a:rPr lang="ru-RU" dirty="0"/>
              <a:t>, определенный в параметрах функции </a:t>
            </a:r>
            <a:r>
              <a:rPr lang="en-US" b="1" i="1" dirty="0"/>
              <a:t>fun</a:t>
            </a:r>
            <a:r>
              <a:rPr lang="ru-RU" b="1" i="1" dirty="0"/>
              <a:t>, </a:t>
            </a:r>
            <a:r>
              <a:rPr lang="ru-RU" dirty="0"/>
              <a:t> во вложенном блоке «жив», информация  в нем  не испорчена, но не доступна. </a:t>
            </a:r>
          </a:p>
          <a:p>
            <a:r>
              <a:rPr lang="ru-RU" dirty="0"/>
              <a:t>Обратите внимание, что в инструкции  </a:t>
            </a:r>
            <a:r>
              <a:rPr lang="ru-RU" b="1" dirty="0" err="1"/>
              <a:t>return</a:t>
            </a:r>
            <a:r>
              <a:rPr lang="ru-RU" b="1" dirty="0"/>
              <a:t> </a:t>
            </a:r>
            <a:r>
              <a:rPr lang="ru-RU" b="1" dirty="0" err="1"/>
              <a:t>x</a:t>
            </a:r>
            <a:r>
              <a:rPr lang="ru-RU" b="1" dirty="0"/>
              <a:t> + </a:t>
            </a:r>
            <a:r>
              <a:rPr lang="en-US" b="1" i="1" dirty="0"/>
              <a:t>b</a:t>
            </a:r>
            <a:r>
              <a:rPr lang="ru-RU" b="1" dirty="0"/>
              <a:t>; </a:t>
            </a:r>
            <a:r>
              <a:rPr lang="ru-RU" dirty="0"/>
              <a:t>виден и используется тот объект </a:t>
            </a:r>
            <a:r>
              <a:rPr lang="en-US" b="1" i="1" dirty="0"/>
              <a:t>b</a:t>
            </a:r>
            <a:r>
              <a:rPr lang="ru-RU" dirty="0"/>
              <a:t>, который определен в параметрах.</a:t>
            </a:r>
          </a:p>
          <a:p>
            <a:r>
              <a:rPr lang="ru-RU" dirty="0"/>
              <a:t>Объект </a:t>
            </a:r>
            <a:r>
              <a:rPr lang="ru-RU" b="1" i="1" dirty="0" err="1"/>
              <a:t>х</a:t>
            </a:r>
            <a:r>
              <a:rPr lang="ru-RU" dirty="0"/>
              <a:t> создан в инструкции определения </a:t>
            </a:r>
            <a:r>
              <a:rPr lang="ru-RU" b="1" dirty="0" err="1"/>
              <a:t>float</a:t>
            </a:r>
            <a:r>
              <a:rPr lang="ru-RU" b="1" dirty="0"/>
              <a:t> </a:t>
            </a:r>
            <a:r>
              <a:rPr lang="ru-RU" b="1" dirty="0" err="1"/>
              <a:t>x</a:t>
            </a:r>
            <a:r>
              <a:rPr lang="ru-RU" b="1" dirty="0"/>
              <a:t>;</a:t>
            </a:r>
            <a:r>
              <a:rPr lang="ru-RU" dirty="0"/>
              <a:t>.  Его область видимости  от этой точки определения до конца блока, ограничивающее  тело функции </a:t>
            </a:r>
            <a:r>
              <a:rPr lang="en-US" b="1" i="1" dirty="0"/>
              <a:t>fun</a:t>
            </a:r>
            <a:r>
              <a:rPr lang="ru-RU" dirty="0"/>
              <a:t>. </a:t>
            </a:r>
          </a:p>
          <a:p>
            <a:r>
              <a:rPr lang="ru-RU" dirty="0"/>
              <a:t>В операторе присваивания в выражении  </a:t>
            </a:r>
            <a:r>
              <a:rPr lang="en-US" b="1" i="1" dirty="0"/>
              <a:t>x</a:t>
            </a:r>
            <a:r>
              <a:rPr lang="ru-RU" b="1" dirty="0"/>
              <a:t> = (</a:t>
            </a:r>
            <a:r>
              <a:rPr lang="en-US" b="1" i="1" dirty="0"/>
              <a:t>a</a:t>
            </a:r>
            <a:r>
              <a:rPr lang="ru-RU" b="1" dirty="0"/>
              <a:t> * </a:t>
            </a:r>
            <a:r>
              <a:rPr lang="en-US" b="1" i="1" dirty="0"/>
              <a:t>b</a:t>
            </a:r>
            <a:r>
              <a:rPr lang="ru-RU" b="1" i="1" dirty="0"/>
              <a:t> + </a:t>
            </a:r>
            <a:r>
              <a:rPr lang="en-US" b="1" i="1" dirty="0"/>
              <a:t>c</a:t>
            </a:r>
            <a:r>
              <a:rPr lang="ru-RU" b="1" i="1" dirty="0"/>
              <a:t>); </a:t>
            </a:r>
            <a:r>
              <a:rPr lang="ru-RU" dirty="0"/>
              <a:t>неправомерно использован объект </a:t>
            </a:r>
            <a:r>
              <a:rPr lang="en-US" b="1" i="1" dirty="0"/>
              <a:t>c</a:t>
            </a:r>
            <a:r>
              <a:rPr lang="ru-RU" b="1" i="1" dirty="0"/>
              <a:t>. </a:t>
            </a:r>
            <a:r>
              <a:rPr lang="ru-RU" dirty="0"/>
              <a:t>Он «живет» и виден во внутреннем блоке функции.</a:t>
            </a:r>
          </a:p>
          <a:p>
            <a:endParaRPr lang="ru-RU" dirty="0"/>
          </a:p>
        </p:txBody>
      </p:sp>
      <p:pic>
        <p:nvPicPr>
          <p:cNvPr id="8" name="Содержимое 7"/>
          <p:cNvPicPr>
            <a:picLocks noGrp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04664"/>
            <a:ext cx="4495800" cy="576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5719"/>
          </a:xfrm>
        </p:spPr>
        <p:txBody>
          <a:bodyPr>
            <a:normAutofit fontScale="90000"/>
          </a:bodyPr>
          <a:lstStyle/>
          <a:p>
            <a:endParaRPr lang="ru-RU" sz="800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rmAutofit fontScale="77500" lnSpcReduction="20000"/>
          </a:bodyPr>
          <a:lstStyle/>
          <a:p>
            <a:r>
              <a:rPr lang="ru-RU" b="1" dirty="0" smtClean="0"/>
              <a:t>локальная</a:t>
            </a:r>
            <a:r>
              <a:rPr lang="ru-RU" dirty="0" smtClean="0"/>
              <a:t> переменная может быть использована только в операторах того блока программы, где находится ее объявление,  и после завершения блока она автоматически разрушается и ее значение теряется. Локальная переменная видна в самом блоке, начиная от  точки определения и до конца блока. Локальная переменная видна также во всех вложенных (внутренних) блоках, но только в том случае, если во вложенном блоке НЕТ определения другой локальной переменной с таким же именем. Если же во вложенном блоке объявить переменную с таким же именем, то внешняя переменная станет невидима (недоступна) во внутреннем блоке. То есть объявление имени в блоке СКРЫВАЕТ переменную с тем же именем в охватывающем блоке или глобальную переменную. После выхода из блока имя восстанавливает свой прежний смысл. Если локальная переменная объявлена в блоке с инициализацией каким-либо значением, то это значение будет присваиваться переменной при каждом входе в блок и стираться при выходе из блока.</a:t>
            </a:r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45719"/>
            <a:ext cx="8229600" cy="45719"/>
          </a:xfrm>
        </p:spPr>
        <p:txBody>
          <a:bodyPr>
            <a:normAutofit fontScale="90000"/>
          </a:bodyPr>
          <a:lstStyle/>
          <a:p>
            <a:endParaRPr lang="ru-RU" sz="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Объекты, объявленные </a:t>
            </a:r>
            <a:r>
              <a:rPr lang="ru-RU" b="1" dirty="0" smtClean="0"/>
              <a:t>в фа</a:t>
            </a:r>
            <a:r>
              <a:rPr lang="ru-RU" sz="3100" b="1" dirty="0" smtClean="0"/>
              <a:t>йле</a:t>
            </a:r>
            <a:r>
              <a:rPr lang="ru-RU" dirty="0" smtClean="0"/>
              <a:t> </a:t>
            </a:r>
            <a:r>
              <a:rPr lang="ru-RU" i="1" dirty="0" smtClean="0"/>
              <a:t>вне любого блока</a:t>
            </a:r>
            <a:r>
              <a:rPr lang="ru-RU" dirty="0" smtClean="0"/>
              <a:t>, имеют </a:t>
            </a:r>
            <a:r>
              <a:rPr lang="ru-RU" i="1" dirty="0" smtClean="0"/>
              <a:t>глобальную</a:t>
            </a:r>
            <a:r>
              <a:rPr lang="ru-RU" dirty="0" smtClean="0"/>
              <a:t> видимость, постоянное время жизни и могут использоваться с момента их определения. </a:t>
            </a:r>
            <a:r>
              <a:rPr lang="ru-RU" i="1" dirty="0" smtClean="0"/>
              <a:t>Глобальные </a:t>
            </a:r>
            <a:r>
              <a:rPr lang="ru-RU" dirty="0" smtClean="0"/>
              <a:t>объекты – это объекты, объявленные вне любого блока и видны из всех функций файла, которые определены ПОЗЖЕ, чем сама глобальная переменная. Память под эти переменные выделяется в начале выполнения программы и закрепляется за ними вплоть до завершения программы. Значения глобальных переменных могут быть доступны одновременно нескольким функциям (которые определены позже, чем глобальная переменная, и не имеют локальной переменной с таким же, как у глобальной, именем). Глобальные переменные не защищены от несанкционированного и некорректного доступа и поэтому могут использоваться только тогда, когда нет другого способа обмена данными между функциями. Например, если список формальных параметров функции, в которую необходимо передать значение какой-то переменной, уже определен системой </a:t>
            </a:r>
            <a:r>
              <a:rPr lang="en-US" dirty="0" smtClean="0"/>
              <a:t>Visual Studio</a:t>
            </a:r>
            <a:r>
              <a:rPr lang="ru-RU" dirty="0" smtClean="0"/>
              <a:t>, и изменять этот список нельзя </a:t>
            </a:r>
            <a:r>
              <a:rPr lang="ru-RU" smtClean="0"/>
              <a:t>(событийные). 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78098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Пример  из лекции </a:t>
            </a:r>
            <a:r>
              <a:rPr lang="en-US" sz="3200" dirty="0" smtClean="0"/>
              <a:t>4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525658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Создать приложение для вычисления периметра </a:t>
            </a:r>
            <a:r>
              <a:rPr lang="ru-RU" b="1" dirty="0" err="1" smtClean="0"/>
              <a:t>p</a:t>
            </a:r>
            <a:r>
              <a:rPr lang="ru-RU" dirty="0" smtClean="0"/>
              <a:t> и площади </a:t>
            </a:r>
            <a:r>
              <a:rPr lang="ru-RU" b="1" dirty="0" err="1" smtClean="0"/>
              <a:t>s</a:t>
            </a:r>
            <a:r>
              <a:rPr lang="ru-RU" dirty="0" smtClean="0"/>
              <a:t> треугольника по заданным координатам трех его вершин: </a:t>
            </a:r>
            <a:r>
              <a:rPr lang="ru-RU" b="1" dirty="0" smtClean="0"/>
              <a:t>x1, y1; x2, y2; x3, y3.</a:t>
            </a:r>
          </a:p>
          <a:p>
            <a:pPr marL="0" indent="0">
              <a:buNone/>
            </a:pPr>
            <a:r>
              <a:rPr lang="ru-RU" dirty="0" smtClean="0"/>
              <a:t>Для решения задачи воспользуемся известными формулами: </a:t>
            </a:r>
          </a:p>
          <a:p>
            <a:pPr marL="0" indent="0">
              <a:buNone/>
            </a:pPr>
            <a:r>
              <a:rPr lang="ru-RU" b="1" dirty="0" smtClean="0"/>
              <a:t>Р = А + В + С;      S=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b="1" dirty="0" smtClean="0"/>
              <a:t>A =                              B =                               C =    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                                      </a:t>
            </a:r>
          </a:p>
          <a:p>
            <a:pPr marL="0" indent="0" algn="just">
              <a:buNone/>
            </a:pPr>
            <a:r>
              <a:rPr lang="ru-RU" dirty="0" smtClean="0"/>
              <a:t>где </a:t>
            </a:r>
            <a:r>
              <a:rPr lang="ru-RU" b="1" dirty="0" err="1" smtClean="0"/>
              <a:t>Рр</a:t>
            </a:r>
            <a:r>
              <a:rPr lang="ru-RU" dirty="0" smtClean="0"/>
              <a:t> = </a:t>
            </a:r>
            <a:r>
              <a:rPr lang="ru-RU" b="1" dirty="0" smtClean="0"/>
              <a:t>Р/2</a:t>
            </a:r>
            <a:r>
              <a:rPr lang="ru-RU" dirty="0" smtClean="0"/>
              <a:t> – полупериметр; </a:t>
            </a:r>
            <a:r>
              <a:rPr lang="ru-RU" b="1" dirty="0" smtClean="0"/>
              <a:t>A, B, C </a:t>
            </a:r>
            <a:r>
              <a:rPr lang="ru-RU" dirty="0" smtClean="0"/>
              <a:t>– длины сторон треугольника. Для представления исходных данных и результатов вычислений определим тип </a:t>
            </a:r>
            <a:r>
              <a:rPr lang="en-US" dirty="0" smtClean="0"/>
              <a:t>double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708920"/>
            <a:ext cx="3384376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3573016"/>
            <a:ext cx="2160240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573016"/>
            <a:ext cx="230425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429000"/>
            <a:ext cx="2331567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418608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f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039" y="5905500"/>
            <a:ext cx="9144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5059" name="Picture 3" descr="f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2001838" y="2255838"/>
            <a:ext cx="2889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45330" name="Text Box 274"/>
          <p:cNvSpPr txBox="1">
            <a:spLocks noChangeArrowheads="1"/>
          </p:cNvSpPr>
          <p:nvPr/>
        </p:nvSpPr>
        <p:spPr bwMode="auto">
          <a:xfrm>
            <a:off x="107504" y="140352"/>
            <a:ext cx="8928992" cy="480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ru-RU" altLang="ru-RU" sz="2400" b="1" dirty="0" smtClean="0"/>
              <a:t>Схема иерархии процедур</a:t>
            </a:r>
            <a:endParaRPr lang="ru-RU" altLang="ru-RU" sz="2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9101" y="1340767"/>
            <a:ext cx="7201291" cy="439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5218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Autofit/>
          </a:bodyPr>
          <a:lstStyle/>
          <a:p>
            <a:r>
              <a:rPr lang="ru-RU" sz="3200" dirty="0"/>
              <a:t>Разработаем детализированные алгоритмы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ru-RU" dirty="0"/>
              <a:t>функцию  </a:t>
            </a:r>
            <a:r>
              <a:rPr lang="ru-RU" b="1" dirty="0" err="1"/>
              <a:t>CalcP</a:t>
            </a:r>
            <a:r>
              <a:rPr lang="ru-RU" b="1" dirty="0"/>
              <a:t>()</a:t>
            </a:r>
            <a:r>
              <a:rPr lang="ru-RU" dirty="0"/>
              <a:t>, вычисляющую периметр треугольника по его сторонам;</a:t>
            </a:r>
          </a:p>
          <a:p>
            <a:pPr lvl="0"/>
            <a:r>
              <a:rPr lang="ru-RU" dirty="0"/>
              <a:t>функцию  </a:t>
            </a:r>
            <a:r>
              <a:rPr lang="ru-RU" b="1" dirty="0" err="1"/>
              <a:t>CalcS</a:t>
            </a:r>
            <a:r>
              <a:rPr lang="ru-RU" b="1" dirty="0"/>
              <a:t>()</a:t>
            </a:r>
            <a:r>
              <a:rPr lang="ru-RU" dirty="0"/>
              <a:t>, вычисляющую площадь треугольника по его сторонам;</a:t>
            </a:r>
          </a:p>
          <a:p>
            <a:pPr lvl="0"/>
            <a:r>
              <a:rPr lang="ru-RU" dirty="0"/>
              <a:t>функцию</a:t>
            </a:r>
            <a:r>
              <a:rPr lang="ru-RU" b="1" dirty="0"/>
              <a:t> </a:t>
            </a:r>
            <a:r>
              <a:rPr lang="en-US" b="1" dirty="0" err="1"/>
              <a:t>LenS</a:t>
            </a:r>
            <a:r>
              <a:rPr lang="ru-RU" b="1" dirty="0"/>
              <a:t>()</a:t>
            </a:r>
            <a:r>
              <a:rPr lang="ru-RU" dirty="0"/>
              <a:t>, вычисляющую длину отрезка по координатам двух точек;</a:t>
            </a:r>
          </a:p>
          <a:p>
            <a:pPr lvl="0"/>
            <a:r>
              <a:rPr lang="ru-RU" dirty="0"/>
              <a:t>функцию</a:t>
            </a:r>
            <a:r>
              <a:rPr lang="ru-RU" b="1" dirty="0"/>
              <a:t> PS()</a:t>
            </a:r>
            <a:r>
              <a:rPr lang="ru-RU" dirty="0"/>
              <a:t>, вычисляющую периметр и площадь треугольника;</a:t>
            </a:r>
          </a:p>
          <a:p>
            <a:pPr lvl="0"/>
            <a:r>
              <a:rPr lang="ru-RU" dirty="0"/>
              <a:t>функцию </a:t>
            </a:r>
            <a:r>
              <a:rPr lang="ru-RU" b="1" dirty="0" err="1"/>
              <a:t>GetCoord</a:t>
            </a:r>
            <a:r>
              <a:rPr lang="ru-RU" b="1" dirty="0"/>
              <a:t>()</a:t>
            </a:r>
            <a:r>
              <a:rPr lang="ru-RU" dirty="0"/>
              <a:t> для ввода с клавиатуры координат вершин треугольника;</a:t>
            </a:r>
          </a:p>
          <a:p>
            <a:pPr lvl="0"/>
            <a:r>
              <a:rPr lang="ru-RU" dirty="0"/>
              <a:t>функцию </a:t>
            </a:r>
            <a:r>
              <a:rPr lang="ru-RU" b="1" dirty="0" err="1"/>
              <a:t>PutPS</a:t>
            </a:r>
            <a:r>
              <a:rPr lang="ru-RU" b="1" dirty="0"/>
              <a:t>()</a:t>
            </a:r>
            <a:r>
              <a:rPr lang="ru-RU" dirty="0"/>
              <a:t> для вывода вычисленных периметра и площади треугольника.</a:t>
            </a:r>
          </a:p>
          <a:p>
            <a:r>
              <a:rPr lang="ru-RU" dirty="0"/>
              <a:t>Функцию самого верхнего уровня </a:t>
            </a:r>
            <a:r>
              <a:rPr lang="ru-RU" b="1" dirty="0" err="1"/>
              <a:t>CalcP</a:t>
            </a:r>
            <a:r>
              <a:rPr lang="en-US" b="1" dirty="0"/>
              <a:t>s</a:t>
            </a:r>
            <a:r>
              <a:rPr lang="ru-RU" dirty="0"/>
              <a:t>() заменим главной функцией </a:t>
            </a:r>
            <a:r>
              <a:rPr lang="en-US" b="1" dirty="0"/>
              <a:t>main</a:t>
            </a:r>
            <a:r>
              <a:rPr lang="ru-RU" b="1" dirty="0"/>
              <a:t>() </a:t>
            </a:r>
            <a:r>
              <a:rPr lang="ru-RU" dirty="0"/>
              <a:t>языка С++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Функции для ввода и вывода</a:t>
            </a:r>
            <a:endParaRPr lang="ru-RU" b="1" dirty="0"/>
          </a:p>
        </p:txBody>
      </p:sp>
      <p:pic>
        <p:nvPicPr>
          <p:cNvPr id="4" name="Рисунок 3" descr="АлгGetCoor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1196752"/>
            <a:ext cx="3960440" cy="4968552"/>
          </a:xfrm>
          <a:prstGeom prst="rect">
            <a:avLst/>
          </a:prstGeom>
        </p:spPr>
      </p:pic>
      <p:pic>
        <p:nvPicPr>
          <p:cNvPr id="5" name="Рисунок 4" descr="АлгPutP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55976" y="1196752"/>
            <a:ext cx="4392488" cy="50405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Вычисление периметра и площади</a:t>
            </a:r>
            <a:endParaRPr lang="ru-RU" b="1" dirty="0"/>
          </a:p>
        </p:txBody>
      </p:sp>
      <p:pic>
        <p:nvPicPr>
          <p:cNvPr id="3" name="Рисунок 2" descr="АлгPCalcP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844824"/>
            <a:ext cx="3816424" cy="4248472"/>
          </a:xfrm>
          <a:prstGeom prst="rect">
            <a:avLst/>
          </a:prstGeom>
        </p:spPr>
      </p:pic>
      <p:pic>
        <p:nvPicPr>
          <p:cNvPr id="4" name="Рисунок 3" descr="АлгCalc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39952" y="908720"/>
            <a:ext cx="4752528" cy="59492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>
            <a:normAutofit/>
          </a:bodyPr>
          <a:lstStyle/>
          <a:p>
            <a:r>
              <a:rPr lang="ru-RU" sz="2400" b="1" dirty="0" smtClean="0"/>
              <a:t>Функции вычисления длины стороны по двум точкам и  вычисления всех сторон треугольника, периметра и площади</a:t>
            </a:r>
            <a:endParaRPr lang="ru-RU" sz="2400" b="1" dirty="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7649" name="Object 1"/>
          <p:cNvGraphicFramePr>
            <a:graphicFrameLocks noChangeAspect="1"/>
          </p:cNvGraphicFramePr>
          <p:nvPr/>
        </p:nvGraphicFramePr>
        <p:xfrm>
          <a:off x="467544" y="1052736"/>
          <a:ext cx="3816424" cy="5544616"/>
        </p:xfrm>
        <a:graphic>
          <a:graphicData uri="http://schemas.openxmlformats.org/presentationml/2006/ole">
            <p:oleObj spid="_x0000_s27649" name="Visio" r:id="rId3" imgW="2993104" imgH="3208970" progId="Visio.Drawing.11">
              <p:embed/>
            </p:oleObj>
          </a:graphicData>
        </a:graphic>
      </p:graphicFrame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" name="Рисунок 6" descr="АлгP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83968" y="908720"/>
            <a:ext cx="4608512" cy="59492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Главная функция</a:t>
            </a:r>
            <a:endParaRPr lang="ru-RU" sz="3200" b="1" dirty="0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0721" name="Object 1"/>
          <p:cNvGraphicFramePr>
            <a:graphicFrameLocks noChangeAspect="1"/>
          </p:cNvGraphicFramePr>
          <p:nvPr/>
        </p:nvGraphicFramePr>
        <p:xfrm>
          <a:off x="971600" y="980728"/>
          <a:ext cx="7272808" cy="5400600"/>
        </p:xfrm>
        <a:graphic>
          <a:graphicData uri="http://schemas.openxmlformats.org/presentationml/2006/ole">
            <p:oleObj spid="_x0000_s30721" name="Visio" r:id="rId3" imgW="2837618" imgH="4106446" progId="Visio.Drawing.11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1267</Words>
  <Application>Microsoft Office PowerPoint</Application>
  <PresentationFormat>Экран (4:3)</PresentationFormat>
  <Paragraphs>54</Paragraphs>
  <Slides>22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4" baseType="lpstr">
      <vt:lpstr>Тема Office</vt:lpstr>
      <vt:lpstr>Visio</vt:lpstr>
      <vt:lpstr>Лекция 7</vt:lpstr>
      <vt:lpstr>Основные принципы структурного программирования</vt:lpstr>
      <vt:lpstr>Пример  из лекции 4</vt:lpstr>
      <vt:lpstr>Слайд 4</vt:lpstr>
      <vt:lpstr>Разработаем детализированные алгоритмы</vt:lpstr>
      <vt:lpstr>Функции для ввода и вывода</vt:lpstr>
      <vt:lpstr>Вычисление периметра и площади</vt:lpstr>
      <vt:lpstr>Функции вычисления длины стороны по двум точкам и  вычисления всех сторон треугольника, периметра и площади</vt:lpstr>
      <vt:lpstr>Главная функция</vt:lpstr>
      <vt:lpstr>Файл с функциями ввода и вывода</vt:lpstr>
      <vt:lpstr>Продолжение файла – функция вывода</vt:lpstr>
      <vt:lpstr>Файл с функциями вычисления. Обратить внимание на порядок функций</vt:lpstr>
      <vt:lpstr>Слайд 13</vt:lpstr>
      <vt:lpstr>Файл с главной функцией. Обратить внимание на директивы и прототипы.</vt:lpstr>
      <vt:lpstr>Продолжение файла</vt:lpstr>
      <vt:lpstr>Результаты</vt:lpstr>
      <vt:lpstr>Слайд 17</vt:lpstr>
      <vt:lpstr>Подробно про локальные и глобальные объекты</vt:lpstr>
      <vt:lpstr>Слайд 19</vt:lpstr>
      <vt:lpstr>Слайд 20</vt:lpstr>
      <vt:lpstr>Слайд 21</vt:lpstr>
      <vt:lpstr>Слайд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anna</dc:creator>
  <cp:lastModifiedBy>Администратор</cp:lastModifiedBy>
  <cp:revision>21</cp:revision>
  <dcterms:created xsi:type="dcterms:W3CDTF">2019-10-27T18:15:22Z</dcterms:created>
  <dcterms:modified xsi:type="dcterms:W3CDTF">2020-10-14T21:44:47Z</dcterms:modified>
</cp:coreProperties>
</file>