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8" r:id="rId6"/>
    <p:sldId id="280" r:id="rId7"/>
    <p:sldId id="267" r:id="rId8"/>
    <p:sldId id="269" r:id="rId9"/>
    <p:sldId id="281" r:id="rId10"/>
    <p:sldId id="270" r:id="rId11"/>
    <p:sldId id="261" r:id="rId12"/>
    <p:sldId id="262" r:id="rId13"/>
    <p:sldId id="263" r:id="rId14"/>
    <p:sldId id="271" r:id="rId15"/>
    <p:sldId id="265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E0A2F1-8829-446E-9582-D0D47301483D}" v="167" dt="2017-11-20T02:29:51.424"/>
    <p1510:client id="{9620C551-BB2F-4E3A-9E4F-8DC31B03805A}" v="525" dt="2017-11-20T02:29:11.138"/>
    <p1510:client id="{EC1428A9-7192-4900-9595-97D5BC8EB670}" v="845" dt="2017-11-20T03:54:43.811"/>
    <p1510:client id="{83EAA399-B1BD-401A-A7C9-DD4215F47C24}" v="11" dt="2017-11-20T02:38:49.748"/>
    <p1510:client id="{D414BDEA-C6AA-4217-A6E3-497F0117AC49}" v="304" dt="2017-11-20T03:56:45.1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3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11/20/2017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11/20/2017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11/20/2017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11/20/2017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11/20/2017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11/20/2017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dangero.us/framework7/kitchen-sink-material/" TargetMode="External"/><Relationship Id="rId2" Type="http://schemas.openxmlformats.org/officeDocument/2006/relationships/hyperlink" Target="http://www.idangero.us/framework7/kitchen-sink-io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latin typeface="Verdana"/>
                <a:ea typeface="Verdana"/>
                <a:cs typeface="Verdana"/>
              </a:rPr>
              <a:t>PriceHub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457450"/>
            <a:ext cx="8735325" cy="1752600"/>
          </a:xfrm>
          <a:ln>
            <a:noFill/>
          </a:ln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/>
              <a:t>Progressive web app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ED4F586-05FC-4C0C-BDFE-191AAF1DC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601" y="584200"/>
            <a:ext cx="3857094" cy="388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0F4FE46-ABE0-4D80-B4BB-7F59E1F1ECBB}"/>
              </a:ext>
            </a:extLst>
          </p:cNvPr>
          <p:cNvSpPr txBox="1">
            <a:spLocks/>
          </p:cNvSpPr>
          <p:nvPr/>
        </p:nvSpPr>
        <p:spPr>
          <a:xfrm>
            <a:off x="923684" y="600670"/>
            <a:ext cx="4871080" cy="769938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>
                <a:solidFill>
                  <a:srgbClr val="009999"/>
                </a:solidFill>
                <a:latin typeface="verdana"/>
                <a:ea typeface="verdana"/>
                <a:cs typeface="verdana"/>
              </a:rPr>
              <a:t>Price View</a:t>
            </a:r>
            <a:endParaRPr lang="en-US"/>
          </a:p>
          <a:p>
            <a:pPr marL="304165" indent="-304165" algn="ctr"/>
            <a:endParaRPr lang="en-US" sz="3600">
              <a:solidFill>
                <a:srgbClr val="009999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12B0C-51DE-4F13-86D5-9522F016EC79}"/>
              </a:ext>
            </a:extLst>
          </p:cNvPr>
          <p:cNvSpPr txBox="1"/>
          <p:nvPr/>
        </p:nvSpPr>
        <p:spPr>
          <a:xfrm>
            <a:off x="1104612" y="2310239"/>
            <a:ext cx="576309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q"/>
            </a:pPr>
            <a:r>
              <a:rPr lang="en-US" sz="2800">
                <a:latin typeface="verdana"/>
                <a:ea typeface="verdana"/>
                <a:cs typeface="verdana"/>
              </a:rPr>
              <a:t>Display details on the product and price</a:t>
            </a:r>
          </a:p>
          <a:p>
            <a:pPr marL="457200" indent="-457200">
              <a:buFont typeface="Wingdings"/>
              <a:buChar char="q"/>
            </a:pPr>
            <a:r>
              <a:rPr lang="en-US" sz="2800">
                <a:latin typeface="verdana"/>
                <a:ea typeface="verdana"/>
                <a:cs typeface="verdana"/>
              </a:rPr>
              <a:t>List of all prices for that current product</a:t>
            </a:r>
          </a:p>
          <a:p>
            <a:pPr marL="457200" indent="-457200">
              <a:buFont typeface="Wingdings"/>
              <a:buChar char="q"/>
            </a:pPr>
            <a:r>
              <a:rPr lang="en-US" sz="2800">
                <a:latin typeface="verdana"/>
                <a:ea typeface="verdana"/>
                <a:cs typeface="verdana"/>
              </a:rPr>
              <a:t>Chart to track trends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88498D8-438B-4F46-AD67-771B5036B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097" y="1376441"/>
            <a:ext cx="2307011" cy="41148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06635998-4B13-468F-B83D-EE3BDC103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655" y="1376441"/>
            <a:ext cx="231883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6008" y="333375"/>
            <a:ext cx="4871080" cy="769938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algn="ctr"/>
            <a:r>
              <a:rPr lang="en-US" sz="3600">
                <a:solidFill>
                  <a:srgbClr val="009999"/>
                </a:solidFill>
                <a:latin typeface="verdana"/>
                <a:ea typeface="verdana"/>
                <a:cs typeface="verdana"/>
              </a:rPr>
              <a:t>Nearby Stores</a:t>
            </a:r>
          </a:p>
          <a:p>
            <a:pPr algn="ctr"/>
            <a:endParaRPr lang="en-US" sz="3600">
              <a:solidFill>
                <a:srgbClr val="009999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7" name="Picture 7" descr="nearby_stores.png">
            <a:extLst>
              <a:ext uri="{FF2B5EF4-FFF2-40B4-BE49-F238E27FC236}">
                <a16:creationId xmlns:a16="http://schemas.microsoft.com/office/drawing/2014/main" id="{1E10CE4E-94D3-4425-AE92-4F4FE18E4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66" b="6563"/>
          <a:stretch/>
        </p:blipFill>
        <p:spPr>
          <a:xfrm>
            <a:off x="1437724" y="47625"/>
            <a:ext cx="4184856" cy="6633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1B66F8-2C3D-4085-9008-4C0CB7367F68}"/>
              </a:ext>
            </a:extLst>
          </p:cNvPr>
          <p:cNvSpPr txBox="1"/>
          <p:nvPr/>
        </p:nvSpPr>
        <p:spPr>
          <a:xfrm>
            <a:off x="6116638" y="1409700"/>
            <a:ext cx="5763098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q"/>
            </a:pPr>
            <a:r>
              <a:rPr lang="en-US" sz="2800">
                <a:latin typeface="verdana"/>
                <a:ea typeface="verdana"/>
                <a:cs typeface="verdana"/>
              </a:rPr>
              <a:t>User's geolocation is the center of the map</a:t>
            </a:r>
          </a:p>
          <a:p>
            <a:pPr marL="457200" indent="-457200">
              <a:buFont typeface="Wingdings"/>
              <a:buChar char="q"/>
            </a:pPr>
            <a:endParaRPr lang="en-US" sz="2800">
              <a:latin typeface="verdana"/>
              <a:ea typeface="verdana"/>
              <a:cs typeface="verdana"/>
            </a:endParaRPr>
          </a:p>
          <a:p>
            <a:pPr marL="457200" indent="-457200">
              <a:buFont typeface="Wingdings"/>
              <a:buChar char="q"/>
            </a:pPr>
            <a:r>
              <a:rPr lang="en-US" sz="2800">
                <a:latin typeface="verdana"/>
                <a:ea typeface="verdana"/>
                <a:cs typeface="verdana"/>
              </a:rPr>
              <a:t>Map shows 15 closest stores in a 5km radius</a:t>
            </a:r>
          </a:p>
          <a:p>
            <a:pPr marL="457200" indent="-457200">
              <a:buFont typeface="Wingdings"/>
              <a:buChar char="q"/>
            </a:pPr>
            <a:endParaRPr lang="en-US" sz="2800">
              <a:latin typeface="verdana"/>
              <a:ea typeface="verdana"/>
              <a:cs typeface="verdana"/>
            </a:endParaRPr>
          </a:p>
          <a:p>
            <a:pPr marL="457200" indent="-457200">
              <a:buFont typeface="Wingdings"/>
              <a:buChar char="q"/>
            </a:pPr>
            <a:r>
              <a:rPr lang="en-US" sz="2800">
                <a:latin typeface="verdana"/>
                <a:ea typeface="verdana"/>
                <a:cs typeface="verdana"/>
              </a:rPr>
              <a:t>Markers indicating first letter of store name</a:t>
            </a:r>
          </a:p>
          <a:p>
            <a:pPr marL="457200" indent="-457200">
              <a:buFont typeface="Wingdings"/>
              <a:buChar char="q"/>
            </a:pPr>
            <a:endParaRPr lang="en-US" sz="2800">
              <a:latin typeface="verdana"/>
              <a:ea typeface="verdana"/>
              <a:cs typeface="verdana"/>
            </a:endParaRPr>
          </a:p>
          <a:p>
            <a:pPr marL="457200" indent="-457200">
              <a:buFont typeface="Wingdings"/>
              <a:buChar char="q"/>
            </a:pPr>
            <a:r>
              <a:rPr lang="en-US" sz="2800">
                <a:latin typeface="verdana"/>
                <a:ea typeface="verdana"/>
                <a:cs typeface="verdana"/>
              </a:rPr>
              <a:t>List of stores with links to store views</a:t>
            </a: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A3618D6-9A7B-4430-B1C8-37540506DB79}"/>
              </a:ext>
            </a:extLst>
          </p:cNvPr>
          <p:cNvSpPr txBox="1"/>
          <p:nvPr/>
        </p:nvSpPr>
        <p:spPr>
          <a:xfrm>
            <a:off x="766763" y="438150"/>
            <a:ext cx="1134318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009999"/>
                </a:solidFill>
                <a:latin typeface="verdana"/>
                <a:ea typeface="verdana"/>
                <a:cs typeface="verdana"/>
              </a:rPr>
              <a:t>Finding User's location(while accounting for error)</a:t>
            </a:r>
            <a:endParaRPr lang="en-US" sz="3200"/>
          </a:p>
        </p:txBody>
      </p:sp>
      <p:pic>
        <p:nvPicPr>
          <p:cNvPr id="8" name="Picture 8" descr="moving_marker.png">
            <a:extLst>
              <a:ext uri="{FF2B5EF4-FFF2-40B4-BE49-F238E27FC236}">
                <a16:creationId xmlns:a16="http://schemas.microsoft.com/office/drawing/2014/main" id="{153C300A-5398-4D3A-90FF-A6C99AD71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" y="1016986"/>
            <a:ext cx="3251079" cy="5764834"/>
          </a:xfrm>
          <a:prstGeom prst="rect">
            <a:avLst/>
          </a:prstGeom>
        </p:spPr>
      </p:pic>
      <p:pic>
        <p:nvPicPr>
          <p:cNvPr id="12" name="Picture 12" descr="gps_coords.png">
            <a:extLst>
              <a:ext uri="{FF2B5EF4-FFF2-40B4-BE49-F238E27FC236}">
                <a16:creationId xmlns:a16="http://schemas.microsoft.com/office/drawing/2014/main" id="{00E44859-AFB1-4E8B-8FAE-B53167D06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430" y="3009900"/>
            <a:ext cx="8836386" cy="35928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6937B9-F35F-428C-BA9A-BBAAEA9B6B06}"/>
              </a:ext>
            </a:extLst>
          </p:cNvPr>
          <p:cNvSpPr txBox="1"/>
          <p:nvPr/>
        </p:nvSpPr>
        <p:spPr>
          <a:xfrm>
            <a:off x="3484903" y="1381125"/>
            <a:ext cx="8634412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q"/>
            </a:pPr>
            <a:r>
              <a:rPr lang="en-US" sz="2600">
                <a:latin typeface="VERDANA"/>
                <a:ea typeface="VERDANA"/>
                <a:cs typeface="VERDANA"/>
              </a:rPr>
              <a:t>Google Maps API</a:t>
            </a:r>
          </a:p>
          <a:p>
            <a:pPr marL="457200" indent="-457200">
              <a:buFont typeface="Wingdings"/>
              <a:buChar char="q"/>
            </a:pPr>
            <a:endParaRPr lang="en-US" sz="2600">
              <a:latin typeface="VERDANA"/>
              <a:ea typeface="VERDANA"/>
              <a:cs typeface="VERDANA"/>
            </a:endParaRPr>
          </a:p>
          <a:p>
            <a:pPr marL="457200" indent="-457200">
              <a:buFont typeface="Wingdings"/>
              <a:buChar char="q"/>
            </a:pPr>
            <a:r>
              <a:rPr lang="en-US" sz="2600">
                <a:latin typeface="VERDANA"/>
                <a:ea typeface="VERDANA"/>
                <a:cs typeface="VERDANA"/>
              </a:rPr>
              <a:t>Geolocation with Movable marker 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7ED19-613A-442C-8A7E-DAEBBB275B1B}"/>
              </a:ext>
            </a:extLst>
          </p:cNvPr>
          <p:cNvSpPr txBox="1"/>
          <p:nvPr/>
        </p:nvSpPr>
        <p:spPr>
          <a:xfrm>
            <a:off x="933450" y="79375"/>
            <a:ext cx="110061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solidFill>
                  <a:srgbClr val="009999"/>
                </a:solidFill>
                <a:latin typeface="verdana"/>
                <a:ea typeface="verdana"/>
                <a:cs typeface="verdana"/>
              </a:rPr>
              <a:t>Nearby Saved Stores with Haversine Formula </a:t>
            </a:r>
            <a:endParaRPr lang="en-US" sz="2800"/>
          </a:p>
        </p:txBody>
      </p:sp>
      <p:pic>
        <p:nvPicPr>
          <p:cNvPr id="6" name="Picture 6" descr="nearby_stores.png">
            <a:extLst>
              <a:ext uri="{FF2B5EF4-FFF2-40B4-BE49-F238E27FC236}">
                <a16:creationId xmlns:a16="http://schemas.microsoft.com/office/drawing/2014/main" id="{D49CC328-175B-4E70-97F0-03DDFAE282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8" t="15205" r="4383" b="55897"/>
          <a:stretch/>
        </p:blipFill>
        <p:spPr>
          <a:xfrm>
            <a:off x="1420251" y="1729105"/>
            <a:ext cx="3456272" cy="1940934"/>
          </a:xfrm>
          <a:prstGeom prst="rect">
            <a:avLst/>
          </a:prstGeom>
        </p:spPr>
      </p:pic>
      <p:pic>
        <p:nvPicPr>
          <p:cNvPr id="10" name="Picture 10" descr="haversin_formula.jpg">
            <a:extLst>
              <a:ext uri="{FF2B5EF4-FFF2-40B4-BE49-F238E27FC236}">
                <a16:creationId xmlns:a16="http://schemas.microsoft.com/office/drawing/2014/main" id="{978A65AD-C857-47BA-A171-70CCB6D78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293" y="3762375"/>
            <a:ext cx="2743200" cy="2743200"/>
          </a:xfrm>
          <a:prstGeom prst="rect">
            <a:avLst/>
          </a:prstGeom>
        </p:spPr>
      </p:pic>
      <p:pic>
        <p:nvPicPr>
          <p:cNvPr id="12" name="Picture 12" descr="map_setCenter.png">
            <a:extLst>
              <a:ext uri="{FF2B5EF4-FFF2-40B4-BE49-F238E27FC236}">
                <a16:creationId xmlns:a16="http://schemas.microsoft.com/office/drawing/2014/main" id="{A2BE6B39-A7A7-45BF-B24C-CC241C6AB2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229" r="40546"/>
          <a:stretch/>
        </p:blipFill>
        <p:spPr>
          <a:xfrm>
            <a:off x="1420251" y="1162050"/>
            <a:ext cx="3185800" cy="315978"/>
          </a:xfrm>
          <a:prstGeom prst="rect">
            <a:avLst/>
          </a:prstGeom>
        </p:spPr>
      </p:pic>
      <p:pic>
        <p:nvPicPr>
          <p:cNvPr id="14" name="Picture 14" descr="27240436-e9a459da-52d4-11e7-8f84-f96d0b312859.png">
            <a:extLst>
              <a:ext uri="{FF2B5EF4-FFF2-40B4-BE49-F238E27FC236}">
                <a16:creationId xmlns:a16="http://schemas.microsoft.com/office/drawing/2014/main" id="{D0946F96-6EA3-4147-BE2D-D28079798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9513" y="638175"/>
            <a:ext cx="6423593" cy="1186994"/>
          </a:xfrm>
          <a:prstGeom prst="rect">
            <a:avLst/>
          </a:prstGeom>
        </p:spPr>
      </p:pic>
      <p:pic>
        <p:nvPicPr>
          <p:cNvPr id="16" name="Picture 16" descr="haversine_formula.png">
            <a:extLst>
              <a:ext uri="{FF2B5EF4-FFF2-40B4-BE49-F238E27FC236}">
                <a16:creationId xmlns:a16="http://schemas.microsoft.com/office/drawing/2014/main" id="{846D23DC-2A1C-455C-B5A6-34C4E98D40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73" t="6388" b="7498"/>
          <a:stretch/>
        </p:blipFill>
        <p:spPr>
          <a:xfrm>
            <a:off x="5259511" y="1632696"/>
            <a:ext cx="6931759" cy="527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814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4DDB-800D-42F8-BC57-EF075486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90" y="584200"/>
            <a:ext cx="4062413" cy="516659"/>
          </a:xfrm>
        </p:spPr>
        <p:txBody>
          <a:bodyPr/>
          <a:lstStyle/>
          <a:p>
            <a:r>
              <a:rPr lang="en-CA"/>
              <a:t>QUagga.js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85E473-DCD7-4CE7-81EA-7CC9161B4FE8}"/>
              </a:ext>
            </a:extLst>
          </p:cNvPr>
          <p:cNvSpPr txBox="1"/>
          <p:nvPr/>
        </p:nvSpPr>
        <p:spPr>
          <a:xfrm>
            <a:off x="895350" y="1101725"/>
            <a:ext cx="454342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q"/>
            </a:pPr>
            <a:r>
              <a:rPr lang="en-US" sz="1800">
                <a:latin typeface="verdana"/>
                <a:ea typeface="verdana"/>
                <a:cs typeface="verdana"/>
              </a:rPr>
              <a:t>A barcode-scanner entirely written in JavaScript</a:t>
            </a:r>
          </a:p>
          <a:p>
            <a:pPr marL="457200" indent="-457200">
              <a:buFont typeface="Wingdings"/>
              <a:buChar char="q"/>
            </a:pPr>
            <a:endParaRPr lang="en-US" sz="1800">
              <a:latin typeface="verdana"/>
              <a:ea typeface="verdana"/>
              <a:cs typeface="verdana"/>
            </a:endParaRPr>
          </a:p>
          <a:p>
            <a:pPr marL="457200" indent="-457200">
              <a:buFont typeface="Wingdings"/>
              <a:buChar char="q"/>
            </a:pPr>
            <a:r>
              <a:rPr lang="en-US" sz="1800">
                <a:latin typeface="verdana"/>
                <a:ea typeface="verdana"/>
                <a:cs typeface="verdana"/>
              </a:rPr>
              <a:t>Uses </a:t>
            </a:r>
            <a:r>
              <a:rPr lang="en-US" sz="1800" err="1">
                <a:latin typeface="Consolas"/>
                <a:ea typeface="verdana"/>
                <a:cs typeface="verdana"/>
              </a:rPr>
              <a:t>getUserMedia</a:t>
            </a:r>
            <a:r>
              <a:rPr lang="en-US" sz="1800">
                <a:latin typeface="verdana"/>
                <a:ea typeface="verdana"/>
                <a:cs typeface="verdana"/>
              </a:rPr>
              <a:t> to get direct access to the user’s camera stream</a:t>
            </a:r>
          </a:p>
          <a:p>
            <a:pPr marL="457200" indent="-457200">
              <a:buFont typeface="Wingdings"/>
              <a:buChar char="q"/>
            </a:pPr>
            <a:endParaRPr lang="en-US" sz="1800">
              <a:latin typeface="verdana"/>
              <a:ea typeface="verdana"/>
              <a:cs typeface="verdana"/>
            </a:endParaRPr>
          </a:p>
        </p:txBody>
      </p:sp>
      <p:pic>
        <p:nvPicPr>
          <p:cNvPr id="23" name="Picture 23">
            <a:extLst>
              <a:ext uri="{FF2B5EF4-FFF2-40B4-BE49-F238E27FC236}">
                <a16:creationId xmlns:a16="http://schemas.microsoft.com/office/drawing/2014/main" id="{EFD0E1E2-4EE8-405F-9BB5-E57FD4F7E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57" y="2857500"/>
            <a:ext cx="5731796" cy="4074835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8917555F-F42C-4D12-B730-157B6633C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853" y="457200"/>
            <a:ext cx="3351435" cy="5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1416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1929-7BB9-4EEC-B0E2-3CBF0F41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57" y="-1133475"/>
            <a:ext cx="4062942" cy="2438400"/>
          </a:xfrm>
        </p:spPr>
        <p:txBody>
          <a:bodyPr/>
          <a:lstStyle/>
          <a:p>
            <a:pPr algn="ctr"/>
            <a:r>
              <a:rPr lang="en-CA">
                <a:solidFill>
                  <a:srgbClr val="009999"/>
                </a:solidFill>
              </a:rPr>
              <a:t>Chart.js</a:t>
            </a:r>
            <a:endParaRPr lang="en-US">
              <a:solidFill>
                <a:srgbClr val="009999"/>
              </a:solidFill>
            </a:endParaRPr>
          </a:p>
          <a:p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84E15-30D3-4680-8AAA-3A3CA145F265}"/>
              </a:ext>
            </a:extLst>
          </p:cNvPr>
          <p:cNvSpPr txBox="1"/>
          <p:nvPr/>
        </p:nvSpPr>
        <p:spPr>
          <a:xfrm>
            <a:off x="942729" y="981075"/>
            <a:ext cx="454342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q"/>
            </a:pPr>
            <a:r>
              <a:rPr lang="en-US" sz="1800">
                <a:latin typeface="verdana"/>
                <a:ea typeface="verdana"/>
                <a:cs typeface="verdana"/>
              </a:rPr>
              <a:t>A barcode-scanner entirely written in JavaScript</a:t>
            </a:r>
          </a:p>
          <a:p>
            <a:pPr marL="457200" indent="-457200">
              <a:buFont typeface="Wingdings"/>
              <a:buChar char="q"/>
            </a:pPr>
            <a:endParaRPr lang="en-US" sz="1800">
              <a:latin typeface="verdana"/>
              <a:ea typeface="verdana"/>
              <a:cs typeface="verdana"/>
            </a:endParaRPr>
          </a:p>
          <a:p>
            <a:pPr marL="457200" indent="-457200">
              <a:buFont typeface="Wingdings"/>
              <a:buChar char="q"/>
            </a:pPr>
            <a:r>
              <a:rPr lang="en-US" sz="1800">
                <a:latin typeface="verdana"/>
                <a:ea typeface="verdana"/>
                <a:cs typeface="verdana"/>
              </a:rPr>
              <a:t>Uses </a:t>
            </a:r>
            <a:r>
              <a:rPr lang="en-US" sz="1800" err="1">
                <a:latin typeface="Consolas"/>
                <a:ea typeface="verdana"/>
                <a:cs typeface="verdana"/>
              </a:rPr>
              <a:t>getUserMedia</a:t>
            </a:r>
            <a:r>
              <a:rPr lang="en-US" sz="1800">
                <a:latin typeface="verdana"/>
                <a:ea typeface="verdana"/>
                <a:cs typeface="verdana"/>
              </a:rPr>
              <a:t> to get direct access to the user’s camera stream</a:t>
            </a:r>
          </a:p>
          <a:p>
            <a:pPr marL="457200" indent="-457200">
              <a:buFont typeface="Wingdings"/>
              <a:buChar char="q"/>
            </a:pPr>
            <a:endParaRPr lang="en-US" sz="1800">
              <a:latin typeface="verdana"/>
              <a:ea typeface="verdana"/>
              <a:cs typeface="verdana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42BAC69-898C-49B7-8D12-AC79D5005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16" y="2895600"/>
            <a:ext cx="9213080" cy="357952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E8EDE165-F0AA-49DE-82CE-BE3634736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458" y="476250"/>
            <a:ext cx="4283242" cy="231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3458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7589FE-85AB-42D4-BB8D-62B93D078AE0}"/>
              </a:ext>
            </a:extLst>
          </p:cNvPr>
          <p:cNvSpPr txBox="1"/>
          <p:nvPr/>
        </p:nvSpPr>
        <p:spPr>
          <a:xfrm>
            <a:off x="714375" y="142875"/>
            <a:ext cx="112224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solidFill>
                  <a:srgbClr val="009999"/>
                </a:solidFill>
                <a:latin typeface="Verdana"/>
                <a:ea typeface="Verdana"/>
                <a:cs typeface="Verdana"/>
              </a:rPr>
              <a:t>Infinite Scroll – Pagination of the mobile era</a:t>
            </a:r>
            <a:endParaRPr lang="en-US" sz="2800">
              <a:solidFill>
                <a:srgbClr val="009999"/>
              </a:solidFill>
            </a:endParaRPr>
          </a:p>
        </p:txBody>
      </p:sp>
      <p:pic>
        <p:nvPicPr>
          <p:cNvPr id="6" name="Picture 6" descr="infinite_scroll_first_query.png">
            <a:extLst>
              <a:ext uri="{FF2B5EF4-FFF2-40B4-BE49-F238E27FC236}">
                <a16:creationId xmlns:a16="http://schemas.microsoft.com/office/drawing/2014/main" id="{BC5D1CE4-5F80-4341-B5DC-7B3F50921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613" y="1616184"/>
            <a:ext cx="9389086" cy="642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479465-DCC0-4B68-B8ED-E11E4798D3B8}"/>
              </a:ext>
            </a:extLst>
          </p:cNvPr>
          <p:cNvSpPr txBox="1"/>
          <p:nvPr/>
        </p:nvSpPr>
        <p:spPr>
          <a:xfrm>
            <a:off x="933450" y="1090613"/>
            <a:ext cx="11128070" cy="523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ctr">
              <a:buFont typeface="Wingdings"/>
              <a:buChar char="q"/>
            </a:pPr>
            <a:r>
              <a:rPr lang="en-US" sz="2800">
                <a:latin typeface="verdana"/>
                <a:ea typeface="verdana"/>
                <a:cs typeface="verdana"/>
              </a:rPr>
              <a:t>First load- only load a bit from table, remember total</a:t>
            </a:r>
            <a:endParaRPr lang="en-US" sz="2800"/>
          </a:p>
        </p:txBody>
      </p:sp>
      <p:pic>
        <p:nvPicPr>
          <p:cNvPr id="11" name="Picture 11" descr="scroll_check.png">
            <a:extLst>
              <a:ext uri="{FF2B5EF4-FFF2-40B4-BE49-F238E27FC236}">
                <a16:creationId xmlns:a16="http://schemas.microsoft.com/office/drawing/2014/main" id="{2CFE2B86-79AF-4341-ABDD-E5D403CAC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20" y="2263041"/>
            <a:ext cx="10209819" cy="1309952"/>
          </a:xfrm>
          <a:prstGeom prst="rect">
            <a:avLst/>
          </a:prstGeom>
        </p:spPr>
      </p:pic>
      <p:pic>
        <p:nvPicPr>
          <p:cNvPr id="13" name="Picture 13" descr="load_more.png">
            <a:extLst>
              <a:ext uri="{FF2B5EF4-FFF2-40B4-BE49-F238E27FC236}">
                <a16:creationId xmlns:a16="http://schemas.microsoft.com/office/drawing/2014/main" id="{E9CACB1A-0B67-4D9B-A40A-913895E27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57" y="4391025"/>
            <a:ext cx="10837617" cy="1282332"/>
          </a:xfrm>
          <a:prstGeom prst="rect">
            <a:avLst/>
          </a:prstGeom>
        </p:spPr>
      </p:pic>
      <p:pic>
        <p:nvPicPr>
          <p:cNvPr id="15" name="Picture 15" descr="appendandcount.png">
            <a:extLst>
              <a:ext uri="{FF2B5EF4-FFF2-40B4-BE49-F238E27FC236}">
                <a16:creationId xmlns:a16="http://schemas.microsoft.com/office/drawing/2014/main" id="{8C2FB696-1C91-4F2B-985D-33BB9AA46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41" y="5743575"/>
            <a:ext cx="11095957" cy="9896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C428F66-1B19-4795-A8EB-3A4479E786E1}"/>
              </a:ext>
            </a:extLst>
          </p:cNvPr>
          <p:cNvSpPr txBox="1"/>
          <p:nvPr/>
        </p:nvSpPr>
        <p:spPr>
          <a:xfrm>
            <a:off x="771525" y="3714750"/>
            <a:ext cx="108449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ctr">
              <a:buFont typeface="Wingdings"/>
              <a:buChar char="q"/>
            </a:pPr>
            <a:r>
              <a:rPr lang="en-US" sz="2800">
                <a:latin typeface="verdana"/>
                <a:ea typeface="verdana"/>
                <a:cs typeface="verdana"/>
              </a:rPr>
              <a:t>Pass load variable with AJAX, multiply to load 7 more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4670927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9E96C0F-04FF-423E-AEC2-B693D987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288" y="-1543050"/>
            <a:ext cx="4062942" cy="2438400"/>
          </a:xfrm>
        </p:spPr>
        <p:txBody>
          <a:bodyPr/>
          <a:lstStyle/>
          <a:p>
            <a:r>
              <a:rPr lang="en-US"/>
              <a:t>Ajax Search bar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6A0A5E9A-2A6B-402E-891C-D06AB71E2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781" y="333375"/>
            <a:ext cx="2736533" cy="48712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83B061-ED06-4E99-80A8-AB720413886F}"/>
              </a:ext>
            </a:extLst>
          </p:cNvPr>
          <p:cNvSpPr txBox="1"/>
          <p:nvPr/>
        </p:nvSpPr>
        <p:spPr>
          <a:xfrm>
            <a:off x="1180792" y="1383972"/>
            <a:ext cx="454342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q"/>
            </a:pPr>
            <a:r>
              <a:rPr lang="en-US" sz="1800">
                <a:latin typeface="verdana"/>
                <a:ea typeface="verdana"/>
                <a:cs typeface="verdana"/>
              </a:rPr>
              <a:t>Queries the database by product or store name</a:t>
            </a:r>
          </a:p>
          <a:p>
            <a:pPr marL="457200" indent="-457200">
              <a:buFont typeface="Wingdings"/>
              <a:buChar char="q"/>
            </a:pPr>
            <a:endParaRPr lang="en-US" sz="1800">
              <a:latin typeface="verdana"/>
              <a:ea typeface="verdana"/>
              <a:cs typeface="verdana"/>
            </a:endParaRPr>
          </a:p>
          <a:p>
            <a:pPr marL="457200" indent="-457200">
              <a:buFont typeface="Wingdings"/>
              <a:buChar char="q"/>
            </a:pPr>
            <a:endParaRPr lang="en-US" sz="1800">
              <a:latin typeface="verdana"/>
              <a:ea typeface="verdana"/>
              <a:cs typeface="verdana"/>
            </a:endParaRPr>
          </a:p>
          <a:p>
            <a:pPr marL="457200" indent="-457200">
              <a:buFont typeface="Wingdings"/>
              <a:buChar char="q"/>
            </a:pPr>
            <a:endParaRPr lang="en-US" sz="1800">
              <a:latin typeface="verdana"/>
              <a:ea typeface="verdana"/>
              <a:cs typeface="verdana"/>
            </a:endParaRPr>
          </a:p>
          <a:p>
            <a:endParaRPr lang="en-US" sz="1800">
              <a:latin typeface="verdana"/>
              <a:ea typeface="verdana"/>
              <a:cs typeface="verdana"/>
            </a:endParaRPr>
          </a:p>
          <a:p>
            <a:pPr marL="457200" indent="-457200">
              <a:buFont typeface="Wingdings"/>
              <a:buChar char="q"/>
            </a:pPr>
            <a:endParaRPr lang="en-US" sz="1800">
              <a:latin typeface="verdana"/>
              <a:ea typeface="verdana"/>
              <a:cs typeface="verdana"/>
            </a:endParaRP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601100F4-C296-4306-93A4-519125CE5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288" y="5391150"/>
            <a:ext cx="9335456" cy="1081044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DE225F9D-674A-4AC2-938B-2B46C8A77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604" y="2266950"/>
            <a:ext cx="4405225" cy="242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3368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8C7892-FEF7-44AB-B81A-F3984CB3FA42}"/>
              </a:ext>
            </a:extLst>
          </p:cNvPr>
          <p:cNvSpPr txBox="1"/>
          <p:nvPr/>
        </p:nvSpPr>
        <p:spPr>
          <a:xfrm>
            <a:off x="1163638" y="390525"/>
            <a:ext cx="106023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solidFill>
                  <a:srgbClr val="009999"/>
                </a:solidFill>
                <a:latin typeface="verdana"/>
                <a:ea typeface="verdana"/>
                <a:cs typeface="verdana"/>
              </a:rPr>
              <a:t>Future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F306C-6D5A-4887-9E45-D160F5312376}"/>
              </a:ext>
            </a:extLst>
          </p:cNvPr>
          <p:cNvSpPr txBox="1"/>
          <p:nvPr/>
        </p:nvSpPr>
        <p:spPr>
          <a:xfrm>
            <a:off x="5919299" y="1466850"/>
            <a:ext cx="6384925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ctr">
              <a:buFont typeface="Wingdings"/>
              <a:buChar char="q"/>
            </a:pPr>
            <a:r>
              <a:rPr lang="en-US" sz="2800">
                <a:latin typeface="verdana"/>
                <a:ea typeface="verdana"/>
                <a:cs typeface="verdana"/>
              </a:rPr>
              <a:t>Various list sorting options</a:t>
            </a:r>
          </a:p>
          <a:p>
            <a:pPr marL="457200" indent="-457200" algn="ctr">
              <a:buFont typeface="Wingdings"/>
              <a:buChar char="q"/>
            </a:pPr>
            <a:endParaRPr lang="en-US" sz="2800">
              <a:latin typeface="verdana"/>
              <a:ea typeface="verdana"/>
              <a:cs typeface="verdana"/>
            </a:endParaRPr>
          </a:p>
          <a:p>
            <a:pPr marL="457200" indent="-457200" algn="ctr">
              <a:buFont typeface="Wingdings"/>
              <a:buChar char="q"/>
            </a:pPr>
            <a:r>
              <a:rPr lang="en-US" sz="2800">
                <a:latin typeface="verdana"/>
                <a:ea typeface="verdana"/>
                <a:cs typeface="verdana"/>
              </a:rPr>
              <a:t>Variety of graphs and charts</a:t>
            </a:r>
          </a:p>
          <a:p>
            <a:pPr algn="ctr"/>
            <a:endParaRPr lang="en-US" sz="2800">
              <a:latin typeface="verdana"/>
              <a:ea typeface="verdana"/>
              <a:cs typeface="verdana"/>
            </a:endParaRPr>
          </a:p>
        </p:txBody>
      </p:sp>
      <p:pic>
        <p:nvPicPr>
          <p:cNvPr id="8" name="Picture 8" descr="chartjs1.png">
            <a:extLst>
              <a:ext uri="{FF2B5EF4-FFF2-40B4-BE49-F238E27FC236}">
                <a16:creationId xmlns:a16="http://schemas.microsoft.com/office/drawing/2014/main" id="{E1D56018-E44E-4A73-BFD6-2AC56BA33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277" y="3075508"/>
            <a:ext cx="5982204" cy="3296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A56CC1-1DEC-4E08-8EF6-AA3A483F45B3}"/>
              </a:ext>
            </a:extLst>
          </p:cNvPr>
          <p:cNvSpPr txBox="1"/>
          <p:nvPr/>
        </p:nvSpPr>
        <p:spPr>
          <a:xfrm>
            <a:off x="66407" y="1428750"/>
            <a:ext cx="58516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ctr">
              <a:buFont typeface="Wingdings"/>
              <a:buChar char="q"/>
            </a:pPr>
            <a:r>
              <a:rPr lang="en-US" sz="2800">
                <a:latin typeface="Verdana"/>
                <a:ea typeface="Verdana"/>
                <a:cs typeface="Verdana"/>
              </a:rPr>
              <a:t>Fix keyboard issue on mobile</a:t>
            </a:r>
            <a:endParaRPr lang="en-US">
              <a:latin typeface="Verdana"/>
              <a:ea typeface="Verdana"/>
              <a:cs typeface="Verdana"/>
            </a:endParaRPr>
          </a:p>
        </p:txBody>
      </p:sp>
      <p:pic>
        <p:nvPicPr>
          <p:cNvPr id="16" name="Picture 16" descr="keyboard_issue.png">
            <a:extLst>
              <a:ext uri="{FF2B5EF4-FFF2-40B4-BE49-F238E27FC236}">
                <a16:creationId xmlns:a16="http://schemas.microsoft.com/office/drawing/2014/main" id="{B68CA0A0-01D1-4EAF-8931-2A919BC59B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21" b="6535"/>
          <a:stretch/>
        </p:blipFill>
        <p:spPr>
          <a:xfrm>
            <a:off x="1563688" y="1895475"/>
            <a:ext cx="3069483" cy="488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0593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5C50-97C2-4B18-ABA2-72B4D9F8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9E10F-A05F-4017-8D25-5D086CADC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B66DD1D-9B0F-4067-BD07-B45948E02C2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58107628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272"/>
                </a:solidFill>
                <a:latin typeface="Verdana"/>
                <a:ea typeface="Verdana"/>
                <a:cs typeface="Verdana"/>
              </a:rPr>
              <a:t>Progressive Web Apps</a:t>
            </a:r>
          </a:p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/>
              <a:t>A Progressive Web App (PWA) is a collection of technologies, design concepts, and Web APIs used to deliver an app-like experience to users on the mobile web.</a:t>
            </a:r>
          </a:p>
          <a:p>
            <a:pPr marL="304165" indent="-304165"/>
            <a:r>
              <a:rPr lang="en-US" sz="2000"/>
              <a:t>Progressive </a:t>
            </a:r>
          </a:p>
          <a:p>
            <a:pPr marL="304165" indent="-304165"/>
            <a:r>
              <a:rPr lang="en-US" sz="2000"/>
              <a:t>Features we expect from native apps to the mobile browser </a:t>
            </a:r>
          </a:p>
          <a:p>
            <a:pPr marL="304165" indent="-304165"/>
            <a:r>
              <a:rPr lang="en-US" sz="2000"/>
              <a:t>Served over HTTPS</a:t>
            </a:r>
          </a:p>
          <a:p>
            <a:pPr marL="304165" indent="-304165"/>
            <a:r>
              <a:rPr lang="en-US" sz="2000"/>
              <a:t>App-like</a:t>
            </a:r>
          </a:p>
          <a:p>
            <a:pPr marL="304165" indent="-304165"/>
            <a:r>
              <a:rPr lang="en-US" sz="2000"/>
              <a:t>Installable without the app store via Manifest</a:t>
            </a:r>
          </a:p>
          <a:p>
            <a:pPr marL="0" indent="0">
              <a:buNone/>
            </a:pPr>
            <a:endParaRPr lang="en-US"/>
          </a:p>
          <a:p>
            <a:pPr marL="304165" indent="-30416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5B33-97AE-489D-8C7E-0FCF24A7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Framework7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5944A5-2555-4E1E-A699-3FDECF457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/>
              <a:t>HTML framework for building </a:t>
            </a:r>
            <a:r>
              <a:rPr lang="en-US">
                <a:hlinkClick r:id="rId2"/>
              </a:rPr>
              <a:t>iOS</a:t>
            </a:r>
            <a:r>
              <a:rPr lang="en-US"/>
              <a:t> and </a:t>
            </a:r>
            <a:r>
              <a:rPr lang="en-US">
                <a:hlinkClick r:id="rId3"/>
              </a:rPr>
              <a:t>Android</a:t>
            </a:r>
            <a:r>
              <a:rPr lang="en-US"/>
              <a:t> apps 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E3524D7-D8B5-40C7-A8AD-BC6A028C3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883" y="2290808"/>
            <a:ext cx="8766137" cy="387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3013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tore_add.png">
            <a:extLst>
              <a:ext uri="{FF2B5EF4-FFF2-40B4-BE49-F238E27FC236}">
                <a16:creationId xmlns:a16="http://schemas.microsoft.com/office/drawing/2014/main" id="{27EA34D9-C334-4846-865B-A5B36D4C9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2" b="7196"/>
          <a:stretch/>
        </p:blipFill>
        <p:spPr>
          <a:xfrm>
            <a:off x="933092" y="981075"/>
            <a:ext cx="3001581" cy="47221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FA188B-8780-4EEC-AAD0-2E192B190473}"/>
              </a:ext>
            </a:extLst>
          </p:cNvPr>
          <p:cNvSpPr txBox="1"/>
          <p:nvPr/>
        </p:nvSpPr>
        <p:spPr>
          <a:xfrm>
            <a:off x="3075396" y="247650"/>
            <a:ext cx="581675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009999"/>
                </a:solidFill>
                <a:latin typeface="verdana"/>
                <a:ea typeface="verdana"/>
                <a:cs typeface="verdana"/>
              </a:rPr>
              <a:t>Adding A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E1966A-6307-448D-9F3A-7C49E66B4F5E}"/>
              </a:ext>
            </a:extLst>
          </p:cNvPr>
          <p:cNvSpPr txBox="1"/>
          <p:nvPr/>
        </p:nvSpPr>
        <p:spPr>
          <a:xfrm>
            <a:off x="3933825" y="1857375"/>
            <a:ext cx="4968243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q"/>
            </a:pPr>
            <a:r>
              <a:rPr lang="en-US" sz="2800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User enters store name</a:t>
            </a:r>
          </a:p>
          <a:p>
            <a:pPr marL="457200" indent="-457200">
              <a:buFont typeface="Wingdings"/>
              <a:buChar char="q"/>
            </a:pPr>
            <a:endParaRPr lang="en-US" sz="2800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marL="457200" indent="-457200">
              <a:buFont typeface="Wingdings"/>
              <a:buChar char="q"/>
            </a:pPr>
            <a:r>
              <a:rPr lang="en-US" sz="2800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Chooses a saved image or takes a photo of store's logo</a:t>
            </a:r>
          </a:p>
          <a:p>
            <a:pPr marL="457200" indent="-457200">
              <a:buFont typeface="Wingdings"/>
              <a:buChar char="q"/>
            </a:pPr>
            <a:endParaRPr lang="en-US" sz="2800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marL="457200" indent="-457200">
              <a:buFont typeface="Wingdings"/>
              <a:buChar char="q"/>
            </a:pPr>
            <a:r>
              <a:rPr lang="en-US" sz="2800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App finds user's geolocation</a:t>
            </a:r>
          </a:p>
        </p:txBody>
      </p:sp>
      <p:pic>
        <p:nvPicPr>
          <p:cNvPr id="7" name="Picture 7" descr="store_add_success.png">
            <a:extLst>
              <a:ext uri="{FF2B5EF4-FFF2-40B4-BE49-F238E27FC236}">
                <a16:creationId xmlns:a16="http://schemas.microsoft.com/office/drawing/2014/main" id="{7C2391F4-D9F3-4C76-B29C-2CCACAABB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84" b="6400"/>
          <a:stretch/>
        </p:blipFill>
        <p:spPr>
          <a:xfrm>
            <a:off x="8963283" y="1169704"/>
            <a:ext cx="2961638" cy="474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009999"/>
                </a:solidFill>
                <a:latin typeface="verdana"/>
                <a:ea typeface="verdana"/>
                <a:cs typeface="verdana"/>
              </a:rPr>
              <a:t>Adding A Product</a:t>
            </a:r>
            <a:endParaRPr lang="en-US">
              <a:solidFill>
                <a:srgbClr val="009999"/>
              </a:solidFill>
            </a:endParaRPr>
          </a:p>
        </p:txBody>
      </p:sp>
      <p:pic>
        <p:nvPicPr>
          <p:cNvPr id="9" name="Picture 9" descr="product_add.png">
            <a:extLst>
              <a:ext uri="{FF2B5EF4-FFF2-40B4-BE49-F238E27FC236}">
                <a16:creationId xmlns:a16="http://schemas.microsoft.com/office/drawing/2014/main" id="{9FE46BAF-4781-4535-A59A-A2C6CF10D5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10" b="6235"/>
          <a:stretch/>
        </p:blipFill>
        <p:spPr>
          <a:xfrm>
            <a:off x="923571" y="1304925"/>
            <a:ext cx="3271690" cy="52464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95F88D-49D2-46EE-88B4-3AB7D3633738}"/>
              </a:ext>
            </a:extLst>
          </p:cNvPr>
          <p:cNvSpPr txBox="1"/>
          <p:nvPr/>
        </p:nvSpPr>
        <p:spPr>
          <a:xfrm>
            <a:off x="4141788" y="1784350"/>
            <a:ext cx="4468812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q"/>
            </a:pPr>
            <a:r>
              <a:rPr lang="en-US" sz="2800">
                <a:latin typeface="verdana"/>
                <a:ea typeface="verdana"/>
                <a:cs typeface="verdana"/>
              </a:rPr>
              <a:t>User enters product name</a:t>
            </a:r>
            <a:endParaRPr lang="en-US"/>
          </a:p>
          <a:p>
            <a:pPr marL="457200" indent="-457200">
              <a:buFont typeface="Wingdings"/>
              <a:buChar char="q"/>
            </a:pPr>
            <a:endParaRPr lang="en-US" sz="2800">
              <a:latin typeface="verdana"/>
              <a:ea typeface="verdana"/>
              <a:cs typeface="verdana"/>
            </a:endParaRPr>
          </a:p>
          <a:p>
            <a:pPr marL="457200" indent="-457200">
              <a:buFont typeface="Wingdings"/>
              <a:buChar char="q"/>
            </a:pPr>
            <a:r>
              <a:rPr lang="en-US" sz="2800">
                <a:latin typeface="verdana"/>
                <a:ea typeface="verdana"/>
                <a:cs typeface="verdana"/>
              </a:rPr>
              <a:t>Chooses a saved image or takes picture with camera</a:t>
            </a:r>
          </a:p>
          <a:p>
            <a:pPr marL="457200" indent="-457200">
              <a:buFont typeface="Wingdings"/>
              <a:buChar char="q"/>
            </a:pPr>
            <a:endParaRPr lang="en-US" sz="2800">
              <a:latin typeface="verdana"/>
              <a:ea typeface="verdana"/>
              <a:cs typeface="verdana"/>
            </a:endParaRPr>
          </a:p>
          <a:p>
            <a:pPr marL="457200" indent="-457200">
              <a:buFont typeface="Wingdings"/>
              <a:buChar char="q"/>
            </a:pPr>
            <a:r>
              <a:rPr lang="en-US" sz="2800">
                <a:latin typeface="verdana"/>
                <a:ea typeface="verdana"/>
                <a:cs typeface="verdana"/>
              </a:rPr>
              <a:t>Adds a comment about the product</a:t>
            </a:r>
          </a:p>
          <a:p>
            <a:pPr marL="457200" indent="-457200">
              <a:buFont typeface="Wingdings"/>
              <a:buChar char="q"/>
            </a:pPr>
            <a:endParaRPr lang="en-US" sz="2800">
              <a:latin typeface="verdana"/>
              <a:ea typeface="verdana"/>
              <a:cs typeface="verdana"/>
            </a:endParaRPr>
          </a:p>
        </p:txBody>
      </p:sp>
      <p:pic>
        <p:nvPicPr>
          <p:cNvPr id="12" name="Picture 12" descr="product_add_success.png">
            <a:extLst>
              <a:ext uri="{FF2B5EF4-FFF2-40B4-BE49-F238E27FC236}">
                <a16:creationId xmlns:a16="http://schemas.microsoft.com/office/drawing/2014/main" id="{2851C7B0-C7BF-413C-9942-455C13FD47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91" r="-488" b="6904"/>
          <a:stretch/>
        </p:blipFill>
        <p:spPr>
          <a:xfrm>
            <a:off x="8397875" y="1501775"/>
            <a:ext cx="3246173" cy="51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437B-0443-4FC7-B374-5BFC6E5D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9999"/>
                </a:solidFill>
              </a:rPr>
              <a:t>Adding a Price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6AA68CD-FD47-475B-9099-BC40E7FE9C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65980" y="1676400"/>
            <a:ext cx="2510898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7460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13677"/>
            <a:ext cx="10360501" cy="1223963"/>
          </a:xfrm>
        </p:spPr>
        <p:txBody>
          <a:bodyPr/>
          <a:lstStyle/>
          <a:p>
            <a:r>
              <a:rPr lang="en-US">
                <a:solidFill>
                  <a:srgbClr val="009999"/>
                </a:solidFill>
              </a:rPr>
              <a:t>Lists, Lists,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/>
              <a:t>Infinite Scroll</a:t>
            </a:r>
          </a:p>
          <a:p>
            <a:pPr marL="304165" indent="-304165"/>
            <a:r>
              <a:rPr lang="en-US"/>
              <a:t>Ajax Search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D4E6FA0-B7A2-47D0-99C6-2CD75CB83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799" y="1466850"/>
            <a:ext cx="2629887" cy="4626398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CD1CDFEC-4E4C-41E4-BD62-58967CF75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791" y="1466850"/>
            <a:ext cx="2607259" cy="4626398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7B225ED1-F5F5-4544-B5E2-6F95EBD20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9213" y="1466850"/>
            <a:ext cx="2616985" cy="462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009999"/>
                </a:solidFill>
                <a:latin typeface="verdana"/>
                <a:ea typeface="verdana"/>
                <a:cs typeface="verdana"/>
              </a:rPr>
              <a:t>Store View</a:t>
            </a:r>
            <a:endParaRPr lang="en-US"/>
          </a:p>
        </p:txBody>
      </p:sp>
      <p:pic>
        <p:nvPicPr>
          <p:cNvPr id="2" name="Picture 2" descr="store_view1.png">
            <a:extLst>
              <a:ext uri="{FF2B5EF4-FFF2-40B4-BE49-F238E27FC236}">
                <a16:creationId xmlns:a16="http://schemas.microsoft.com/office/drawing/2014/main" id="{F9E5C24E-608B-4579-9A0D-132A74A74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8" b="6535"/>
          <a:stretch/>
        </p:blipFill>
        <p:spPr>
          <a:xfrm>
            <a:off x="1057275" y="1500188"/>
            <a:ext cx="3159286" cy="4952335"/>
          </a:xfrm>
          <a:prstGeom prst="rect">
            <a:avLst/>
          </a:prstGeom>
        </p:spPr>
      </p:pic>
      <p:pic>
        <p:nvPicPr>
          <p:cNvPr id="4" name="Picture 4" descr="store_view.png">
            <a:extLst>
              <a:ext uri="{FF2B5EF4-FFF2-40B4-BE49-F238E27FC236}">
                <a16:creationId xmlns:a16="http://schemas.microsoft.com/office/drawing/2014/main" id="{C2770F25-B705-4A80-9352-E4851C29E4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21" b="7188"/>
          <a:stretch/>
        </p:blipFill>
        <p:spPr>
          <a:xfrm>
            <a:off x="4598812" y="1499615"/>
            <a:ext cx="3177327" cy="5028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1EF517-3F81-4FA8-B3D5-ECD290EC76E9}"/>
              </a:ext>
            </a:extLst>
          </p:cNvPr>
          <p:cNvSpPr txBox="1"/>
          <p:nvPr/>
        </p:nvSpPr>
        <p:spPr>
          <a:xfrm>
            <a:off x="8068046" y="1571625"/>
            <a:ext cx="3673104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ctr">
              <a:buFont typeface="Wingdings"/>
              <a:buChar char="q"/>
            </a:pPr>
            <a:r>
              <a:rPr lang="en-US" sz="2800">
                <a:latin typeface="verdana"/>
                <a:ea typeface="verdana"/>
                <a:cs typeface="verdana"/>
              </a:rPr>
              <a:t>Displays logo</a:t>
            </a:r>
          </a:p>
          <a:p>
            <a:pPr marL="457200" indent="-457200" algn="ctr">
              <a:buFont typeface="Wingdings"/>
              <a:buChar char="q"/>
            </a:pPr>
            <a:endParaRPr lang="en-US" sz="2800">
              <a:latin typeface="verdana"/>
              <a:ea typeface="verdana"/>
              <a:cs typeface="verdana"/>
            </a:endParaRPr>
          </a:p>
          <a:p>
            <a:pPr marL="457200" indent="-457200" algn="ctr">
              <a:buFont typeface="Wingdings"/>
              <a:buChar char="q"/>
            </a:pPr>
            <a:r>
              <a:rPr lang="en-US" sz="2800">
                <a:latin typeface="verdana"/>
                <a:ea typeface="verdana"/>
                <a:cs typeface="verdana"/>
              </a:rPr>
              <a:t>Location on map</a:t>
            </a:r>
          </a:p>
          <a:p>
            <a:pPr marL="457200" indent="-457200" algn="ctr">
              <a:buFont typeface="Wingdings"/>
              <a:buChar char="q"/>
            </a:pPr>
            <a:endParaRPr lang="en-US" sz="2800">
              <a:latin typeface="verdana"/>
              <a:ea typeface="verdana"/>
              <a:cs typeface="verdana"/>
            </a:endParaRPr>
          </a:p>
          <a:p>
            <a:pPr marL="457200" indent="-457200" algn="ctr">
              <a:buFont typeface="Wingdings"/>
              <a:buChar char="q"/>
            </a:pPr>
            <a:r>
              <a:rPr lang="en-US" sz="2800">
                <a:latin typeface="verdana"/>
                <a:ea typeface="verdana"/>
                <a:cs typeface="verdana"/>
              </a:rPr>
              <a:t>Update/Delete</a:t>
            </a:r>
          </a:p>
          <a:p>
            <a:pPr marL="457200" indent="-457200" algn="ctr">
              <a:buFont typeface="Wingdings"/>
              <a:buChar char="q"/>
            </a:pPr>
            <a:endParaRPr lang="en-US" sz="2800">
              <a:latin typeface="verdana"/>
              <a:ea typeface="verdana"/>
              <a:cs typeface="verdana"/>
            </a:endParaRPr>
          </a:p>
          <a:p>
            <a:pPr marL="457200" indent="-457200" algn="ctr">
              <a:buFont typeface="Wingdings"/>
              <a:buChar char="q"/>
            </a:pPr>
            <a:r>
              <a:rPr lang="en-US" sz="2800">
                <a:latin typeface="verdana"/>
                <a:ea typeface="verdana"/>
                <a:cs typeface="verdana"/>
              </a:rPr>
              <a:t>List of products sold</a:t>
            </a:r>
          </a:p>
          <a:p>
            <a:pPr algn="ctr"/>
            <a:endParaRPr lang="en-US"/>
          </a:p>
          <a:p>
            <a:pPr algn="ctr"/>
            <a:endParaRPr lang="en-US" sz="2800"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009999"/>
                </a:solidFill>
                <a:latin typeface="verdana"/>
                <a:ea typeface="verdana"/>
                <a:cs typeface="verdana"/>
              </a:rPr>
              <a:t>Product View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4FCEA-DF8E-4BD6-95B6-8EA776CE39CE}"/>
              </a:ext>
            </a:extLst>
          </p:cNvPr>
          <p:cNvSpPr txBox="1"/>
          <p:nvPr/>
        </p:nvSpPr>
        <p:spPr>
          <a:xfrm>
            <a:off x="8156575" y="1454150"/>
            <a:ext cx="3835385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ctr">
              <a:buFont typeface="Wingdings"/>
              <a:buChar char="q"/>
            </a:pPr>
            <a:r>
              <a:rPr lang="en-US" sz="2800"/>
              <a:t>Displays product image</a:t>
            </a:r>
          </a:p>
          <a:p>
            <a:pPr marL="457200" indent="-457200" algn="ctr">
              <a:buFont typeface="Wingdings"/>
              <a:buChar char="q"/>
            </a:pPr>
            <a:endParaRPr lang="en-US" sz="2800"/>
          </a:p>
          <a:p>
            <a:pPr marL="457200" indent="-457200" algn="ctr">
              <a:buFont typeface="Wingdings"/>
              <a:buChar char="q"/>
            </a:pPr>
            <a:r>
              <a:rPr lang="en-US" sz="2800"/>
              <a:t>User who added can update/delete</a:t>
            </a:r>
          </a:p>
          <a:p>
            <a:pPr marL="457200" indent="-457200" algn="ctr">
              <a:buFont typeface="Wingdings"/>
              <a:buChar char="q"/>
            </a:pPr>
            <a:endParaRPr lang="en-US" sz="2800"/>
          </a:p>
          <a:p>
            <a:pPr marL="457200" indent="-457200" algn="ctr">
              <a:buFont typeface="Wingdings"/>
              <a:buChar char="q"/>
            </a:pPr>
            <a:r>
              <a:rPr lang="en-US" sz="2800"/>
              <a:t>Barcode &amp; comment</a:t>
            </a:r>
          </a:p>
          <a:p>
            <a:pPr marL="457200" indent="-457200" algn="ctr">
              <a:buFont typeface="Wingdings"/>
              <a:buChar char="q"/>
            </a:pPr>
            <a:endParaRPr lang="en-US" sz="2800"/>
          </a:p>
          <a:p>
            <a:pPr marL="457200" indent="-457200" algn="ctr">
              <a:buFont typeface="Wingdings"/>
              <a:buChar char="q"/>
            </a:pPr>
            <a:r>
              <a:rPr lang="en-US" sz="2800"/>
              <a:t>List of stores sold at</a:t>
            </a:r>
          </a:p>
        </p:txBody>
      </p:sp>
      <p:pic>
        <p:nvPicPr>
          <p:cNvPr id="6" name="Picture 6" descr="product_view1.png">
            <a:extLst>
              <a:ext uri="{FF2B5EF4-FFF2-40B4-BE49-F238E27FC236}">
                <a16:creationId xmlns:a16="http://schemas.microsoft.com/office/drawing/2014/main" id="{8863E22B-F61B-48D6-BDFC-AC9D8DD74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5" b="7196"/>
          <a:stretch/>
        </p:blipFill>
        <p:spPr>
          <a:xfrm>
            <a:off x="904528" y="1238250"/>
            <a:ext cx="3379534" cy="5342367"/>
          </a:xfrm>
          <a:prstGeom prst="rect">
            <a:avLst/>
          </a:prstGeom>
        </p:spPr>
      </p:pic>
      <p:pic>
        <p:nvPicPr>
          <p:cNvPr id="8" name="Picture 8" descr="product_view2.png">
            <a:extLst>
              <a:ext uri="{FF2B5EF4-FFF2-40B4-BE49-F238E27FC236}">
                <a16:creationId xmlns:a16="http://schemas.microsoft.com/office/drawing/2014/main" id="{ADD80692-D9D2-46C7-B304-F46DEB931D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79" b="7196"/>
          <a:stretch/>
        </p:blipFill>
        <p:spPr>
          <a:xfrm>
            <a:off x="4730935" y="1499615"/>
            <a:ext cx="3325612" cy="521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 16x9</vt:lpstr>
      <vt:lpstr>PriceHub</vt:lpstr>
      <vt:lpstr>Progressive Web Apps </vt:lpstr>
      <vt:lpstr>Framework7</vt:lpstr>
      <vt:lpstr>PowerPoint Presentation</vt:lpstr>
      <vt:lpstr>Adding A Product</vt:lpstr>
      <vt:lpstr>Adding a Price</vt:lpstr>
      <vt:lpstr>Lists, Lists, Lists</vt:lpstr>
      <vt:lpstr>Store View</vt:lpstr>
      <vt:lpstr>Product View</vt:lpstr>
      <vt:lpstr>PowerPoint Presentation</vt:lpstr>
      <vt:lpstr>PowerPoint Presentation</vt:lpstr>
      <vt:lpstr>PowerPoint Presentation</vt:lpstr>
      <vt:lpstr>PowerPoint Presentation</vt:lpstr>
      <vt:lpstr>QUagga.js</vt:lpstr>
      <vt:lpstr>Chart.js </vt:lpstr>
      <vt:lpstr>PowerPoint Presentation</vt:lpstr>
      <vt:lpstr>Ajax Search bar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PriceHub</dc:title>
  <cp:revision>1</cp:revision>
  <dcterms:modified xsi:type="dcterms:W3CDTF">2017-11-20T04:25:35Z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