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1"/>
  </p:notesMasterIdLst>
  <p:sldIdLst>
    <p:sldId id="256" r:id="rId5"/>
    <p:sldId id="257" r:id="rId6"/>
    <p:sldId id="258" r:id="rId7"/>
    <p:sldId id="259" r:id="rId8"/>
    <p:sldId id="260" r:id="rId9"/>
    <p:sldId id="263" r:id="rId10"/>
    <p:sldId id="262" r:id="rId11"/>
    <p:sldId id="264" r:id="rId12"/>
    <p:sldId id="261" r:id="rId13"/>
    <p:sldId id="265" r:id="rId14"/>
    <p:sldId id="271" r:id="rId15"/>
    <p:sldId id="266" r:id="rId16"/>
    <p:sldId id="267" r:id="rId17"/>
    <p:sldId id="269" r:id="rId18"/>
    <p:sldId id="268" r:id="rId19"/>
    <p:sldId id="270" r:id="rId20"/>
  </p:sldIdLst>
  <p:sldSz cx="12192000" cy="6858000"/>
  <p:notesSz cx="6858000" cy="9144000"/>
  <p:defaultText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FFC000"/>
    <a:srgbClr val="E6E6E6"/>
    <a:srgbClr val="E6E6E7"/>
    <a:srgbClr val="E3D5D5"/>
    <a:srgbClr val="73745D"/>
    <a:srgbClr val="BACDCB"/>
    <a:srgbClr val="FAE2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MX"/>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9866E3-04B6-45C9-BB29-F749382630C0}" type="datetimeFigureOut">
              <a:rPr lang="es-MX" smtClean="0"/>
              <a:t>29/09/2025</a:t>
            </a:fld>
            <a:endParaRPr lang="es-MX"/>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MX"/>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MX"/>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2BAFA85-FADD-49A9-93D1-EEB3910A3F4C}" type="slidenum">
              <a:rPr lang="es-MX" smtClean="0"/>
              <a:t>‹Nº›</a:t>
            </a:fld>
            <a:endParaRPr lang="es-MX"/>
          </a:p>
        </p:txBody>
      </p:sp>
    </p:spTree>
    <p:extLst>
      <p:ext uri="{BB962C8B-B14F-4D97-AF65-F5344CB8AC3E}">
        <p14:creationId xmlns:p14="http://schemas.microsoft.com/office/powerpoint/2010/main" val="489721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42BAFA85-FADD-49A9-93D1-EEB3910A3F4C}" type="slidenum">
              <a:rPr lang="es-MX" smtClean="0"/>
              <a:t>7</a:t>
            </a:fld>
            <a:endParaRPr lang="es-MX"/>
          </a:p>
        </p:txBody>
      </p:sp>
    </p:spTree>
    <p:extLst>
      <p:ext uri="{BB962C8B-B14F-4D97-AF65-F5344CB8AC3E}">
        <p14:creationId xmlns:p14="http://schemas.microsoft.com/office/powerpoint/2010/main" val="13919470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42BAFA85-FADD-49A9-93D1-EEB3910A3F4C}" type="slidenum">
              <a:rPr lang="es-MX" smtClean="0"/>
              <a:t>12</a:t>
            </a:fld>
            <a:endParaRPr lang="es-MX"/>
          </a:p>
        </p:txBody>
      </p:sp>
    </p:spTree>
    <p:extLst>
      <p:ext uri="{BB962C8B-B14F-4D97-AF65-F5344CB8AC3E}">
        <p14:creationId xmlns:p14="http://schemas.microsoft.com/office/powerpoint/2010/main" val="1460679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7D4D35-E495-4C5F-8473-575F743C6DB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A"/>
          </a:p>
        </p:txBody>
      </p:sp>
      <p:sp>
        <p:nvSpPr>
          <p:cNvPr id="3" name="Subtítulo 2">
            <a:extLst>
              <a:ext uri="{FF2B5EF4-FFF2-40B4-BE49-F238E27FC236}">
                <a16:creationId xmlns:a16="http://schemas.microsoft.com/office/drawing/2014/main" id="{880C09DA-90C7-42B7-9AE1-D60B5CCE07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A"/>
          </a:p>
        </p:txBody>
      </p:sp>
      <p:sp>
        <p:nvSpPr>
          <p:cNvPr id="4" name="Marcador de fecha 3">
            <a:extLst>
              <a:ext uri="{FF2B5EF4-FFF2-40B4-BE49-F238E27FC236}">
                <a16:creationId xmlns:a16="http://schemas.microsoft.com/office/drawing/2014/main" id="{8E1F25A3-860D-4AAE-AEFB-0F5F7D8BBCF0}"/>
              </a:ext>
            </a:extLst>
          </p:cNvPr>
          <p:cNvSpPr>
            <a:spLocks noGrp="1"/>
          </p:cNvSpPr>
          <p:nvPr>
            <p:ph type="dt" sz="half" idx="10"/>
          </p:nvPr>
        </p:nvSpPr>
        <p:spPr/>
        <p:txBody>
          <a:bodyPr/>
          <a:lstStyle/>
          <a:p>
            <a:fld id="{975AE68A-893C-41E4-9ECA-66795BCD5637}" type="datetimeFigureOut">
              <a:rPr lang="es-PA" smtClean="0"/>
              <a:t>09/29/2025</a:t>
            </a:fld>
            <a:endParaRPr lang="es-PA"/>
          </a:p>
        </p:txBody>
      </p:sp>
      <p:sp>
        <p:nvSpPr>
          <p:cNvPr id="5" name="Marcador de pie de página 4">
            <a:extLst>
              <a:ext uri="{FF2B5EF4-FFF2-40B4-BE49-F238E27FC236}">
                <a16:creationId xmlns:a16="http://schemas.microsoft.com/office/drawing/2014/main" id="{CA6E8077-BB31-491E-9A67-035DF0C12839}"/>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020B79FA-DC96-481F-A8C7-7F3F15A92F55}"/>
              </a:ext>
            </a:extLst>
          </p:cNvPr>
          <p:cNvSpPr>
            <a:spLocks noGrp="1"/>
          </p:cNvSpPr>
          <p:nvPr>
            <p:ph type="sldNum" sz="quarter" idx="12"/>
          </p:nvPr>
        </p:nvSpPr>
        <p:spPr/>
        <p:txBody>
          <a:bodyPr/>
          <a:lstStyle/>
          <a:p>
            <a:fld id="{64C3BE96-CB00-4DBF-9665-D88795C3457B}" type="slidenum">
              <a:rPr lang="es-PA" smtClean="0"/>
              <a:t>‹Nº›</a:t>
            </a:fld>
            <a:endParaRPr lang="es-PA"/>
          </a:p>
        </p:txBody>
      </p:sp>
    </p:spTree>
    <p:extLst>
      <p:ext uri="{BB962C8B-B14F-4D97-AF65-F5344CB8AC3E}">
        <p14:creationId xmlns:p14="http://schemas.microsoft.com/office/powerpoint/2010/main" val="2299153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4DF6A5-A95B-4650-9DB5-FCB8E7E9DD20}"/>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texto vertical 2">
            <a:extLst>
              <a:ext uri="{FF2B5EF4-FFF2-40B4-BE49-F238E27FC236}">
                <a16:creationId xmlns:a16="http://schemas.microsoft.com/office/drawing/2014/main" id="{ACFF7EAF-190E-4806-8438-243F3079F927}"/>
              </a:ext>
            </a:extLst>
          </p:cNvPr>
          <p:cNvSpPr>
            <a:spLocks noGrp="1"/>
          </p:cNvSpPr>
          <p:nvPr>
            <p:ph type="body" orient="vert" idx="1"/>
          </p:nvPr>
        </p:nvSpPr>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4188C5EB-AE8F-4AC1-8947-2470234EB4D7}"/>
              </a:ext>
            </a:extLst>
          </p:cNvPr>
          <p:cNvSpPr>
            <a:spLocks noGrp="1"/>
          </p:cNvSpPr>
          <p:nvPr>
            <p:ph type="dt" sz="half" idx="10"/>
          </p:nvPr>
        </p:nvSpPr>
        <p:spPr/>
        <p:txBody>
          <a:bodyPr/>
          <a:lstStyle/>
          <a:p>
            <a:fld id="{975AE68A-893C-41E4-9ECA-66795BCD5637}" type="datetimeFigureOut">
              <a:rPr lang="es-PA" smtClean="0"/>
              <a:t>09/29/2025</a:t>
            </a:fld>
            <a:endParaRPr lang="es-PA"/>
          </a:p>
        </p:txBody>
      </p:sp>
      <p:sp>
        <p:nvSpPr>
          <p:cNvPr id="5" name="Marcador de pie de página 4">
            <a:extLst>
              <a:ext uri="{FF2B5EF4-FFF2-40B4-BE49-F238E27FC236}">
                <a16:creationId xmlns:a16="http://schemas.microsoft.com/office/drawing/2014/main" id="{3D9B52C0-02D8-4E32-B211-BA2E9ED29F44}"/>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70D5DA57-1249-4392-BEE8-FC5EF099F647}"/>
              </a:ext>
            </a:extLst>
          </p:cNvPr>
          <p:cNvSpPr>
            <a:spLocks noGrp="1"/>
          </p:cNvSpPr>
          <p:nvPr>
            <p:ph type="sldNum" sz="quarter" idx="12"/>
          </p:nvPr>
        </p:nvSpPr>
        <p:spPr/>
        <p:txBody>
          <a:bodyPr/>
          <a:lstStyle/>
          <a:p>
            <a:fld id="{64C3BE96-CB00-4DBF-9665-D88795C3457B}" type="slidenum">
              <a:rPr lang="es-PA" smtClean="0"/>
              <a:t>‹Nº›</a:t>
            </a:fld>
            <a:endParaRPr lang="es-PA"/>
          </a:p>
        </p:txBody>
      </p:sp>
    </p:spTree>
    <p:extLst>
      <p:ext uri="{BB962C8B-B14F-4D97-AF65-F5344CB8AC3E}">
        <p14:creationId xmlns:p14="http://schemas.microsoft.com/office/powerpoint/2010/main" val="920862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7E436CDD-DAF2-4947-9454-2C9FE5A4EBEB}"/>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A"/>
          </a:p>
        </p:txBody>
      </p:sp>
      <p:sp>
        <p:nvSpPr>
          <p:cNvPr id="3" name="Marcador de texto vertical 2">
            <a:extLst>
              <a:ext uri="{FF2B5EF4-FFF2-40B4-BE49-F238E27FC236}">
                <a16:creationId xmlns:a16="http://schemas.microsoft.com/office/drawing/2014/main" id="{F0BEF758-953A-42F5-BEB5-E6419BAFE295}"/>
              </a:ext>
            </a:extLst>
          </p:cNvPr>
          <p:cNvSpPr>
            <a:spLocks noGrp="1"/>
          </p:cNvSpPr>
          <p:nvPr>
            <p:ph type="body" orient="vert" idx="1"/>
          </p:nvPr>
        </p:nvSpPr>
        <p:spPr>
          <a:xfrm>
            <a:off x="838200" y="365125"/>
            <a:ext cx="7734300" cy="5811838"/>
          </a:xfrm>
        </p:spPr>
        <p:txBody>
          <a:bodyPr vert="eaVert"/>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F71767ED-0EA2-43AE-AA0D-5E8D3722DCF2}"/>
              </a:ext>
            </a:extLst>
          </p:cNvPr>
          <p:cNvSpPr>
            <a:spLocks noGrp="1"/>
          </p:cNvSpPr>
          <p:nvPr>
            <p:ph type="dt" sz="half" idx="10"/>
          </p:nvPr>
        </p:nvSpPr>
        <p:spPr/>
        <p:txBody>
          <a:bodyPr/>
          <a:lstStyle/>
          <a:p>
            <a:fld id="{975AE68A-893C-41E4-9ECA-66795BCD5637}" type="datetimeFigureOut">
              <a:rPr lang="es-PA" smtClean="0"/>
              <a:t>09/29/2025</a:t>
            </a:fld>
            <a:endParaRPr lang="es-PA"/>
          </a:p>
        </p:txBody>
      </p:sp>
      <p:sp>
        <p:nvSpPr>
          <p:cNvPr id="5" name="Marcador de pie de página 4">
            <a:extLst>
              <a:ext uri="{FF2B5EF4-FFF2-40B4-BE49-F238E27FC236}">
                <a16:creationId xmlns:a16="http://schemas.microsoft.com/office/drawing/2014/main" id="{AA9A059C-C897-4A9B-B411-424F10AA6321}"/>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B8BD537E-1329-4792-9936-C63FBD3D20F7}"/>
              </a:ext>
            </a:extLst>
          </p:cNvPr>
          <p:cNvSpPr>
            <a:spLocks noGrp="1"/>
          </p:cNvSpPr>
          <p:nvPr>
            <p:ph type="sldNum" sz="quarter" idx="12"/>
          </p:nvPr>
        </p:nvSpPr>
        <p:spPr/>
        <p:txBody>
          <a:bodyPr/>
          <a:lstStyle/>
          <a:p>
            <a:fld id="{64C3BE96-CB00-4DBF-9665-D88795C3457B}" type="slidenum">
              <a:rPr lang="es-PA" smtClean="0"/>
              <a:t>‹Nº›</a:t>
            </a:fld>
            <a:endParaRPr lang="es-PA"/>
          </a:p>
        </p:txBody>
      </p:sp>
    </p:spTree>
    <p:extLst>
      <p:ext uri="{BB962C8B-B14F-4D97-AF65-F5344CB8AC3E}">
        <p14:creationId xmlns:p14="http://schemas.microsoft.com/office/powerpoint/2010/main" val="2534377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3DD4B1-163A-433C-9222-BE1F269E52FE}"/>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contenido 2">
            <a:extLst>
              <a:ext uri="{FF2B5EF4-FFF2-40B4-BE49-F238E27FC236}">
                <a16:creationId xmlns:a16="http://schemas.microsoft.com/office/drawing/2014/main" id="{CAC87ACA-BF35-4344-B360-8236F34CAF56}"/>
              </a:ext>
            </a:extLst>
          </p:cNvPr>
          <p:cNvSpPr>
            <a:spLocks noGrp="1"/>
          </p:cNvSpPr>
          <p:nvPr>
            <p:ph idx="1"/>
          </p:nvPr>
        </p:nvSpPr>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3A7DBA28-4F26-4ABB-8BD6-A6AD82A1B891}"/>
              </a:ext>
            </a:extLst>
          </p:cNvPr>
          <p:cNvSpPr>
            <a:spLocks noGrp="1"/>
          </p:cNvSpPr>
          <p:nvPr>
            <p:ph type="dt" sz="half" idx="10"/>
          </p:nvPr>
        </p:nvSpPr>
        <p:spPr/>
        <p:txBody>
          <a:bodyPr/>
          <a:lstStyle/>
          <a:p>
            <a:fld id="{975AE68A-893C-41E4-9ECA-66795BCD5637}" type="datetimeFigureOut">
              <a:rPr lang="es-PA" smtClean="0"/>
              <a:t>09/29/2025</a:t>
            </a:fld>
            <a:endParaRPr lang="es-PA"/>
          </a:p>
        </p:txBody>
      </p:sp>
      <p:sp>
        <p:nvSpPr>
          <p:cNvPr id="5" name="Marcador de pie de página 4">
            <a:extLst>
              <a:ext uri="{FF2B5EF4-FFF2-40B4-BE49-F238E27FC236}">
                <a16:creationId xmlns:a16="http://schemas.microsoft.com/office/drawing/2014/main" id="{B55E5D7F-D287-4335-AEFE-276EEFA6CA25}"/>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A8E077E7-22E8-478E-9BC7-6A50AA930FF6}"/>
              </a:ext>
            </a:extLst>
          </p:cNvPr>
          <p:cNvSpPr>
            <a:spLocks noGrp="1"/>
          </p:cNvSpPr>
          <p:nvPr>
            <p:ph type="sldNum" sz="quarter" idx="12"/>
          </p:nvPr>
        </p:nvSpPr>
        <p:spPr/>
        <p:txBody>
          <a:bodyPr/>
          <a:lstStyle/>
          <a:p>
            <a:fld id="{64C3BE96-CB00-4DBF-9665-D88795C3457B}" type="slidenum">
              <a:rPr lang="es-PA" smtClean="0"/>
              <a:t>‹Nº›</a:t>
            </a:fld>
            <a:endParaRPr lang="es-PA"/>
          </a:p>
        </p:txBody>
      </p:sp>
    </p:spTree>
    <p:extLst>
      <p:ext uri="{BB962C8B-B14F-4D97-AF65-F5344CB8AC3E}">
        <p14:creationId xmlns:p14="http://schemas.microsoft.com/office/powerpoint/2010/main" val="33927741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177EFA-9F72-42EF-A09C-C8E4FC769F5F}"/>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A"/>
          </a:p>
        </p:txBody>
      </p:sp>
      <p:sp>
        <p:nvSpPr>
          <p:cNvPr id="3" name="Marcador de texto 2">
            <a:extLst>
              <a:ext uri="{FF2B5EF4-FFF2-40B4-BE49-F238E27FC236}">
                <a16:creationId xmlns:a16="http://schemas.microsoft.com/office/drawing/2014/main" id="{88217143-1D36-4646-9F0A-55CCD774B10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los estilos de texto del patrón</a:t>
            </a:r>
          </a:p>
        </p:txBody>
      </p:sp>
      <p:sp>
        <p:nvSpPr>
          <p:cNvPr id="4" name="Marcador de fecha 3">
            <a:extLst>
              <a:ext uri="{FF2B5EF4-FFF2-40B4-BE49-F238E27FC236}">
                <a16:creationId xmlns:a16="http://schemas.microsoft.com/office/drawing/2014/main" id="{565788F0-48DA-4843-B321-E524DB160ACF}"/>
              </a:ext>
            </a:extLst>
          </p:cNvPr>
          <p:cNvSpPr>
            <a:spLocks noGrp="1"/>
          </p:cNvSpPr>
          <p:nvPr>
            <p:ph type="dt" sz="half" idx="10"/>
          </p:nvPr>
        </p:nvSpPr>
        <p:spPr/>
        <p:txBody>
          <a:bodyPr/>
          <a:lstStyle/>
          <a:p>
            <a:fld id="{975AE68A-893C-41E4-9ECA-66795BCD5637}" type="datetimeFigureOut">
              <a:rPr lang="es-PA" smtClean="0"/>
              <a:t>09/29/2025</a:t>
            </a:fld>
            <a:endParaRPr lang="es-PA"/>
          </a:p>
        </p:txBody>
      </p:sp>
      <p:sp>
        <p:nvSpPr>
          <p:cNvPr id="5" name="Marcador de pie de página 4">
            <a:extLst>
              <a:ext uri="{FF2B5EF4-FFF2-40B4-BE49-F238E27FC236}">
                <a16:creationId xmlns:a16="http://schemas.microsoft.com/office/drawing/2014/main" id="{1AAB5290-8F28-4EB1-9EE6-13AC1C96FC41}"/>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F2AD74B6-F86C-42E2-A233-BE37A0046CF0}"/>
              </a:ext>
            </a:extLst>
          </p:cNvPr>
          <p:cNvSpPr>
            <a:spLocks noGrp="1"/>
          </p:cNvSpPr>
          <p:nvPr>
            <p:ph type="sldNum" sz="quarter" idx="12"/>
          </p:nvPr>
        </p:nvSpPr>
        <p:spPr/>
        <p:txBody>
          <a:bodyPr/>
          <a:lstStyle/>
          <a:p>
            <a:fld id="{64C3BE96-CB00-4DBF-9665-D88795C3457B}" type="slidenum">
              <a:rPr lang="es-PA" smtClean="0"/>
              <a:t>‹Nº›</a:t>
            </a:fld>
            <a:endParaRPr lang="es-PA"/>
          </a:p>
        </p:txBody>
      </p:sp>
    </p:spTree>
    <p:extLst>
      <p:ext uri="{BB962C8B-B14F-4D97-AF65-F5344CB8AC3E}">
        <p14:creationId xmlns:p14="http://schemas.microsoft.com/office/powerpoint/2010/main" val="29386604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92705B-F612-42BA-85F6-70C2B1993C9C}"/>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contenido 2">
            <a:extLst>
              <a:ext uri="{FF2B5EF4-FFF2-40B4-BE49-F238E27FC236}">
                <a16:creationId xmlns:a16="http://schemas.microsoft.com/office/drawing/2014/main" id="{8FF4CA1C-0FDC-4A63-82CB-C7B541504017}"/>
              </a:ext>
            </a:extLst>
          </p:cNvPr>
          <p:cNvSpPr>
            <a:spLocks noGrp="1"/>
          </p:cNvSpPr>
          <p:nvPr>
            <p:ph sz="half" idx="1"/>
          </p:nvPr>
        </p:nvSpPr>
        <p:spPr>
          <a:xfrm>
            <a:off x="838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contenido 3">
            <a:extLst>
              <a:ext uri="{FF2B5EF4-FFF2-40B4-BE49-F238E27FC236}">
                <a16:creationId xmlns:a16="http://schemas.microsoft.com/office/drawing/2014/main" id="{5B9E277B-CA09-4E48-B68F-B21E658E7C9C}"/>
              </a:ext>
            </a:extLst>
          </p:cNvPr>
          <p:cNvSpPr>
            <a:spLocks noGrp="1"/>
          </p:cNvSpPr>
          <p:nvPr>
            <p:ph sz="half" idx="2"/>
          </p:nvPr>
        </p:nvSpPr>
        <p:spPr>
          <a:xfrm>
            <a:off x="6172200" y="1825625"/>
            <a:ext cx="5181600" cy="435133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5" name="Marcador de fecha 4">
            <a:extLst>
              <a:ext uri="{FF2B5EF4-FFF2-40B4-BE49-F238E27FC236}">
                <a16:creationId xmlns:a16="http://schemas.microsoft.com/office/drawing/2014/main" id="{4517D9A8-E5E0-4E7A-825E-649F53049BD4}"/>
              </a:ext>
            </a:extLst>
          </p:cNvPr>
          <p:cNvSpPr>
            <a:spLocks noGrp="1"/>
          </p:cNvSpPr>
          <p:nvPr>
            <p:ph type="dt" sz="half" idx="10"/>
          </p:nvPr>
        </p:nvSpPr>
        <p:spPr/>
        <p:txBody>
          <a:bodyPr/>
          <a:lstStyle/>
          <a:p>
            <a:fld id="{975AE68A-893C-41E4-9ECA-66795BCD5637}" type="datetimeFigureOut">
              <a:rPr lang="es-PA" smtClean="0"/>
              <a:t>09/29/2025</a:t>
            </a:fld>
            <a:endParaRPr lang="es-PA"/>
          </a:p>
        </p:txBody>
      </p:sp>
      <p:sp>
        <p:nvSpPr>
          <p:cNvPr id="6" name="Marcador de pie de página 5">
            <a:extLst>
              <a:ext uri="{FF2B5EF4-FFF2-40B4-BE49-F238E27FC236}">
                <a16:creationId xmlns:a16="http://schemas.microsoft.com/office/drawing/2014/main" id="{4189E062-E600-4C2B-974F-E8E2C5A12439}"/>
              </a:ext>
            </a:extLst>
          </p:cNvPr>
          <p:cNvSpPr>
            <a:spLocks noGrp="1"/>
          </p:cNvSpPr>
          <p:nvPr>
            <p:ph type="ftr" sz="quarter" idx="11"/>
          </p:nvPr>
        </p:nvSpPr>
        <p:spPr/>
        <p:txBody>
          <a:bodyPr/>
          <a:lstStyle/>
          <a:p>
            <a:endParaRPr lang="es-PA"/>
          </a:p>
        </p:txBody>
      </p:sp>
      <p:sp>
        <p:nvSpPr>
          <p:cNvPr id="7" name="Marcador de número de diapositiva 6">
            <a:extLst>
              <a:ext uri="{FF2B5EF4-FFF2-40B4-BE49-F238E27FC236}">
                <a16:creationId xmlns:a16="http://schemas.microsoft.com/office/drawing/2014/main" id="{393F165F-8099-4B62-865E-A6013F0323CD}"/>
              </a:ext>
            </a:extLst>
          </p:cNvPr>
          <p:cNvSpPr>
            <a:spLocks noGrp="1"/>
          </p:cNvSpPr>
          <p:nvPr>
            <p:ph type="sldNum" sz="quarter" idx="12"/>
          </p:nvPr>
        </p:nvSpPr>
        <p:spPr/>
        <p:txBody>
          <a:bodyPr/>
          <a:lstStyle/>
          <a:p>
            <a:fld id="{64C3BE96-CB00-4DBF-9665-D88795C3457B}" type="slidenum">
              <a:rPr lang="es-PA" smtClean="0"/>
              <a:t>‹Nº›</a:t>
            </a:fld>
            <a:endParaRPr lang="es-PA"/>
          </a:p>
        </p:txBody>
      </p:sp>
    </p:spTree>
    <p:extLst>
      <p:ext uri="{BB962C8B-B14F-4D97-AF65-F5344CB8AC3E}">
        <p14:creationId xmlns:p14="http://schemas.microsoft.com/office/powerpoint/2010/main" val="2863061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8918B2-03A1-4317-8642-76664D3CB9F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A"/>
          </a:p>
        </p:txBody>
      </p:sp>
      <p:sp>
        <p:nvSpPr>
          <p:cNvPr id="3" name="Marcador de texto 2">
            <a:extLst>
              <a:ext uri="{FF2B5EF4-FFF2-40B4-BE49-F238E27FC236}">
                <a16:creationId xmlns:a16="http://schemas.microsoft.com/office/drawing/2014/main" id="{D0E06DA4-E29F-4860-AD5B-A98207DB53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4" name="Marcador de contenido 3">
            <a:extLst>
              <a:ext uri="{FF2B5EF4-FFF2-40B4-BE49-F238E27FC236}">
                <a16:creationId xmlns:a16="http://schemas.microsoft.com/office/drawing/2014/main" id="{86B02920-9F80-4A57-B39F-E340FFE61301}"/>
              </a:ext>
            </a:extLst>
          </p:cNvPr>
          <p:cNvSpPr>
            <a:spLocks noGrp="1"/>
          </p:cNvSpPr>
          <p:nvPr>
            <p:ph sz="half" idx="2"/>
          </p:nvPr>
        </p:nvSpPr>
        <p:spPr>
          <a:xfrm>
            <a:off x="839788" y="2505075"/>
            <a:ext cx="5157787"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5" name="Marcador de texto 4">
            <a:extLst>
              <a:ext uri="{FF2B5EF4-FFF2-40B4-BE49-F238E27FC236}">
                <a16:creationId xmlns:a16="http://schemas.microsoft.com/office/drawing/2014/main" id="{5F7ED6E1-17BE-4E87-B006-A93795B7D7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los estilos de texto del patrón</a:t>
            </a:r>
          </a:p>
        </p:txBody>
      </p:sp>
      <p:sp>
        <p:nvSpPr>
          <p:cNvPr id="6" name="Marcador de contenido 5">
            <a:extLst>
              <a:ext uri="{FF2B5EF4-FFF2-40B4-BE49-F238E27FC236}">
                <a16:creationId xmlns:a16="http://schemas.microsoft.com/office/drawing/2014/main" id="{9D137867-2CDC-441C-BC8A-FB1DA3A369CC}"/>
              </a:ext>
            </a:extLst>
          </p:cNvPr>
          <p:cNvSpPr>
            <a:spLocks noGrp="1"/>
          </p:cNvSpPr>
          <p:nvPr>
            <p:ph sz="quarter" idx="4"/>
          </p:nvPr>
        </p:nvSpPr>
        <p:spPr>
          <a:xfrm>
            <a:off x="6194427" y="2588419"/>
            <a:ext cx="5183188" cy="3684588"/>
          </a:xfrm>
        </p:spPr>
        <p:txBody>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7" name="Marcador de fecha 6">
            <a:extLst>
              <a:ext uri="{FF2B5EF4-FFF2-40B4-BE49-F238E27FC236}">
                <a16:creationId xmlns:a16="http://schemas.microsoft.com/office/drawing/2014/main" id="{73E696A2-A597-4779-82FE-97A877CBFF69}"/>
              </a:ext>
            </a:extLst>
          </p:cNvPr>
          <p:cNvSpPr>
            <a:spLocks noGrp="1"/>
          </p:cNvSpPr>
          <p:nvPr>
            <p:ph type="dt" sz="half" idx="10"/>
          </p:nvPr>
        </p:nvSpPr>
        <p:spPr/>
        <p:txBody>
          <a:bodyPr/>
          <a:lstStyle/>
          <a:p>
            <a:fld id="{975AE68A-893C-41E4-9ECA-66795BCD5637}" type="datetimeFigureOut">
              <a:rPr lang="es-PA" smtClean="0"/>
              <a:t>09/29/2025</a:t>
            </a:fld>
            <a:endParaRPr lang="es-PA"/>
          </a:p>
        </p:txBody>
      </p:sp>
      <p:sp>
        <p:nvSpPr>
          <p:cNvPr id="8" name="Marcador de pie de página 7">
            <a:extLst>
              <a:ext uri="{FF2B5EF4-FFF2-40B4-BE49-F238E27FC236}">
                <a16:creationId xmlns:a16="http://schemas.microsoft.com/office/drawing/2014/main" id="{2EC40C6F-E6C1-4BFD-92D3-6E6FEE53F827}"/>
              </a:ext>
            </a:extLst>
          </p:cNvPr>
          <p:cNvSpPr>
            <a:spLocks noGrp="1"/>
          </p:cNvSpPr>
          <p:nvPr>
            <p:ph type="ftr" sz="quarter" idx="11"/>
          </p:nvPr>
        </p:nvSpPr>
        <p:spPr/>
        <p:txBody>
          <a:bodyPr/>
          <a:lstStyle/>
          <a:p>
            <a:endParaRPr lang="es-PA"/>
          </a:p>
        </p:txBody>
      </p:sp>
      <p:sp>
        <p:nvSpPr>
          <p:cNvPr id="9" name="Marcador de número de diapositiva 8">
            <a:extLst>
              <a:ext uri="{FF2B5EF4-FFF2-40B4-BE49-F238E27FC236}">
                <a16:creationId xmlns:a16="http://schemas.microsoft.com/office/drawing/2014/main" id="{FCF53549-CD60-40AA-84AB-C864888C91EB}"/>
              </a:ext>
            </a:extLst>
          </p:cNvPr>
          <p:cNvSpPr>
            <a:spLocks noGrp="1"/>
          </p:cNvSpPr>
          <p:nvPr>
            <p:ph type="sldNum" sz="quarter" idx="12"/>
          </p:nvPr>
        </p:nvSpPr>
        <p:spPr/>
        <p:txBody>
          <a:bodyPr/>
          <a:lstStyle/>
          <a:p>
            <a:fld id="{64C3BE96-CB00-4DBF-9665-D88795C3457B}" type="slidenum">
              <a:rPr lang="es-PA" smtClean="0"/>
              <a:t>‹Nº›</a:t>
            </a:fld>
            <a:endParaRPr lang="es-PA"/>
          </a:p>
        </p:txBody>
      </p:sp>
    </p:spTree>
    <p:extLst>
      <p:ext uri="{BB962C8B-B14F-4D97-AF65-F5344CB8AC3E}">
        <p14:creationId xmlns:p14="http://schemas.microsoft.com/office/powerpoint/2010/main" val="12409118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51432E-219A-4837-A3A3-0B538093BA2F}"/>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fecha 2">
            <a:extLst>
              <a:ext uri="{FF2B5EF4-FFF2-40B4-BE49-F238E27FC236}">
                <a16:creationId xmlns:a16="http://schemas.microsoft.com/office/drawing/2014/main" id="{02CE5A16-23A0-47CF-8C3D-FA044985724E}"/>
              </a:ext>
            </a:extLst>
          </p:cNvPr>
          <p:cNvSpPr>
            <a:spLocks noGrp="1"/>
          </p:cNvSpPr>
          <p:nvPr>
            <p:ph type="dt" sz="half" idx="10"/>
          </p:nvPr>
        </p:nvSpPr>
        <p:spPr/>
        <p:txBody>
          <a:bodyPr/>
          <a:lstStyle/>
          <a:p>
            <a:fld id="{975AE68A-893C-41E4-9ECA-66795BCD5637}" type="datetimeFigureOut">
              <a:rPr lang="es-PA" smtClean="0"/>
              <a:t>09/29/2025</a:t>
            </a:fld>
            <a:endParaRPr lang="es-PA"/>
          </a:p>
        </p:txBody>
      </p:sp>
      <p:sp>
        <p:nvSpPr>
          <p:cNvPr id="4" name="Marcador de pie de página 3">
            <a:extLst>
              <a:ext uri="{FF2B5EF4-FFF2-40B4-BE49-F238E27FC236}">
                <a16:creationId xmlns:a16="http://schemas.microsoft.com/office/drawing/2014/main" id="{295BB70E-E770-415D-A566-550AABB23B58}"/>
              </a:ext>
            </a:extLst>
          </p:cNvPr>
          <p:cNvSpPr>
            <a:spLocks noGrp="1"/>
          </p:cNvSpPr>
          <p:nvPr>
            <p:ph type="ftr" sz="quarter" idx="11"/>
          </p:nvPr>
        </p:nvSpPr>
        <p:spPr/>
        <p:txBody>
          <a:bodyPr/>
          <a:lstStyle/>
          <a:p>
            <a:endParaRPr lang="es-PA"/>
          </a:p>
        </p:txBody>
      </p:sp>
      <p:sp>
        <p:nvSpPr>
          <p:cNvPr id="5" name="Marcador de número de diapositiva 4">
            <a:extLst>
              <a:ext uri="{FF2B5EF4-FFF2-40B4-BE49-F238E27FC236}">
                <a16:creationId xmlns:a16="http://schemas.microsoft.com/office/drawing/2014/main" id="{5A93A5ED-9996-422E-9F50-3ADBFF9FC952}"/>
              </a:ext>
            </a:extLst>
          </p:cNvPr>
          <p:cNvSpPr>
            <a:spLocks noGrp="1"/>
          </p:cNvSpPr>
          <p:nvPr>
            <p:ph type="sldNum" sz="quarter" idx="12"/>
          </p:nvPr>
        </p:nvSpPr>
        <p:spPr/>
        <p:txBody>
          <a:bodyPr/>
          <a:lstStyle/>
          <a:p>
            <a:fld id="{64C3BE96-CB00-4DBF-9665-D88795C3457B}" type="slidenum">
              <a:rPr lang="es-PA" smtClean="0"/>
              <a:t>‹Nº›</a:t>
            </a:fld>
            <a:endParaRPr lang="es-PA"/>
          </a:p>
        </p:txBody>
      </p:sp>
    </p:spTree>
    <p:extLst>
      <p:ext uri="{BB962C8B-B14F-4D97-AF65-F5344CB8AC3E}">
        <p14:creationId xmlns:p14="http://schemas.microsoft.com/office/powerpoint/2010/main" val="24210206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9468CBDB-C818-47BC-BC2E-F30BC17CC495}"/>
              </a:ext>
            </a:extLst>
          </p:cNvPr>
          <p:cNvSpPr>
            <a:spLocks noGrp="1"/>
          </p:cNvSpPr>
          <p:nvPr>
            <p:ph type="dt" sz="half" idx="10"/>
          </p:nvPr>
        </p:nvSpPr>
        <p:spPr/>
        <p:txBody>
          <a:bodyPr/>
          <a:lstStyle/>
          <a:p>
            <a:fld id="{975AE68A-893C-41E4-9ECA-66795BCD5637}" type="datetimeFigureOut">
              <a:rPr lang="es-PA" smtClean="0"/>
              <a:t>09/29/2025</a:t>
            </a:fld>
            <a:endParaRPr lang="es-PA"/>
          </a:p>
        </p:txBody>
      </p:sp>
      <p:sp>
        <p:nvSpPr>
          <p:cNvPr id="3" name="Marcador de pie de página 2">
            <a:extLst>
              <a:ext uri="{FF2B5EF4-FFF2-40B4-BE49-F238E27FC236}">
                <a16:creationId xmlns:a16="http://schemas.microsoft.com/office/drawing/2014/main" id="{386A468D-A003-4386-BEDF-A63DEB92087C}"/>
              </a:ext>
            </a:extLst>
          </p:cNvPr>
          <p:cNvSpPr>
            <a:spLocks noGrp="1"/>
          </p:cNvSpPr>
          <p:nvPr>
            <p:ph type="ftr" sz="quarter" idx="11"/>
          </p:nvPr>
        </p:nvSpPr>
        <p:spPr/>
        <p:txBody>
          <a:bodyPr/>
          <a:lstStyle/>
          <a:p>
            <a:endParaRPr lang="es-PA"/>
          </a:p>
        </p:txBody>
      </p:sp>
      <p:sp>
        <p:nvSpPr>
          <p:cNvPr id="4" name="Marcador de número de diapositiva 3">
            <a:extLst>
              <a:ext uri="{FF2B5EF4-FFF2-40B4-BE49-F238E27FC236}">
                <a16:creationId xmlns:a16="http://schemas.microsoft.com/office/drawing/2014/main" id="{0687BD70-D708-4F2B-96DF-36039CEF85DD}"/>
              </a:ext>
            </a:extLst>
          </p:cNvPr>
          <p:cNvSpPr>
            <a:spLocks noGrp="1"/>
          </p:cNvSpPr>
          <p:nvPr>
            <p:ph type="sldNum" sz="quarter" idx="12"/>
          </p:nvPr>
        </p:nvSpPr>
        <p:spPr/>
        <p:txBody>
          <a:bodyPr/>
          <a:lstStyle/>
          <a:p>
            <a:fld id="{64C3BE96-CB00-4DBF-9665-D88795C3457B}" type="slidenum">
              <a:rPr lang="es-PA" smtClean="0"/>
              <a:t>‹Nº›</a:t>
            </a:fld>
            <a:endParaRPr lang="es-PA"/>
          </a:p>
        </p:txBody>
      </p:sp>
    </p:spTree>
    <p:extLst>
      <p:ext uri="{BB962C8B-B14F-4D97-AF65-F5344CB8AC3E}">
        <p14:creationId xmlns:p14="http://schemas.microsoft.com/office/powerpoint/2010/main" val="1564193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DC27080-5D78-4D7E-8782-89007D10F1C5}"/>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A"/>
          </a:p>
        </p:txBody>
      </p:sp>
      <p:sp>
        <p:nvSpPr>
          <p:cNvPr id="3" name="Marcador de contenido 2">
            <a:extLst>
              <a:ext uri="{FF2B5EF4-FFF2-40B4-BE49-F238E27FC236}">
                <a16:creationId xmlns:a16="http://schemas.microsoft.com/office/drawing/2014/main" id="{82C4EEE7-2E12-4910-89AB-F075C546E1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texto 3">
            <a:extLst>
              <a:ext uri="{FF2B5EF4-FFF2-40B4-BE49-F238E27FC236}">
                <a16:creationId xmlns:a16="http://schemas.microsoft.com/office/drawing/2014/main" id="{13F630C9-76F8-4DD0-A0F6-3D30690D70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546A6F30-68EB-4953-8601-41D5B4ECC26D}"/>
              </a:ext>
            </a:extLst>
          </p:cNvPr>
          <p:cNvSpPr>
            <a:spLocks noGrp="1"/>
          </p:cNvSpPr>
          <p:nvPr>
            <p:ph type="dt" sz="half" idx="10"/>
          </p:nvPr>
        </p:nvSpPr>
        <p:spPr/>
        <p:txBody>
          <a:bodyPr/>
          <a:lstStyle/>
          <a:p>
            <a:fld id="{975AE68A-893C-41E4-9ECA-66795BCD5637}" type="datetimeFigureOut">
              <a:rPr lang="es-PA" smtClean="0"/>
              <a:t>09/29/2025</a:t>
            </a:fld>
            <a:endParaRPr lang="es-PA"/>
          </a:p>
        </p:txBody>
      </p:sp>
      <p:sp>
        <p:nvSpPr>
          <p:cNvPr id="6" name="Marcador de pie de página 5">
            <a:extLst>
              <a:ext uri="{FF2B5EF4-FFF2-40B4-BE49-F238E27FC236}">
                <a16:creationId xmlns:a16="http://schemas.microsoft.com/office/drawing/2014/main" id="{AF2EB1CF-5262-4911-968D-78F37C8A00A8}"/>
              </a:ext>
            </a:extLst>
          </p:cNvPr>
          <p:cNvSpPr>
            <a:spLocks noGrp="1"/>
          </p:cNvSpPr>
          <p:nvPr>
            <p:ph type="ftr" sz="quarter" idx="11"/>
          </p:nvPr>
        </p:nvSpPr>
        <p:spPr/>
        <p:txBody>
          <a:bodyPr/>
          <a:lstStyle/>
          <a:p>
            <a:endParaRPr lang="es-PA"/>
          </a:p>
        </p:txBody>
      </p:sp>
      <p:sp>
        <p:nvSpPr>
          <p:cNvPr id="7" name="Marcador de número de diapositiva 6">
            <a:extLst>
              <a:ext uri="{FF2B5EF4-FFF2-40B4-BE49-F238E27FC236}">
                <a16:creationId xmlns:a16="http://schemas.microsoft.com/office/drawing/2014/main" id="{39C3F22F-240A-4FF8-8CA0-6BD313E1B90B}"/>
              </a:ext>
            </a:extLst>
          </p:cNvPr>
          <p:cNvSpPr>
            <a:spLocks noGrp="1"/>
          </p:cNvSpPr>
          <p:nvPr>
            <p:ph type="sldNum" sz="quarter" idx="12"/>
          </p:nvPr>
        </p:nvSpPr>
        <p:spPr/>
        <p:txBody>
          <a:bodyPr/>
          <a:lstStyle/>
          <a:p>
            <a:fld id="{64C3BE96-CB00-4DBF-9665-D88795C3457B}" type="slidenum">
              <a:rPr lang="es-PA" smtClean="0"/>
              <a:t>‹Nº›</a:t>
            </a:fld>
            <a:endParaRPr lang="es-PA"/>
          </a:p>
        </p:txBody>
      </p:sp>
    </p:spTree>
    <p:extLst>
      <p:ext uri="{BB962C8B-B14F-4D97-AF65-F5344CB8AC3E}">
        <p14:creationId xmlns:p14="http://schemas.microsoft.com/office/powerpoint/2010/main" val="814349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B5B785-08B0-49FF-AE9B-19042642EC3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A"/>
          </a:p>
        </p:txBody>
      </p:sp>
      <p:sp>
        <p:nvSpPr>
          <p:cNvPr id="3" name="Marcador de posición de imagen 2">
            <a:extLst>
              <a:ext uri="{FF2B5EF4-FFF2-40B4-BE49-F238E27FC236}">
                <a16:creationId xmlns:a16="http://schemas.microsoft.com/office/drawing/2014/main" id="{C6C5BB7A-E2BF-445B-8C36-DF9AF87A01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A"/>
          </a:p>
        </p:txBody>
      </p:sp>
      <p:sp>
        <p:nvSpPr>
          <p:cNvPr id="4" name="Marcador de texto 3">
            <a:extLst>
              <a:ext uri="{FF2B5EF4-FFF2-40B4-BE49-F238E27FC236}">
                <a16:creationId xmlns:a16="http://schemas.microsoft.com/office/drawing/2014/main" id="{5ACE0EC3-6817-4836-8647-3F3C88EAC5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los estilos de texto del patrón</a:t>
            </a:r>
          </a:p>
        </p:txBody>
      </p:sp>
      <p:sp>
        <p:nvSpPr>
          <p:cNvPr id="5" name="Marcador de fecha 4">
            <a:extLst>
              <a:ext uri="{FF2B5EF4-FFF2-40B4-BE49-F238E27FC236}">
                <a16:creationId xmlns:a16="http://schemas.microsoft.com/office/drawing/2014/main" id="{4712486C-9D38-4045-B93C-217879FF6831}"/>
              </a:ext>
            </a:extLst>
          </p:cNvPr>
          <p:cNvSpPr>
            <a:spLocks noGrp="1"/>
          </p:cNvSpPr>
          <p:nvPr>
            <p:ph type="dt" sz="half" idx="10"/>
          </p:nvPr>
        </p:nvSpPr>
        <p:spPr/>
        <p:txBody>
          <a:bodyPr/>
          <a:lstStyle/>
          <a:p>
            <a:fld id="{975AE68A-893C-41E4-9ECA-66795BCD5637}" type="datetimeFigureOut">
              <a:rPr lang="es-PA" smtClean="0"/>
              <a:t>09/29/2025</a:t>
            </a:fld>
            <a:endParaRPr lang="es-PA"/>
          </a:p>
        </p:txBody>
      </p:sp>
      <p:sp>
        <p:nvSpPr>
          <p:cNvPr id="6" name="Marcador de pie de página 5">
            <a:extLst>
              <a:ext uri="{FF2B5EF4-FFF2-40B4-BE49-F238E27FC236}">
                <a16:creationId xmlns:a16="http://schemas.microsoft.com/office/drawing/2014/main" id="{E54CEDC0-9482-4817-ABD4-3496D0074FB5}"/>
              </a:ext>
            </a:extLst>
          </p:cNvPr>
          <p:cNvSpPr>
            <a:spLocks noGrp="1"/>
          </p:cNvSpPr>
          <p:nvPr>
            <p:ph type="ftr" sz="quarter" idx="11"/>
          </p:nvPr>
        </p:nvSpPr>
        <p:spPr/>
        <p:txBody>
          <a:bodyPr/>
          <a:lstStyle/>
          <a:p>
            <a:endParaRPr lang="es-PA"/>
          </a:p>
        </p:txBody>
      </p:sp>
      <p:sp>
        <p:nvSpPr>
          <p:cNvPr id="7" name="Marcador de número de diapositiva 6">
            <a:extLst>
              <a:ext uri="{FF2B5EF4-FFF2-40B4-BE49-F238E27FC236}">
                <a16:creationId xmlns:a16="http://schemas.microsoft.com/office/drawing/2014/main" id="{EE3029F3-57B9-4747-8693-1F98FEF477A6}"/>
              </a:ext>
            </a:extLst>
          </p:cNvPr>
          <p:cNvSpPr>
            <a:spLocks noGrp="1"/>
          </p:cNvSpPr>
          <p:nvPr>
            <p:ph type="sldNum" sz="quarter" idx="12"/>
          </p:nvPr>
        </p:nvSpPr>
        <p:spPr/>
        <p:txBody>
          <a:bodyPr/>
          <a:lstStyle/>
          <a:p>
            <a:fld id="{64C3BE96-CB00-4DBF-9665-D88795C3457B}" type="slidenum">
              <a:rPr lang="es-PA" smtClean="0"/>
              <a:t>‹Nº›</a:t>
            </a:fld>
            <a:endParaRPr lang="es-PA"/>
          </a:p>
        </p:txBody>
      </p:sp>
    </p:spTree>
    <p:extLst>
      <p:ext uri="{BB962C8B-B14F-4D97-AF65-F5344CB8AC3E}">
        <p14:creationId xmlns:p14="http://schemas.microsoft.com/office/powerpoint/2010/main" val="22112606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0000"/>
          </a:blip>
          <a:srcRect/>
          <a:stretch>
            <a:fillRect/>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FE92CB9-9F6A-4927-89C1-7576163FDD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A"/>
          </a:p>
        </p:txBody>
      </p:sp>
      <p:sp>
        <p:nvSpPr>
          <p:cNvPr id="3" name="Marcador de texto 2">
            <a:extLst>
              <a:ext uri="{FF2B5EF4-FFF2-40B4-BE49-F238E27FC236}">
                <a16:creationId xmlns:a16="http://schemas.microsoft.com/office/drawing/2014/main" id="{67DA74AC-048D-4EA9-B6C9-B5480CEBA9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5502BCD7-C702-4951-A321-2D931038BB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75AE68A-893C-41E4-9ECA-66795BCD5637}" type="datetimeFigureOut">
              <a:rPr lang="es-PA" smtClean="0"/>
              <a:t>09/29/2025</a:t>
            </a:fld>
            <a:endParaRPr lang="es-PA"/>
          </a:p>
        </p:txBody>
      </p:sp>
      <p:sp>
        <p:nvSpPr>
          <p:cNvPr id="5" name="Marcador de pie de página 4">
            <a:extLst>
              <a:ext uri="{FF2B5EF4-FFF2-40B4-BE49-F238E27FC236}">
                <a16:creationId xmlns:a16="http://schemas.microsoft.com/office/drawing/2014/main" id="{16870368-62A4-452D-97C9-281B2541FE7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A"/>
          </a:p>
        </p:txBody>
      </p:sp>
      <p:sp>
        <p:nvSpPr>
          <p:cNvPr id="6" name="Marcador de número de diapositiva 5">
            <a:extLst>
              <a:ext uri="{FF2B5EF4-FFF2-40B4-BE49-F238E27FC236}">
                <a16:creationId xmlns:a16="http://schemas.microsoft.com/office/drawing/2014/main" id="{9D97E5AD-BE2B-4B10-A2F7-374376FF64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4C3BE96-CB00-4DBF-9665-D88795C3457B}" type="slidenum">
              <a:rPr lang="es-PA" smtClean="0"/>
              <a:t>‹Nº›</a:t>
            </a:fld>
            <a:endParaRPr lang="es-PA"/>
          </a:p>
        </p:txBody>
      </p:sp>
    </p:spTree>
    <p:extLst>
      <p:ext uri="{BB962C8B-B14F-4D97-AF65-F5344CB8AC3E}">
        <p14:creationId xmlns:p14="http://schemas.microsoft.com/office/powerpoint/2010/main" val="16040401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9.PNG"/><Relationship Id="rId4" Type="http://schemas.openxmlformats.org/officeDocument/2006/relationships/image" Target="../media/image8.svg"/></Relationships>
</file>

<file path=ppt/slides/_rels/slide1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upo 30">
            <a:extLst>
              <a:ext uri="{FF2B5EF4-FFF2-40B4-BE49-F238E27FC236}">
                <a16:creationId xmlns:a16="http://schemas.microsoft.com/office/drawing/2014/main" id="{6F55B79A-82B0-4C83-ADC1-6D0FA6799079}"/>
              </a:ext>
            </a:extLst>
          </p:cNvPr>
          <p:cNvGrpSpPr/>
          <p:nvPr/>
        </p:nvGrpSpPr>
        <p:grpSpPr>
          <a:xfrm>
            <a:off x="0" y="0"/>
            <a:ext cx="1543834" cy="503583"/>
            <a:chOff x="0" y="0"/>
            <a:chExt cx="1543834" cy="503583"/>
          </a:xfrm>
        </p:grpSpPr>
        <p:sp>
          <p:nvSpPr>
            <p:cNvPr id="29" name="Forma libre: forma 28">
              <a:extLst>
                <a:ext uri="{FF2B5EF4-FFF2-40B4-BE49-F238E27FC236}">
                  <a16:creationId xmlns:a16="http://schemas.microsoft.com/office/drawing/2014/main" id="{3CC9585F-D3E0-4C77-9719-E6C4CC3BFCD4}"/>
                </a:ext>
              </a:extLst>
            </p:cNvPr>
            <p:cNvSpPr/>
            <p:nvPr/>
          </p:nvSpPr>
          <p:spPr>
            <a:xfrm>
              <a:off x="0" y="0"/>
              <a:ext cx="1543834" cy="384313"/>
            </a:xfrm>
            <a:custGeom>
              <a:avLst/>
              <a:gdLst>
                <a:gd name="connsiteX0" fmla="*/ 0 w 1543834"/>
                <a:gd name="connsiteY0" fmla="*/ 0 h 384313"/>
                <a:gd name="connsiteX1" fmla="*/ 1512849 w 1543834"/>
                <a:gd name="connsiteY1" fmla="*/ 0 h 384313"/>
                <a:gd name="connsiteX2" fmla="*/ 1335709 w 1543834"/>
                <a:gd name="connsiteY2" fmla="*/ 184615 h 384313"/>
                <a:gd name="connsiteX3" fmla="*/ 1543834 w 1543834"/>
                <a:gd name="connsiteY3" fmla="*/ 384313 h 384313"/>
                <a:gd name="connsiteX4" fmla="*/ 10263 w 1543834"/>
                <a:gd name="connsiteY4" fmla="*/ 384313 h 384313"/>
                <a:gd name="connsiteX5" fmla="*/ 12320 w 1543834"/>
                <a:gd name="connsiteY5" fmla="*/ 355039 h 384313"/>
                <a:gd name="connsiteX6" fmla="*/ 182800 w 1543834"/>
                <a:gd name="connsiteY6" fmla="*/ 196210 h 3843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43834" h="384313">
                  <a:moveTo>
                    <a:pt x="0" y="0"/>
                  </a:moveTo>
                  <a:lnTo>
                    <a:pt x="1512849" y="0"/>
                  </a:lnTo>
                  <a:lnTo>
                    <a:pt x="1335709" y="184615"/>
                  </a:lnTo>
                  <a:lnTo>
                    <a:pt x="1543834" y="384313"/>
                  </a:lnTo>
                  <a:lnTo>
                    <a:pt x="10263" y="384313"/>
                  </a:lnTo>
                  <a:lnTo>
                    <a:pt x="12320" y="355039"/>
                  </a:lnTo>
                  <a:lnTo>
                    <a:pt x="182800" y="196210"/>
                  </a:ln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30" name="Rectángulo 29">
              <a:extLst>
                <a:ext uri="{FF2B5EF4-FFF2-40B4-BE49-F238E27FC236}">
                  <a16:creationId xmlns:a16="http://schemas.microsoft.com/office/drawing/2014/main" id="{D3950B40-236F-4187-B4BA-03141CCB2CFC}"/>
                </a:ext>
              </a:extLst>
            </p:cNvPr>
            <p:cNvSpPr/>
            <p:nvPr/>
          </p:nvSpPr>
          <p:spPr>
            <a:xfrm>
              <a:off x="339672" y="384313"/>
              <a:ext cx="786763" cy="11927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grpSp>
      <p:sp>
        <p:nvSpPr>
          <p:cNvPr id="4" name="Rectángulo 3">
            <a:extLst>
              <a:ext uri="{FF2B5EF4-FFF2-40B4-BE49-F238E27FC236}">
                <a16:creationId xmlns:a16="http://schemas.microsoft.com/office/drawing/2014/main" id="{4FF7D78D-83A3-42B4-BFE2-9F7B0F062EBC}"/>
              </a:ext>
            </a:extLst>
          </p:cNvPr>
          <p:cNvSpPr/>
          <p:nvPr/>
        </p:nvSpPr>
        <p:spPr>
          <a:xfrm>
            <a:off x="0" y="5380383"/>
            <a:ext cx="12192000" cy="147761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5" name="Rectángulo 4">
            <a:extLst>
              <a:ext uri="{FF2B5EF4-FFF2-40B4-BE49-F238E27FC236}">
                <a16:creationId xmlns:a16="http://schemas.microsoft.com/office/drawing/2014/main" id="{BCD1C067-4669-4C79-92AF-CB98A39363B2}"/>
              </a:ext>
            </a:extLst>
          </p:cNvPr>
          <p:cNvSpPr/>
          <p:nvPr/>
        </p:nvSpPr>
        <p:spPr>
          <a:xfrm>
            <a:off x="0" y="5261113"/>
            <a:ext cx="12192000" cy="384313"/>
          </a:xfrm>
          <a:prstGeom prst="rect">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9" name="CuadroTexto 8">
            <a:extLst>
              <a:ext uri="{FF2B5EF4-FFF2-40B4-BE49-F238E27FC236}">
                <a16:creationId xmlns:a16="http://schemas.microsoft.com/office/drawing/2014/main" id="{447E0738-B3C9-47B1-AA2B-5CAEEE4C1AED}"/>
              </a:ext>
            </a:extLst>
          </p:cNvPr>
          <p:cNvSpPr txBox="1"/>
          <p:nvPr/>
        </p:nvSpPr>
        <p:spPr>
          <a:xfrm>
            <a:off x="2664610" y="1894759"/>
            <a:ext cx="5977919" cy="584775"/>
          </a:xfrm>
          <a:prstGeom prst="rect">
            <a:avLst/>
          </a:prstGeom>
          <a:noFill/>
        </p:spPr>
        <p:txBody>
          <a:bodyPr wrap="none" rtlCol="0">
            <a:spAutoFit/>
          </a:bodyPr>
          <a:lstStyle/>
          <a:p>
            <a:pPr algn="ctr"/>
            <a:r>
              <a:rPr lang="es-MX" sz="1600" dirty="0">
                <a:solidFill>
                  <a:srgbClr val="002060"/>
                </a:solidFill>
                <a:latin typeface="Century Schoolbook" panose="02040604050505020304" pitchFamily="18" charset="0"/>
              </a:rPr>
              <a:t>Informe de proyecto de graduación para optar por el titulo de</a:t>
            </a:r>
          </a:p>
          <a:p>
            <a:pPr algn="ctr"/>
            <a:r>
              <a:rPr lang="es-MX" sz="1600" dirty="0">
                <a:solidFill>
                  <a:srgbClr val="002060"/>
                </a:solidFill>
                <a:latin typeface="Century Schoolbook" panose="02040604050505020304" pitchFamily="18" charset="0"/>
              </a:rPr>
              <a:t> Técnico Superior En Desarrollo de Software</a:t>
            </a:r>
            <a:endParaRPr lang="es-PA" sz="1600" dirty="0">
              <a:solidFill>
                <a:srgbClr val="002060"/>
              </a:solidFill>
              <a:latin typeface="Century Schoolbook" panose="02040604050505020304" pitchFamily="18" charset="0"/>
            </a:endParaRPr>
          </a:p>
        </p:txBody>
      </p:sp>
      <p:sp>
        <p:nvSpPr>
          <p:cNvPr id="10" name="CuadroTexto 9">
            <a:extLst>
              <a:ext uri="{FF2B5EF4-FFF2-40B4-BE49-F238E27FC236}">
                <a16:creationId xmlns:a16="http://schemas.microsoft.com/office/drawing/2014/main" id="{63060072-48A0-4241-AF9C-3DC091E06632}"/>
              </a:ext>
            </a:extLst>
          </p:cNvPr>
          <p:cNvSpPr txBox="1"/>
          <p:nvPr/>
        </p:nvSpPr>
        <p:spPr>
          <a:xfrm>
            <a:off x="724277" y="704742"/>
            <a:ext cx="10743454" cy="461665"/>
          </a:xfrm>
          <a:prstGeom prst="rect">
            <a:avLst/>
          </a:prstGeom>
          <a:noFill/>
        </p:spPr>
        <p:txBody>
          <a:bodyPr wrap="none" rtlCol="0">
            <a:spAutoFit/>
          </a:bodyPr>
          <a:lstStyle/>
          <a:p>
            <a:pPr algn="ctr"/>
            <a:r>
              <a:rPr lang="es-MX" sz="2400" dirty="0">
                <a:solidFill>
                  <a:srgbClr val="002060"/>
                </a:solidFill>
                <a:latin typeface="Franklin Gothic Demi Cond" panose="020B0706030402020204" pitchFamily="34" charset="0"/>
              </a:rPr>
              <a:t>Práctica Profesional como analista de datos en la Superintendencia de Bancos de Panamá</a:t>
            </a:r>
          </a:p>
        </p:txBody>
      </p:sp>
      <p:sp>
        <p:nvSpPr>
          <p:cNvPr id="11" name="CuadroTexto 10">
            <a:extLst>
              <a:ext uri="{FF2B5EF4-FFF2-40B4-BE49-F238E27FC236}">
                <a16:creationId xmlns:a16="http://schemas.microsoft.com/office/drawing/2014/main" id="{D72582D0-A5BF-4F67-B58D-AEE0C78331C2}"/>
              </a:ext>
            </a:extLst>
          </p:cNvPr>
          <p:cNvSpPr txBox="1"/>
          <p:nvPr/>
        </p:nvSpPr>
        <p:spPr>
          <a:xfrm>
            <a:off x="680470" y="3244334"/>
            <a:ext cx="1980029" cy="369332"/>
          </a:xfrm>
          <a:prstGeom prst="rect">
            <a:avLst/>
          </a:prstGeom>
          <a:noFill/>
        </p:spPr>
        <p:txBody>
          <a:bodyPr wrap="none" rtlCol="0">
            <a:spAutoFit/>
          </a:bodyPr>
          <a:lstStyle/>
          <a:p>
            <a:r>
              <a:rPr lang="es-PA" dirty="0">
                <a:solidFill>
                  <a:srgbClr val="002060"/>
                </a:solidFill>
                <a:latin typeface="Century Schoolbook" panose="02040604050505020304" pitchFamily="18" charset="0"/>
              </a:rPr>
              <a:t>Alexander Prado</a:t>
            </a:r>
          </a:p>
        </p:txBody>
      </p:sp>
      <p:sp>
        <p:nvSpPr>
          <p:cNvPr id="12" name="CuadroTexto 11">
            <a:extLst>
              <a:ext uri="{FF2B5EF4-FFF2-40B4-BE49-F238E27FC236}">
                <a16:creationId xmlns:a16="http://schemas.microsoft.com/office/drawing/2014/main" id="{563C1BDC-4BC0-40AB-976D-7B8BDA6F4654}"/>
              </a:ext>
            </a:extLst>
          </p:cNvPr>
          <p:cNvSpPr txBox="1"/>
          <p:nvPr/>
        </p:nvSpPr>
        <p:spPr>
          <a:xfrm>
            <a:off x="5035452" y="3399148"/>
            <a:ext cx="1236236" cy="369332"/>
          </a:xfrm>
          <a:prstGeom prst="rect">
            <a:avLst/>
          </a:prstGeom>
          <a:noFill/>
        </p:spPr>
        <p:txBody>
          <a:bodyPr wrap="none" rtlCol="0">
            <a:spAutoFit/>
          </a:bodyPr>
          <a:lstStyle/>
          <a:p>
            <a:r>
              <a:rPr lang="es-PA" dirty="0">
                <a:solidFill>
                  <a:srgbClr val="002060"/>
                </a:solidFill>
                <a:latin typeface="Century Schoolbook" panose="02040604050505020304" pitchFamily="18" charset="0"/>
              </a:rPr>
              <a:t>8-1019-35</a:t>
            </a:r>
          </a:p>
        </p:txBody>
      </p:sp>
      <p:sp>
        <p:nvSpPr>
          <p:cNvPr id="13" name="CuadroTexto 12">
            <a:extLst>
              <a:ext uri="{FF2B5EF4-FFF2-40B4-BE49-F238E27FC236}">
                <a16:creationId xmlns:a16="http://schemas.microsoft.com/office/drawing/2014/main" id="{49E95DFD-CF5B-4E1B-94C0-96BC1E767C0F}"/>
              </a:ext>
            </a:extLst>
          </p:cNvPr>
          <p:cNvSpPr txBox="1"/>
          <p:nvPr/>
        </p:nvSpPr>
        <p:spPr>
          <a:xfrm>
            <a:off x="9368749" y="3260649"/>
            <a:ext cx="2107097" cy="369332"/>
          </a:xfrm>
          <a:prstGeom prst="rect">
            <a:avLst/>
          </a:prstGeom>
          <a:noFill/>
        </p:spPr>
        <p:txBody>
          <a:bodyPr wrap="square" rtlCol="0">
            <a:spAutoFit/>
          </a:bodyPr>
          <a:lstStyle/>
          <a:p>
            <a:r>
              <a:rPr lang="es-PA" dirty="0">
                <a:solidFill>
                  <a:srgbClr val="002060"/>
                </a:solidFill>
                <a:latin typeface="Century Schoolbook" panose="02040604050505020304" pitchFamily="18" charset="0"/>
              </a:rPr>
              <a:t>Axel Rodríguez</a:t>
            </a:r>
          </a:p>
        </p:txBody>
      </p:sp>
      <p:sp>
        <p:nvSpPr>
          <p:cNvPr id="14" name="CuadroTexto 13">
            <a:extLst>
              <a:ext uri="{FF2B5EF4-FFF2-40B4-BE49-F238E27FC236}">
                <a16:creationId xmlns:a16="http://schemas.microsoft.com/office/drawing/2014/main" id="{8E58F62D-0F78-4D94-9368-3DA91DC439C7}"/>
              </a:ext>
            </a:extLst>
          </p:cNvPr>
          <p:cNvSpPr txBox="1"/>
          <p:nvPr/>
        </p:nvSpPr>
        <p:spPr>
          <a:xfrm>
            <a:off x="4616267" y="4688094"/>
            <a:ext cx="2959465" cy="369332"/>
          </a:xfrm>
          <a:prstGeom prst="rect">
            <a:avLst/>
          </a:prstGeom>
          <a:noFill/>
        </p:spPr>
        <p:txBody>
          <a:bodyPr wrap="none" rtlCol="0">
            <a:spAutoFit/>
          </a:bodyPr>
          <a:lstStyle/>
          <a:p>
            <a:r>
              <a:rPr lang="es-MX" dirty="0">
                <a:solidFill>
                  <a:srgbClr val="002060"/>
                </a:solidFill>
                <a:latin typeface="Century Schoolbook" panose="02040604050505020304" pitchFamily="18" charset="0"/>
              </a:rPr>
              <a:t>Panamá, septiembre 2025</a:t>
            </a:r>
            <a:endParaRPr lang="es-PA" dirty="0">
              <a:solidFill>
                <a:srgbClr val="002060"/>
              </a:solidFill>
              <a:latin typeface="Century Schoolbook" panose="02040604050505020304" pitchFamily="18" charset="0"/>
            </a:endParaRPr>
          </a:p>
        </p:txBody>
      </p:sp>
      <p:pic>
        <p:nvPicPr>
          <p:cNvPr id="1026" name="Picture 2">
            <a:extLst>
              <a:ext uri="{FF2B5EF4-FFF2-40B4-BE49-F238E27FC236}">
                <a16:creationId xmlns:a16="http://schemas.microsoft.com/office/drawing/2014/main" id="{FB169591-49A0-4572-9FE1-99ECE6A953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5900" y="5922009"/>
            <a:ext cx="5018897" cy="737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3026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3AE4CD2-AE23-4DAC-9014-04C3AC3A0A61}"/>
              </a:ext>
            </a:extLst>
          </p:cNvPr>
          <p:cNvSpPr/>
          <p:nvPr/>
        </p:nvSpPr>
        <p:spPr>
          <a:xfrm>
            <a:off x="8405983" y="-49057"/>
            <a:ext cx="3786017" cy="1255006"/>
          </a:xfrm>
          <a:prstGeom prst="rect">
            <a:avLst/>
          </a:prstGeom>
          <a:solidFill>
            <a:srgbClr val="00206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PA" sz="4000" dirty="0" err="1">
                <a:latin typeface="Franklin Gothic Demi Cond" panose="020B0706030402020204" pitchFamily="34" charset="0"/>
              </a:rPr>
              <a:t>Power</a:t>
            </a:r>
            <a:r>
              <a:rPr lang="es-PA" sz="4000" dirty="0">
                <a:latin typeface="Franklin Gothic Demi Cond" panose="020B0706030402020204" pitchFamily="34" charset="0"/>
              </a:rPr>
              <a:t> BI Voluntariado</a:t>
            </a:r>
          </a:p>
        </p:txBody>
      </p:sp>
      <p:sp>
        <p:nvSpPr>
          <p:cNvPr id="5" name="Elipse 4">
            <a:extLst>
              <a:ext uri="{FF2B5EF4-FFF2-40B4-BE49-F238E27FC236}">
                <a16:creationId xmlns:a16="http://schemas.microsoft.com/office/drawing/2014/main" id="{67FD70C4-D664-4632-8899-54861C1A2BD9}"/>
              </a:ext>
            </a:extLst>
          </p:cNvPr>
          <p:cNvSpPr/>
          <p:nvPr/>
        </p:nvSpPr>
        <p:spPr>
          <a:xfrm>
            <a:off x="8520296" y="103037"/>
            <a:ext cx="950818" cy="950818"/>
          </a:xfrm>
          <a:prstGeom prst="ellipse">
            <a:avLst/>
          </a:prstGeom>
          <a:solidFill>
            <a:srgbClr val="FFC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a:latin typeface="Franklin Gothic Demi Cond" panose="020B0706030402020204" pitchFamily="34" charset="0"/>
              </a:rPr>
              <a:t>05</a:t>
            </a:r>
            <a:endParaRPr lang="es-PA" sz="2800">
              <a:latin typeface="Franklin Gothic Demi Cond" panose="020B0706030402020204" pitchFamily="34" charset="0"/>
            </a:endParaRPr>
          </a:p>
        </p:txBody>
      </p:sp>
      <p:sp>
        <p:nvSpPr>
          <p:cNvPr id="4" name="CuadroTexto 3">
            <a:extLst>
              <a:ext uri="{FF2B5EF4-FFF2-40B4-BE49-F238E27FC236}">
                <a16:creationId xmlns:a16="http://schemas.microsoft.com/office/drawing/2014/main" id="{FCD6EF5C-6B89-4633-8F38-CFBFECC7CD69}"/>
              </a:ext>
            </a:extLst>
          </p:cNvPr>
          <p:cNvSpPr txBox="1"/>
          <p:nvPr/>
        </p:nvSpPr>
        <p:spPr>
          <a:xfrm>
            <a:off x="0" y="2141861"/>
            <a:ext cx="3520085" cy="1477328"/>
          </a:xfrm>
          <a:prstGeom prst="rect">
            <a:avLst/>
          </a:prstGeom>
          <a:solidFill>
            <a:srgbClr val="002060"/>
          </a:solidFill>
          <a:ln>
            <a:solidFill>
              <a:schemeClr val="bg1"/>
            </a:solidFill>
            <a:prstDash val="sysDash"/>
          </a:ln>
        </p:spPr>
        <p:txBody>
          <a:bodyPr wrap="square" rtlCol="0">
            <a:spAutoFit/>
          </a:bodyPr>
          <a:lstStyle/>
          <a:p>
            <a:pPr algn="ctr"/>
            <a:br>
              <a:rPr lang="es-MX" b="1" dirty="0">
                <a:solidFill>
                  <a:schemeClr val="bg1"/>
                </a:solidFill>
                <a:latin typeface="Century Schoolbook" panose="02040604050505020304" pitchFamily="18" charset="0"/>
              </a:rPr>
            </a:br>
            <a:r>
              <a:rPr lang="es-MX" b="1" dirty="0" err="1">
                <a:solidFill>
                  <a:schemeClr val="bg1"/>
                </a:solidFill>
                <a:latin typeface="Century Schoolbook" panose="02040604050505020304" pitchFamily="18" charset="0"/>
              </a:rPr>
              <a:t>Power</a:t>
            </a:r>
            <a:r>
              <a:rPr lang="es-MX" b="1" dirty="0">
                <a:solidFill>
                  <a:schemeClr val="bg1"/>
                </a:solidFill>
                <a:latin typeface="Century Schoolbook" panose="02040604050505020304" pitchFamily="18" charset="0"/>
              </a:rPr>
              <a:t> BI para el seguimiento de horas de voluntariado de los colaboradores de la SBP </a:t>
            </a:r>
          </a:p>
        </p:txBody>
      </p:sp>
      <p:sp>
        <p:nvSpPr>
          <p:cNvPr id="15" name="CuadroTexto 14">
            <a:extLst>
              <a:ext uri="{FF2B5EF4-FFF2-40B4-BE49-F238E27FC236}">
                <a16:creationId xmlns:a16="http://schemas.microsoft.com/office/drawing/2014/main" id="{AA87DEF1-81E2-46B9-9E78-85FAA6ABD9D5}"/>
              </a:ext>
            </a:extLst>
          </p:cNvPr>
          <p:cNvSpPr txBox="1"/>
          <p:nvPr/>
        </p:nvSpPr>
        <p:spPr>
          <a:xfrm>
            <a:off x="8463985" y="4251920"/>
            <a:ext cx="3619892" cy="1938992"/>
          </a:xfrm>
          <a:prstGeom prst="rect">
            <a:avLst/>
          </a:prstGeom>
          <a:solidFill>
            <a:srgbClr val="002060"/>
          </a:solidFill>
          <a:ln>
            <a:solidFill>
              <a:schemeClr val="bg1"/>
            </a:solidFill>
            <a:prstDash val="sysDash"/>
          </a:ln>
        </p:spPr>
        <p:txBody>
          <a:bodyPr wrap="square" rtlCol="0">
            <a:spAutoFit/>
          </a:bodyPr>
          <a:lstStyle/>
          <a:p>
            <a:pPr algn="ctr"/>
            <a:r>
              <a:rPr lang="es-MX" sz="2400" dirty="0">
                <a:solidFill>
                  <a:schemeClr val="bg1"/>
                </a:solidFill>
                <a:latin typeface="Century Schoolbook" panose="02040604050505020304" pitchFamily="18" charset="0"/>
              </a:rPr>
              <a:t>Renové y reactivé un </a:t>
            </a:r>
            <a:r>
              <a:rPr lang="es-MX" sz="2400" dirty="0" err="1">
                <a:solidFill>
                  <a:schemeClr val="bg1"/>
                </a:solidFill>
                <a:latin typeface="Century Schoolbook" panose="02040604050505020304" pitchFamily="18" charset="0"/>
              </a:rPr>
              <a:t>Power</a:t>
            </a:r>
            <a:r>
              <a:rPr lang="es-MX" sz="2400" dirty="0">
                <a:solidFill>
                  <a:schemeClr val="bg1"/>
                </a:solidFill>
                <a:latin typeface="Century Schoolbook" panose="02040604050505020304" pitchFamily="18" charset="0"/>
              </a:rPr>
              <a:t> BI inoperable, rediseñándolo y realizando una limpieza de datos </a:t>
            </a:r>
            <a:r>
              <a:rPr lang="es-MX" sz="2400" dirty="0" err="1">
                <a:solidFill>
                  <a:schemeClr val="bg1"/>
                </a:solidFill>
                <a:latin typeface="Century Schoolbook" panose="02040604050505020304" pitchFamily="18" charset="0"/>
              </a:rPr>
              <a:t>exahustiva</a:t>
            </a:r>
            <a:r>
              <a:rPr lang="es-MX" sz="2400" dirty="0">
                <a:solidFill>
                  <a:schemeClr val="bg1"/>
                </a:solidFill>
                <a:latin typeface="Century Schoolbook" panose="02040604050505020304" pitchFamily="18" charset="0"/>
              </a:rPr>
              <a:t>.</a:t>
            </a:r>
          </a:p>
        </p:txBody>
      </p:sp>
      <p:grpSp>
        <p:nvGrpSpPr>
          <p:cNvPr id="19" name="Grupo 18">
            <a:extLst>
              <a:ext uri="{FF2B5EF4-FFF2-40B4-BE49-F238E27FC236}">
                <a16:creationId xmlns:a16="http://schemas.microsoft.com/office/drawing/2014/main" id="{1DB44738-014B-441B-AE8F-1BBCA1EF7FBE}"/>
              </a:ext>
            </a:extLst>
          </p:cNvPr>
          <p:cNvGrpSpPr/>
          <p:nvPr/>
        </p:nvGrpSpPr>
        <p:grpSpPr>
          <a:xfrm>
            <a:off x="0" y="3625261"/>
            <a:ext cx="12221000" cy="3255765"/>
            <a:chOff x="0" y="3625261"/>
            <a:chExt cx="12221000" cy="3255765"/>
          </a:xfrm>
        </p:grpSpPr>
        <p:sp>
          <p:nvSpPr>
            <p:cNvPr id="6" name="Rectángulo 5">
              <a:extLst>
                <a:ext uri="{FF2B5EF4-FFF2-40B4-BE49-F238E27FC236}">
                  <a16:creationId xmlns:a16="http://schemas.microsoft.com/office/drawing/2014/main" id="{8829D89C-EF73-46D8-8FC6-1E19C000B4AA}"/>
                </a:ext>
              </a:extLst>
            </p:cNvPr>
            <p:cNvSpPr/>
            <p:nvPr/>
          </p:nvSpPr>
          <p:spPr>
            <a:xfrm>
              <a:off x="8463985" y="6190912"/>
              <a:ext cx="3757015" cy="690114"/>
            </a:xfrm>
            <a:prstGeom prst="rect">
              <a:avLst/>
            </a:prstGeom>
            <a:solidFill>
              <a:srgbClr val="C00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17" name="Rectángulo 16">
              <a:extLst>
                <a:ext uri="{FF2B5EF4-FFF2-40B4-BE49-F238E27FC236}">
                  <a16:creationId xmlns:a16="http://schemas.microsoft.com/office/drawing/2014/main" id="{977585AB-7CF0-4D21-88A6-D5BA14F3B80D}"/>
                </a:ext>
              </a:extLst>
            </p:cNvPr>
            <p:cNvSpPr/>
            <p:nvPr/>
          </p:nvSpPr>
          <p:spPr>
            <a:xfrm>
              <a:off x="4174434" y="5060111"/>
              <a:ext cx="4289552" cy="690114"/>
            </a:xfrm>
            <a:prstGeom prst="rect">
              <a:avLst/>
            </a:prstGeom>
            <a:solidFill>
              <a:srgbClr val="C00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18" name="Rectángulo 17">
              <a:extLst>
                <a:ext uri="{FF2B5EF4-FFF2-40B4-BE49-F238E27FC236}">
                  <a16:creationId xmlns:a16="http://schemas.microsoft.com/office/drawing/2014/main" id="{C3A4DFEF-EA20-46C9-A37B-2C10DC3912F6}"/>
                </a:ext>
              </a:extLst>
            </p:cNvPr>
            <p:cNvSpPr/>
            <p:nvPr/>
          </p:nvSpPr>
          <p:spPr>
            <a:xfrm>
              <a:off x="0" y="3625261"/>
              <a:ext cx="4174434" cy="690114"/>
            </a:xfrm>
            <a:prstGeom prst="rect">
              <a:avLst/>
            </a:prstGeom>
            <a:solidFill>
              <a:srgbClr val="C00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grpSp>
      <p:pic>
        <p:nvPicPr>
          <p:cNvPr id="12" name="Picture 2">
            <a:extLst>
              <a:ext uri="{FF2B5EF4-FFF2-40B4-BE49-F238E27FC236}">
                <a16:creationId xmlns:a16="http://schemas.microsoft.com/office/drawing/2014/main" id="{DD6CE8CB-811B-4618-861D-E33550E8CA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18" y="5943319"/>
            <a:ext cx="5018897" cy="737924"/>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98CE8FBD-1A21-2C42-DEE7-4D24FFFD9C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1406" y="2752804"/>
            <a:ext cx="4101890" cy="2285299"/>
          </a:xfrm>
          <a:prstGeom prst="rect">
            <a:avLst/>
          </a:prstGeom>
          <a:ln w="76200">
            <a:solidFill>
              <a:srgbClr val="002060"/>
            </a:solidFill>
          </a:ln>
        </p:spPr>
      </p:pic>
    </p:spTree>
    <p:extLst>
      <p:ext uri="{BB962C8B-B14F-4D97-AF65-F5344CB8AC3E}">
        <p14:creationId xmlns:p14="http://schemas.microsoft.com/office/powerpoint/2010/main" val="2638563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3AE4CD2-AE23-4DAC-9014-04C3AC3A0A61}"/>
              </a:ext>
            </a:extLst>
          </p:cNvPr>
          <p:cNvSpPr/>
          <p:nvPr/>
        </p:nvSpPr>
        <p:spPr>
          <a:xfrm>
            <a:off x="8405983" y="-49057"/>
            <a:ext cx="3786017" cy="1255006"/>
          </a:xfrm>
          <a:prstGeom prst="rect">
            <a:avLst/>
          </a:prstGeom>
          <a:solidFill>
            <a:srgbClr val="00206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4000" dirty="0">
                <a:latin typeface="Franklin Gothic Demi Cond" panose="020B0706030402020204" pitchFamily="34" charset="0"/>
              </a:rPr>
              <a:t>        Informe de Practica</a:t>
            </a:r>
            <a:endParaRPr lang="es-PA" sz="4000" dirty="0">
              <a:latin typeface="Franklin Gothic Demi Cond" panose="020B0706030402020204" pitchFamily="34" charset="0"/>
            </a:endParaRPr>
          </a:p>
        </p:txBody>
      </p:sp>
      <p:sp>
        <p:nvSpPr>
          <p:cNvPr id="5" name="Elipse 4">
            <a:extLst>
              <a:ext uri="{FF2B5EF4-FFF2-40B4-BE49-F238E27FC236}">
                <a16:creationId xmlns:a16="http://schemas.microsoft.com/office/drawing/2014/main" id="{67FD70C4-D664-4632-8899-54861C1A2BD9}"/>
              </a:ext>
            </a:extLst>
          </p:cNvPr>
          <p:cNvSpPr/>
          <p:nvPr/>
        </p:nvSpPr>
        <p:spPr>
          <a:xfrm>
            <a:off x="8520296" y="103037"/>
            <a:ext cx="950818" cy="950818"/>
          </a:xfrm>
          <a:prstGeom prst="ellipse">
            <a:avLst/>
          </a:prstGeom>
          <a:solidFill>
            <a:srgbClr val="FFC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a:latin typeface="Franklin Gothic Demi Cond" panose="020B0706030402020204" pitchFamily="34" charset="0"/>
              </a:rPr>
              <a:t>05</a:t>
            </a:r>
            <a:endParaRPr lang="es-PA" sz="2800">
              <a:latin typeface="Franklin Gothic Demi Cond" panose="020B0706030402020204" pitchFamily="34" charset="0"/>
            </a:endParaRPr>
          </a:p>
        </p:txBody>
      </p:sp>
      <p:sp>
        <p:nvSpPr>
          <p:cNvPr id="4" name="CuadroTexto 3">
            <a:extLst>
              <a:ext uri="{FF2B5EF4-FFF2-40B4-BE49-F238E27FC236}">
                <a16:creationId xmlns:a16="http://schemas.microsoft.com/office/drawing/2014/main" id="{FCD6EF5C-6B89-4633-8F38-CFBFECC7CD69}"/>
              </a:ext>
            </a:extLst>
          </p:cNvPr>
          <p:cNvSpPr txBox="1"/>
          <p:nvPr/>
        </p:nvSpPr>
        <p:spPr>
          <a:xfrm>
            <a:off x="0" y="947605"/>
            <a:ext cx="3520085" cy="2677656"/>
          </a:xfrm>
          <a:prstGeom prst="rect">
            <a:avLst/>
          </a:prstGeom>
          <a:solidFill>
            <a:srgbClr val="002060"/>
          </a:solidFill>
          <a:ln>
            <a:solidFill>
              <a:schemeClr val="bg1"/>
            </a:solidFill>
            <a:prstDash val="sysDash"/>
          </a:ln>
        </p:spPr>
        <p:txBody>
          <a:bodyPr wrap="square" rtlCol="0">
            <a:spAutoFit/>
          </a:bodyPr>
          <a:lstStyle/>
          <a:p>
            <a:pPr algn="ctr"/>
            <a:r>
              <a:rPr lang="es-MX" sz="2400" b="1" dirty="0">
                <a:solidFill>
                  <a:schemeClr val="bg1"/>
                </a:solidFill>
                <a:latin typeface="Century Schoolbook" panose="02040604050505020304" pitchFamily="18" charset="0"/>
              </a:rPr>
              <a:t>Pantalla de Usuarios para el nuevo sitio donde se va a migrar el monitoreo y supervisión del Informe GRENP y el PIP</a:t>
            </a:r>
          </a:p>
        </p:txBody>
      </p:sp>
      <p:sp>
        <p:nvSpPr>
          <p:cNvPr id="15" name="CuadroTexto 14">
            <a:extLst>
              <a:ext uri="{FF2B5EF4-FFF2-40B4-BE49-F238E27FC236}">
                <a16:creationId xmlns:a16="http://schemas.microsoft.com/office/drawing/2014/main" id="{AA87DEF1-81E2-46B9-9E78-85FAA6ABD9D5}"/>
              </a:ext>
            </a:extLst>
          </p:cNvPr>
          <p:cNvSpPr txBox="1"/>
          <p:nvPr/>
        </p:nvSpPr>
        <p:spPr>
          <a:xfrm>
            <a:off x="8463985" y="3905949"/>
            <a:ext cx="3520085" cy="2308324"/>
          </a:xfrm>
          <a:prstGeom prst="rect">
            <a:avLst/>
          </a:prstGeom>
          <a:solidFill>
            <a:srgbClr val="002060"/>
          </a:solidFill>
          <a:ln>
            <a:solidFill>
              <a:schemeClr val="bg1"/>
            </a:solidFill>
            <a:prstDash val="sysDash"/>
          </a:ln>
        </p:spPr>
        <p:txBody>
          <a:bodyPr wrap="square" rtlCol="0">
            <a:spAutoFit/>
          </a:bodyPr>
          <a:lstStyle/>
          <a:p>
            <a:pPr algn="ctr"/>
            <a:r>
              <a:rPr lang="es-MX" sz="2400" b="1" dirty="0">
                <a:solidFill>
                  <a:schemeClr val="bg1"/>
                </a:solidFill>
                <a:latin typeface="Century Schoolbook" panose="02040604050505020304" pitchFamily="18" charset="0"/>
              </a:rPr>
              <a:t>Se creó una pantalla en angular con diseño, maquetado, código, base de datos y procedimientos almacenados.</a:t>
            </a:r>
          </a:p>
        </p:txBody>
      </p:sp>
      <p:grpSp>
        <p:nvGrpSpPr>
          <p:cNvPr id="19" name="Grupo 18">
            <a:extLst>
              <a:ext uri="{FF2B5EF4-FFF2-40B4-BE49-F238E27FC236}">
                <a16:creationId xmlns:a16="http://schemas.microsoft.com/office/drawing/2014/main" id="{1DB44738-014B-441B-AE8F-1BBCA1EF7FBE}"/>
              </a:ext>
            </a:extLst>
          </p:cNvPr>
          <p:cNvGrpSpPr/>
          <p:nvPr/>
        </p:nvGrpSpPr>
        <p:grpSpPr>
          <a:xfrm>
            <a:off x="0" y="3625261"/>
            <a:ext cx="12221000" cy="3255765"/>
            <a:chOff x="0" y="3625261"/>
            <a:chExt cx="12221000" cy="3255765"/>
          </a:xfrm>
        </p:grpSpPr>
        <p:sp>
          <p:nvSpPr>
            <p:cNvPr id="6" name="Rectángulo 5">
              <a:extLst>
                <a:ext uri="{FF2B5EF4-FFF2-40B4-BE49-F238E27FC236}">
                  <a16:creationId xmlns:a16="http://schemas.microsoft.com/office/drawing/2014/main" id="{8829D89C-EF73-46D8-8FC6-1E19C000B4AA}"/>
                </a:ext>
              </a:extLst>
            </p:cNvPr>
            <p:cNvSpPr/>
            <p:nvPr/>
          </p:nvSpPr>
          <p:spPr>
            <a:xfrm>
              <a:off x="8463985" y="6190912"/>
              <a:ext cx="3757015" cy="690114"/>
            </a:xfrm>
            <a:prstGeom prst="rect">
              <a:avLst/>
            </a:prstGeom>
            <a:solidFill>
              <a:srgbClr val="C00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17" name="Rectángulo 16">
              <a:extLst>
                <a:ext uri="{FF2B5EF4-FFF2-40B4-BE49-F238E27FC236}">
                  <a16:creationId xmlns:a16="http://schemas.microsoft.com/office/drawing/2014/main" id="{977585AB-7CF0-4D21-88A6-D5BA14F3B80D}"/>
                </a:ext>
              </a:extLst>
            </p:cNvPr>
            <p:cNvSpPr/>
            <p:nvPr/>
          </p:nvSpPr>
          <p:spPr>
            <a:xfrm>
              <a:off x="4174434" y="5060111"/>
              <a:ext cx="4289552" cy="690114"/>
            </a:xfrm>
            <a:prstGeom prst="rect">
              <a:avLst/>
            </a:prstGeom>
            <a:solidFill>
              <a:srgbClr val="C00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18" name="Rectángulo 17">
              <a:extLst>
                <a:ext uri="{FF2B5EF4-FFF2-40B4-BE49-F238E27FC236}">
                  <a16:creationId xmlns:a16="http://schemas.microsoft.com/office/drawing/2014/main" id="{C3A4DFEF-EA20-46C9-A37B-2C10DC3912F6}"/>
                </a:ext>
              </a:extLst>
            </p:cNvPr>
            <p:cNvSpPr/>
            <p:nvPr/>
          </p:nvSpPr>
          <p:spPr>
            <a:xfrm>
              <a:off x="0" y="3625261"/>
              <a:ext cx="4174434" cy="690114"/>
            </a:xfrm>
            <a:prstGeom prst="rect">
              <a:avLst/>
            </a:prstGeom>
            <a:solidFill>
              <a:srgbClr val="C00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grpSp>
      <p:pic>
        <p:nvPicPr>
          <p:cNvPr id="12" name="Picture 2">
            <a:extLst>
              <a:ext uri="{FF2B5EF4-FFF2-40B4-BE49-F238E27FC236}">
                <a16:creationId xmlns:a16="http://schemas.microsoft.com/office/drawing/2014/main" id="{DD6CE8CB-811B-4618-861D-E33550E8CA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18" y="5943319"/>
            <a:ext cx="5018897" cy="737924"/>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312B78FF-C8A8-DAF5-C255-3CE19E6DE2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2062" y="2964691"/>
            <a:ext cx="3984993" cy="2011254"/>
          </a:xfrm>
          <a:prstGeom prst="rect">
            <a:avLst/>
          </a:prstGeom>
          <a:ln w="76200">
            <a:solidFill>
              <a:srgbClr val="002060"/>
            </a:solidFill>
          </a:ln>
        </p:spPr>
      </p:pic>
    </p:spTree>
    <p:extLst>
      <p:ext uri="{BB962C8B-B14F-4D97-AF65-F5344CB8AC3E}">
        <p14:creationId xmlns:p14="http://schemas.microsoft.com/office/powerpoint/2010/main" val="1115268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3AE4CD2-AE23-4DAC-9014-04C3AC3A0A61}"/>
              </a:ext>
            </a:extLst>
          </p:cNvPr>
          <p:cNvSpPr/>
          <p:nvPr/>
        </p:nvSpPr>
        <p:spPr>
          <a:xfrm>
            <a:off x="1" y="-70810"/>
            <a:ext cx="4402318" cy="1722783"/>
          </a:xfrm>
          <a:prstGeom prst="rect">
            <a:avLst/>
          </a:prstGeom>
          <a:solidFill>
            <a:srgbClr val="FFC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4000" dirty="0">
                <a:latin typeface="Franklin Gothic Demi Cond" panose="020B0706030402020204" pitchFamily="34" charset="0"/>
              </a:rPr>
              <a:t>Resultados de lo aprendido</a:t>
            </a:r>
            <a:endParaRPr lang="es-PA" sz="4000" dirty="0">
              <a:latin typeface="Franklin Gothic Demi Cond" panose="020B0706030402020204" pitchFamily="34" charset="0"/>
            </a:endParaRPr>
          </a:p>
        </p:txBody>
      </p:sp>
      <p:pic>
        <p:nvPicPr>
          <p:cNvPr id="3" name="Gráfico 2">
            <a:extLst>
              <a:ext uri="{FF2B5EF4-FFF2-40B4-BE49-F238E27FC236}">
                <a16:creationId xmlns:a16="http://schemas.microsoft.com/office/drawing/2014/main" id="{705115F5-C7FE-4667-BC8F-D87AAF78B97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776293" y="380254"/>
            <a:ext cx="3168926" cy="528155"/>
          </a:xfrm>
          <a:prstGeom prst="rect">
            <a:avLst/>
          </a:prstGeom>
        </p:spPr>
      </p:pic>
      <p:sp>
        <p:nvSpPr>
          <p:cNvPr id="6" name="Rectángulo 5">
            <a:extLst>
              <a:ext uri="{FF2B5EF4-FFF2-40B4-BE49-F238E27FC236}">
                <a16:creationId xmlns:a16="http://schemas.microsoft.com/office/drawing/2014/main" id="{8829D89C-EF73-46D8-8FC6-1E19C000B4AA}"/>
              </a:ext>
            </a:extLst>
          </p:cNvPr>
          <p:cNvSpPr/>
          <p:nvPr/>
        </p:nvSpPr>
        <p:spPr>
          <a:xfrm>
            <a:off x="0" y="6167886"/>
            <a:ext cx="12192000" cy="690114"/>
          </a:xfrm>
          <a:prstGeom prst="rect">
            <a:avLst/>
          </a:prstGeom>
          <a:solidFill>
            <a:srgbClr val="C00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5" name="Elipse 4">
            <a:extLst>
              <a:ext uri="{FF2B5EF4-FFF2-40B4-BE49-F238E27FC236}">
                <a16:creationId xmlns:a16="http://schemas.microsoft.com/office/drawing/2014/main" id="{67FD70C4-D664-4632-8899-54861C1A2BD9}"/>
              </a:ext>
            </a:extLst>
          </p:cNvPr>
          <p:cNvSpPr/>
          <p:nvPr/>
        </p:nvSpPr>
        <p:spPr>
          <a:xfrm>
            <a:off x="87807" y="315172"/>
            <a:ext cx="950818" cy="950818"/>
          </a:xfrm>
          <a:prstGeom prst="ellipse">
            <a:avLst/>
          </a:prstGeom>
          <a:solidFill>
            <a:srgbClr val="00206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a:latin typeface="Franklin Gothic Demi Cond" panose="020B0706030402020204" pitchFamily="34" charset="0"/>
              </a:rPr>
              <a:t>06</a:t>
            </a:r>
            <a:endParaRPr lang="es-PA" sz="2800">
              <a:latin typeface="Franklin Gothic Demi Cond" panose="020B0706030402020204" pitchFamily="34" charset="0"/>
            </a:endParaRPr>
          </a:p>
        </p:txBody>
      </p:sp>
      <p:sp>
        <p:nvSpPr>
          <p:cNvPr id="8" name="CuadroTexto 7">
            <a:extLst>
              <a:ext uri="{FF2B5EF4-FFF2-40B4-BE49-F238E27FC236}">
                <a16:creationId xmlns:a16="http://schemas.microsoft.com/office/drawing/2014/main" id="{209D8890-06C1-4DCE-BC69-14F608DC2B18}"/>
              </a:ext>
            </a:extLst>
          </p:cNvPr>
          <p:cNvSpPr txBox="1"/>
          <p:nvPr/>
        </p:nvSpPr>
        <p:spPr>
          <a:xfrm>
            <a:off x="6858752" y="1647772"/>
            <a:ext cx="4817166" cy="4524315"/>
          </a:xfrm>
          <a:prstGeom prst="rect">
            <a:avLst/>
          </a:prstGeom>
          <a:solidFill>
            <a:srgbClr val="FFC000"/>
          </a:solidFill>
          <a:ln>
            <a:solidFill>
              <a:schemeClr val="bg1"/>
            </a:solidFill>
            <a:prstDash val="sysDash"/>
          </a:ln>
        </p:spPr>
        <p:txBody>
          <a:bodyPr wrap="square" rtlCol="0">
            <a:spAutoFit/>
          </a:bodyPr>
          <a:lstStyle/>
          <a:p>
            <a:pPr algn="ctr"/>
            <a:r>
              <a:rPr lang="es-MX" sz="2400" b="1" dirty="0">
                <a:solidFill>
                  <a:srgbClr val="002060"/>
                </a:solidFill>
                <a:latin typeface="Century Schoolbook" panose="02040604050505020304" pitchFamily="18" charset="0"/>
              </a:rPr>
              <a:t>Aplicación práctica de conocimientos: La práctica fue fundamental para transitar del conocimiento teórico a la aplicación en un entorno real.</a:t>
            </a:r>
            <a:br>
              <a:rPr lang="es-MX" sz="2400" b="1" dirty="0">
                <a:solidFill>
                  <a:srgbClr val="002060"/>
                </a:solidFill>
                <a:latin typeface="Century Schoolbook" panose="02040604050505020304" pitchFamily="18" charset="0"/>
              </a:rPr>
            </a:br>
            <a:br>
              <a:rPr lang="es-MX" sz="2400" b="1" dirty="0">
                <a:solidFill>
                  <a:srgbClr val="002060"/>
                </a:solidFill>
                <a:latin typeface="Century Schoolbook" panose="02040604050505020304" pitchFamily="18" charset="0"/>
              </a:rPr>
            </a:br>
            <a:r>
              <a:rPr lang="es-MX" sz="2400" b="1" dirty="0">
                <a:solidFill>
                  <a:srgbClr val="002060"/>
                </a:solidFill>
                <a:latin typeface="Century Schoolbook" panose="02040604050505020304" pitchFamily="18" charset="0"/>
              </a:rPr>
              <a:t>Dominio de nuevas herramientas: Se adquirió un manejo avanzado de herramientas como </a:t>
            </a:r>
            <a:r>
              <a:rPr lang="es-MX" sz="2400" b="1" dirty="0" err="1">
                <a:solidFill>
                  <a:srgbClr val="002060"/>
                </a:solidFill>
                <a:latin typeface="Century Schoolbook" panose="02040604050505020304" pitchFamily="18" charset="0"/>
              </a:rPr>
              <a:t>Power</a:t>
            </a:r>
            <a:r>
              <a:rPr lang="es-MX" sz="2400" b="1" dirty="0">
                <a:solidFill>
                  <a:srgbClr val="002060"/>
                </a:solidFill>
                <a:latin typeface="Century Schoolbook" panose="02040604050505020304" pitchFamily="18" charset="0"/>
              </a:rPr>
              <a:t> BI y </a:t>
            </a:r>
            <a:r>
              <a:rPr lang="es-MX" sz="2400" b="1" dirty="0" err="1">
                <a:solidFill>
                  <a:srgbClr val="002060"/>
                </a:solidFill>
                <a:latin typeface="Century Schoolbook" panose="02040604050505020304" pitchFamily="18" charset="0"/>
              </a:rPr>
              <a:t>Power</a:t>
            </a:r>
            <a:r>
              <a:rPr lang="es-MX" sz="2400" b="1" dirty="0">
                <a:solidFill>
                  <a:srgbClr val="002060"/>
                </a:solidFill>
                <a:latin typeface="Century Schoolbook" panose="02040604050505020304" pitchFamily="18" charset="0"/>
              </a:rPr>
              <a:t> </a:t>
            </a:r>
            <a:r>
              <a:rPr lang="es-MX" sz="2400" b="1" dirty="0" err="1">
                <a:solidFill>
                  <a:srgbClr val="002060"/>
                </a:solidFill>
                <a:latin typeface="Century Schoolbook" panose="02040604050505020304" pitchFamily="18" charset="0"/>
              </a:rPr>
              <a:t>Automate</a:t>
            </a:r>
            <a:r>
              <a:rPr lang="es-MX" sz="2400" b="1" dirty="0">
                <a:solidFill>
                  <a:srgbClr val="002060"/>
                </a:solidFill>
                <a:latin typeface="Century Schoolbook" panose="02040604050505020304" pitchFamily="18" charset="0"/>
              </a:rPr>
              <a:t>.</a:t>
            </a:r>
            <a:endParaRPr lang="es-MX" dirty="0">
              <a:latin typeface="Century Schoolbook" panose="02040604050505020304" pitchFamily="18" charset="0"/>
            </a:endParaRPr>
          </a:p>
        </p:txBody>
      </p:sp>
      <p:pic>
        <p:nvPicPr>
          <p:cNvPr id="9" name="Imagen 8">
            <a:extLst>
              <a:ext uri="{FF2B5EF4-FFF2-40B4-BE49-F238E27FC236}">
                <a16:creationId xmlns:a16="http://schemas.microsoft.com/office/drawing/2014/main" id="{6B4A4A07-4C18-8666-A5B4-5FA0F9F4EA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530" y="1988390"/>
            <a:ext cx="5800872" cy="3843078"/>
          </a:xfrm>
          <a:prstGeom prst="rect">
            <a:avLst/>
          </a:prstGeom>
          <a:ln w="76200">
            <a:solidFill>
              <a:srgbClr val="002060"/>
            </a:solidFill>
          </a:ln>
        </p:spPr>
      </p:pic>
    </p:spTree>
    <p:extLst>
      <p:ext uri="{BB962C8B-B14F-4D97-AF65-F5344CB8AC3E}">
        <p14:creationId xmlns:p14="http://schemas.microsoft.com/office/powerpoint/2010/main" val="161881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3AE4CD2-AE23-4DAC-9014-04C3AC3A0A61}"/>
              </a:ext>
            </a:extLst>
          </p:cNvPr>
          <p:cNvSpPr/>
          <p:nvPr/>
        </p:nvSpPr>
        <p:spPr>
          <a:xfrm>
            <a:off x="0" y="-70810"/>
            <a:ext cx="5128591" cy="1722783"/>
          </a:xfrm>
          <a:prstGeom prst="rect">
            <a:avLst/>
          </a:prstGeom>
          <a:solidFill>
            <a:srgbClr val="00206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000" dirty="0">
                <a:latin typeface="Franklin Gothic Demi Cond" panose="020B0706030402020204" pitchFamily="34" charset="0"/>
              </a:rPr>
              <a:t>Resultados </a:t>
            </a:r>
          </a:p>
          <a:p>
            <a:pPr algn="ctr"/>
            <a:r>
              <a:rPr lang="es-MX" sz="4000" dirty="0">
                <a:latin typeface="Franklin Gothic Demi Cond" panose="020B0706030402020204" pitchFamily="34" charset="0"/>
              </a:rPr>
              <a:t>de lo aprendido</a:t>
            </a:r>
            <a:endParaRPr lang="es-PA" sz="4000" dirty="0">
              <a:latin typeface="Franklin Gothic Demi Cond" panose="020B0706030402020204" pitchFamily="34" charset="0"/>
            </a:endParaRPr>
          </a:p>
        </p:txBody>
      </p:sp>
      <p:sp>
        <p:nvSpPr>
          <p:cNvPr id="6" name="Rectángulo 5">
            <a:extLst>
              <a:ext uri="{FF2B5EF4-FFF2-40B4-BE49-F238E27FC236}">
                <a16:creationId xmlns:a16="http://schemas.microsoft.com/office/drawing/2014/main" id="{8829D89C-EF73-46D8-8FC6-1E19C000B4AA}"/>
              </a:ext>
            </a:extLst>
          </p:cNvPr>
          <p:cNvSpPr/>
          <p:nvPr/>
        </p:nvSpPr>
        <p:spPr>
          <a:xfrm>
            <a:off x="0" y="6167886"/>
            <a:ext cx="12192000" cy="690114"/>
          </a:xfrm>
          <a:prstGeom prst="rect">
            <a:avLst/>
          </a:prstGeom>
          <a:solidFill>
            <a:srgbClr val="00206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5" name="Elipse 4">
            <a:extLst>
              <a:ext uri="{FF2B5EF4-FFF2-40B4-BE49-F238E27FC236}">
                <a16:creationId xmlns:a16="http://schemas.microsoft.com/office/drawing/2014/main" id="{67FD70C4-D664-4632-8899-54861C1A2BD9}"/>
              </a:ext>
            </a:extLst>
          </p:cNvPr>
          <p:cNvSpPr/>
          <p:nvPr/>
        </p:nvSpPr>
        <p:spPr>
          <a:xfrm>
            <a:off x="109692" y="214705"/>
            <a:ext cx="950818" cy="950818"/>
          </a:xfrm>
          <a:prstGeom prst="ellipse">
            <a:avLst/>
          </a:prstGeom>
          <a:solidFill>
            <a:srgbClr val="FFC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latin typeface="Franklin Gothic Demi Cond" panose="020B0706030402020204" pitchFamily="34" charset="0"/>
              </a:rPr>
              <a:t>06</a:t>
            </a:r>
            <a:endParaRPr lang="es-PA" sz="2800" dirty="0">
              <a:latin typeface="Franklin Gothic Demi Cond" panose="020B0706030402020204" pitchFamily="34" charset="0"/>
            </a:endParaRPr>
          </a:p>
        </p:txBody>
      </p:sp>
      <p:sp>
        <p:nvSpPr>
          <p:cNvPr id="8" name="CuadroTexto 7">
            <a:extLst>
              <a:ext uri="{FF2B5EF4-FFF2-40B4-BE49-F238E27FC236}">
                <a16:creationId xmlns:a16="http://schemas.microsoft.com/office/drawing/2014/main" id="{209D8890-06C1-4DCE-BC69-14F608DC2B18}"/>
              </a:ext>
            </a:extLst>
          </p:cNvPr>
          <p:cNvSpPr txBox="1"/>
          <p:nvPr/>
        </p:nvSpPr>
        <p:spPr>
          <a:xfrm>
            <a:off x="6649790" y="2012902"/>
            <a:ext cx="5542210" cy="4154984"/>
          </a:xfrm>
          <a:prstGeom prst="rect">
            <a:avLst/>
          </a:prstGeom>
          <a:solidFill>
            <a:srgbClr val="002060"/>
          </a:solidFill>
          <a:ln>
            <a:solidFill>
              <a:schemeClr val="bg1"/>
            </a:solidFill>
            <a:prstDash val="sysDash"/>
          </a:ln>
        </p:spPr>
        <p:txBody>
          <a:bodyPr wrap="square" rtlCol="0">
            <a:spAutoFit/>
          </a:bodyPr>
          <a:lstStyle/>
          <a:p>
            <a:pPr algn="ctr"/>
            <a:r>
              <a:rPr lang="es-MX" sz="2400" b="1" dirty="0">
                <a:solidFill>
                  <a:schemeClr val="bg1"/>
                </a:solidFill>
                <a:latin typeface="Century Schoolbook" panose="02040604050505020304" pitchFamily="18" charset="0"/>
              </a:rPr>
              <a:t>Automatización de procesos: Se desarrollaron flujos automatizados para reducir tareas manuales y ahorrar tiempo.</a:t>
            </a:r>
          </a:p>
          <a:p>
            <a:pPr algn="ctr"/>
            <a:endParaRPr lang="es-MX" sz="2400" b="1" dirty="0">
              <a:solidFill>
                <a:schemeClr val="bg1"/>
              </a:solidFill>
              <a:latin typeface="Century Schoolbook" panose="02040604050505020304" pitchFamily="18" charset="0"/>
            </a:endParaRPr>
          </a:p>
          <a:p>
            <a:pPr algn="ctr"/>
            <a:r>
              <a:rPr lang="es-MX" sz="2400" b="1" dirty="0">
                <a:solidFill>
                  <a:schemeClr val="bg1"/>
                </a:solidFill>
                <a:latin typeface="Century Schoolbook" panose="02040604050505020304" pitchFamily="18" charset="0"/>
              </a:rPr>
              <a:t> Comprensión de sistemas empresariales: La experiencia permitió obtener una valiosa perspectiva sobre cómo operan los sistemas a nivel empresarial</a:t>
            </a:r>
            <a:endParaRPr lang="es-MX" dirty="0">
              <a:solidFill>
                <a:schemeClr val="bg1"/>
              </a:solidFill>
              <a:latin typeface="Century Schoolbook" panose="02040604050505020304" pitchFamily="18" charset="0"/>
            </a:endParaRPr>
          </a:p>
        </p:txBody>
      </p:sp>
      <p:pic>
        <p:nvPicPr>
          <p:cNvPr id="9" name="Picture 2">
            <a:extLst>
              <a:ext uri="{FF2B5EF4-FFF2-40B4-BE49-F238E27FC236}">
                <a16:creationId xmlns:a16="http://schemas.microsoft.com/office/drawing/2014/main" id="{287FB374-1C34-4DB1-B0EE-793E6D997C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3411" y="117739"/>
            <a:ext cx="5018897" cy="737924"/>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n 6">
            <a:extLst>
              <a:ext uri="{FF2B5EF4-FFF2-40B4-BE49-F238E27FC236}">
                <a16:creationId xmlns:a16="http://schemas.microsoft.com/office/drawing/2014/main" id="{518CC3E9-361A-524D-A0AD-4B74E766F6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2130" y="2010174"/>
            <a:ext cx="5090740" cy="3818055"/>
          </a:xfrm>
          <a:prstGeom prst="rect">
            <a:avLst/>
          </a:prstGeom>
          <a:ln w="76200">
            <a:solidFill>
              <a:srgbClr val="002060"/>
            </a:solidFill>
          </a:ln>
        </p:spPr>
      </p:pic>
    </p:spTree>
    <p:extLst>
      <p:ext uri="{BB962C8B-B14F-4D97-AF65-F5344CB8AC3E}">
        <p14:creationId xmlns:p14="http://schemas.microsoft.com/office/powerpoint/2010/main" val="36227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3AE4CD2-AE23-4DAC-9014-04C3AC3A0A61}"/>
              </a:ext>
            </a:extLst>
          </p:cNvPr>
          <p:cNvSpPr/>
          <p:nvPr/>
        </p:nvSpPr>
        <p:spPr>
          <a:xfrm>
            <a:off x="0" y="689113"/>
            <a:ext cx="5128591" cy="1722783"/>
          </a:xfrm>
          <a:prstGeom prst="rect">
            <a:avLst/>
          </a:prstGeom>
          <a:solidFill>
            <a:srgbClr val="FFC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000">
                <a:latin typeface="Franklin Gothic Demi Cond" panose="020B0706030402020204" pitchFamily="34" charset="0"/>
              </a:rPr>
              <a:t>Conclusiones</a:t>
            </a:r>
            <a:endParaRPr lang="es-PA" sz="4000">
              <a:latin typeface="Franklin Gothic Demi Cond" panose="020B0706030402020204" pitchFamily="34" charset="0"/>
            </a:endParaRPr>
          </a:p>
        </p:txBody>
      </p:sp>
      <p:sp>
        <p:nvSpPr>
          <p:cNvPr id="5" name="Elipse 4">
            <a:extLst>
              <a:ext uri="{FF2B5EF4-FFF2-40B4-BE49-F238E27FC236}">
                <a16:creationId xmlns:a16="http://schemas.microsoft.com/office/drawing/2014/main" id="{67FD70C4-D664-4632-8899-54861C1A2BD9}"/>
              </a:ext>
            </a:extLst>
          </p:cNvPr>
          <p:cNvSpPr/>
          <p:nvPr/>
        </p:nvSpPr>
        <p:spPr>
          <a:xfrm>
            <a:off x="251792" y="1075095"/>
            <a:ext cx="950818" cy="950818"/>
          </a:xfrm>
          <a:prstGeom prst="ellipse">
            <a:avLst/>
          </a:prstGeom>
          <a:solidFill>
            <a:srgbClr val="00206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a:latin typeface="Franklin Gothic Demi Cond" panose="020B0706030402020204" pitchFamily="34" charset="0"/>
              </a:rPr>
              <a:t>07</a:t>
            </a:r>
            <a:endParaRPr lang="es-PA" sz="2800">
              <a:latin typeface="Franklin Gothic Demi Cond" panose="020B0706030402020204" pitchFamily="34" charset="0"/>
            </a:endParaRPr>
          </a:p>
        </p:txBody>
      </p:sp>
      <p:pic>
        <p:nvPicPr>
          <p:cNvPr id="8" name="Picture 2">
            <a:extLst>
              <a:ext uri="{FF2B5EF4-FFF2-40B4-BE49-F238E27FC236}">
                <a16:creationId xmlns:a16="http://schemas.microsoft.com/office/drawing/2014/main" id="{711DE7D5-0D78-4E80-A8CE-9AFC63FD50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3411" y="146622"/>
            <a:ext cx="5018897" cy="737924"/>
          </a:xfrm>
          <a:prstGeom prst="rect">
            <a:avLst/>
          </a:prstGeom>
          <a:noFill/>
          <a:extLst>
            <a:ext uri="{909E8E84-426E-40DD-AFC4-6F175D3DCCD1}">
              <a14:hiddenFill xmlns:a14="http://schemas.microsoft.com/office/drawing/2010/main">
                <a:solidFill>
                  <a:srgbClr val="FFFFFF"/>
                </a:solidFill>
              </a14:hiddenFill>
            </a:ext>
          </a:extLst>
        </p:spPr>
      </p:pic>
      <p:sp>
        <p:nvSpPr>
          <p:cNvPr id="10" name="CuadroTexto 9">
            <a:extLst>
              <a:ext uri="{FF2B5EF4-FFF2-40B4-BE49-F238E27FC236}">
                <a16:creationId xmlns:a16="http://schemas.microsoft.com/office/drawing/2014/main" id="{ED4A99B4-6444-A189-1979-6DA306673B2B}"/>
              </a:ext>
            </a:extLst>
          </p:cNvPr>
          <p:cNvSpPr txBox="1"/>
          <p:nvPr/>
        </p:nvSpPr>
        <p:spPr>
          <a:xfrm>
            <a:off x="6649790" y="2197568"/>
            <a:ext cx="5542210" cy="3970318"/>
          </a:xfrm>
          <a:prstGeom prst="rect">
            <a:avLst/>
          </a:prstGeom>
          <a:solidFill>
            <a:srgbClr val="002060"/>
          </a:solidFill>
          <a:ln>
            <a:solidFill>
              <a:schemeClr val="bg1"/>
            </a:solidFill>
            <a:prstDash val="sysDash"/>
          </a:ln>
        </p:spPr>
        <p:txBody>
          <a:bodyPr wrap="square" rtlCol="0">
            <a:spAutoFit/>
          </a:bodyPr>
          <a:lstStyle/>
          <a:p>
            <a:pPr algn="ctr"/>
            <a:r>
              <a:rPr lang="es-MX" dirty="0">
                <a:solidFill>
                  <a:schemeClr val="bg1"/>
                </a:solidFill>
                <a:latin typeface="Century Schoolbook" panose="02040604050505020304" pitchFamily="18" charset="0"/>
              </a:rPr>
              <a:t>La experiencia en la Superintendencia de Bancos de Panamá (SBP) fue un pilar fundamental para mi formación, permitiéndome pasar del conocimiento teórico a la aplicación práctica en un entorno profesional real.</a:t>
            </a:r>
            <a:br>
              <a:rPr lang="es-MX" dirty="0">
                <a:solidFill>
                  <a:schemeClr val="bg1"/>
                </a:solidFill>
                <a:latin typeface="Century Schoolbook" panose="02040604050505020304" pitchFamily="18" charset="0"/>
              </a:rPr>
            </a:br>
            <a:br>
              <a:rPr lang="es-MX" dirty="0">
                <a:solidFill>
                  <a:schemeClr val="bg1"/>
                </a:solidFill>
                <a:latin typeface="Century Schoolbook" panose="02040604050505020304" pitchFamily="18" charset="0"/>
              </a:rPr>
            </a:br>
            <a:r>
              <a:rPr lang="es-MX" dirty="0">
                <a:solidFill>
                  <a:schemeClr val="bg1"/>
                </a:solidFill>
                <a:latin typeface="Century Schoolbook" panose="02040604050505020304" pitchFamily="18" charset="0"/>
              </a:rPr>
              <a:t>Logré aplicar el desarrollo de software a un rol como analista de datos.</a:t>
            </a:r>
            <a:br>
              <a:rPr lang="es-MX" dirty="0">
                <a:solidFill>
                  <a:schemeClr val="bg1"/>
                </a:solidFill>
                <a:latin typeface="Century Schoolbook" panose="02040604050505020304" pitchFamily="18" charset="0"/>
              </a:rPr>
            </a:br>
            <a:br>
              <a:rPr lang="es-MX" dirty="0">
                <a:solidFill>
                  <a:schemeClr val="bg1"/>
                </a:solidFill>
                <a:latin typeface="Century Schoolbook" panose="02040604050505020304" pitchFamily="18" charset="0"/>
              </a:rPr>
            </a:br>
            <a:r>
              <a:rPr lang="es-MX" dirty="0">
                <a:solidFill>
                  <a:schemeClr val="bg1"/>
                </a:solidFill>
                <a:latin typeface="Century Schoolbook" panose="02040604050505020304" pitchFamily="18" charset="0"/>
              </a:rPr>
              <a:t>Gracias a los conocimientos en lógica y programación desarrolle soluciones de automatización, diseño.</a:t>
            </a:r>
            <a:br>
              <a:rPr lang="es-MX" dirty="0">
                <a:solidFill>
                  <a:schemeClr val="bg1"/>
                </a:solidFill>
                <a:latin typeface="Century Schoolbook" panose="02040604050505020304" pitchFamily="18" charset="0"/>
              </a:rPr>
            </a:br>
            <a:br>
              <a:rPr lang="es-MX" dirty="0">
                <a:solidFill>
                  <a:schemeClr val="bg1"/>
                </a:solidFill>
                <a:latin typeface="Century Schoolbook" panose="02040604050505020304" pitchFamily="18" charset="0"/>
              </a:rPr>
            </a:br>
            <a:endParaRPr lang="es-MX" dirty="0">
              <a:solidFill>
                <a:schemeClr val="bg1"/>
              </a:solidFill>
              <a:latin typeface="Century Schoolbook" panose="02040604050505020304" pitchFamily="18" charset="0"/>
            </a:endParaRPr>
          </a:p>
        </p:txBody>
      </p:sp>
      <p:sp>
        <p:nvSpPr>
          <p:cNvPr id="11" name="Rectángulo 10">
            <a:extLst>
              <a:ext uri="{FF2B5EF4-FFF2-40B4-BE49-F238E27FC236}">
                <a16:creationId xmlns:a16="http://schemas.microsoft.com/office/drawing/2014/main" id="{FA14C0F4-8A09-C6A9-FCEF-4F3123DC08CE}"/>
              </a:ext>
            </a:extLst>
          </p:cNvPr>
          <p:cNvSpPr/>
          <p:nvPr/>
        </p:nvSpPr>
        <p:spPr>
          <a:xfrm>
            <a:off x="0" y="6167886"/>
            <a:ext cx="12192000" cy="690114"/>
          </a:xfrm>
          <a:prstGeom prst="rect">
            <a:avLst/>
          </a:prstGeom>
          <a:solidFill>
            <a:srgbClr val="00206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Tree>
    <p:extLst>
      <p:ext uri="{BB962C8B-B14F-4D97-AF65-F5344CB8AC3E}">
        <p14:creationId xmlns:p14="http://schemas.microsoft.com/office/powerpoint/2010/main" val="3854240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3AE4CD2-AE23-4DAC-9014-04C3AC3A0A61}"/>
              </a:ext>
            </a:extLst>
          </p:cNvPr>
          <p:cNvSpPr/>
          <p:nvPr/>
        </p:nvSpPr>
        <p:spPr>
          <a:xfrm>
            <a:off x="0" y="-70810"/>
            <a:ext cx="5128591" cy="1485931"/>
          </a:xfrm>
          <a:prstGeom prst="rect">
            <a:avLst/>
          </a:prstGeom>
          <a:solidFill>
            <a:srgbClr val="00206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PA" sz="4000" dirty="0">
                <a:latin typeface="Franklin Gothic Demi Cond" panose="020B0706030402020204" pitchFamily="34" charset="0"/>
              </a:rPr>
              <a:t>            Recomendaciones</a:t>
            </a:r>
          </a:p>
        </p:txBody>
      </p:sp>
      <p:sp>
        <p:nvSpPr>
          <p:cNvPr id="6" name="Rectángulo 5">
            <a:extLst>
              <a:ext uri="{FF2B5EF4-FFF2-40B4-BE49-F238E27FC236}">
                <a16:creationId xmlns:a16="http://schemas.microsoft.com/office/drawing/2014/main" id="{8829D89C-EF73-46D8-8FC6-1E19C000B4AA}"/>
              </a:ext>
            </a:extLst>
          </p:cNvPr>
          <p:cNvSpPr/>
          <p:nvPr/>
        </p:nvSpPr>
        <p:spPr>
          <a:xfrm>
            <a:off x="0" y="6167886"/>
            <a:ext cx="12192000" cy="690114"/>
          </a:xfrm>
          <a:prstGeom prst="rect">
            <a:avLst/>
          </a:prstGeom>
          <a:solidFill>
            <a:srgbClr val="FFC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5" name="Elipse 4">
            <a:extLst>
              <a:ext uri="{FF2B5EF4-FFF2-40B4-BE49-F238E27FC236}">
                <a16:creationId xmlns:a16="http://schemas.microsoft.com/office/drawing/2014/main" id="{67FD70C4-D664-4632-8899-54861C1A2BD9}"/>
              </a:ext>
            </a:extLst>
          </p:cNvPr>
          <p:cNvSpPr/>
          <p:nvPr/>
        </p:nvSpPr>
        <p:spPr>
          <a:xfrm>
            <a:off x="278296" y="196746"/>
            <a:ext cx="950818" cy="950818"/>
          </a:xfrm>
          <a:prstGeom prst="ellipse">
            <a:avLst/>
          </a:prstGeom>
          <a:solidFill>
            <a:srgbClr val="FFC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latin typeface="Franklin Gothic Demi Cond" panose="020B0706030402020204" pitchFamily="34" charset="0"/>
              </a:rPr>
              <a:t>06</a:t>
            </a:r>
            <a:endParaRPr lang="es-PA" sz="2800" dirty="0">
              <a:latin typeface="Franklin Gothic Demi Cond" panose="020B0706030402020204" pitchFamily="34" charset="0"/>
            </a:endParaRPr>
          </a:p>
        </p:txBody>
      </p:sp>
      <p:sp>
        <p:nvSpPr>
          <p:cNvPr id="8" name="CuadroTexto 7">
            <a:extLst>
              <a:ext uri="{FF2B5EF4-FFF2-40B4-BE49-F238E27FC236}">
                <a16:creationId xmlns:a16="http://schemas.microsoft.com/office/drawing/2014/main" id="{209D8890-06C1-4DCE-BC69-14F608DC2B18}"/>
              </a:ext>
            </a:extLst>
          </p:cNvPr>
          <p:cNvSpPr txBox="1"/>
          <p:nvPr/>
        </p:nvSpPr>
        <p:spPr>
          <a:xfrm>
            <a:off x="886120" y="2105235"/>
            <a:ext cx="10742664" cy="2400657"/>
          </a:xfrm>
          <a:prstGeom prst="rect">
            <a:avLst/>
          </a:prstGeom>
          <a:solidFill>
            <a:srgbClr val="002060"/>
          </a:solidFill>
          <a:ln>
            <a:solidFill>
              <a:schemeClr val="bg1"/>
            </a:solidFill>
            <a:prstDash val="sysDash"/>
          </a:ln>
        </p:spPr>
        <p:txBody>
          <a:bodyPr wrap="square" rtlCol="0">
            <a:spAutoFit/>
          </a:bodyPr>
          <a:lstStyle/>
          <a:p>
            <a:pPr algn="ctr"/>
            <a:r>
              <a:rPr lang="es-MX" sz="2400" b="1">
                <a:solidFill>
                  <a:schemeClr val="bg1"/>
                </a:solidFill>
                <a:latin typeface="Century Schoolbook" panose="02040604050505020304" pitchFamily="18" charset="0"/>
              </a:rPr>
              <a:t>Textos, Imágenes, </a:t>
            </a:r>
            <a:r>
              <a:rPr lang="es-MX" sz="2400" b="1" err="1">
                <a:solidFill>
                  <a:schemeClr val="bg1"/>
                </a:solidFill>
                <a:latin typeface="Century Schoolbook" panose="02040604050505020304" pitchFamily="18" charset="0"/>
              </a:rPr>
              <a:t>Graficos</a:t>
            </a:r>
            <a:endParaRPr lang="es-MX" sz="2400" b="1">
              <a:solidFill>
                <a:schemeClr val="bg1"/>
              </a:solidFill>
              <a:latin typeface="Century Schoolbook" panose="02040604050505020304" pitchFamily="18" charset="0"/>
            </a:endParaRPr>
          </a:p>
          <a:p>
            <a:pPr algn="ctr"/>
            <a:r>
              <a:rPr lang="es-MX" err="1">
                <a:solidFill>
                  <a:schemeClr val="bg1"/>
                </a:solidFill>
                <a:latin typeface="Century Schoolbook" panose="02040604050505020304" pitchFamily="18" charset="0"/>
              </a:rPr>
              <a:t>The</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quick</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brown</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fox</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jumps</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over</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the</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lazy</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dog</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The</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quick</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brown</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fox</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jumps</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over</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the</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lazy</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dog</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The</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quick</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brown</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fox</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jumps</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over</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the</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lazy</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dog</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The</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quick</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brown</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fox</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jumps</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over</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the</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lazy</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dog</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The</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quick</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brown</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fox</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jumps</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over</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the</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lazy</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dog</a:t>
            </a:r>
            <a:r>
              <a:rPr lang="es-MX">
                <a:solidFill>
                  <a:schemeClr val="bg1"/>
                </a:solidFill>
                <a:latin typeface="Century Schoolbook" panose="02040604050505020304" pitchFamily="18" charset="0"/>
              </a:rPr>
              <a:t>. </a:t>
            </a:r>
          </a:p>
          <a:p>
            <a:pPr algn="ctr"/>
            <a:endParaRPr lang="es-MX">
              <a:solidFill>
                <a:schemeClr val="bg1"/>
              </a:solidFill>
              <a:latin typeface="Century Schoolbook" panose="02040604050505020304" pitchFamily="18" charset="0"/>
            </a:endParaRPr>
          </a:p>
          <a:p>
            <a:pPr algn="ctr"/>
            <a:r>
              <a:rPr lang="es-MX" err="1">
                <a:solidFill>
                  <a:schemeClr val="bg1"/>
                </a:solidFill>
                <a:latin typeface="Century Schoolbook" panose="02040604050505020304" pitchFamily="18" charset="0"/>
              </a:rPr>
              <a:t>The</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quick</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brown</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fox</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jumps</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over</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the</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lazy</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dog</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The</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quick</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brown</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fox</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jumps</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over</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the</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lazy</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dog</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The</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quick</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brown</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fox</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jumps</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over</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the</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lazy</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dog</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The</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quick</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brown</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fox</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jumps</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over</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the</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lazy</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dog</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The</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quick</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brown</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fox</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jumps</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over</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the</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lazy</a:t>
            </a:r>
            <a:r>
              <a:rPr lang="es-MX">
                <a:solidFill>
                  <a:schemeClr val="bg1"/>
                </a:solidFill>
                <a:latin typeface="Century Schoolbook" panose="02040604050505020304" pitchFamily="18" charset="0"/>
              </a:rPr>
              <a:t> </a:t>
            </a:r>
            <a:r>
              <a:rPr lang="es-MX" err="1">
                <a:solidFill>
                  <a:schemeClr val="bg1"/>
                </a:solidFill>
                <a:latin typeface="Century Schoolbook" panose="02040604050505020304" pitchFamily="18" charset="0"/>
              </a:rPr>
              <a:t>dog</a:t>
            </a:r>
            <a:r>
              <a:rPr lang="es-MX">
                <a:solidFill>
                  <a:schemeClr val="bg1"/>
                </a:solidFill>
                <a:latin typeface="Century Schoolbook" panose="02040604050505020304" pitchFamily="18" charset="0"/>
              </a:rPr>
              <a:t>.</a:t>
            </a:r>
          </a:p>
        </p:txBody>
      </p:sp>
      <p:pic>
        <p:nvPicPr>
          <p:cNvPr id="9" name="Picture 2">
            <a:extLst>
              <a:ext uri="{FF2B5EF4-FFF2-40B4-BE49-F238E27FC236}">
                <a16:creationId xmlns:a16="http://schemas.microsoft.com/office/drawing/2014/main" id="{E52AA027-612A-40B5-B840-0B83509521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3411" y="76659"/>
            <a:ext cx="5018897" cy="737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3859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3AE4CD2-AE23-4DAC-9014-04C3AC3A0A61}"/>
              </a:ext>
            </a:extLst>
          </p:cNvPr>
          <p:cNvSpPr/>
          <p:nvPr/>
        </p:nvSpPr>
        <p:spPr>
          <a:xfrm>
            <a:off x="0" y="689113"/>
            <a:ext cx="5128591" cy="1722783"/>
          </a:xfrm>
          <a:prstGeom prst="rect">
            <a:avLst/>
          </a:prstGeom>
          <a:solidFill>
            <a:srgbClr val="00206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000">
                <a:latin typeface="Franklin Gothic Demi Cond" panose="020B0706030402020204" pitchFamily="34" charset="0"/>
              </a:rPr>
              <a:t>       Agradecimientos</a:t>
            </a:r>
            <a:endParaRPr lang="es-PA" sz="4000">
              <a:latin typeface="Franklin Gothic Demi Cond" panose="020B0706030402020204" pitchFamily="34" charset="0"/>
            </a:endParaRPr>
          </a:p>
        </p:txBody>
      </p:sp>
      <p:sp>
        <p:nvSpPr>
          <p:cNvPr id="5" name="Elipse 4">
            <a:extLst>
              <a:ext uri="{FF2B5EF4-FFF2-40B4-BE49-F238E27FC236}">
                <a16:creationId xmlns:a16="http://schemas.microsoft.com/office/drawing/2014/main" id="{67FD70C4-D664-4632-8899-54861C1A2BD9}"/>
              </a:ext>
            </a:extLst>
          </p:cNvPr>
          <p:cNvSpPr/>
          <p:nvPr/>
        </p:nvSpPr>
        <p:spPr>
          <a:xfrm>
            <a:off x="212035" y="1075095"/>
            <a:ext cx="950818" cy="950818"/>
          </a:xfrm>
          <a:prstGeom prst="ellipse">
            <a:avLst/>
          </a:prstGeom>
          <a:solidFill>
            <a:srgbClr val="FFC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a:latin typeface="Franklin Gothic Demi Cond" panose="020B0706030402020204" pitchFamily="34" charset="0"/>
              </a:rPr>
              <a:t>08</a:t>
            </a:r>
            <a:endParaRPr lang="es-PA" sz="2800">
              <a:latin typeface="Franklin Gothic Demi Cond" panose="020B0706030402020204" pitchFamily="34" charset="0"/>
            </a:endParaRPr>
          </a:p>
        </p:txBody>
      </p:sp>
      <p:pic>
        <p:nvPicPr>
          <p:cNvPr id="8" name="Picture 2">
            <a:extLst>
              <a:ext uri="{FF2B5EF4-FFF2-40B4-BE49-F238E27FC236}">
                <a16:creationId xmlns:a16="http://schemas.microsoft.com/office/drawing/2014/main" id="{265C483E-653B-4443-BE66-A86573D4DE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3892" y="146622"/>
            <a:ext cx="5018897" cy="737924"/>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10">
            <a:extLst>
              <a:ext uri="{FF2B5EF4-FFF2-40B4-BE49-F238E27FC236}">
                <a16:creationId xmlns:a16="http://schemas.microsoft.com/office/drawing/2014/main" id="{4940799E-DF1B-9B4A-D525-A076B8F0B24E}"/>
              </a:ext>
            </a:extLst>
          </p:cNvPr>
          <p:cNvSpPr/>
          <p:nvPr/>
        </p:nvSpPr>
        <p:spPr>
          <a:xfrm>
            <a:off x="0" y="5300620"/>
            <a:ext cx="12192000" cy="690114"/>
          </a:xfrm>
          <a:prstGeom prst="rect">
            <a:avLst/>
          </a:prstGeom>
          <a:solidFill>
            <a:srgbClr val="C00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10" name="CuadroTexto 9">
            <a:extLst>
              <a:ext uri="{FF2B5EF4-FFF2-40B4-BE49-F238E27FC236}">
                <a16:creationId xmlns:a16="http://schemas.microsoft.com/office/drawing/2014/main" id="{FA7E00FF-BFE3-E678-D08E-4568D0C72683}"/>
              </a:ext>
            </a:extLst>
          </p:cNvPr>
          <p:cNvSpPr txBox="1"/>
          <p:nvPr/>
        </p:nvSpPr>
        <p:spPr>
          <a:xfrm>
            <a:off x="5637229" y="1835750"/>
            <a:ext cx="6189518" cy="4154984"/>
          </a:xfrm>
          <a:prstGeom prst="rect">
            <a:avLst/>
          </a:prstGeom>
          <a:solidFill>
            <a:srgbClr val="FFC000"/>
          </a:solidFill>
          <a:ln>
            <a:solidFill>
              <a:schemeClr val="bg1"/>
            </a:solidFill>
            <a:prstDash val="sysDash"/>
          </a:ln>
        </p:spPr>
        <p:txBody>
          <a:bodyPr wrap="square" rtlCol="0">
            <a:spAutoFit/>
          </a:bodyPr>
          <a:lstStyle/>
          <a:p>
            <a:r>
              <a:rPr lang="es-MX" sz="2400" dirty="0"/>
              <a:t>Deseo expresar mi más profundo agradecimiento a quienes hicieron posible la culminación de esta etapa:</a:t>
            </a:r>
          </a:p>
          <a:p>
            <a:r>
              <a:rPr lang="es-MX" sz="2400" dirty="0"/>
              <a:t>A mi abuela por su apoyo constante en cada paso.</a:t>
            </a:r>
          </a:p>
          <a:p>
            <a:r>
              <a:rPr lang="es-MX" sz="2400" dirty="0"/>
              <a:t>A cada uno de los </a:t>
            </a:r>
            <a:r>
              <a:rPr lang="es-MX" sz="2400" b="1" dirty="0"/>
              <a:t>profesores del ITSE</a:t>
            </a:r>
            <a:r>
              <a:rPr lang="es-MX" sz="2400" dirty="0"/>
              <a:t>, que con su conocimiento y dedicación formaron parte fundamental de este proceso.</a:t>
            </a:r>
          </a:p>
          <a:p>
            <a:r>
              <a:rPr lang="es-MX" sz="2400" dirty="0"/>
              <a:t>A todos mis </a:t>
            </a:r>
            <a:r>
              <a:rPr lang="es-MX" sz="2400" b="1" dirty="0"/>
              <a:t>compañeros de práctica</a:t>
            </a:r>
            <a:r>
              <a:rPr lang="es-MX" sz="2400" dirty="0"/>
              <a:t> de la SBP por su invaluable apoyo, colaboración y paciencia durante todo el proceso.</a:t>
            </a:r>
          </a:p>
        </p:txBody>
      </p:sp>
    </p:spTree>
    <p:extLst>
      <p:ext uri="{BB962C8B-B14F-4D97-AF65-F5344CB8AC3E}">
        <p14:creationId xmlns:p14="http://schemas.microsoft.com/office/powerpoint/2010/main" val="4205393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76CDB483-D05E-42F3-B717-42866487403C}"/>
              </a:ext>
            </a:extLst>
          </p:cNvPr>
          <p:cNvGrpSpPr/>
          <p:nvPr/>
        </p:nvGrpSpPr>
        <p:grpSpPr>
          <a:xfrm>
            <a:off x="0" y="2108240"/>
            <a:ext cx="12192000" cy="4585252"/>
            <a:chOff x="0" y="924339"/>
            <a:chExt cx="12192000" cy="4585252"/>
          </a:xfrm>
        </p:grpSpPr>
        <p:sp>
          <p:nvSpPr>
            <p:cNvPr id="9" name="Rectángulo 8" descr="Rectángulo azul">
              <a:extLst>
                <a:ext uri="{FF2B5EF4-FFF2-40B4-BE49-F238E27FC236}">
                  <a16:creationId xmlns:a16="http://schemas.microsoft.com/office/drawing/2014/main" id="{8A0B9F7A-5DA2-41D4-8C63-F3ECED220BD7}"/>
                </a:ext>
              </a:extLst>
            </p:cNvPr>
            <p:cNvSpPr/>
            <p:nvPr/>
          </p:nvSpPr>
          <p:spPr>
            <a:xfrm>
              <a:off x="0" y="2558597"/>
              <a:ext cx="12192000" cy="1316736"/>
            </a:xfrm>
            <a:prstGeom prst="rect">
              <a:avLst/>
            </a:prstGeom>
            <a:solidFill>
              <a:srgbClr val="00206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s-ES"/>
            </a:p>
          </p:txBody>
        </p:sp>
        <p:sp>
          <p:nvSpPr>
            <p:cNvPr id="8" name="Elipse 7">
              <a:extLst>
                <a:ext uri="{FF2B5EF4-FFF2-40B4-BE49-F238E27FC236}">
                  <a16:creationId xmlns:a16="http://schemas.microsoft.com/office/drawing/2014/main" id="{F8FB2A5D-076A-4E3D-8FDC-424793B99A80}"/>
                </a:ext>
                <a:ext uri="{C183D7F6-B498-43B3-948B-1728B52AA6E4}">
                  <adec:decorative xmlns:adec="http://schemas.microsoft.com/office/drawing/2017/decorative" val="0"/>
                </a:ext>
              </a:extLst>
            </p:cNvPr>
            <p:cNvSpPr/>
            <p:nvPr/>
          </p:nvSpPr>
          <p:spPr>
            <a:xfrm>
              <a:off x="384312" y="924339"/>
              <a:ext cx="4598505" cy="4585252"/>
            </a:xfrm>
            <a:prstGeom prst="ellipse">
              <a:avLst/>
            </a:prstGeom>
            <a:solidFill>
              <a:srgbClr val="FFC000"/>
            </a:solidFill>
            <a:ln>
              <a:solidFill>
                <a:schemeClr val="bg1"/>
              </a:solidFill>
              <a:prstDash val="sysDash"/>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grpSp>
      <p:sp>
        <p:nvSpPr>
          <p:cNvPr id="12" name="CuadroTexto 11">
            <a:extLst>
              <a:ext uri="{FF2B5EF4-FFF2-40B4-BE49-F238E27FC236}">
                <a16:creationId xmlns:a16="http://schemas.microsoft.com/office/drawing/2014/main" id="{EA423910-17BC-433F-9EFE-EC2D88065D1A}"/>
              </a:ext>
            </a:extLst>
          </p:cNvPr>
          <p:cNvSpPr txBox="1"/>
          <p:nvPr/>
        </p:nvSpPr>
        <p:spPr>
          <a:xfrm>
            <a:off x="6049618" y="1088916"/>
            <a:ext cx="4817166" cy="4339650"/>
          </a:xfrm>
          <a:prstGeom prst="rect">
            <a:avLst/>
          </a:prstGeom>
          <a:solidFill>
            <a:srgbClr val="FFC000"/>
          </a:solidFill>
          <a:ln>
            <a:solidFill>
              <a:schemeClr val="bg1"/>
            </a:solidFill>
            <a:prstDash val="sysDash"/>
          </a:ln>
        </p:spPr>
        <p:txBody>
          <a:bodyPr wrap="square" rtlCol="0">
            <a:spAutoFit/>
          </a:bodyPr>
          <a:lstStyle/>
          <a:p>
            <a:pPr algn="ctr"/>
            <a:r>
              <a:rPr lang="es-MX" sz="2400" b="1" dirty="0">
                <a:solidFill>
                  <a:srgbClr val="002060"/>
                </a:solidFill>
                <a:latin typeface="Century Schoolbook" panose="02040604050505020304" pitchFamily="18" charset="0"/>
              </a:rPr>
              <a:t>Presentación</a:t>
            </a:r>
          </a:p>
          <a:p>
            <a:pPr algn="ctr"/>
            <a:endParaRPr lang="es-MX" dirty="0"/>
          </a:p>
          <a:p>
            <a:r>
              <a:rPr lang="es-MX" dirty="0"/>
              <a:t>Mi nombre es </a:t>
            </a:r>
            <a:r>
              <a:rPr lang="es-MX" b="1" dirty="0"/>
              <a:t>Alexander Prado</a:t>
            </a:r>
            <a:r>
              <a:rPr lang="es-MX" dirty="0"/>
              <a:t>, estudiante graduando del </a:t>
            </a:r>
            <a:r>
              <a:rPr lang="es-MX" b="1" dirty="0"/>
              <a:t>T.S en Desarrollo de Software</a:t>
            </a:r>
            <a:r>
              <a:rPr lang="es-MX" dirty="0"/>
              <a:t>. En esta ocasión me presento ante ustedes, distinguido cuerpo de jurado, para sustentar mi informe de trabajo de graduación en el cual voy a describir las experiencias, aprendizajes y contribuciones que realicé durante mi práctica en la </a:t>
            </a:r>
            <a:r>
              <a:rPr lang="es-MX" b="1" dirty="0"/>
              <a:t>Dirección de Estrategia y Transformación</a:t>
            </a:r>
            <a:r>
              <a:rPr lang="es-MX" dirty="0"/>
              <a:t> de la SBP. Mi trabajo se centró en mejorar los procesos internos de la institución a través del uso de la </a:t>
            </a:r>
            <a:r>
              <a:rPr lang="es-MX" b="1" dirty="0"/>
              <a:t>automatización</a:t>
            </a:r>
            <a:r>
              <a:rPr lang="es-MX" dirty="0"/>
              <a:t>, la </a:t>
            </a:r>
            <a:r>
              <a:rPr lang="es-MX" b="1" dirty="0"/>
              <a:t>inteligencia artificial</a:t>
            </a:r>
            <a:r>
              <a:rPr lang="es-MX" dirty="0"/>
              <a:t> y, sobre todo, el </a:t>
            </a:r>
            <a:r>
              <a:rPr lang="es-MX" b="1" dirty="0"/>
              <a:t>análisis de datos y la lógica de programación</a:t>
            </a:r>
            <a:r>
              <a:rPr lang="es-MX" dirty="0"/>
              <a:t>.</a:t>
            </a:r>
            <a:endParaRPr lang="es-MX" dirty="0">
              <a:effectLst/>
            </a:endParaRPr>
          </a:p>
        </p:txBody>
      </p:sp>
      <p:pic>
        <p:nvPicPr>
          <p:cNvPr id="13" name="Picture 2">
            <a:extLst>
              <a:ext uri="{FF2B5EF4-FFF2-40B4-BE49-F238E27FC236}">
                <a16:creationId xmlns:a16="http://schemas.microsoft.com/office/drawing/2014/main" id="{8DFCE427-FBB3-4944-B39E-17C84D9CB1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5900" y="5922009"/>
            <a:ext cx="5018897" cy="737924"/>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a:extLst>
              <a:ext uri="{FF2B5EF4-FFF2-40B4-BE49-F238E27FC236}">
                <a16:creationId xmlns:a16="http://schemas.microsoft.com/office/drawing/2014/main" id="{8B11F759-1888-0F18-D076-B50EEC885B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551" y="2286853"/>
            <a:ext cx="4228026" cy="422802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58524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BA16321B-AEA2-41A8-B4AB-44B48817584A}"/>
              </a:ext>
            </a:extLst>
          </p:cNvPr>
          <p:cNvSpPr txBox="1"/>
          <p:nvPr/>
        </p:nvSpPr>
        <p:spPr>
          <a:xfrm>
            <a:off x="0" y="989875"/>
            <a:ext cx="6308034" cy="584775"/>
          </a:xfrm>
          <a:prstGeom prst="rect">
            <a:avLst/>
          </a:prstGeom>
          <a:noFill/>
        </p:spPr>
        <p:txBody>
          <a:bodyPr wrap="square" rtlCol="0">
            <a:spAutoFit/>
          </a:bodyPr>
          <a:lstStyle/>
          <a:p>
            <a:r>
              <a:rPr lang="es-MX" sz="3200" dirty="0">
                <a:solidFill>
                  <a:srgbClr val="002060"/>
                </a:solidFill>
                <a:latin typeface="Franklin Gothic Demi Cond" panose="020B0706030402020204" pitchFamily="34" charset="0"/>
              </a:rPr>
              <a:t>AGENDA DE LA PRESENTACIÓN </a:t>
            </a:r>
            <a:endParaRPr lang="es-PA" sz="3200" dirty="0">
              <a:solidFill>
                <a:srgbClr val="002060"/>
              </a:solidFill>
              <a:latin typeface="Franklin Gothic Demi Cond" panose="020B0706030402020204" pitchFamily="34" charset="0"/>
            </a:endParaRPr>
          </a:p>
        </p:txBody>
      </p:sp>
      <p:cxnSp>
        <p:nvCxnSpPr>
          <p:cNvPr id="4" name="Conector recto 3">
            <a:extLst>
              <a:ext uri="{FF2B5EF4-FFF2-40B4-BE49-F238E27FC236}">
                <a16:creationId xmlns:a16="http://schemas.microsoft.com/office/drawing/2014/main" id="{4A6173C1-20C1-4B09-BE2B-31A01FBF0C7D}"/>
              </a:ext>
            </a:extLst>
          </p:cNvPr>
          <p:cNvCxnSpPr/>
          <p:nvPr/>
        </p:nvCxnSpPr>
        <p:spPr>
          <a:xfrm>
            <a:off x="0" y="1656522"/>
            <a:ext cx="12192000" cy="0"/>
          </a:xfrm>
          <a:prstGeom prst="line">
            <a:avLst/>
          </a:prstGeom>
          <a:ln w="57150">
            <a:solidFill>
              <a:srgbClr val="FFC000"/>
            </a:solidFill>
          </a:ln>
          <a:effectLst>
            <a:outerShdw blurRad="63500" sx="102000" sy="102000" algn="ctr"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Elipse 5">
            <a:extLst>
              <a:ext uri="{FF2B5EF4-FFF2-40B4-BE49-F238E27FC236}">
                <a16:creationId xmlns:a16="http://schemas.microsoft.com/office/drawing/2014/main" id="{80DEE015-3805-49C3-8E6C-5DBF5876774A}"/>
              </a:ext>
            </a:extLst>
          </p:cNvPr>
          <p:cNvSpPr/>
          <p:nvPr/>
        </p:nvSpPr>
        <p:spPr>
          <a:xfrm>
            <a:off x="1033670" y="2120348"/>
            <a:ext cx="950818" cy="950818"/>
          </a:xfrm>
          <a:prstGeom prst="ellipse">
            <a:avLst/>
          </a:prstGeom>
          <a:solidFill>
            <a:srgbClr val="002060"/>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a:latin typeface="Franklin Gothic Demi Cond" panose="020B0706030402020204" pitchFamily="34" charset="0"/>
              </a:rPr>
              <a:t>01</a:t>
            </a:r>
            <a:endParaRPr lang="es-PA" sz="2800">
              <a:latin typeface="Franklin Gothic Demi Cond" panose="020B0706030402020204" pitchFamily="34" charset="0"/>
            </a:endParaRPr>
          </a:p>
        </p:txBody>
      </p:sp>
      <p:sp>
        <p:nvSpPr>
          <p:cNvPr id="7" name="Elipse 6">
            <a:extLst>
              <a:ext uri="{FF2B5EF4-FFF2-40B4-BE49-F238E27FC236}">
                <a16:creationId xmlns:a16="http://schemas.microsoft.com/office/drawing/2014/main" id="{8D94BF14-D580-4B57-AEB0-03F4714572BA}"/>
              </a:ext>
            </a:extLst>
          </p:cNvPr>
          <p:cNvSpPr/>
          <p:nvPr/>
        </p:nvSpPr>
        <p:spPr>
          <a:xfrm>
            <a:off x="1033670" y="3311426"/>
            <a:ext cx="950818" cy="950818"/>
          </a:xfrm>
          <a:prstGeom prst="ellipse">
            <a:avLst/>
          </a:prstGeom>
          <a:solidFill>
            <a:srgbClr val="002060"/>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a:latin typeface="Franklin Gothic Demi Cond" panose="020B0706030402020204" pitchFamily="34" charset="0"/>
              </a:rPr>
              <a:t>02</a:t>
            </a:r>
            <a:endParaRPr lang="es-PA" sz="2800">
              <a:latin typeface="Franklin Gothic Demi Cond" panose="020B0706030402020204" pitchFamily="34" charset="0"/>
            </a:endParaRPr>
          </a:p>
        </p:txBody>
      </p:sp>
      <p:sp>
        <p:nvSpPr>
          <p:cNvPr id="8" name="Elipse 7">
            <a:extLst>
              <a:ext uri="{FF2B5EF4-FFF2-40B4-BE49-F238E27FC236}">
                <a16:creationId xmlns:a16="http://schemas.microsoft.com/office/drawing/2014/main" id="{7A783114-F963-439C-9A8F-182A40125F3C}"/>
              </a:ext>
            </a:extLst>
          </p:cNvPr>
          <p:cNvSpPr/>
          <p:nvPr/>
        </p:nvSpPr>
        <p:spPr>
          <a:xfrm>
            <a:off x="1033670" y="4618382"/>
            <a:ext cx="950818" cy="950818"/>
          </a:xfrm>
          <a:prstGeom prst="ellipse">
            <a:avLst/>
          </a:prstGeom>
          <a:solidFill>
            <a:srgbClr val="002060"/>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a:latin typeface="Franklin Gothic Demi Cond" panose="020B0706030402020204" pitchFamily="34" charset="0"/>
              </a:rPr>
              <a:t>03</a:t>
            </a:r>
            <a:endParaRPr lang="es-PA" sz="2800">
              <a:latin typeface="Franklin Gothic Demi Cond" panose="020B0706030402020204" pitchFamily="34" charset="0"/>
            </a:endParaRPr>
          </a:p>
        </p:txBody>
      </p:sp>
      <p:sp>
        <p:nvSpPr>
          <p:cNvPr id="9" name="Elipse 8">
            <a:extLst>
              <a:ext uri="{FF2B5EF4-FFF2-40B4-BE49-F238E27FC236}">
                <a16:creationId xmlns:a16="http://schemas.microsoft.com/office/drawing/2014/main" id="{0CCB91CE-FC6D-4723-A987-68F074E5E2B7}"/>
              </a:ext>
            </a:extLst>
          </p:cNvPr>
          <p:cNvSpPr/>
          <p:nvPr/>
        </p:nvSpPr>
        <p:spPr>
          <a:xfrm>
            <a:off x="1033670" y="5868125"/>
            <a:ext cx="950818" cy="950818"/>
          </a:xfrm>
          <a:prstGeom prst="ellipse">
            <a:avLst/>
          </a:prstGeom>
          <a:solidFill>
            <a:srgbClr val="002060"/>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a:latin typeface="Franklin Gothic Demi Cond" panose="020B0706030402020204" pitchFamily="34" charset="0"/>
              </a:rPr>
              <a:t>04</a:t>
            </a:r>
            <a:endParaRPr lang="es-PA" sz="2800">
              <a:latin typeface="Franklin Gothic Demi Cond" panose="020B0706030402020204" pitchFamily="34" charset="0"/>
            </a:endParaRPr>
          </a:p>
        </p:txBody>
      </p:sp>
      <p:sp>
        <p:nvSpPr>
          <p:cNvPr id="10" name="Elipse 9">
            <a:extLst>
              <a:ext uri="{FF2B5EF4-FFF2-40B4-BE49-F238E27FC236}">
                <a16:creationId xmlns:a16="http://schemas.microsoft.com/office/drawing/2014/main" id="{AE28D323-2C6F-4BFC-9CCE-374950CA124C}"/>
              </a:ext>
            </a:extLst>
          </p:cNvPr>
          <p:cNvSpPr/>
          <p:nvPr/>
        </p:nvSpPr>
        <p:spPr>
          <a:xfrm>
            <a:off x="7010400" y="2120348"/>
            <a:ext cx="950818" cy="950818"/>
          </a:xfrm>
          <a:prstGeom prst="ellipse">
            <a:avLst/>
          </a:prstGeom>
          <a:solidFill>
            <a:srgbClr val="002060"/>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a:latin typeface="Franklin Gothic Demi Cond" panose="020B0706030402020204" pitchFamily="34" charset="0"/>
              </a:rPr>
              <a:t>05</a:t>
            </a:r>
            <a:endParaRPr lang="es-PA" sz="2800">
              <a:latin typeface="Franklin Gothic Demi Cond" panose="020B0706030402020204" pitchFamily="34" charset="0"/>
            </a:endParaRPr>
          </a:p>
        </p:txBody>
      </p:sp>
      <p:sp>
        <p:nvSpPr>
          <p:cNvPr id="11" name="Elipse 10">
            <a:extLst>
              <a:ext uri="{FF2B5EF4-FFF2-40B4-BE49-F238E27FC236}">
                <a16:creationId xmlns:a16="http://schemas.microsoft.com/office/drawing/2014/main" id="{4803FFDC-BCC9-4DF2-AEDD-257695EF191C}"/>
              </a:ext>
            </a:extLst>
          </p:cNvPr>
          <p:cNvSpPr/>
          <p:nvPr/>
        </p:nvSpPr>
        <p:spPr>
          <a:xfrm>
            <a:off x="7010400" y="3311426"/>
            <a:ext cx="950818" cy="950818"/>
          </a:xfrm>
          <a:prstGeom prst="ellipse">
            <a:avLst/>
          </a:prstGeom>
          <a:solidFill>
            <a:srgbClr val="002060"/>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a:latin typeface="Franklin Gothic Demi Cond" panose="020B0706030402020204" pitchFamily="34" charset="0"/>
              </a:rPr>
              <a:t>06</a:t>
            </a:r>
            <a:endParaRPr lang="es-PA" sz="2800">
              <a:latin typeface="Franklin Gothic Demi Cond" panose="020B0706030402020204" pitchFamily="34" charset="0"/>
            </a:endParaRPr>
          </a:p>
        </p:txBody>
      </p:sp>
      <p:sp>
        <p:nvSpPr>
          <p:cNvPr id="12" name="Elipse 11">
            <a:extLst>
              <a:ext uri="{FF2B5EF4-FFF2-40B4-BE49-F238E27FC236}">
                <a16:creationId xmlns:a16="http://schemas.microsoft.com/office/drawing/2014/main" id="{C8631C02-10CF-4AE2-AEAA-38A428203E7A}"/>
              </a:ext>
            </a:extLst>
          </p:cNvPr>
          <p:cNvSpPr/>
          <p:nvPr/>
        </p:nvSpPr>
        <p:spPr>
          <a:xfrm>
            <a:off x="7010400" y="4618382"/>
            <a:ext cx="950818" cy="950818"/>
          </a:xfrm>
          <a:prstGeom prst="ellipse">
            <a:avLst/>
          </a:prstGeom>
          <a:solidFill>
            <a:srgbClr val="002060"/>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a:latin typeface="Franklin Gothic Demi Cond" panose="020B0706030402020204" pitchFamily="34" charset="0"/>
              </a:rPr>
              <a:t>07</a:t>
            </a:r>
            <a:endParaRPr lang="es-PA" sz="2800">
              <a:latin typeface="Franklin Gothic Demi Cond" panose="020B0706030402020204" pitchFamily="34" charset="0"/>
            </a:endParaRPr>
          </a:p>
        </p:txBody>
      </p:sp>
      <p:sp>
        <p:nvSpPr>
          <p:cNvPr id="13" name="Elipse 12">
            <a:extLst>
              <a:ext uri="{FF2B5EF4-FFF2-40B4-BE49-F238E27FC236}">
                <a16:creationId xmlns:a16="http://schemas.microsoft.com/office/drawing/2014/main" id="{CEBFDA4A-F9D9-414C-A6BF-20510C8DE713}"/>
              </a:ext>
            </a:extLst>
          </p:cNvPr>
          <p:cNvSpPr/>
          <p:nvPr/>
        </p:nvSpPr>
        <p:spPr>
          <a:xfrm>
            <a:off x="7010400" y="5868125"/>
            <a:ext cx="950818" cy="950818"/>
          </a:xfrm>
          <a:prstGeom prst="ellipse">
            <a:avLst/>
          </a:prstGeom>
          <a:solidFill>
            <a:srgbClr val="002060"/>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a:latin typeface="Franklin Gothic Demi Cond" panose="020B0706030402020204" pitchFamily="34" charset="0"/>
              </a:rPr>
              <a:t>08</a:t>
            </a:r>
            <a:endParaRPr lang="es-PA" sz="2800">
              <a:latin typeface="Franklin Gothic Demi Cond" panose="020B0706030402020204" pitchFamily="34" charset="0"/>
            </a:endParaRPr>
          </a:p>
        </p:txBody>
      </p:sp>
      <p:sp>
        <p:nvSpPr>
          <p:cNvPr id="14" name="CuadroTexto 13">
            <a:extLst>
              <a:ext uri="{FF2B5EF4-FFF2-40B4-BE49-F238E27FC236}">
                <a16:creationId xmlns:a16="http://schemas.microsoft.com/office/drawing/2014/main" id="{E6CEA5B7-FC99-448A-B055-C3B5BA6BCF20}"/>
              </a:ext>
            </a:extLst>
          </p:cNvPr>
          <p:cNvSpPr txBox="1"/>
          <p:nvPr/>
        </p:nvSpPr>
        <p:spPr>
          <a:xfrm>
            <a:off x="2146851" y="2395702"/>
            <a:ext cx="2663687" cy="400110"/>
          </a:xfrm>
          <a:prstGeom prst="rect">
            <a:avLst/>
          </a:prstGeom>
          <a:noFill/>
        </p:spPr>
        <p:txBody>
          <a:bodyPr wrap="square" rtlCol="0">
            <a:spAutoFit/>
          </a:bodyPr>
          <a:lstStyle/>
          <a:p>
            <a:r>
              <a:rPr lang="es-MX" sz="2000" dirty="0">
                <a:latin typeface="Century Schoolbook" panose="02040604050505020304" pitchFamily="18" charset="0"/>
              </a:rPr>
              <a:t>Introducción</a:t>
            </a:r>
            <a:endParaRPr lang="es-PA" sz="2000" dirty="0">
              <a:latin typeface="Century Schoolbook" panose="02040604050505020304" pitchFamily="18" charset="0"/>
            </a:endParaRPr>
          </a:p>
        </p:txBody>
      </p:sp>
      <p:sp>
        <p:nvSpPr>
          <p:cNvPr id="15" name="CuadroTexto 14">
            <a:extLst>
              <a:ext uri="{FF2B5EF4-FFF2-40B4-BE49-F238E27FC236}">
                <a16:creationId xmlns:a16="http://schemas.microsoft.com/office/drawing/2014/main" id="{8C20EBFE-18A8-4332-B7D7-2F1149EA6502}"/>
              </a:ext>
            </a:extLst>
          </p:cNvPr>
          <p:cNvSpPr txBox="1"/>
          <p:nvPr/>
        </p:nvSpPr>
        <p:spPr>
          <a:xfrm>
            <a:off x="2146850" y="3488315"/>
            <a:ext cx="3339550" cy="400110"/>
          </a:xfrm>
          <a:prstGeom prst="rect">
            <a:avLst/>
          </a:prstGeom>
          <a:noFill/>
        </p:spPr>
        <p:txBody>
          <a:bodyPr wrap="square" rtlCol="0">
            <a:spAutoFit/>
          </a:bodyPr>
          <a:lstStyle/>
          <a:p>
            <a:r>
              <a:rPr lang="es-MX" sz="2000" dirty="0">
                <a:latin typeface="Century Schoolbook" panose="02040604050505020304" pitchFamily="18" charset="0"/>
              </a:rPr>
              <a:t>Presentación del informe </a:t>
            </a:r>
            <a:endParaRPr lang="es-PA" sz="2000" dirty="0">
              <a:latin typeface="Century Schoolbook" panose="02040604050505020304" pitchFamily="18" charset="0"/>
            </a:endParaRPr>
          </a:p>
        </p:txBody>
      </p:sp>
      <p:sp>
        <p:nvSpPr>
          <p:cNvPr id="16" name="CuadroTexto 15">
            <a:extLst>
              <a:ext uri="{FF2B5EF4-FFF2-40B4-BE49-F238E27FC236}">
                <a16:creationId xmlns:a16="http://schemas.microsoft.com/office/drawing/2014/main" id="{10851E20-BEFE-417B-800B-1370E520348C}"/>
              </a:ext>
            </a:extLst>
          </p:cNvPr>
          <p:cNvSpPr txBox="1"/>
          <p:nvPr/>
        </p:nvSpPr>
        <p:spPr>
          <a:xfrm>
            <a:off x="2064002" y="4893113"/>
            <a:ext cx="4373220" cy="400110"/>
          </a:xfrm>
          <a:prstGeom prst="rect">
            <a:avLst/>
          </a:prstGeom>
          <a:noFill/>
        </p:spPr>
        <p:txBody>
          <a:bodyPr wrap="square" rtlCol="0">
            <a:spAutoFit/>
          </a:bodyPr>
          <a:lstStyle/>
          <a:p>
            <a:r>
              <a:rPr lang="es-MX" sz="2000" dirty="0">
                <a:latin typeface="Century Schoolbook" panose="02040604050505020304" pitchFamily="18" charset="0"/>
              </a:rPr>
              <a:t>Objetivos Generales y Específicos</a:t>
            </a:r>
            <a:endParaRPr lang="es-PA" sz="2000" dirty="0">
              <a:latin typeface="Century Schoolbook" panose="02040604050505020304" pitchFamily="18" charset="0"/>
            </a:endParaRPr>
          </a:p>
        </p:txBody>
      </p:sp>
      <p:sp>
        <p:nvSpPr>
          <p:cNvPr id="17" name="CuadroTexto 16">
            <a:extLst>
              <a:ext uri="{FF2B5EF4-FFF2-40B4-BE49-F238E27FC236}">
                <a16:creationId xmlns:a16="http://schemas.microsoft.com/office/drawing/2014/main" id="{05D6B23E-5118-4E4D-B0AC-134687CFF79D}"/>
              </a:ext>
            </a:extLst>
          </p:cNvPr>
          <p:cNvSpPr txBox="1"/>
          <p:nvPr/>
        </p:nvSpPr>
        <p:spPr>
          <a:xfrm>
            <a:off x="2146850" y="6007974"/>
            <a:ext cx="2663687" cy="400110"/>
          </a:xfrm>
          <a:prstGeom prst="rect">
            <a:avLst/>
          </a:prstGeom>
          <a:noFill/>
        </p:spPr>
        <p:txBody>
          <a:bodyPr wrap="square" rtlCol="0">
            <a:spAutoFit/>
          </a:bodyPr>
          <a:lstStyle/>
          <a:p>
            <a:r>
              <a:rPr lang="es-MX" sz="2000" dirty="0">
                <a:latin typeface="Century Schoolbook" panose="02040604050505020304" pitchFamily="18" charset="0"/>
              </a:rPr>
              <a:t>Sobre la empresa</a:t>
            </a:r>
            <a:endParaRPr lang="es-PA" sz="2000" dirty="0">
              <a:latin typeface="Century Schoolbook" panose="02040604050505020304" pitchFamily="18" charset="0"/>
            </a:endParaRPr>
          </a:p>
        </p:txBody>
      </p:sp>
      <p:sp>
        <p:nvSpPr>
          <p:cNvPr id="18" name="CuadroTexto 17">
            <a:extLst>
              <a:ext uri="{FF2B5EF4-FFF2-40B4-BE49-F238E27FC236}">
                <a16:creationId xmlns:a16="http://schemas.microsoft.com/office/drawing/2014/main" id="{82305B0E-9FE3-4D92-B4B5-255A6532E7CF}"/>
              </a:ext>
            </a:extLst>
          </p:cNvPr>
          <p:cNvSpPr txBox="1"/>
          <p:nvPr/>
        </p:nvSpPr>
        <p:spPr>
          <a:xfrm>
            <a:off x="8150085" y="2372364"/>
            <a:ext cx="2663687" cy="707886"/>
          </a:xfrm>
          <a:prstGeom prst="rect">
            <a:avLst/>
          </a:prstGeom>
          <a:noFill/>
        </p:spPr>
        <p:txBody>
          <a:bodyPr wrap="square" rtlCol="0">
            <a:spAutoFit/>
          </a:bodyPr>
          <a:lstStyle/>
          <a:p>
            <a:r>
              <a:rPr lang="es-MX" sz="2000">
                <a:latin typeface="Century Schoolbook" panose="02040604050505020304" pitchFamily="18" charset="0"/>
              </a:rPr>
              <a:t>Implementación de la solución</a:t>
            </a:r>
            <a:endParaRPr lang="es-PA" sz="2000">
              <a:latin typeface="Century Schoolbook" panose="02040604050505020304" pitchFamily="18" charset="0"/>
            </a:endParaRPr>
          </a:p>
        </p:txBody>
      </p:sp>
      <p:sp>
        <p:nvSpPr>
          <p:cNvPr id="19" name="CuadroTexto 18">
            <a:extLst>
              <a:ext uri="{FF2B5EF4-FFF2-40B4-BE49-F238E27FC236}">
                <a16:creationId xmlns:a16="http://schemas.microsoft.com/office/drawing/2014/main" id="{C069D238-576F-4D4F-B23D-E6F8F3C513FB}"/>
              </a:ext>
            </a:extLst>
          </p:cNvPr>
          <p:cNvSpPr txBox="1"/>
          <p:nvPr/>
        </p:nvSpPr>
        <p:spPr>
          <a:xfrm>
            <a:off x="8150084" y="3603904"/>
            <a:ext cx="2663687" cy="400110"/>
          </a:xfrm>
          <a:prstGeom prst="rect">
            <a:avLst/>
          </a:prstGeom>
          <a:noFill/>
        </p:spPr>
        <p:txBody>
          <a:bodyPr wrap="square" rtlCol="0">
            <a:spAutoFit/>
          </a:bodyPr>
          <a:lstStyle/>
          <a:p>
            <a:r>
              <a:rPr lang="es-MX" sz="2000">
                <a:latin typeface="Century Schoolbook" panose="02040604050505020304" pitchFamily="18" charset="0"/>
              </a:rPr>
              <a:t>Resultados</a:t>
            </a:r>
            <a:endParaRPr lang="es-PA" sz="2000">
              <a:latin typeface="Century Schoolbook" panose="02040604050505020304" pitchFamily="18" charset="0"/>
            </a:endParaRPr>
          </a:p>
        </p:txBody>
      </p:sp>
      <p:sp>
        <p:nvSpPr>
          <p:cNvPr id="20" name="CuadroTexto 19">
            <a:extLst>
              <a:ext uri="{FF2B5EF4-FFF2-40B4-BE49-F238E27FC236}">
                <a16:creationId xmlns:a16="http://schemas.microsoft.com/office/drawing/2014/main" id="{78AD3197-51EB-44AB-A3E7-06AC10FB94DB}"/>
              </a:ext>
            </a:extLst>
          </p:cNvPr>
          <p:cNvSpPr txBox="1"/>
          <p:nvPr/>
        </p:nvSpPr>
        <p:spPr>
          <a:xfrm>
            <a:off x="8150083" y="4806974"/>
            <a:ext cx="2663687" cy="400110"/>
          </a:xfrm>
          <a:prstGeom prst="rect">
            <a:avLst/>
          </a:prstGeom>
          <a:noFill/>
        </p:spPr>
        <p:txBody>
          <a:bodyPr wrap="square" rtlCol="0">
            <a:spAutoFit/>
          </a:bodyPr>
          <a:lstStyle/>
          <a:p>
            <a:r>
              <a:rPr lang="es-MX" sz="2000">
                <a:latin typeface="Century Schoolbook" panose="02040604050505020304" pitchFamily="18" charset="0"/>
              </a:rPr>
              <a:t>Conclusiones </a:t>
            </a:r>
            <a:endParaRPr lang="es-PA" sz="2000">
              <a:latin typeface="Century Schoolbook" panose="02040604050505020304" pitchFamily="18" charset="0"/>
            </a:endParaRPr>
          </a:p>
        </p:txBody>
      </p:sp>
      <p:sp>
        <p:nvSpPr>
          <p:cNvPr id="21" name="CuadroTexto 20">
            <a:extLst>
              <a:ext uri="{FF2B5EF4-FFF2-40B4-BE49-F238E27FC236}">
                <a16:creationId xmlns:a16="http://schemas.microsoft.com/office/drawing/2014/main" id="{3C4625BE-E395-42EF-9061-BBF1D0376A42}"/>
              </a:ext>
            </a:extLst>
          </p:cNvPr>
          <p:cNvSpPr txBox="1"/>
          <p:nvPr/>
        </p:nvSpPr>
        <p:spPr>
          <a:xfrm>
            <a:off x="8150083" y="6143479"/>
            <a:ext cx="2663687" cy="400110"/>
          </a:xfrm>
          <a:prstGeom prst="rect">
            <a:avLst/>
          </a:prstGeom>
          <a:noFill/>
        </p:spPr>
        <p:txBody>
          <a:bodyPr wrap="square" rtlCol="0">
            <a:spAutoFit/>
          </a:bodyPr>
          <a:lstStyle/>
          <a:p>
            <a:r>
              <a:rPr lang="es-MX" sz="2000">
                <a:latin typeface="Century Schoolbook" panose="02040604050505020304" pitchFamily="18" charset="0"/>
              </a:rPr>
              <a:t>Agradecimientos  </a:t>
            </a:r>
            <a:endParaRPr lang="es-PA" sz="2000">
              <a:latin typeface="Century Schoolbook" panose="02040604050505020304" pitchFamily="18" charset="0"/>
            </a:endParaRPr>
          </a:p>
        </p:txBody>
      </p:sp>
      <p:pic>
        <p:nvPicPr>
          <p:cNvPr id="22" name="Picture 2">
            <a:extLst>
              <a:ext uri="{FF2B5EF4-FFF2-40B4-BE49-F238E27FC236}">
                <a16:creationId xmlns:a16="http://schemas.microsoft.com/office/drawing/2014/main" id="{51F07ED3-B83A-457D-A36E-66DA34FE08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0400" y="55236"/>
            <a:ext cx="5018897" cy="737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8132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3AE4CD2-AE23-4DAC-9014-04C3AC3A0A61}"/>
              </a:ext>
            </a:extLst>
          </p:cNvPr>
          <p:cNvSpPr/>
          <p:nvPr/>
        </p:nvSpPr>
        <p:spPr>
          <a:xfrm>
            <a:off x="0" y="689113"/>
            <a:ext cx="5128591" cy="1722783"/>
          </a:xfrm>
          <a:prstGeom prst="rect">
            <a:avLst/>
          </a:prstGeom>
          <a:solidFill>
            <a:srgbClr val="00206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000" dirty="0">
                <a:latin typeface="Franklin Gothic Demi Cond" panose="020B0706030402020204" pitchFamily="34" charset="0"/>
              </a:rPr>
              <a:t>Introducción</a:t>
            </a:r>
            <a:endParaRPr lang="es-PA" sz="4000" dirty="0">
              <a:latin typeface="Franklin Gothic Demi Cond" panose="020B0706030402020204" pitchFamily="34" charset="0"/>
            </a:endParaRPr>
          </a:p>
        </p:txBody>
      </p:sp>
      <p:grpSp>
        <p:nvGrpSpPr>
          <p:cNvPr id="7" name="Grupo 6">
            <a:extLst>
              <a:ext uri="{FF2B5EF4-FFF2-40B4-BE49-F238E27FC236}">
                <a16:creationId xmlns:a16="http://schemas.microsoft.com/office/drawing/2014/main" id="{0017F724-0B50-45A2-99A1-E42DDE5F2C41}"/>
              </a:ext>
            </a:extLst>
          </p:cNvPr>
          <p:cNvGrpSpPr/>
          <p:nvPr/>
        </p:nvGrpSpPr>
        <p:grpSpPr>
          <a:xfrm>
            <a:off x="0" y="2279765"/>
            <a:ext cx="12192000" cy="4062651"/>
            <a:chOff x="0" y="2325898"/>
            <a:chExt cx="12192000" cy="4062651"/>
          </a:xfrm>
        </p:grpSpPr>
        <p:sp>
          <p:nvSpPr>
            <p:cNvPr id="6" name="Rectángulo 5">
              <a:extLst>
                <a:ext uri="{FF2B5EF4-FFF2-40B4-BE49-F238E27FC236}">
                  <a16:creationId xmlns:a16="http://schemas.microsoft.com/office/drawing/2014/main" id="{8829D89C-EF73-46D8-8FC6-1E19C000B4AA}"/>
                </a:ext>
              </a:extLst>
            </p:cNvPr>
            <p:cNvSpPr/>
            <p:nvPr/>
          </p:nvSpPr>
          <p:spPr>
            <a:xfrm>
              <a:off x="0" y="5698435"/>
              <a:ext cx="12192000" cy="690114"/>
            </a:xfrm>
            <a:prstGeom prst="rect">
              <a:avLst/>
            </a:prstGeom>
            <a:solidFill>
              <a:srgbClr val="C00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4" name="CuadroTexto 3">
              <a:extLst>
                <a:ext uri="{FF2B5EF4-FFF2-40B4-BE49-F238E27FC236}">
                  <a16:creationId xmlns:a16="http://schemas.microsoft.com/office/drawing/2014/main" id="{FCD6EF5C-6B89-4633-8F38-CFBFECC7CD69}"/>
                </a:ext>
              </a:extLst>
            </p:cNvPr>
            <p:cNvSpPr txBox="1"/>
            <p:nvPr/>
          </p:nvSpPr>
          <p:spPr>
            <a:xfrm>
              <a:off x="6496879" y="2325898"/>
              <a:ext cx="4817166" cy="3231654"/>
            </a:xfrm>
            <a:prstGeom prst="rect">
              <a:avLst/>
            </a:prstGeom>
            <a:solidFill>
              <a:srgbClr val="FFC000"/>
            </a:solidFill>
            <a:ln>
              <a:solidFill>
                <a:schemeClr val="bg1"/>
              </a:solidFill>
              <a:prstDash val="sysDash"/>
            </a:ln>
          </p:spPr>
          <p:txBody>
            <a:bodyPr wrap="square" rtlCol="0">
              <a:spAutoFit/>
            </a:bodyPr>
            <a:lstStyle/>
            <a:p>
              <a:pPr algn="ctr"/>
              <a:endParaRPr lang="es-MX" sz="2400" b="1" dirty="0">
                <a:solidFill>
                  <a:srgbClr val="002060"/>
                </a:solidFill>
                <a:latin typeface="Century Schoolbook" panose="02040604050505020304" pitchFamily="18" charset="0"/>
              </a:endParaRPr>
            </a:p>
            <a:p>
              <a:pPr algn="ctr"/>
              <a:r>
                <a:rPr lang="es-MX" dirty="0"/>
                <a:t>Durante este periodo, tuve la oportunidad de aplicar los conocimientos adquiridos en mi carrera, participando en proyectos clave enfocados en la mejora de procesos internos a través de la automatización, la inteligencia artificial y, fundamentalmente, el análisis de datos. Mi objetivo principal fue contribuir a la eficiencia y estabilidad del sistema bancario nacional, a la vez que fortalecía mis competencias técnicas y profesionales.</a:t>
              </a:r>
              <a:endParaRPr lang="es-MX" dirty="0">
                <a:latin typeface="Century Schoolbook" panose="02040604050505020304" pitchFamily="18" charset="0"/>
              </a:endParaRPr>
            </a:p>
          </p:txBody>
        </p:sp>
      </p:grpSp>
      <p:sp>
        <p:nvSpPr>
          <p:cNvPr id="5" name="Elipse 4">
            <a:extLst>
              <a:ext uri="{FF2B5EF4-FFF2-40B4-BE49-F238E27FC236}">
                <a16:creationId xmlns:a16="http://schemas.microsoft.com/office/drawing/2014/main" id="{67FD70C4-D664-4632-8899-54861C1A2BD9}"/>
              </a:ext>
            </a:extLst>
          </p:cNvPr>
          <p:cNvSpPr/>
          <p:nvPr/>
        </p:nvSpPr>
        <p:spPr>
          <a:xfrm>
            <a:off x="251792" y="1075095"/>
            <a:ext cx="950818" cy="950818"/>
          </a:xfrm>
          <a:prstGeom prst="ellipse">
            <a:avLst/>
          </a:prstGeom>
          <a:solidFill>
            <a:srgbClr val="FFC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a:latin typeface="Franklin Gothic Demi Cond" panose="020B0706030402020204" pitchFamily="34" charset="0"/>
              </a:rPr>
              <a:t>01</a:t>
            </a:r>
            <a:endParaRPr lang="es-PA" sz="2800">
              <a:latin typeface="Franklin Gothic Demi Cond" panose="020B0706030402020204" pitchFamily="34" charset="0"/>
            </a:endParaRPr>
          </a:p>
        </p:txBody>
      </p:sp>
      <p:pic>
        <p:nvPicPr>
          <p:cNvPr id="8" name="Picture 2">
            <a:extLst>
              <a:ext uri="{FF2B5EF4-FFF2-40B4-BE49-F238E27FC236}">
                <a16:creationId xmlns:a16="http://schemas.microsoft.com/office/drawing/2014/main" id="{153F8E9A-2CB0-4C69-9591-7708806780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3411" y="146622"/>
            <a:ext cx="5018897" cy="737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6817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3AE4CD2-AE23-4DAC-9014-04C3AC3A0A61}"/>
              </a:ext>
            </a:extLst>
          </p:cNvPr>
          <p:cNvSpPr/>
          <p:nvPr/>
        </p:nvSpPr>
        <p:spPr>
          <a:xfrm>
            <a:off x="7063409" y="0"/>
            <a:ext cx="5128591" cy="1722783"/>
          </a:xfrm>
          <a:prstGeom prst="rect">
            <a:avLst/>
          </a:prstGeom>
          <a:solidFill>
            <a:srgbClr val="FFC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000" dirty="0">
                <a:latin typeface="Franklin Gothic Demi Cond" panose="020B0706030402020204" pitchFamily="34" charset="0"/>
              </a:rPr>
              <a:t>Presentación del </a:t>
            </a:r>
          </a:p>
          <a:p>
            <a:pPr algn="ctr"/>
            <a:r>
              <a:rPr lang="es-MX" sz="4000" dirty="0">
                <a:latin typeface="Franklin Gothic Demi Cond" panose="020B0706030402020204" pitchFamily="34" charset="0"/>
              </a:rPr>
              <a:t>Informe Final</a:t>
            </a:r>
            <a:endParaRPr lang="es-PA" sz="4000" dirty="0">
              <a:latin typeface="Franklin Gothic Demi Cond" panose="020B0706030402020204" pitchFamily="34" charset="0"/>
            </a:endParaRPr>
          </a:p>
        </p:txBody>
      </p:sp>
      <p:sp>
        <p:nvSpPr>
          <p:cNvPr id="5" name="Elipse 4">
            <a:extLst>
              <a:ext uri="{FF2B5EF4-FFF2-40B4-BE49-F238E27FC236}">
                <a16:creationId xmlns:a16="http://schemas.microsoft.com/office/drawing/2014/main" id="{67FD70C4-D664-4632-8899-54861C1A2BD9}"/>
              </a:ext>
            </a:extLst>
          </p:cNvPr>
          <p:cNvSpPr/>
          <p:nvPr/>
        </p:nvSpPr>
        <p:spPr>
          <a:xfrm>
            <a:off x="7063409" y="771965"/>
            <a:ext cx="950818" cy="950818"/>
          </a:xfrm>
          <a:prstGeom prst="ellipse">
            <a:avLst/>
          </a:prstGeom>
          <a:solidFill>
            <a:srgbClr val="00206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latin typeface="Franklin Gothic Demi Cond" panose="020B0706030402020204" pitchFamily="34" charset="0"/>
              </a:rPr>
              <a:t>02</a:t>
            </a:r>
            <a:endParaRPr lang="es-PA" sz="2800" dirty="0">
              <a:latin typeface="Franklin Gothic Demi Cond" panose="020B0706030402020204" pitchFamily="34" charset="0"/>
            </a:endParaRPr>
          </a:p>
        </p:txBody>
      </p:sp>
      <p:sp>
        <p:nvSpPr>
          <p:cNvPr id="6" name="Rectángulo 5">
            <a:extLst>
              <a:ext uri="{FF2B5EF4-FFF2-40B4-BE49-F238E27FC236}">
                <a16:creationId xmlns:a16="http://schemas.microsoft.com/office/drawing/2014/main" id="{8829D89C-EF73-46D8-8FC6-1E19C000B4AA}"/>
              </a:ext>
            </a:extLst>
          </p:cNvPr>
          <p:cNvSpPr/>
          <p:nvPr/>
        </p:nvSpPr>
        <p:spPr>
          <a:xfrm>
            <a:off x="-1" y="6056244"/>
            <a:ext cx="12192000" cy="690114"/>
          </a:xfrm>
          <a:prstGeom prst="rect">
            <a:avLst/>
          </a:prstGeom>
          <a:solidFill>
            <a:srgbClr val="FFC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4" name="CuadroTexto 3">
            <a:extLst>
              <a:ext uri="{FF2B5EF4-FFF2-40B4-BE49-F238E27FC236}">
                <a16:creationId xmlns:a16="http://schemas.microsoft.com/office/drawing/2014/main" id="{FCD6EF5C-6B89-4633-8F38-CFBFECC7CD69}"/>
              </a:ext>
            </a:extLst>
          </p:cNvPr>
          <p:cNvSpPr txBox="1"/>
          <p:nvPr/>
        </p:nvSpPr>
        <p:spPr>
          <a:xfrm>
            <a:off x="544308" y="1247374"/>
            <a:ext cx="5950760" cy="4154984"/>
          </a:xfrm>
          <a:prstGeom prst="rect">
            <a:avLst/>
          </a:prstGeom>
          <a:solidFill>
            <a:srgbClr val="002060"/>
          </a:solidFill>
          <a:ln>
            <a:solidFill>
              <a:schemeClr val="bg1"/>
            </a:solidFill>
            <a:prstDash val="sysDash"/>
          </a:ln>
        </p:spPr>
        <p:txBody>
          <a:bodyPr wrap="square" rtlCol="0">
            <a:spAutoFit/>
          </a:bodyPr>
          <a:lstStyle/>
          <a:p>
            <a:pPr algn="ctr"/>
            <a:r>
              <a:rPr lang="es-MX" sz="2400" b="1" dirty="0">
                <a:solidFill>
                  <a:schemeClr val="bg1"/>
                </a:solidFill>
                <a:latin typeface="Century Schoolbook" panose="02040604050505020304" pitchFamily="18" charset="0"/>
              </a:rPr>
              <a:t>Esta práctica fue una etapa clave en mi formación como Técnico Superior en Desarrollo de Software. Me permitió aplicar los conocimientos de mi carrera en un entorno real. El informe detalla mis experiencias, lo que aprendí y mis contribuciones, mostrando cómo ayudé a mejorar procesos en la SBP y a fortalecer mis habilidades técnicas y profesionales.</a:t>
            </a:r>
            <a:endParaRPr lang="es-MX" dirty="0">
              <a:solidFill>
                <a:schemeClr val="bg1"/>
              </a:solidFill>
              <a:latin typeface="Century Schoolbook" panose="02040604050505020304" pitchFamily="18" charset="0"/>
            </a:endParaRPr>
          </a:p>
        </p:txBody>
      </p:sp>
      <p:pic>
        <p:nvPicPr>
          <p:cNvPr id="7" name="Picture 2">
            <a:extLst>
              <a:ext uri="{FF2B5EF4-FFF2-40B4-BE49-F238E27FC236}">
                <a16:creationId xmlns:a16="http://schemas.microsoft.com/office/drawing/2014/main" id="{5EE29DC2-FA42-4AD5-B6DB-7C327D2080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5900" y="5996657"/>
            <a:ext cx="5018897" cy="737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620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3AE4CD2-AE23-4DAC-9014-04C3AC3A0A61}"/>
              </a:ext>
            </a:extLst>
          </p:cNvPr>
          <p:cNvSpPr/>
          <p:nvPr/>
        </p:nvSpPr>
        <p:spPr>
          <a:xfrm>
            <a:off x="7063409" y="4552122"/>
            <a:ext cx="5128591" cy="1722783"/>
          </a:xfrm>
          <a:prstGeom prst="rect">
            <a:avLst/>
          </a:prstGeom>
          <a:solidFill>
            <a:srgbClr val="00206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000">
                <a:latin typeface="Franklin Gothic Demi Cond" panose="020B0706030402020204" pitchFamily="34" charset="0"/>
              </a:rPr>
              <a:t>        Objetivo General</a:t>
            </a:r>
            <a:endParaRPr lang="es-PA" sz="4000">
              <a:latin typeface="Franklin Gothic Demi Cond" panose="020B0706030402020204" pitchFamily="34" charset="0"/>
            </a:endParaRPr>
          </a:p>
        </p:txBody>
      </p:sp>
      <p:sp>
        <p:nvSpPr>
          <p:cNvPr id="5" name="Elipse 4">
            <a:extLst>
              <a:ext uri="{FF2B5EF4-FFF2-40B4-BE49-F238E27FC236}">
                <a16:creationId xmlns:a16="http://schemas.microsoft.com/office/drawing/2014/main" id="{67FD70C4-D664-4632-8899-54861C1A2BD9}"/>
              </a:ext>
            </a:extLst>
          </p:cNvPr>
          <p:cNvSpPr/>
          <p:nvPr/>
        </p:nvSpPr>
        <p:spPr>
          <a:xfrm>
            <a:off x="7230694" y="4938104"/>
            <a:ext cx="950818" cy="950818"/>
          </a:xfrm>
          <a:prstGeom prst="ellipse">
            <a:avLst/>
          </a:prstGeom>
          <a:solidFill>
            <a:srgbClr val="002060"/>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a:latin typeface="Franklin Gothic Demi Cond" panose="020B0706030402020204" pitchFamily="34" charset="0"/>
              </a:rPr>
              <a:t>03</a:t>
            </a:r>
            <a:endParaRPr lang="es-PA" sz="2800">
              <a:latin typeface="Franklin Gothic Demi Cond" panose="020B0706030402020204" pitchFamily="34" charset="0"/>
            </a:endParaRPr>
          </a:p>
        </p:txBody>
      </p:sp>
      <p:sp>
        <p:nvSpPr>
          <p:cNvPr id="6" name="Rectángulo 5">
            <a:extLst>
              <a:ext uri="{FF2B5EF4-FFF2-40B4-BE49-F238E27FC236}">
                <a16:creationId xmlns:a16="http://schemas.microsoft.com/office/drawing/2014/main" id="{8829D89C-EF73-46D8-8FC6-1E19C000B4AA}"/>
              </a:ext>
            </a:extLst>
          </p:cNvPr>
          <p:cNvSpPr/>
          <p:nvPr/>
        </p:nvSpPr>
        <p:spPr>
          <a:xfrm>
            <a:off x="-30658" y="3402931"/>
            <a:ext cx="12192000" cy="690114"/>
          </a:xfrm>
          <a:prstGeom prst="rect">
            <a:avLst/>
          </a:prstGeom>
          <a:solidFill>
            <a:srgbClr val="00206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4" name="CuadroTexto 3">
            <a:extLst>
              <a:ext uri="{FF2B5EF4-FFF2-40B4-BE49-F238E27FC236}">
                <a16:creationId xmlns:a16="http://schemas.microsoft.com/office/drawing/2014/main" id="{FCD6EF5C-6B89-4633-8F38-CFBFECC7CD69}"/>
              </a:ext>
            </a:extLst>
          </p:cNvPr>
          <p:cNvSpPr txBox="1"/>
          <p:nvPr/>
        </p:nvSpPr>
        <p:spPr>
          <a:xfrm>
            <a:off x="912719" y="861391"/>
            <a:ext cx="4817166" cy="3231654"/>
          </a:xfrm>
          <a:prstGeom prst="rect">
            <a:avLst/>
          </a:prstGeom>
          <a:solidFill>
            <a:srgbClr val="FFC000"/>
          </a:solidFill>
          <a:ln>
            <a:solidFill>
              <a:schemeClr val="bg1"/>
            </a:solidFill>
            <a:prstDash val="sysDash"/>
          </a:ln>
        </p:spPr>
        <p:txBody>
          <a:bodyPr wrap="square" rtlCol="0">
            <a:spAutoFit/>
          </a:bodyPr>
          <a:lstStyle/>
          <a:p>
            <a:pPr algn="ctr"/>
            <a:endParaRPr lang="es-MX" sz="2400" b="1" dirty="0">
              <a:latin typeface="Century Schoolbook" panose="02040604050505020304" pitchFamily="18" charset="0"/>
            </a:endParaRPr>
          </a:p>
          <a:p>
            <a:pPr algn="ctr"/>
            <a:r>
              <a:rPr lang="es-MX" dirty="0">
                <a:latin typeface="Century Schoolbook" panose="02040604050505020304" pitchFamily="18" charset="0"/>
              </a:rPr>
              <a:t>Describir y reflexionar sobre las experiencias vividas, los aprendizajes alcanzados y los aportes realizados durante el periodo de práctica profesional en la Superintendencia de Bancos de Panamá (SBP)</a:t>
            </a:r>
          </a:p>
          <a:p>
            <a:pPr algn="ctr"/>
            <a:endParaRPr lang="es-MX" dirty="0">
              <a:latin typeface="Century Schoolbook" panose="02040604050505020304" pitchFamily="18" charset="0"/>
            </a:endParaRPr>
          </a:p>
          <a:p>
            <a:pPr algn="ctr"/>
            <a:endParaRPr lang="es-MX" dirty="0">
              <a:latin typeface="Century Schoolbook" panose="02040604050505020304" pitchFamily="18" charset="0"/>
            </a:endParaRPr>
          </a:p>
          <a:p>
            <a:pPr algn="ctr"/>
            <a:r>
              <a:rPr lang="es-MX" dirty="0">
                <a:latin typeface="Century Schoolbook" panose="02040604050505020304" pitchFamily="18" charset="0"/>
              </a:rPr>
              <a:t> </a:t>
            </a:r>
          </a:p>
          <a:p>
            <a:pPr algn="ctr"/>
            <a:endParaRPr lang="es-MX" dirty="0">
              <a:latin typeface="Century Schoolbook" panose="02040604050505020304" pitchFamily="18" charset="0"/>
            </a:endParaRPr>
          </a:p>
        </p:txBody>
      </p:sp>
      <p:pic>
        <p:nvPicPr>
          <p:cNvPr id="7" name="Picture 2">
            <a:extLst>
              <a:ext uri="{FF2B5EF4-FFF2-40B4-BE49-F238E27FC236}">
                <a16:creationId xmlns:a16="http://schemas.microsoft.com/office/drawing/2014/main" id="{4776E9BC-7249-442C-8B64-1844CEEFCD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2445" y="118870"/>
            <a:ext cx="5018897" cy="7379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82109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3AE4CD2-AE23-4DAC-9014-04C3AC3A0A61}"/>
              </a:ext>
            </a:extLst>
          </p:cNvPr>
          <p:cNvSpPr/>
          <p:nvPr/>
        </p:nvSpPr>
        <p:spPr>
          <a:xfrm>
            <a:off x="7063409" y="228367"/>
            <a:ext cx="5128591" cy="1722783"/>
          </a:xfrm>
          <a:prstGeom prst="rect">
            <a:avLst/>
          </a:prstGeom>
          <a:solidFill>
            <a:srgbClr val="FFC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4000">
                <a:latin typeface="Franklin Gothic Demi Cond" panose="020B0706030402020204" pitchFamily="34" charset="0"/>
              </a:rPr>
              <a:t> Objetivos</a:t>
            </a:r>
          </a:p>
          <a:p>
            <a:pPr algn="ctr"/>
            <a:r>
              <a:rPr lang="es-MX" sz="4000">
                <a:latin typeface="Franklin Gothic Demi Cond" panose="020B0706030402020204" pitchFamily="34" charset="0"/>
              </a:rPr>
              <a:t> Específicos </a:t>
            </a:r>
            <a:endParaRPr lang="es-PA" sz="4000">
              <a:latin typeface="Franklin Gothic Demi Cond" panose="020B0706030402020204" pitchFamily="34" charset="0"/>
            </a:endParaRPr>
          </a:p>
        </p:txBody>
      </p:sp>
      <p:sp>
        <p:nvSpPr>
          <p:cNvPr id="5" name="Elipse 4">
            <a:extLst>
              <a:ext uri="{FF2B5EF4-FFF2-40B4-BE49-F238E27FC236}">
                <a16:creationId xmlns:a16="http://schemas.microsoft.com/office/drawing/2014/main" id="{67FD70C4-D664-4632-8899-54861C1A2BD9}"/>
              </a:ext>
            </a:extLst>
          </p:cNvPr>
          <p:cNvSpPr/>
          <p:nvPr/>
        </p:nvSpPr>
        <p:spPr>
          <a:xfrm>
            <a:off x="7363215" y="614349"/>
            <a:ext cx="950818" cy="950818"/>
          </a:xfrm>
          <a:prstGeom prst="ellipse">
            <a:avLst/>
          </a:prstGeom>
          <a:solidFill>
            <a:srgbClr val="FFC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a:latin typeface="Franklin Gothic Demi Cond" panose="020B0706030402020204" pitchFamily="34" charset="0"/>
              </a:rPr>
              <a:t>03</a:t>
            </a:r>
            <a:endParaRPr lang="es-PA" sz="2800">
              <a:latin typeface="Franklin Gothic Demi Cond" panose="020B0706030402020204" pitchFamily="34" charset="0"/>
            </a:endParaRPr>
          </a:p>
        </p:txBody>
      </p:sp>
      <p:sp>
        <p:nvSpPr>
          <p:cNvPr id="6" name="Rectángulo 5">
            <a:extLst>
              <a:ext uri="{FF2B5EF4-FFF2-40B4-BE49-F238E27FC236}">
                <a16:creationId xmlns:a16="http://schemas.microsoft.com/office/drawing/2014/main" id="{8829D89C-EF73-46D8-8FC6-1E19C000B4AA}"/>
              </a:ext>
            </a:extLst>
          </p:cNvPr>
          <p:cNvSpPr/>
          <p:nvPr/>
        </p:nvSpPr>
        <p:spPr>
          <a:xfrm>
            <a:off x="0" y="4906851"/>
            <a:ext cx="12192000" cy="690114"/>
          </a:xfrm>
          <a:prstGeom prst="rect">
            <a:avLst/>
          </a:prstGeom>
          <a:solidFill>
            <a:srgbClr val="C00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4" name="CuadroTexto 3">
            <a:extLst>
              <a:ext uri="{FF2B5EF4-FFF2-40B4-BE49-F238E27FC236}">
                <a16:creationId xmlns:a16="http://schemas.microsoft.com/office/drawing/2014/main" id="{FCD6EF5C-6B89-4633-8F38-CFBFECC7CD69}"/>
              </a:ext>
            </a:extLst>
          </p:cNvPr>
          <p:cNvSpPr txBox="1"/>
          <p:nvPr/>
        </p:nvSpPr>
        <p:spPr>
          <a:xfrm>
            <a:off x="130815" y="4027305"/>
            <a:ext cx="3657600" cy="1569660"/>
          </a:xfrm>
          <a:prstGeom prst="rect">
            <a:avLst/>
          </a:prstGeom>
          <a:solidFill>
            <a:srgbClr val="002060"/>
          </a:solidFill>
          <a:ln>
            <a:solidFill>
              <a:schemeClr val="bg1"/>
            </a:solidFill>
            <a:prstDash val="sysDash"/>
          </a:ln>
        </p:spPr>
        <p:txBody>
          <a:bodyPr wrap="square" rtlCol="0">
            <a:spAutoFit/>
          </a:bodyPr>
          <a:lstStyle/>
          <a:p>
            <a:pPr algn="ctr"/>
            <a:r>
              <a:rPr lang="es-MX" sz="2400" dirty="0">
                <a:solidFill>
                  <a:schemeClr val="bg1"/>
                </a:solidFill>
                <a:latin typeface="Century Schoolbook" panose="02040604050505020304" pitchFamily="18" charset="0"/>
              </a:rPr>
              <a:t>Detallar las actividades desarrolladas semana a semana y proyectos en los que se participó</a:t>
            </a:r>
            <a:endParaRPr lang="es-MX" dirty="0">
              <a:solidFill>
                <a:schemeClr val="bg1"/>
              </a:solidFill>
              <a:latin typeface="Century Schoolbook" panose="02040604050505020304" pitchFamily="18" charset="0"/>
            </a:endParaRPr>
          </a:p>
        </p:txBody>
      </p:sp>
      <p:sp>
        <p:nvSpPr>
          <p:cNvPr id="10" name="CuadroTexto 9">
            <a:extLst>
              <a:ext uri="{FF2B5EF4-FFF2-40B4-BE49-F238E27FC236}">
                <a16:creationId xmlns:a16="http://schemas.microsoft.com/office/drawing/2014/main" id="{2178A54B-5FE9-48A3-8E42-68C2130F092F}"/>
              </a:ext>
            </a:extLst>
          </p:cNvPr>
          <p:cNvSpPr txBox="1"/>
          <p:nvPr/>
        </p:nvSpPr>
        <p:spPr>
          <a:xfrm>
            <a:off x="4205005" y="3657973"/>
            <a:ext cx="3657600" cy="1938992"/>
          </a:xfrm>
          <a:prstGeom prst="rect">
            <a:avLst/>
          </a:prstGeom>
          <a:solidFill>
            <a:srgbClr val="002060"/>
          </a:solidFill>
          <a:ln>
            <a:solidFill>
              <a:schemeClr val="bg1"/>
            </a:solidFill>
            <a:prstDash val="sysDash"/>
          </a:ln>
        </p:spPr>
        <p:txBody>
          <a:bodyPr wrap="square" rtlCol="0">
            <a:spAutoFit/>
          </a:bodyPr>
          <a:lstStyle/>
          <a:p>
            <a:pPr algn="ctr"/>
            <a:endParaRPr lang="es-MX" sz="2400" b="1" dirty="0">
              <a:solidFill>
                <a:schemeClr val="bg1"/>
              </a:solidFill>
              <a:latin typeface="Century Schoolbook" panose="02040604050505020304" pitchFamily="18" charset="0"/>
            </a:endParaRPr>
          </a:p>
          <a:p>
            <a:pPr algn="ctr"/>
            <a:r>
              <a:rPr lang="es-MX" sz="2400" dirty="0">
                <a:solidFill>
                  <a:schemeClr val="bg1"/>
                </a:solidFill>
                <a:latin typeface="Century Schoolbook" panose="02040604050505020304" pitchFamily="18" charset="0"/>
              </a:rPr>
              <a:t>Exponer los logros obtenidos, las competencias técnicas y blandas desarrolladas </a:t>
            </a:r>
          </a:p>
        </p:txBody>
      </p:sp>
      <p:sp>
        <p:nvSpPr>
          <p:cNvPr id="11" name="CuadroTexto 10">
            <a:extLst>
              <a:ext uri="{FF2B5EF4-FFF2-40B4-BE49-F238E27FC236}">
                <a16:creationId xmlns:a16="http://schemas.microsoft.com/office/drawing/2014/main" id="{C445B074-C673-4643-A8D8-73497D0E25F0}"/>
              </a:ext>
            </a:extLst>
          </p:cNvPr>
          <p:cNvSpPr txBox="1"/>
          <p:nvPr/>
        </p:nvSpPr>
        <p:spPr>
          <a:xfrm>
            <a:off x="8314033" y="4027305"/>
            <a:ext cx="3657600" cy="1569660"/>
          </a:xfrm>
          <a:prstGeom prst="rect">
            <a:avLst/>
          </a:prstGeom>
          <a:solidFill>
            <a:srgbClr val="002060"/>
          </a:solidFill>
          <a:ln>
            <a:solidFill>
              <a:schemeClr val="bg1"/>
            </a:solidFill>
            <a:prstDash val="sysDash"/>
          </a:ln>
        </p:spPr>
        <p:txBody>
          <a:bodyPr wrap="square" rtlCol="0">
            <a:spAutoFit/>
          </a:bodyPr>
          <a:lstStyle/>
          <a:p>
            <a:pPr algn="ctr"/>
            <a:endParaRPr lang="es-MX" sz="2400" b="1" dirty="0">
              <a:solidFill>
                <a:schemeClr val="bg1"/>
              </a:solidFill>
              <a:latin typeface="Century Schoolbook" panose="02040604050505020304" pitchFamily="18" charset="0"/>
            </a:endParaRPr>
          </a:p>
          <a:p>
            <a:pPr algn="ctr"/>
            <a:r>
              <a:rPr lang="es-MX" sz="2400" dirty="0">
                <a:solidFill>
                  <a:schemeClr val="bg1"/>
                </a:solidFill>
                <a:latin typeface="Century Schoolbook" panose="02040604050505020304" pitchFamily="18" charset="0"/>
              </a:rPr>
              <a:t>Identificar y analizar las principales dificultades enfrentadas</a:t>
            </a:r>
          </a:p>
        </p:txBody>
      </p:sp>
      <p:pic>
        <p:nvPicPr>
          <p:cNvPr id="9" name="Picture 2">
            <a:extLst>
              <a:ext uri="{FF2B5EF4-FFF2-40B4-BE49-F238E27FC236}">
                <a16:creationId xmlns:a16="http://schemas.microsoft.com/office/drawing/2014/main" id="{05E55421-D360-4108-A24B-DA66FA3414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815" y="9269"/>
            <a:ext cx="5018897" cy="737924"/>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989A9892-0FD6-4124-805A-988C237C9F82}"/>
              </a:ext>
            </a:extLst>
          </p:cNvPr>
          <p:cNvSpPr txBox="1"/>
          <p:nvPr/>
        </p:nvSpPr>
        <p:spPr>
          <a:xfrm>
            <a:off x="2808514" y="1565167"/>
            <a:ext cx="3415004" cy="830997"/>
          </a:xfrm>
          <a:prstGeom prst="rect">
            <a:avLst/>
          </a:prstGeom>
          <a:noFill/>
        </p:spPr>
        <p:txBody>
          <a:bodyPr wrap="square" rtlCol="0">
            <a:spAutoFit/>
          </a:bodyPr>
          <a:lstStyle/>
          <a:p>
            <a:r>
              <a:rPr lang="es-PA" sz="4800" b="1" dirty="0">
                <a:solidFill>
                  <a:srgbClr val="002060"/>
                </a:solidFill>
              </a:rPr>
              <a:t>OPCIONAL</a:t>
            </a:r>
          </a:p>
        </p:txBody>
      </p:sp>
    </p:spTree>
    <p:extLst>
      <p:ext uri="{BB962C8B-B14F-4D97-AF65-F5344CB8AC3E}">
        <p14:creationId xmlns:p14="http://schemas.microsoft.com/office/powerpoint/2010/main" val="651030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A8515A50-54E8-A12F-7DD1-AFB702C07CE7}"/>
              </a:ext>
            </a:extLst>
          </p:cNvPr>
          <p:cNvSpPr/>
          <p:nvPr/>
        </p:nvSpPr>
        <p:spPr>
          <a:xfrm>
            <a:off x="7063410" y="222392"/>
            <a:ext cx="1090776" cy="1728757"/>
          </a:xfrm>
          <a:prstGeom prst="rect">
            <a:avLst/>
          </a:prstGeom>
          <a:solidFill>
            <a:srgbClr val="002060"/>
          </a:solidFill>
          <a:ln>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s-PA" sz="2800" dirty="0">
              <a:latin typeface="Franklin Gothic Demi Cond" panose="020B0706030402020204" pitchFamily="34" charset="0"/>
            </a:endParaRPr>
          </a:p>
        </p:txBody>
      </p:sp>
      <p:sp>
        <p:nvSpPr>
          <p:cNvPr id="2" name="Rectángulo 1">
            <a:extLst>
              <a:ext uri="{FF2B5EF4-FFF2-40B4-BE49-F238E27FC236}">
                <a16:creationId xmlns:a16="http://schemas.microsoft.com/office/drawing/2014/main" id="{93AE4CD2-AE23-4DAC-9014-04C3AC3A0A61}"/>
              </a:ext>
            </a:extLst>
          </p:cNvPr>
          <p:cNvSpPr/>
          <p:nvPr/>
        </p:nvSpPr>
        <p:spPr>
          <a:xfrm>
            <a:off x="8060568" y="228367"/>
            <a:ext cx="4131432" cy="1722783"/>
          </a:xfrm>
          <a:prstGeom prst="rect">
            <a:avLst/>
          </a:prstGeom>
          <a:solidFill>
            <a:srgbClr val="002060"/>
          </a:solidFill>
          <a:ln>
            <a:solidFill>
              <a:srgbClr val="00206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2800" dirty="0"/>
              <a:t>Sobre la Superintendencia de Bancos de Panamá (SBP)</a:t>
            </a:r>
            <a:endParaRPr lang="es-PA" sz="2800" dirty="0">
              <a:latin typeface="Franklin Gothic Demi Cond" panose="020B0706030402020204" pitchFamily="34" charset="0"/>
            </a:endParaRPr>
          </a:p>
        </p:txBody>
      </p:sp>
      <p:sp>
        <p:nvSpPr>
          <p:cNvPr id="5" name="Elipse 4">
            <a:extLst>
              <a:ext uri="{FF2B5EF4-FFF2-40B4-BE49-F238E27FC236}">
                <a16:creationId xmlns:a16="http://schemas.microsoft.com/office/drawing/2014/main" id="{67FD70C4-D664-4632-8899-54861C1A2BD9}"/>
              </a:ext>
            </a:extLst>
          </p:cNvPr>
          <p:cNvSpPr/>
          <p:nvPr/>
        </p:nvSpPr>
        <p:spPr>
          <a:xfrm>
            <a:off x="7261372" y="726111"/>
            <a:ext cx="799196" cy="715347"/>
          </a:xfrm>
          <a:prstGeom prst="ellipse">
            <a:avLst/>
          </a:prstGeom>
          <a:solidFill>
            <a:srgbClr val="FFC000"/>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dirty="0">
                <a:latin typeface="Franklin Gothic Demi Cond" panose="020B0706030402020204" pitchFamily="34" charset="0"/>
              </a:rPr>
              <a:t>04</a:t>
            </a:r>
            <a:endParaRPr lang="es-PA" sz="2800" dirty="0">
              <a:latin typeface="Franklin Gothic Demi Cond" panose="020B0706030402020204" pitchFamily="34" charset="0"/>
            </a:endParaRPr>
          </a:p>
        </p:txBody>
      </p:sp>
      <p:sp>
        <p:nvSpPr>
          <p:cNvPr id="6" name="Rectángulo 5">
            <a:extLst>
              <a:ext uri="{FF2B5EF4-FFF2-40B4-BE49-F238E27FC236}">
                <a16:creationId xmlns:a16="http://schemas.microsoft.com/office/drawing/2014/main" id="{8829D89C-EF73-46D8-8FC6-1E19C000B4AA}"/>
              </a:ext>
            </a:extLst>
          </p:cNvPr>
          <p:cNvSpPr/>
          <p:nvPr/>
        </p:nvSpPr>
        <p:spPr>
          <a:xfrm>
            <a:off x="0" y="4906851"/>
            <a:ext cx="12192000" cy="690114"/>
          </a:xfrm>
          <a:prstGeom prst="rect">
            <a:avLst/>
          </a:prstGeom>
          <a:solidFill>
            <a:srgbClr val="FFC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11" name="CuadroTexto 10">
            <a:extLst>
              <a:ext uri="{FF2B5EF4-FFF2-40B4-BE49-F238E27FC236}">
                <a16:creationId xmlns:a16="http://schemas.microsoft.com/office/drawing/2014/main" id="{C445B074-C673-4643-A8D8-73497D0E25F0}"/>
              </a:ext>
            </a:extLst>
          </p:cNvPr>
          <p:cNvSpPr txBox="1"/>
          <p:nvPr/>
        </p:nvSpPr>
        <p:spPr>
          <a:xfrm>
            <a:off x="8279196" y="4396636"/>
            <a:ext cx="3657600" cy="1200329"/>
          </a:xfrm>
          <a:prstGeom prst="rect">
            <a:avLst/>
          </a:prstGeom>
          <a:solidFill>
            <a:srgbClr val="002060"/>
          </a:solidFill>
          <a:ln>
            <a:solidFill>
              <a:schemeClr val="bg1"/>
            </a:solidFill>
            <a:prstDash val="sysDash"/>
          </a:ln>
        </p:spPr>
        <p:txBody>
          <a:bodyPr wrap="square" rtlCol="0">
            <a:spAutoFit/>
          </a:bodyPr>
          <a:lstStyle/>
          <a:p>
            <a:pPr algn="ctr"/>
            <a:endParaRPr lang="es-MX" sz="2400" b="1" dirty="0">
              <a:solidFill>
                <a:schemeClr val="bg1"/>
              </a:solidFill>
              <a:latin typeface="Century Schoolbook" panose="02040604050505020304" pitchFamily="18" charset="0"/>
            </a:endParaRPr>
          </a:p>
          <a:p>
            <a:pPr algn="ctr"/>
            <a:r>
              <a:rPr lang="es-MX" sz="2400" b="1" dirty="0">
                <a:solidFill>
                  <a:schemeClr val="bg1"/>
                </a:solidFill>
                <a:latin typeface="Century Schoolbook" panose="02040604050505020304" pitchFamily="18" charset="0"/>
              </a:rPr>
              <a:t>Es una entidad autónoma.</a:t>
            </a:r>
          </a:p>
        </p:txBody>
      </p:sp>
      <p:pic>
        <p:nvPicPr>
          <p:cNvPr id="9" name="Picture 2">
            <a:extLst>
              <a:ext uri="{FF2B5EF4-FFF2-40B4-BE49-F238E27FC236}">
                <a16:creationId xmlns:a16="http://schemas.microsoft.com/office/drawing/2014/main" id="{FCDA8549-DB10-470C-AF7C-15E223C6AB5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695" y="46592"/>
            <a:ext cx="5018897" cy="737924"/>
          </a:xfrm>
          <a:prstGeom prst="rect">
            <a:avLst/>
          </a:prstGeom>
          <a:noFill/>
          <a:extLst>
            <a:ext uri="{909E8E84-426E-40DD-AFC4-6F175D3DCCD1}">
              <a14:hiddenFill xmlns:a14="http://schemas.microsoft.com/office/drawing/2010/main">
                <a:solidFill>
                  <a:srgbClr val="FFFFFF"/>
                </a:solidFill>
              </a14:hiddenFill>
            </a:ext>
          </a:extLst>
        </p:spPr>
      </p:pic>
      <p:sp>
        <p:nvSpPr>
          <p:cNvPr id="12" name="CuadroTexto 11">
            <a:extLst>
              <a:ext uri="{FF2B5EF4-FFF2-40B4-BE49-F238E27FC236}">
                <a16:creationId xmlns:a16="http://schemas.microsoft.com/office/drawing/2014/main" id="{34BAEE4A-26D4-F876-5DAC-842A94E2BCB1}"/>
              </a:ext>
            </a:extLst>
          </p:cNvPr>
          <p:cNvSpPr txBox="1"/>
          <p:nvPr/>
        </p:nvSpPr>
        <p:spPr>
          <a:xfrm>
            <a:off x="4205005" y="4039776"/>
            <a:ext cx="3657600" cy="1569660"/>
          </a:xfrm>
          <a:prstGeom prst="rect">
            <a:avLst/>
          </a:prstGeom>
          <a:solidFill>
            <a:srgbClr val="002060"/>
          </a:solidFill>
          <a:ln>
            <a:solidFill>
              <a:schemeClr val="bg1"/>
            </a:solidFill>
            <a:prstDash val="sysDash"/>
          </a:ln>
        </p:spPr>
        <p:txBody>
          <a:bodyPr wrap="square" rtlCol="0">
            <a:spAutoFit/>
          </a:bodyPr>
          <a:lstStyle/>
          <a:p>
            <a:pPr algn="ctr"/>
            <a:r>
              <a:rPr lang="es-MX" sz="2400" b="1" dirty="0">
                <a:solidFill>
                  <a:schemeClr val="bg1"/>
                </a:solidFill>
                <a:latin typeface="Century Schoolbook" panose="02040604050505020304" pitchFamily="18" charset="0"/>
              </a:rPr>
              <a:t>Se encarga de regular y supervisar el sistema bancario nacional.</a:t>
            </a:r>
          </a:p>
        </p:txBody>
      </p:sp>
      <p:sp>
        <p:nvSpPr>
          <p:cNvPr id="13" name="CuadroTexto 12">
            <a:extLst>
              <a:ext uri="{FF2B5EF4-FFF2-40B4-BE49-F238E27FC236}">
                <a16:creationId xmlns:a16="http://schemas.microsoft.com/office/drawing/2014/main" id="{BC07B414-7069-AA86-5420-B3D96C8BD4F6}"/>
              </a:ext>
            </a:extLst>
          </p:cNvPr>
          <p:cNvSpPr txBox="1"/>
          <p:nvPr/>
        </p:nvSpPr>
        <p:spPr>
          <a:xfrm>
            <a:off x="130814" y="3670444"/>
            <a:ext cx="3657600" cy="1938992"/>
          </a:xfrm>
          <a:prstGeom prst="rect">
            <a:avLst/>
          </a:prstGeom>
          <a:solidFill>
            <a:srgbClr val="002060"/>
          </a:solidFill>
          <a:ln>
            <a:solidFill>
              <a:schemeClr val="bg1"/>
            </a:solidFill>
            <a:prstDash val="sysDash"/>
          </a:ln>
        </p:spPr>
        <p:txBody>
          <a:bodyPr wrap="square" rtlCol="0">
            <a:spAutoFit/>
          </a:bodyPr>
          <a:lstStyle/>
          <a:p>
            <a:pPr algn="ctr"/>
            <a:r>
              <a:rPr lang="es-MX" sz="2400" b="1" dirty="0">
                <a:solidFill>
                  <a:schemeClr val="bg1"/>
                </a:solidFill>
                <a:latin typeface="Century Schoolbook" panose="02040604050505020304" pitchFamily="18" charset="0"/>
              </a:rPr>
              <a:t>Su labor principal es velar por la estabilidad, solidez y eficiencia del sistema bancario en Panamá.</a:t>
            </a:r>
            <a:endParaRPr lang="es-MX" dirty="0">
              <a:solidFill>
                <a:schemeClr val="bg1"/>
              </a:solidFill>
              <a:latin typeface="Century Schoolbook" panose="02040604050505020304" pitchFamily="18" charset="0"/>
            </a:endParaRPr>
          </a:p>
        </p:txBody>
      </p:sp>
    </p:spTree>
    <p:extLst>
      <p:ext uri="{BB962C8B-B14F-4D97-AF65-F5344CB8AC3E}">
        <p14:creationId xmlns:p14="http://schemas.microsoft.com/office/powerpoint/2010/main" val="379025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93AE4CD2-AE23-4DAC-9014-04C3AC3A0A61}"/>
              </a:ext>
            </a:extLst>
          </p:cNvPr>
          <p:cNvSpPr/>
          <p:nvPr/>
        </p:nvSpPr>
        <p:spPr>
          <a:xfrm>
            <a:off x="8405983" y="-49057"/>
            <a:ext cx="3786017" cy="1255006"/>
          </a:xfrm>
          <a:prstGeom prst="rect">
            <a:avLst/>
          </a:prstGeom>
          <a:solidFill>
            <a:srgbClr val="FFC000"/>
          </a:solid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s-MX" sz="4000" dirty="0">
                <a:latin typeface="Franklin Gothic Demi Cond" panose="020B0706030402020204" pitchFamily="34" charset="0"/>
              </a:rPr>
              <a:t>        Flujos para el monitoreo </a:t>
            </a:r>
            <a:endParaRPr lang="es-PA" sz="4000" dirty="0">
              <a:latin typeface="Franklin Gothic Demi Cond" panose="020B0706030402020204" pitchFamily="34" charset="0"/>
            </a:endParaRPr>
          </a:p>
        </p:txBody>
      </p:sp>
      <p:sp>
        <p:nvSpPr>
          <p:cNvPr id="5" name="Elipse 4">
            <a:extLst>
              <a:ext uri="{FF2B5EF4-FFF2-40B4-BE49-F238E27FC236}">
                <a16:creationId xmlns:a16="http://schemas.microsoft.com/office/drawing/2014/main" id="{67FD70C4-D664-4632-8899-54861C1A2BD9}"/>
              </a:ext>
            </a:extLst>
          </p:cNvPr>
          <p:cNvSpPr/>
          <p:nvPr/>
        </p:nvSpPr>
        <p:spPr>
          <a:xfrm>
            <a:off x="8520296" y="103037"/>
            <a:ext cx="950818" cy="950818"/>
          </a:xfrm>
          <a:prstGeom prst="ellipse">
            <a:avLst/>
          </a:prstGeom>
          <a:solidFill>
            <a:srgbClr val="002060"/>
          </a:solidFill>
          <a:ln>
            <a:solidFill>
              <a:srgbClr val="FFC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MX" sz="2800">
                <a:latin typeface="Franklin Gothic Demi Cond" panose="020B0706030402020204" pitchFamily="34" charset="0"/>
              </a:rPr>
              <a:t>05</a:t>
            </a:r>
            <a:endParaRPr lang="es-PA" sz="2800">
              <a:latin typeface="Franklin Gothic Demi Cond" panose="020B0706030402020204" pitchFamily="34" charset="0"/>
            </a:endParaRPr>
          </a:p>
        </p:txBody>
      </p:sp>
      <p:sp>
        <p:nvSpPr>
          <p:cNvPr id="4" name="CuadroTexto 3">
            <a:extLst>
              <a:ext uri="{FF2B5EF4-FFF2-40B4-BE49-F238E27FC236}">
                <a16:creationId xmlns:a16="http://schemas.microsoft.com/office/drawing/2014/main" id="{FCD6EF5C-6B89-4633-8F38-CFBFECC7CD69}"/>
              </a:ext>
            </a:extLst>
          </p:cNvPr>
          <p:cNvSpPr txBox="1"/>
          <p:nvPr/>
        </p:nvSpPr>
        <p:spPr>
          <a:xfrm>
            <a:off x="0" y="1593936"/>
            <a:ext cx="3520085" cy="2031325"/>
          </a:xfrm>
          <a:prstGeom prst="rect">
            <a:avLst/>
          </a:prstGeom>
          <a:solidFill>
            <a:srgbClr val="FFC000"/>
          </a:solidFill>
          <a:ln>
            <a:solidFill>
              <a:schemeClr val="bg1"/>
            </a:solidFill>
            <a:prstDash val="sysDash"/>
          </a:ln>
        </p:spPr>
        <p:txBody>
          <a:bodyPr wrap="square" rtlCol="0">
            <a:spAutoFit/>
          </a:bodyPr>
          <a:lstStyle/>
          <a:p>
            <a:pPr algn="ctr"/>
            <a:br>
              <a:rPr lang="es-MX" b="1" dirty="0">
                <a:latin typeface="Century Schoolbook" panose="02040604050505020304" pitchFamily="18" charset="0"/>
              </a:rPr>
            </a:br>
            <a:r>
              <a:rPr lang="es-MX" dirty="0">
                <a:latin typeface="Century Schoolbook" panose="02040604050505020304" pitchFamily="18" charset="0"/>
              </a:rPr>
              <a:t>Fragmento de un flujo de automatizado para la carga, monitoreo y supervisión de las etapas y coordinadores encargados de la planificación de las inspecciones bancarias </a:t>
            </a:r>
            <a:endParaRPr lang="es-MX" b="1" dirty="0">
              <a:latin typeface="Century Schoolbook" panose="02040604050505020304" pitchFamily="18" charset="0"/>
            </a:endParaRPr>
          </a:p>
        </p:txBody>
      </p:sp>
      <p:sp>
        <p:nvSpPr>
          <p:cNvPr id="15" name="CuadroTexto 14">
            <a:extLst>
              <a:ext uri="{FF2B5EF4-FFF2-40B4-BE49-F238E27FC236}">
                <a16:creationId xmlns:a16="http://schemas.microsoft.com/office/drawing/2014/main" id="{AA87DEF1-81E2-46B9-9E78-85FAA6ABD9D5}"/>
              </a:ext>
            </a:extLst>
          </p:cNvPr>
          <p:cNvSpPr txBox="1"/>
          <p:nvPr/>
        </p:nvSpPr>
        <p:spPr>
          <a:xfrm>
            <a:off x="8463985" y="3905949"/>
            <a:ext cx="3520085" cy="2308324"/>
          </a:xfrm>
          <a:prstGeom prst="rect">
            <a:avLst/>
          </a:prstGeom>
          <a:solidFill>
            <a:srgbClr val="FFC000"/>
          </a:solidFill>
          <a:ln>
            <a:solidFill>
              <a:schemeClr val="bg1"/>
            </a:solidFill>
            <a:prstDash val="sysDash"/>
          </a:ln>
        </p:spPr>
        <p:txBody>
          <a:bodyPr wrap="square" rtlCol="0">
            <a:spAutoFit/>
          </a:bodyPr>
          <a:lstStyle/>
          <a:p>
            <a:pPr algn="ctr"/>
            <a:endParaRPr lang="es-MX" b="1" dirty="0">
              <a:latin typeface="Century Schoolbook" panose="02040604050505020304" pitchFamily="18" charset="0"/>
            </a:endParaRPr>
          </a:p>
          <a:p>
            <a:pPr algn="ctr"/>
            <a:r>
              <a:rPr lang="es-MX" dirty="0">
                <a:latin typeface="Century Schoolbook" panose="02040604050505020304" pitchFamily="18" charset="0"/>
              </a:rPr>
              <a:t>Este flujo se dividió en 5 etapas, cada una encargada de un proceso para el correcto monitoreo y carga de información evitando perdidas en el camino y mejorando la trazabilidad de la información </a:t>
            </a:r>
          </a:p>
        </p:txBody>
      </p:sp>
      <p:grpSp>
        <p:nvGrpSpPr>
          <p:cNvPr id="19" name="Grupo 18">
            <a:extLst>
              <a:ext uri="{FF2B5EF4-FFF2-40B4-BE49-F238E27FC236}">
                <a16:creationId xmlns:a16="http://schemas.microsoft.com/office/drawing/2014/main" id="{1DB44738-014B-441B-AE8F-1BBCA1EF7FBE}"/>
              </a:ext>
            </a:extLst>
          </p:cNvPr>
          <p:cNvGrpSpPr/>
          <p:nvPr/>
        </p:nvGrpSpPr>
        <p:grpSpPr>
          <a:xfrm>
            <a:off x="0" y="3625261"/>
            <a:ext cx="12221000" cy="3255765"/>
            <a:chOff x="0" y="3625261"/>
            <a:chExt cx="12221000" cy="3255765"/>
          </a:xfrm>
          <a:solidFill>
            <a:srgbClr val="002060"/>
          </a:solidFill>
        </p:grpSpPr>
        <p:sp>
          <p:nvSpPr>
            <p:cNvPr id="6" name="Rectángulo 5">
              <a:extLst>
                <a:ext uri="{FF2B5EF4-FFF2-40B4-BE49-F238E27FC236}">
                  <a16:creationId xmlns:a16="http://schemas.microsoft.com/office/drawing/2014/main" id="{8829D89C-EF73-46D8-8FC6-1E19C000B4AA}"/>
                </a:ext>
              </a:extLst>
            </p:cNvPr>
            <p:cNvSpPr/>
            <p:nvPr/>
          </p:nvSpPr>
          <p:spPr>
            <a:xfrm>
              <a:off x="8463985" y="6190912"/>
              <a:ext cx="3757015" cy="690114"/>
            </a:xfrm>
            <a:prstGeom prst="rect">
              <a:avLst/>
            </a:prstGeom>
            <a:grp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17" name="Rectángulo 16">
              <a:extLst>
                <a:ext uri="{FF2B5EF4-FFF2-40B4-BE49-F238E27FC236}">
                  <a16:creationId xmlns:a16="http://schemas.microsoft.com/office/drawing/2014/main" id="{977585AB-7CF0-4D21-88A6-D5BA14F3B80D}"/>
                </a:ext>
              </a:extLst>
            </p:cNvPr>
            <p:cNvSpPr/>
            <p:nvPr/>
          </p:nvSpPr>
          <p:spPr>
            <a:xfrm>
              <a:off x="4174434" y="5060111"/>
              <a:ext cx="4289552" cy="690114"/>
            </a:xfrm>
            <a:prstGeom prst="rect">
              <a:avLst/>
            </a:prstGeom>
            <a:grp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sp>
          <p:nvSpPr>
            <p:cNvPr id="18" name="Rectángulo 17">
              <a:extLst>
                <a:ext uri="{FF2B5EF4-FFF2-40B4-BE49-F238E27FC236}">
                  <a16:creationId xmlns:a16="http://schemas.microsoft.com/office/drawing/2014/main" id="{C3A4DFEF-EA20-46C9-A37B-2C10DC3912F6}"/>
                </a:ext>
              </a:extLst>
            </p:cNvPr>
            <p:cNvSpPr/>
            <p:nvPr/>
          </p:nvSpPr>
          <p:spPr>
            <a:xfrm>
              <a:off x="0" y="3625261"/>
              <a:ext cx="4174434" cy="690114"/>
            </a:xfrm>
            <a:prstGeom prst="rect">
              <a:avLst/>
            </a:prstGeom>
            <a:grpFill/>
            <a:ln>
              <a:solidFill>
                <a:schemeClr val="bg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A"/>
            </a:p>
          </p:txBody>
        </p:sp>
      </p:grpSp>
      <p:pic>
        <p:nvPicPr>
          <p:cNvPr id="12" name="Picture 2">
            <a:extLst>
              <a:ext uri="{FF2B5EF4-FFF2-40B4-BE49-F238E27FC236}">
                <a16:creationId xmlns:a16="http://schemas.microsoft.com/office/drawing/2014/main" id="{1B1FC43F-2381-4FE0-83CC-4C095BFFA6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231" y="5940709"/>
            <a:ext cx="5018897" cy="737924"/>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0">
            <a:extLst>
              <a:ext uri="{FF2B5EF4-FFF2-40B4-BE49-F238E27FC236}">
                <a16:creationId xmlns:a16="http://schemas.microsoft.com/office/drawing/2014/main" id="{179E2C21-1CA5-F925-9FED-9654A862B1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22975" y="1593936"/>
            <a:ext cx="4082040" cy="3426111"/>
          </a:xfrm>
          <a:prstGeom prst="rect">
            <a:avLst/>
          </a:prstGeom>
          <a:ln w="76200">
            <a:solidFill>
              <a:srgbClr val="FFC000"/>
            </a:solidFill>
          </a:ln>
        </p:spPr>
      </p:pic>
    </p:spTree>
    <p:extLst>
      <p:ext uri="{BB962C8B-B14F-4D97-AF65-F5344CB8AC3E}">
        <p14:creationId xmlns:p14="http://schemas.microsoft.com/office/powerpoint/2010/main" val="238676882"/>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8390B5CD4679814B9C8C0B95F6BF20A2" ma:contentTypeVersion="11" ma:contentTypeDescription="Crear nuevo documento." ma:contentTypeScope="" ma:versionID="d0fcb7be082571818566ec7f0792c127">
  <xsd:schema xmlns:xsd="http://www.w3.org/2001/XMLSchema" xmlns:xs="http://www.w3.org/2001/XMLSchema" xmlns:p="http://schemas.microsoft.com/office/2006/metadata/properties" xmlns:ns2="0ef74b79-eea9-4627-a828-399bbafc849a" xmlns:ns3="abda8e96-7344-4d17-956c-693bd1d42c05" targetNamespace="http://schemas.microsoft.com/office/2006/metadata/properties" ma:root="true" ma:fieldsID="88c34db515baf86ec4e6b15bfc2e5b89" ns2:_="" ns3:_="">
    <xsd:import namespace="0ef74b79-eea9-4627-a828-399bbafc849a"/>
    <xsd:import namespace="abda8e96-7344-4d17-956c-693bd1d42c0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ef74b79-eea9-4627-a828-399bbafc84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Etiquetas de imagen" ma:readOnly="false" ma:fieldId="{5cf76f15-5ced-4ddc-b409-7134ff3c332f}" ma:taxonomyMulti="true" ma:sspId="206bb65e-46c7-4ac5-9d5d-e64d551a0523"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bda8e96-7344-4d17-956c-693bd1d42c05"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e9cae64b-7a73-4602-bc27-688e9726d8ec}" ma:internalName="TaxCatchAll" ma:showField="CatchAllData" ma:web="abda8e96-7344-4d17-956c-693bd1d42c0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ef74b79-eea9-4627-a828-399bbafc849a">
      <Terms xmlns="http://schemas.microsoft.com/office/infopath/2007/PartnerControls"/>
    </lcf76f155ced4ddcb4097134ff3c332f>
    <TaxCatchAll xmlns="abda8e96-7344-4d17-956c-693bd1d42c05" xsi:nil="true"/>
  </documentManagement>
</p:properties>
</file>

<file path=customXml/itemProps1.xml><?xml version="1.0" encoding="utf-8"?>
<ds:datastoreItem xmlns:ds="http://schemas.openxmlformats.org/officeDocument/2006/customXml" ds:itemID="{99272B4D-8ADE-4AED-B8EC-5667AC52F7A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ef74b79-eea9-4627-a828-399bbafc849a"/>
    <ds:schemaRef ds:uri="abda8e96-7344-4d17-956c-693bd1d42c0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45AB8DD-02C5-4F09-8AB9-E951554321F6}">
  <ds:schemaRefs>
    <ds:schemaRef ds:uri="http://schemas.microsoft.com/sharepoint/v3/contenttype/forms"/>
  </ds:schemaRefs>
</ds:datastoreItem>
</file>

<file path=customXml/itemProps3.xml><?xml version="1.0" encoding="utf-8"?>
<ds:datastoreItem xmlns:ds="http://schemas.openxmlformats.org/officeDocument/2006/customXml" ds:itemID="{5F9E0D45-CD4C-4733-B12A-435847CCADA6}">
  <ds:schemaRefs>
    <ds:schemaRef ds:uri="8d4e5cbc-154a-4fad-8269-69b13d4a0b8c"/>
    <ds:schemaRef ds:uri="http://schemas.microsoft.com/office/2006/documentManagement/types"/>
    <ds:schemaRef ds:uri="http://www.w3.org/XML/1998/namespace"/>
    <ds:schemaRef ds:uri="http://schemas.microsoft.com/office/2006/metadata/properties"/>
    <ds:schemaRef ds:uri="http://schemas.microsoft.com/office/infopath/2007/PartnerControls"/>
    <ds:schemaRef ds:uri="http://purl.org/dc/elements/1.1/"/>
    <ds:schemaRef ds:uri="http://purl.org/dc/dcmitype/"/>
    <ds:schemaRef ds:uri="http://purl.org/dc/terms/"/>
    <ds:schemaRef ds:uri="http://schemas.openxmlformats.org/package/2006/metadata/core-properties"/>
    <ds:schemaRef ds:uri="70e163ba-3980-46e1-be0b-b47c650afa33"/>
    <ds:schemaRef ds:uri="0ef74b79-eea9-4627-a828-399bbafc849a"/>
    <ds:schemaRef ds:uri="abda8e96-7344-4d17-956c-693bd1d42c05"/>
  </ds:schemaRefs>
</ds:datastoreItem>
</file>

<file path=docProps/app.xml><?xml version="1.0" encoding="utf-8"?>
<Properties xmlns="http://schemas.openxmlformats.org/officeDocument/2006/extended-properties" xmlns:vt="http://schemas.openxmlformats.org/officeDocument/2006/docPropsVTypes">
  <TotalTime>119</TotalTime>
  <Words>930</Words>
  <Application>Microsoft Office PowerPoint</Application>
  <PresentationFormat>Panorámica</PresentationFormat>
  <Paragraphs>96</Paragraphs>
  <Slides>16</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16</vt:i4>
      </vt:variant>
    </vt:vector>
  </HeadingPairs>
  <TitlesOfParts>
    <vt:vector size="22" baseType="lpstr">
      <vt:lpstr>Arial</vt:lpstr>
      <vt:lpstr>Calibri</vt:lpstr>
      <vt:lpstr>Calibri Light</vt:lpstr>
      <vt:lpstr>Century Schoolbook</vt:lpstr>
      <vt:lpstr>Franklin Gothic Demi Cond</vt:lpstr>
      <vt:lpstr>Tema de Office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Noriel Tenorio</dc:creator>
  <cp:lastModifiedBy>Alexander Joseph Prado</cp:lastModifiedBy>
  <cp:revision>8</cp:revision>
  <dcterms:created xsi:type="dcterms:W3CDTF">2022-07-02T16:03:09Z</dcterms:created>
  <dcterms:modified xsi:type="dcterms:W3CDTF">2025-09-30T01:36:42Z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0x0101008390B5CD4679814B9C8C0B95F6BF20A2</vt:lpwstr>
  </property>
  <property fmtid="{D5CDD505-2E9C-101B-9397-08002B2CF9AE}" pid="3" name="Order">
    <vt:r8>400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_ExtendedDescription">
    <vt:lpwstr/>
  </property>
  <property fmtid="{D5CDD505-2E9C-101B-9397-08002B2CF9AE}" pid="11" name="TriggerFlowInfo">
    <vt:lpwstr/>
  </property>
</Properties>
</file>