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9"/>
  </p:notesMasterIdLst>
  <p:sldIdLst>
    <p:sldId id="256" r:id="rId2"/>
    <p:sldId id="257" r:id="rId3"/>
    <p:sldId id="258" r:id="rId4"/>
    <p:sldId id="259" r:id="rId5"/>
    <p:sldId id="264" r:id="rId6"/>
    <p:sldId id="260" r:id="rId7"/>
    <p:sldId id="270" r:id="rId8"/>
    <p:sldId id="272" r:id="rId9"/>
    <p:sldId id="277" r:id="rId10"/>
    <p:sldId id="267" r:id="rId11"/>
    <p:sldId id="313" r:id="rId12"/>
    <p:sldId id="283" r:id="rId13"/>
    <p:sldId id="263" r:id="rId14"/>
    <p:sldId id="265" r:id="rId15"/>
    <p:sldId id="314" r:id="rId16"/>
    <p:sldId id="266" r:id="rId17"/>
    <p:sldId id="269" r:id="rId18"/>
    <p:sldId id="317" r:id="rId19"/>
    <p:sldId id="318" r:id="rId20"/>
    <p:sldId id="319" r:id="rId21"/>
    <p:sldId id="320" r:id="rId22"/>
    <p:sldId id="321" r:id="rId23"/>
    <p:sldId id="322" r:id="rId24"/>
    <p:sldId id="323" r:id="rId25"/>
    <p:sldId id="324" r:id="rId26"/>
    <p:sldId id="325" r:id="rId27"/>
    <p:sldId id="327" r:id="rId28"/>
    <p:sldId id="326" r:id="rId29"/>
    <p:sldId id="287" r:id="rId30"/>
    <p:sldId id="328" r:id="rId31"/>
    <p:sldId id="289" r:id="rId32"/>
    <p:sldId id="316" r:id="rId33"/>
    <p:sldId id="315" r:id="rId34"/>
    <p:sldId id="330" r:id="rId35"/>
    <p:sldId id="331" r:id="rId36"/>
    <p:sldId id="329" r:id="rId37"/>
    <p:sldId id="332" r:id="rId38"/>
  </p:sldIdLst>
  <p:sldSz cx="9144000" cy="5143500" type="screen16x9"/>
  <p:notesSz cx="6858000" cy="9144000"/>
  <p:embeddedFontLst>
    <p:embeddedFont>
      <p:font typeface="Oswald" panose="020B0604020202020204" charset="0"/>
      <p:regular r:id="rId40"/>
      <p:bold r:id="rId41"/>
    </p:embeddedFont>
    <p:embeddedFont>
      <p:font typeface="Roboto"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Arial Black" panose="020B0A04020102020204" pitchFamily="34" charset="0"/>
      <p:bold r:id="rId52"/>
    </p:embeddedFont>
    <p:embeddedFont>
      <p:font typeface="Raleway"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8CA46-6D32-4760-8D2C-7A89D5211205}">
  <a:tblStyle styleId="{9068CA46-6D32-4760-8D2C-7A89D52112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10" d="100"/>
          <a:sy n="110" d="100"/>
        </p:scale>
        <p:origin x="62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90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557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831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20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513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365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005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582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101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31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527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898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365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05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361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616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256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681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99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2" r:id="rId11"/>
    <p:sldLayoutId id="2147483666" r:id="rId12"/>
    <p:sldLayoutId id="2147483667"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244462" y="206092"/>
            <a:ext cx="4398152" cy="2631900"/>
          </a:xfrm>
          <a:prstGeom prst="rect">
            <a:avLst/>
          </a:prstGeom>
        </p:spPr>
        <p:txBody>
          <a:bodyPr spcFirstLastPara="1" wrap="square" lIns="91425" tIns="91425" rIns="91425" bIns="91425" anchor="ctr" anchorCtr="0">
            <a:noAutofit/>
          </a:bodyPr>
          <a:lstStyle/>
          <a:p>
            <a:r>
              <a:rPr lang="en-US" sz="1800" dirty="0">
                <a:solidFill>
                  <a:schemeClr val="bg1"/>
                </a:solidFill>
                <a:effectLst/>
                <a:latin typeface="Arial Black" panose="020B0A04020102020204" pitchFamily="34" charset="0"/>
                <a:ea typeface="Calibri" panose="020F0502020204030204" pitchFamily="34" charset="0"/>
              </a:rPr>
              <a:t>INDIA'S</a:t>
            </a:r>
            <a:r>
              <a:rPr lang="en-US" sz="1800" spc="-30" dirty="0">
                <a:solidFill>
                  <a:schemeClr val="bg1"/>
                </a:solidFill>
                <a:effectLst/>
                <a:latin typeface="Arial Black" panose="020B0A04020102020204" pitchFamily="34" charset="0"/>
                <a:ea typeface="Calibri" panose="020F0502020204030204" pitchFamily="34" charset="0"/>
              </a:rPr>
              <a:t> </a:t>
            </a:r>
            <a:r>
              <a:rPr lang="en-US" sz="1800" dirty="0">
                <a:solidFill>
                  <a:schemeClr val="bg1"/>
                </a:solidFill>
                <a:effectLst/>
                <a:latin typeface="Arial Black" panose="020B0A04020102020204" pitchFamily="34" charset="0"/>
                <a:ea typeface="Calibri" panose="020F0502020204030204" pitchFamily="34" charset="0"/>
              </a:rPr>
              <a:t>LITERACY</a:t>
            </a:r>
            <a:r>
              <a:rPr lang="en-US" sz="1800" spc="-25" dirty="0">
                <a:solidFill>
                  <a:schemeClr val="bg1"/>
                </a:solidFill>
                <a:effectLst/>
                <a:latin typeface="Arial Black" panose="020B0A04020102020204" pitchFamily="34" charset="0"/>
                <a:ea typeface="Calibri" panose="020F0502020204030204" pitchFamily="34" charset="0"/>
              </a:rPr>
              <a:t> </a:t>
            </a:r>
            <a:r>
              <a:rPr lang="en-US" sz="1800" dirty="0">
                <a:solidFill>
                  <a:schemeClr val="bg1"/>
                </a:solidFill>
                <a:effectLst/>
                <a:latin typeface="Arial Black" panose="020B0A04020102020204" pitchFamily="34" charset="0"/>
                <a:ea typeface="Calibri" panose="020F0502020204030204" pitchFamily="34" charset="0"/>
              </a:rPr>
              <a:t>&amp;</a:t>
            </a:r>
            <a:r>
              <a:rPr lang="en-US" sz="1800" spc="-25" dirty="0">
                <a:solidFill>
                  <a:schemeClr val="bg1"/>
                </a:solidFill>
                <a:effectLst/>
                <a:latin typeface="Arial Black" panose="020B0A04020102020204" pitchFamily="34" charset="0"/>
                <a:ea typeface="Calibri" panose="020F0502020204030204" pitchFamily="34" charset="0"/>
              </a:rPr>
              <a:t> </a:t>
            </a:r>
            <a:r>
              <a:rPr lang="en-US" sz="1800" dirty="0">
                <a:solidFill>
                  <a:schemeClr val="bg1"/>
                </a:solidFill>
                <a:effectLst/>
                <a:latin typeface="Arial Black" panose="020B0A04020102020204" pitchFamily="34" charset="0"/>
                <a:ea typeface="Calibri" panose="020F0502020204030204" pitchFamily="34" charset="0"/>
              </a:rPr>
              <a:t>EMPLOYMENT</a:t>
            </a:r>
            <a:r>
              <a:rPr lang="en-US" sz="1800" spc="-20" dirty="0">
                <a:solidFill>
                  <a:schemeClr val="bg1"/>
                </a:solidFill>
                <a:effectLst/>
                <a:latin typeface="Arial Black" panose="020B0A04020102020204" pitchFamily="34" charset="0"/>
                <a:ea typeface="Calibri" panose="020F0502020204030204" pitchFamily="34" charset="0"/>
              </a:rPr>
              <a:t> </a:t>
            </a:r>
            <a:r>
              <a:rPr lang="en-US" sz="1800" dirty="0">
                <a:solidFill>
                  <a:schemeClr val="bg1"/>
                </a:solidFill>
                <a:effectLst/>
                <a:latin typeface="Arial Black" panose="020B0A04020102020204" pitchFamily="34" charset="0"/>
                <a:ea typeface="Calibri" panose="020F0502020204030204" pitchFamily="34" charset="0"/>
              </a:rPr>
              <a:t>ANALYTICS </a:t>
            </a:r>
            <a:br>
              <a:rPr lang="en-US" sz="1800" dirty="0">
                <a:solidFill>
                  <a:schemeClr val="bg1"/>
                </a:solidFill>
                <a:effectLst/>
                <a:latin typeface="Arial Black" panose="020B0A04020102020204" pitchFamily="34" charset="0"/>
                <a:ea typeface="Calibri" panose="020F0502020204030204" pitchFamily="34" charset="0"/>
              </a:rPr>
            </a:br>
            <a:r>
              <a:rPr lang="en-US" sz="1800" spc="-375" dirty="0">
                <a:solidFill>
                  <a:schemeClr val="bg1"/>
                </a:solidFill>
                <a:effectLst/>
                <a:latin typeface="Arial Black" panose="020B0A04020102020204" pitchFamily="34" charset="0"/>
                <a:ea typeface="Calibri" panose="020F0502020204030204" pitchFamily="34" charset="0"/>
              </a:rPr>
              <a:t> </a:t>
            </a:r>
            <a:r>
              <a:rPr lang="en-US" sz="1800" dirty="0">
                <a:solidFill>
                  <a:schemeClr val="bg1"/>
                </a:solidFill>
                <a:effectLst/>
                <a:latin typeface="Arial Black" panose="020B0A04020102020204" pitchFamily="34" charset="0"/>
                <a:ea typeface="Calibri" panose="020F0502020204030204" pitchFamily="34" charset="0"/>
              </a:rPr>
              <a:t>VISUVALIZATION PROJECT</a:t>
            </a:r>
            <a:r>
              <a:rPr lang="en-IN" sz="1800" dirty="0">
                <a:effectLst/>
                <a:latin typeface="Calibri" panose="020F0502020204030204" pitchFamily="34" charset="0"/>
                <a:ea typeface="Calibri" panose="020F0502020204030204" pitchFamily="34" charset="0"/>
              </a:rPr>
              <a:t/>
            </a:r>
            <a:br>
              <a:rPr lang="en-IN" sz="1800" dirty="0">
                <a:effectLst/>
                <a:latin typeface="Calibri" panose="020F0502020204030204" pitchFamily="34" charset="0"/>
                <a:ea typeface="Calibri" panose="020F0502020204030204" pitchFamily="34" charset="0"/>
              </a:rPr>
            </a:br>
            <a:endParaRPr dirty="0"/>
          </a:p>
        </p:txBody>
      </p:sp>
      <p:sp>
        <p:nvSpPr>
          <p:cNvPr id="513" name="Google Shape;513;p27"/>
          <p:cNvSpPr txBox="1">
            <a:spLocks noGrp="1"/>
          </p:cNvSpPr>
          <p:nvPr>
            <p:ph type="subTitle" idx="1"/>
          </p:nvPr>
        </p:nvSpPr>
        <p:spPr>
          <a:xfrm>
            <a:off x="538989" y="1570222"/>
            <a:ext cx="3333797" cy="1885992"/>
          </a:xfrm>
          <a:prstGeom prst="rect">
            <a:avLst/>
          </a:prstGeom>
        </p:spPr>
        <p:txBody>
          <a:bodyPr spcFirstLastPara="1" wrap="square" lIns="91425" tIns="91425" rIns="91425" bIns="91425" anchor="t" anchorCtr="0">
            <a:noAutofit/>
          </a:bodyPr>
          <a:lstStyle/>
          <a:p>
            <a:pPr marL="0" indent="0"/>
            <a:r>
              <a:rPr lang="en-US" sz="1800" b="1" spc="-20" dirty="0">
                <a:solidFill>
                  <a:srgbClr val="1F3864"/>
                </a:solidFill>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Prof.</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Paolo</a:t>
            </a:r>
            <a:r>
              <a:rPr lang="en-US" sz="1800" spc="-15"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Buono</a:t>
            </a:r>
            <a:endParaRPr lang="en-US" sz="1800" dirty="0">
              <a:effectLst/>
              <a:latin typeface="Calibri" panose="020F0502020204030204" pitchFamily="34" charset="0"/>
              <a:ea typeface="Calibri" panose="020F0502020204030204" pitchFamily="34" charset="0"/>
            </a:endParaRPr>
          </a:p>
          <a:p>
            <a:pPr marL="0" indent="0"/>
            <a:endParaRPr lang="en-US" dirty="0">
              <a:latin typeface="Calibri" panose="020F0502020204030204" pitchFamily="34" charset="0"/>
              <a:ea typeface="Calibri" panose="020F0502020204030204" pitchFamily="34" charset="0"/>
            </a:endParaRPr>
          </a:p>
          <a:p>
            <a:pPr marL="0" indent="0"/>
            <a:endParaRPr lang="en-US" sz="1800" dirty="0">
              <a:effectLst/>
              <a:latin typeface="Calibri" panose="020F0502020204030204" pitchFamily="34" charset="0"/>
              <a:ea typeface="Calibri" panose="020F0502020204030204" pitchFamily="34" charset="0"/>
            </a:endParaRPr>
          </a:p>
          <a:p>
            <a:pPr marL="0" indent="0"/>
            <a:endParaRPr lang="en-US" sz="1800" dirty="0">
              <a:effectLst/>
              <a:latin typeface="Calibri" panose="020F0502020204030204" pitchFamily="34" charset="0"/>
              <a:ea typeface="Calibri" panose="020F0502020204030204" pitchFamily="34" charset="0"/>
            </a:endParaRPr>
          </a:p>
          <a:p>
            <a:pPr marL="135890">
              <a:spcBef>
                <a:spcPts val="355"/>
              </a:spcBef>
              <a:spcAft>
                <a:spcPts val="0"/>
              </a:spcAft>
            </a:pPr>
            <a:r>
              <a:rPr lang="en-US" sz="1800" b="1" dirty="0">
                <a:effectLst/>
                <a:latin typeface="Calibri" panose="020F0502020204030204" pitchFamily="34" charset="0"/>
                <a:ea typeface="Calibri" panose="020F0502020204030204" pitchFamily="34" charset="0"/>
              </a:rPr>
              <a:t>ALEX</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PRAVEEN</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DASS</a:t>
            </a:r>
            <a:endParaRPr lang="en-IN" sz="1800" dirty="0">
              <a:effectLst/>
              <a:latin typeface="Calibri" panose="020F0502020204030204" pitchFamily="34" charset="0"/>
              <a:ea typeface="Calibri" panose="020F0502020204030204" pitchFamily="34" charset="0"/>
            </a:endParaRPr>
          </a:p>
          <a:p>
            <a:pPr marL="200660">
              <a:spcBef>
                <a:spcPts val="905"/>
              </a:spcBef>
              <a:spcAft>
                <a:spcPts val="0"/>
              </a:spcAft>
            </a:pPr>
            <a:r>
              <a:rPr lang="en-US" sz="1800" b="1" dirty="0">
                <a:effectLst/>
                <a:latin typeface="Calibri" panose="020F0502020204030204" pitchFamily="34" charset="0"/>
                <a:ea typeface="Calibri" panose="020F0502020204030204" pitchFamily="34" charset="0"/>
              </a:rPr>
              <a:t>(MAT</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NO:</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725190)</a:t>
            </a:r>
            <a:endParaRPr lang="en-IN" sz="1800" dirty="0">
              <a:effectLst/>
              <a:latin typeface="Calibri" panose="020F0502020204030204" pitchFamily="34" charset="0"/>
              <a:ea typeface="Calibri" panose="020F0502020204030204" pitchFamily="34" charset="0"/>
            </a:endParaRPr>
          </a:p>
          <a:p>
            <a:pPr marL="0" indent="0"/>
            <a:endParaRPr lang="en-IN" sz="180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318556" y="235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mj-lt"/>
              </a:rPr>
              <a:t>DATA CLEANING &amp;FILTERING</a:t>
            </a:r>
            <a:endParaRPr sz="2000" dirty="0">
              <a:latin typeface="+mj-lt"/>
            </a:endParaRPr>
          </a:p>
        </p:txBody>
      </p:sp>
      <p:sp>
        <p:nvSpPr>
          <p:cNvPr id="894" name="Google Shape;894;p38"/>
          <p:cNvSpPr txBox="1">
            <a:spLocks noGrp="1"/>
          </p:cNvSpPr>
          <p:nvPr>
            <p:ph type="subTitle" idx="2"/>
          </p:nvPr>
        </p:nvSpPr>
        <p:spPr>
          <a:xfrm>
            <a:off x="125117" y="697871"/>
            <a:ext cx="4617867" cy="3859260"/>
          </a:xfrm>
          <a:prstGeom prst="rect">
            <a:avLst/>
          </a:prstGeom>
        </p:spPr>
        <p:txBody>
          <a:bodyPr spcFirstLastPara="1" wrap="square" lIns="91425" tIns="91425" rIns="91425" bIns="91425" anchor="t" anchorCtr="0">
            <a:noAutofit/>
          </a:bodyPr>
          <a:lstStyle/>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dirty="0">
                <a:effectLst/>
                <a:latin typeface="+mn-lt"/>
                <a:ea typeface="Calibri" panose="020F0502020204030204" pitchFamily="34" charset="0"/>
              </a:rPr>
              <a:t>The data set downloaded from the government’s data website which consist of many surveys regarding the GDP, Unemployment, Employment and other related resources for this project. </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dirty="0">
                <a:effectLst/>
                <a:latin typeface="+mn-lt"/>
                <a:ea typeface="Calibri" panose="020F0502020204030204" pitchFamily="34" charset="0"/>
              </a:rPr>
              <a:t>They downloaded a multiple data sources in order to do multiple analysis in different charts.</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dirty="0">
                <a:effectLst/>
                <a:latin typeface="+mn-lt"/>
                <a:ea typeface="Calibri" panose="020F0502020204030204" pitchFamily="34" charset="0"/>
              </a:rPr>
              <a:t>The data looked already cleaned with desired columns but they were some null values and duplicated or repeated fields</a:t>
            </a:r>
            <a:endParaRPr dirty="0"/>
          </a:p>
        </p:txBody>
      </p:sp>
      <p:grpSp>
        <p:nvGrpSpPr>
          <p:cNvPr id="12" name="Group 2">
            <a:extLst>
              <a:ext uri="{FF2B5EF4-FFF2-40B4-BE49-F238E27FC236}">
                <a16:creationId xmlns:a16="http://schemas.microsoft.com/office/drawing/2014/main" id="{6E5B6F94-060B-478B-AB12-2F8784E9732B}"/>
              </a:ext>
            </a:extLst>
          </p:cNvPr>
          <p:cNvGrpSpPr>
            <a:grpSpLocks/>
          </p:cNvGrpSpPr>
          <p:nvPr/>
        </p:nvGrpSpPr>
        <p:grpSpPr bwMode="auto">
          <a:xfrm>
            <a:off x="4177483" y="501617"/>
            <a:ext cx="4749983" cy="2180898"/>
            <a:chOff x="1815" y="177"/>
            <a:chExt cx="8404" cy="3630"/>
          </a:xfrm>
        </p:grpSpPr>
        <p:pic>
          <p:nvPicPr>
            <p:cNvPr id="1027" name="Picture 3">
              <a:extLst>
                <a:ext uri="{FF2B5EF4-FFF2-40B4-BE49-F238E27FC236}">
                  <a16:creationId xmlns:a16="http://schemas.microsoft.com/office/drawing/2014/main" id="{A0CA8976-9E81-44E6-9E61-45F52BF3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 y="191"/>
              <a:ext cx="8374"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a:extLst>
                <a:ext uri="{FF2B5EF4-FFF2-40B4-BE49-F238E27FC236}">
                  <a16:creationId xmlns:a16="http://schemas.microsoft.com/office/drawing/2014/main" id="{24C2C31E-A20B-4A2F-B2CF-23CF98ACD03C}"/>
                </a:ext>
              </a:extLst>
            </p:cNvPr>
            <p:cNvSpPr>
              <a:spLocks noChangeArrowheads="1"/>
            </p:cNvSpPr>
            <p:nvPr/>
          </p:nvSpPr>
          <p:spPr bwMode="auto">
            <a:xfrm>
              <a:off x="1822" y="184"/>
              <a:ext cx="8389" cy="36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4" name="TextBox 33">
            <a:extLst>
              <a:ext uri="{FF2B5EF4-FFF2-40B4-BE49-F238E27FC236}">
                <a16:creationId xmlns:a16="http://schemas.microsoft.com/office/drawing/2014/main" id="{28015DEF-7F3E-4C21-86C5-F77B695B18E8}"/>
              </a:ext>
            </a:extLst>
          </p:cNvPr>
          <p:cNvSpPr txBox="1"/>
          <p:nvPr/>
        </p:nvSpPr>
        <p:spPr>
          <a:xfrm>
            <a:off x="3887247" y="2948332"/>
            <a:ext cx="5601629" cy="821059"/>
          </a:xfrm>
          <a:prstGeom prst="rect">
            <a:avLst/>
          </a:prstGeom>
          <a:noFill/>
        </p:spPr>
        <p:txBody>
          <a:bodyPr wrap="square">
            <a:spAutoFit/>
          </a:bodyPr>
          <a:lstStyle/>
          <a:p>
            <a:pPr marL="742950" marR="574040" lvl="1" indent="-285750">
              <a:lnSpc>
                <a:spcPct val="115000"/>
              </a:lnSpc>
              <a:spcAft>
                <a:spcPts val="0"/>
              </a:spcAft>
              <a:buClr>
                <a:schemeClr val="bg1"/>
              </a:buClr>
              <a:buFont typeface="Arial" panose="020B0604020202020204" pitchFamily="34" charset="0"/>
              <a:buChar char="•"/>
              <a:tabLst>
                <a:tab pos="989965" algn="l"/>
                <a:tab pos="990600" algn="l"/>
              </a:tabLst>
            </a:pPr>
            <a:r>
              <a:rPr lang="en-US" sz="1400" dirty="0">
                <a:solidFill>
                  <a:schemeClr val="bg1"/>
                </a:solidFill>
                <a:effectLst/>
                <a:latin typeface="Calibri" panose="020F0502020204030204" pitchFamily="34" charset="0"/>
                <a:ea typeface="Calibri" panose="020F0502020204030204" pitchFamily="34" charset="0"/>
              </a:rPr>
              <a:t>Null values are removed manually by the tableau itself and in addition </a:t>
            </a:r>
            <a:r>
              <a:rPr lang="en-US" dirty="0">
                <a:solidFill>
                  <a:schemeClr val="bg1"/>
                </a:solidFill>
                <a:latin typeface="Calibri" panose="020F0502020204030204" pitchFamily="34" charset="0"/>
                <a:ea typeface="Calibri" panose="020F0502020204030204" pitchFamily="34" charset="0"/>
              </a:rPr>
              <a:t>we have</a:t>
            </a:r>
            <a:r>
              <a:rPr lang="en-US" sz="1400" dirty="0">
                <a:solidFill>
                  <a:schemeClr val="bg1"/>
                </a:solidFill>
                <a:effectLst/>
                <a:latin typeface="Calibri" panose="020F0502020204030204" pitchFamily="34" charset="0"/>
                <a:ea typeface="Calibri" panose="020F0502020204030204" pitchFamily="34" charset="0"/>
              </a:rPr>
              <a:t> checked in the data</a:t>
            </a:r>
            <a:r>
              <a:rPr lang="en-US" sz="1400" spc="-24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interpreter</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option</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which</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is</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meant to</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show</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data</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clean</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and clear.</a:t>
            </a:r>
            <a:endParaRPr lang="en-IN" sz="1400" dirty="0">
              <a:solidFill>
                <a:schemeClr val="bg1"/>
              </a:solidFill>
              <a:effectLst/>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1"/>
        <p:cNvGrpSpPr/>
        <p:nvPr/>
      </p:nvGrpSpPr>
      <p:grpSpPr>
        <a:xfrm>
          <a:off x="0" y="0"/>
          <a:ext cx="0" cy="0"/>
          <a:chOff x="0" y="0"/>
          <a:chExt cx="0" cy="0"/>
        </a:xfrm>
      </p:grpSpPr>
      <p:sp>
        <p:nvSpPr>
          <p:cNvPr id="894" name="Google Shape;894;p38"/>
          <p:cNvSpPr txBox="1">
            <a:spLocks noGrp="1"/>
          </p:cNvSpPr>
          <p:nvPr>
            <p:ph type="subTitle" idx="2"/>
          </p:nvPr>
        </p:nvSpPr>
        <p:spPr>
          <a:xfrm>
            <a:off x="121140" y="188452"/>
            <a:ext cx="5305787" cy="4606108"/>
          </a:xfrm>
          <a:prstGeom prst="rect">
            <a:avLst/>
          </a:prstGeom>
        </p:spPr>
        <p:txBody>
          <a:bodyPr spcFirstLastPara="1" wrap="square" lIns="91425" tIns="91425" rIns="91425" bIns="91425" anchor="t" anchorCtr="0">
            <a:noAutofit/>
          </a:bodyPr>
          <a:lstStyle/>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The main motto is to have a multiple data sources in the same workbook, but not merging or mixing their data.</a:t>
            </a:r>
          </a:p>
          <a:p>
            <a:pPr marL="0" marR="806450" lvl="0" indent="0" algn="l">
              <a:lnSpc>
                <a:spcPct val="115000"/>
              </a:lnSpc>
              <a:spcBef>
                <a:spcPts val="995"/>
              </a:spcBef>
              <a:buSzPts val="1100"/>
              <a:tabLst>
                <a:tab pos="761365" algn="l"/>
                <a:tab pos="762000" algn="l"/>
              </a:tabLst>
            </a:pPr>
            <a:r>
              <a:rPr lang="en-US" sz="1200" b="1" dirty="0">
                <a:latin typeface="+mn-lt"/>
              </a:rPr>
              <a:t>The steps are followed as:</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Connect to the primary data source as usual and See connecting to the Data for more information.</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Create a Worksheet, This Worksheet will use data from your initial data source. Create a new Worksheet.</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Select Data &gt; New Data Source using the top menu bar.</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Connect to a new data source and, if necessary, export the tables.</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If we want, we can go back to the last created Worksheet to see the fields in the new data source ready to use.</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r>
              <a:rPr lang="en-US" sz="1200" dirty="0">
                <a:latin typeface="+mn-lt"/>
              </a:rPr>
              <a:t>Repeated these steps as many times we wanted to add as many data sources and worksheets.</a:t>
            </a: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endParaRPr lang="en-US" sz="1200" dirty="0">
              <a:latin typeface="+mn-lt"/>
            </a:endParaRPr>
          </a:p>
          <a:p>
            <a:pPr marL="285750" marR="806450" lvl="0" indent="-285750" algn="l">
              <a:lnSpc>
                <a:spcPct val="115000"/>
              </a:lnSpc>
              <a:spcBef>
                <a:spcPts val="995"/>
              </a:spcBef>
              <a:buSzPts val="1100"/>
              <a:buFont typeface="Arial" panose="020B0604020202020204" pitchFamily="34" charset="0"/>
              <a:buChar char="•"/>
              <a:tabLst>
                <a:tab pos="761365" algn="l"/>
                <a:tab pos="762000" algn="l"/>
              </a:tabLst>
            </a:pPr>
            <a:endParaRPr dirty="0"/>
          </a:p>
        </p:txBody>
      </p:sp>
      <p:sp>
        <p:nvSpPr>
          <p:cNvPr id="5" name="Rectangle 8">
            <a:extLst>
              <a:ext uri="{FF2B5EF4-FFF2-40B4-BE49-F238E27FC236}">
                <a16:creationId xmlns:a16="http://schemas.microsoft.com/office/drawing/2014/main" id="{D0341F78-B047-4E45-BB89-304FEDF63AF9}"/>
              </a:ext>
            </a:extLst>
          </p:cNvPr>
          <p:cNvSpPr>
            <a:spLocks noChangeArrowheads="1"/>
          </p:cNvSpPr>
          <p:nvPr/>
        </p:nvSpPr>
        <p:spPr bwMode="auto">
          <a:xfrm flipV="1">
            <a:off x="4858214" y="-597425"/>
            <a:ext cx="59490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6" name="Group 5">
            <a:extLst>
              <a:ext uri="{FF2B5EF4-FFF2-40B4-BE49-F238E27FC236}">
                <a16:creationId xmlns:a16="http://schemas.microsoft.com/office/drawing/2014/main" id="{5521CE5A-9B69-4B65-9E49-8E0226EB3162}"/>
              </a:ext>
            </a:extLst>
          </p:cNvPr>
          <p:cNvGrpSpPr>
            <a:grpSpLocks/>
          </p:cNvGrpSpPr>
          <p:nvPr/>
        </p:nvGrpSpPr>
        <p:grpSpPr bwMode="auto">
          <a:xfrm>
            <a:off x="4626233" y="780120"/>
            <a:ext cx="4458294" cy="2959724"/>
            <a:chOff x="7" y="7"/>
            <a:chExt cx="10394" cy="5853"/>
          </a:xfrm>
        </p:grpSpPr>
        <p:pic>
          <p:nvPicPr>
            <p:cNvPr id="2055" name="Picture 7">
              <a:extLst>
                <a:ext uri="{FF2B5EF4-FFF2-40B4-BE49-F238E27FC236}">
                  <a16:creationId xmlns:a16="http://schemas.microsoft.com/office/drawing/2014/main" id="{2B16AF41-0CA4-4433-8B4F-FF2EF8D8FF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647"/>
            <a:stretch/>
          </p:blipFill>
          <p:spPr bwMode="auto">
            <a:xfrm>
              <a:off x="15" y="15"/>
              <a:ext cx="10379" cy="52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1676913-5FAD-45D7-8122-5147371C4665}"/>
                </a:ext>
              </a:extLst>
            </p:cNvPr>
            <p:cNvSpPr>
              <a:spLocks noChangeArrowheads="1"/>
            </p:cNvSpPr>
            <p:nvPr/>
          </p:nvSpPr>
          <p:spPr bwMode="auto">
            <a:xfrm>
              <a:off x="7" y="7"/>
              <a:ext cx="10394" cy="58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9" name="TextBox 18">
            <a:extLst>
              <a:ext uri="{FF2B5EF4-FFF2-40B4-BE49-F238E27FC236}">
                <a16:creationId xmlns:a16="http://schemas.microsoft.com/office/drawing/2014/main" id="{F988B475-DCCF-41A1-8E7A-21DA2CB9A98A}"/>
              </a:ext>
            </a:extLst>
          </p:cNvPr>
          <p:cNvSpPr txBox="1"/>
          <p:nvPr/>
        </p:nvSpPr>
        <p:spPr>
          <a:xfrm>
            <a:off x="4716966" y="3432067"/>
            <a:ext cx="5404624" cy="307777"/>
          </a:xfrm>
          <a:prstGeom prst="rect">
            <a:avLst/>
          </a:prstGeom>
          <a:noFill/>
        </p:spPr>
        <p:txBody>
          <a:bodyPr wrap="square">
            <a:spAutoFit/>
          </a:bodyPr>
          <a:lstStyle/>
          <a:p>
            <a:pPr marL="285750" lvl="0" indent="-285750">
              <a:spcBef>
                <a:spcPts val="25"/>
              </a:spcBef>
              <a:buClr>
                <a:schemeClr val="bg1"/>
              </a:buClr>
              <a:buFont typeface="Arial" panose="020B0604020202020204" pitchFamily="34" charset="0"/>
              <a:buChar char="•"/>
              <a:tabLst>
                <a:tab pos="532765" algn="l"/>
                <a:tab pos="533400" algn="l"/>
              </a:tabLst>
            </a:pPr>
            <a:r>
              <a:rPr lang="en-US" sz="1400" b="1" dirty="0">
                <a:solidFill>
                  <a:schemeClr val="bg1"/>
                </a:solidFill>
                <a:effectLst/>
                <a:latin typeface="Calibri" panose="020F0502020204030204" pitchFamily="34" charset="0"/>
                <a:ea typeface="Calibri" panose="020F0502020204030204" pitchFamily="34" charset="0"/>
              </a:rPr>
              <a:t>This</a:t>
            </a:r>
            <a:r>
              <a:rPr lang="en-US" sz="1400" b="1" spc="-20" dirty="0">
                <a:solidFill>
                  <a:schemeClr val="bg1"/>
                </a:solidFill>
                <a:effectLst/>
                <a:latin typeface="Calibri" panose="020F0502020204030204" pitchFamily="34" charset="0"/>
                <a:ea typeface="Calibri" panose="020F0502020204030204" pitchFamily="34" charset="0"/>
              </a:rPr>
              <a:t> </a:t>
            </a:r>
            <a:r>
              <a:rPr lang="en-US" sz="1400" b="1" dirty="0">
                <a:solidFill>
                  <a:schemeClr val="bg1"/>
                </a:solidFill>
                <a:effectLst/>
                <a:latin typeface="Calibri" panose="020F0502020204030204" pitchFamily="34" charset="0"/>
                <a:ea typeface="Calibri" panose="020F0502020204030204" pitchFamily="34" charset="0"/>
              </a:rPr>
              <a:t>data</a:t>
            </a:r>
            <a:r>
              <a:rPr lang="en-US" sz="1400" b="1" spc="-15" dirty="0">
                <a:solidFill>
                  <a:schemeClr val="bg1"/>
                </a:solidFill>
                <a:effectLst/>
                <a:latin typeface="Calibri" panose="020F0502020204030204" pitchFamily="34" charset="0"/>
                <a:ea typeface="Calibri" panose="020F0502020204030204" pitchFamily="34" charset="0"/>
              </a:rPr>
              <a:t> </a:t>
            </a:r>
            <a:r>
              <a:rPr lang="en-US" sz="1400" b="1" dirty="0">
                <a:solidFill>
                  <a:schemeClr val="bg1"/>
                </a:solidFill>
                <a:effectLst/>
                <a:latin typeface="Calibri" panose="020F0502020204030204" pitchFamily="34" charset="0"/>
                <a:ea typeface="Calibri" panose="020F0502020204030204" pitchFamily="34" charset="0"/>
              </a:rPr>
              <a:t>is</a:t>
            </a:r>
            <a:r>
              <a:rPr lang="en-US" sz="1400" b="1" spc="-10" dirty="0">
                <a:solidFill>
                  <a:schemeClr val="bg1"/>
                </a:solidFill>
                <a:effectLst/>
                <a:latin typeface="Calibri" panose="020F0502020204030204" pitchFamily="34" charset="0"/>
                <a:ea typeface="Calibri" panose="020F0502020204030204" pitchFamily="34" charset="0"/>
              </a:rPr>
              <a:t> </a:t>
            </a:r>
            <a:r>
              <a:rPr lang="en-US" sz="1400" b="1" dirty="0">
                <a:solidFill>
                  <a:schemeClr val="bg1"/>
                </a:solidFill>
                <a:effectLst/>
                <a:latin typeface="Calibri" panose="020F0502020204030204" pitchFamily="34" charset="0"/>
                <a:ea typeface="Calibri" panose="020F0502020204030204" pitchFamily="34" charset="0"/>
              </a:rPr>
              <a:t>classified</a:t>
            </a:r>
            <a:r>
              <a:rPr lang="en-US" sz="1400" b="1" spc="-10" dirty="0">
                <a:solidFill>
                  <a:schemeClr val="bg1"/>
                </a:solidFill>
                <a:effectLst/>
                <a:latin typeface="Calibri" panose="020F0502020204030204" pitchFamily="34" charset="0"/>
                <a:ea typeface="Calibri" panose="020F0502020204030204" pitchFamily="34" charset="0"/>
              </a:rPr>
              <a:t> </a:t>
            </a:r>
            <a:r>
              <a:rPr lang="en-US" sz="1400" b="1" dirty="0">
                <a:solidFill>
                  <a:schemeClr val="bg1"/>
                </a:solidFill>
                <a:effectLst/>
                <a:latin typeface="Calibri" panose="020F0502020204030204" pitchFamily="34" charset="0"/>
                <a:ea typeface="Calibri" panose="020F0502020204030204" pitchFamily="34" charset="0"/>
              </a:rPr>
              <a:t>as</a:t>
            </a:r>
            <a:r>
              <a:rPr lang="en-US" sz="1400" b="1" spc="-15" dirty="0">
                <a:solidFill>
                  <a:schemeClr val="bg1"/>
                </a:solidFill>
                <a:effectLst/>
                <a:latin typeface="Calibri" panose="020F0502020204030204" pitchFamily="34" charset="0"/>
                <a:ea typeface="Calibri" panose="020F0502020204030204" pitchFamily="34" charset="0"/>
              </a:rPr>
              <a:t> </a:t>
            </a:r>
            <a:r>
              <a:rPr lang="en-US" sz="1400" b="1" dirty="0">
                <a:solidFill>
                  <a:schemeClr val="bg1"/>
                </a:solidFill>
                <a:effectLst/>
                <a:latin typeface="Calibri" panose="020F0502020204030204" pitchFamily="34" charset="0"/>
                <a:ea typeface="Calibri" panose="020F0502020204030204" pitchFamily="34" charset="0"/>
              </a:rPr>
              <a:t>quantitative</a:t>
            </a:r>
            <a:r>
              <a:rPr lang="en-US" sz="1400" b="1" spc="-10" dirty="0">
                <a:solidFill>
                  <a:schemeClr val="bg1"/>
                </a:solidFill>
                <a:effectLst/>
                <a:latin typeface="Calibri" panose="020F0502020204030204" pitchFamily="34" charset="0"/>
                <a:ea typeface="Calibri" panose="020F0502020204030204" pitchFamily="34" charset="0"/>
              </a:rPr>
              <a:t> </a:t>
            </a:r>
            <a:r>
              <a:rPr lang="en-US" sz="1400" b="1" dirty="0">
                <a:solidFill>
                  <a:schemeClr val="bg1"/>
                </a:solidFill>
                <a:effectLst/>
                <a:latin typeface="Calibri" panose="020F0502020204030204" pitchFamily="34" charset="0"/>
                <a:ea typeface="Calibri" panose="020F0502020204030204" pitchFamily="34" charset="0"/>
              </a:rPr>
              <a:t>data</a:t>
            </a:r>
            <a:endParaRPr lang="en-IN" sz="14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92187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1330" name="Google Shape;1330;p54"/>
          <p:cNvSpPr txBox="1">
            <a:spLocks noGrp="1"/>
          </p:cNvSpPr>
          <p:nvPr>
            <p:ph type="title" idx="2"/>
          </p:nvPr>
        </p:nvSpPr>
        <p:spPr>
          <a:xfrm>
            <a:off x="2821037" y="2792336"/>
            <a:ext cx="3347058"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4"/>
                </a:solidFill>
              </a:rPr>
              <a:t>Building a visualization</a:t>
            </a:r>
            <a:endParaRPr dirty="0">
              <a:solidFill>
                <a:schemeClr val="accent4"/>
              </a:solidFill>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7"/>
        <p:cNvGrpSpPr/>
        <p:nvPr/>
      </p:nvGrpSpPr>
      <p:grpSpPr>
        <a:xfrm>
          <a:off x="0" y="0"/>
          <a:ext cx="0" cy="0"/>
          <a:chOff x="0" y="0"/>
          <a:chExt cx="0" cy="0"/>
        </a:xfrm>
      </p:grpSpPr>
      <p:sp>
        <p:nvSpPr>
          <p:cNvPr id="809" name="Google Shape;809;p34"/>
          <p:cNvSpPr txBox="1">
            <a:spLocks noGrp="1"/>
          </p:cNvSpPr>
          <p:nvPr>
            <p:ph type="title"/>
          </p:nvPr>
        </p:nvSpPr>
        <p:spPr>
          <a:xfrm>
            <a:off x="221912" y="1085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Framing research question</a:t>
            </a:r>
            <a:endParaRPr dirty="0"/>
          </a:p>
        </p:txBody>
      </p:sp>
      <p:sp>
        <p:nvSpPr>
          <p:cNvPr id="820" name="Google Shape;820;p34"/>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p>
            <a:pPr marL="0" marR="62101"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6" name="TextBox 35">
            <a:extLst>
              <a:ext uri="{FF2B5EF4-FFF2-40B4-BE49-F238E27FC236}">
                <a16:creationId xmlns:a16="http://schemas.microsoft.com/office/drawing/2014/main" id="{85B4F7D0-64F4-45AC-A65B-1B9069BB0400}"/>
              </a:ext>
            </a:extLst>
          </p:cNvPr>
          <p:cNvSpPr txBox="1"/>
          <p:nvPr/>
        </p:nvSpPr>
        <p:spPr>
          <a:xfrm>
            <a:off x="78058" y="1509341"/>
            <a:ext cx="4612887" cy="3507563"/>
          </a:xfrm>
          <a:prstGeom prst="rect">
            <a:avLst/>
          </a:prstGeom>
          <a:noFill/>
        </p:spPr>
        <p:txBody>
          <a:bodyPr wrap="square">
            <a:spAutoFit/>
          </a:bodyPr>
          <a:lstStyle/>
          <a:p>
            <a:pPr lvl="0">
              <a:buSzPts val="1200"/>
              <a:tabLst>
                <a:tab pos="548640" algn="l"/>
              </a:tabLst>
            </a:pPr>
            <a:r>
              <a:rPr lang="en-US" sz="1400" b="1" spc="-5" dirty="0">
                <a:solidFill>
                  <a:schemeClr val="bg1"/>
                </a:solidFill>
                <a:effectLst/>
                <a:latin typeface="+mn-lt"/>
                <a:ea typeface="Calibri" panose="020F0502020204030204" pitchFamily="34" charset="0"/>
              </a:rPr>
              <a:t>Is</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male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and</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female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are</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equally</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illiterate?</a:t>
            </a:r>
          </a:p>
          <a:p>
            <a:pPr lvl="0">
              <a:buSzPts val="1200"/>
              <a:tabLst>
                <a:tab pos="548640" algn="l"/>
              </a:tabLst>
            </a:pPr>
            <a:endParaRPr lang="en-IN" sz="1200" spc="-5" dirty="0">
              <a:solidFill>
                <a:schemeClr val="bg1"/>
              </a:solidFill>
              <a:effectLst/>
              <a:latin typeface="+mn-lt"/>
              <a:ea typeface="Calibri" panose="020F0502020204030204" pitchFamily="34" charset="0"/>
            </a:endParaRPr>
          </a:p>
          <a:p>
            <a:pPr lvl="0">
              <a:spcBef>
                <a:spcPts val="220"/>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What</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is</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state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wise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Illiterate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and</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literate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contribution?</a:t>
            </a:r>
          </a:p>
          <a:p>
            <a:pPr lvl="0">
              <a:spcBef>
                <a:spcPts val="220"/>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a:p>
            <a:pPr lvl="0">
              <a:spcBef>
                <a:spcPts val="220"/>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How</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is</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Literacy</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rate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and</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Expenditure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related</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to</a:t>
            </a:r>
          </a:p>
          <a:p>
            <a:pPr lvl="0">
              <a:spcBef>
                <a:spcPts val="220"/>
              </a:spcBef>
              <a:spcAft>
                <a:spcPts val="0"/>
              </a:spcAft>
              <a:buSzPts val="1200"/>
              <a:tabLst>
                <a:tab pos="548640" algn="l"/>
              </a:tabLst>
            </a:pP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education?</a:t>
            </a:r>
          </a:p>
          <a:p>
            <a:pPr lvl="0">
              <a:spcBef>
                <a:spcPts val="220"/>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a:p>
            <a:pPr lvl="0">
              <a:spcBef>
                <a:spcPts val="225"/>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What</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are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distribution</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of</a:t>
            </a:r>
            <a:r>
              <a:rPr lang="en-US" sz="1400" b="1" spc="-20" dirty="0">
                <a:solidFill>
                  <a:schemeClr val="bg1"/>
                </a:solidFill>
                <a:effectLst/>
                <a:latin typeface="+mn-lt"/>
                <a:ea typeface="Calibri" panose="020F0502020204030204" pitchFamily="34" charset="0"/>
              </a:rPr>
              <a:t> </a:t>
            </a:r>
            <a:r>
              <a:rPr lang="en-US" sz="1400" b="1" spc="-5" dirty="0" err="1">
                <a:solidFill>
                  <a:schemeClr val="bg1"/>
                </a:solidFill>
                <a:effectLst/>
                <a:latin typeface="+mn-lt"/>
                <a:ea typeface="Calibri" panose="020F0502020204030204" pitchFamily="34" charset="0"/>
              </a:rPr>
              <a:t>labour</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force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participation</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rate?</a:t>
            </a:r>
          </a:p>
          <a:p>
            <a:pPr lvl="0">
              <a:spcBef>
                <a:spcPts val="225"/>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a:p>
            <a:pPr marR="98425" lvl="0">
              <a:lnSpc>
                <a:spcPct val="115000"/>
              </a:lnSpc>
              <a:spcBef>
                <a:spcPts val="215"/>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What is </a:t>
            </a:r>
            <a:r>
              <a:rPr lang="en-US" sz="1400" b="1" spc="-5" dirty="0" err="1">
                <a:solidFill>
                  <a:schemeClr val="bg1"/>
                </a:solidFill>
                <a:effectLst/>
                <a:latin typeface="+mn-lt"/>
                <a:ea typeface="Calibri" panose="020F0502020204030204" pitchFamily="34" charset="0"/>
              </a:rPr>
              <a:t>labour</a:t>
            </a:r>
            <a:r>
              <a:rPr lang="en-US" sz="1400" b="1" spc="-5" dirty="0">
                <a:solidFill>
                  <a:schemeClr val="bg1"/>
                </a:solidFill>
                <a:effectLst/>
                <a:latin typeface="+mn-lt"/>
                <a:ea typeface="Calibri" panose="020F0502020204030204" pitchFamily="34" charset="0"/>
              </a:rPr>
              <a:t> force participation vs gross enrolment ratio, mean year in school, literacy rate and</a:t>
            </a:r>
            <a:r>
              <a:rPr lang="en-US" sz="1400" b="1" spc="-26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poverty line?</a:t>
            </a:r>
          </a:p>
          <a:p>
            <a:pPr marR="98425" lvl="0">
              <a:lnSpc>
                <a:spcPct val="115000"/>
              </a:lnSpc>
              <a:spcBef>
                <a:spcPts val="215"/>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p:txBody>
      </p:sp>
      <p:sp>
        <p:nvSpPr>
          <p:cNvPr id="38" name="TextBox 37">
            <a:extLst>
              <a:ext uri="{FF2B5EF4-FFF2-40B4-BE49-F238E27FC236}">
                <a16:creationId xmlns:a16="http://schemas.microsoft.com/office/drawing/2014/main" id="{15D2D0CF-68AE-4FF1-93A0-D3B914F52C72}"/>
              </a:ext>
            </a:extLst>
          </p:cNvPr>
          <p:cNvSpPr txBox="1"/>
          <p:nvPr/>
        </p:nvSpPr>
        <p:spPr>
          <a:xfrm>
            <a:off x="4690945" y="1296602"/>
            <a:ext cx="4348974" cy="3400931"/>
          </a:xfrm>
          <a:prstGeom prst="rect">
            <a:avLst/>
          </a:prstGeom>
          <a:noFill/>
        </p:spPr>
        <p:txBody>
          <a:bodyPr wrap="square">
            <a:spAutoFit/>
          </a:bodyPr>
          <a:lstStyle/>
          <a:p>
            <a:pPr lvl="0">
              <a:buSzPts val="1200"/>
              <a:tabLst>
                <a:tab pos="582295" algn="l"/>
                <a:tab pos="582930" algn="l"/>
              </a:tabLst>
            </a:pPr>
            <a:r>
              <a:rPr lang="en-US" sz="1400" b="1" spc="-5" dirty="0">
                <a:solidFill>
                  <a:schemeClr val="bg1"/>
                </a:solidFill>
                <a:effectLst/>
                <a:latin typeface="+mn-lt"/>
                <a:ea typeface="Calibri" panose="020F0502020204030204" pitchFamily="34" charset="0"/>
              </a:rPr>
              <a:t>What</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are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three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major</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sectors</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people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fall</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under?</a:t>
            </a:r>
          </a:p>
          <a:p>
            <a:pPr lvl="0">
              <a:buSzPts val="1200"/>
              <a:tabLst>
                <a:tab pos="582295" algn="l"/>
                <a:tab pos="582930" algn="l"/>
              </a:tabLst>
            </a:pPr>
            <a:endParaRPr lang="en-IN" sz="1200" spc="-5" dirty="0">
              <a:solidFill>
                <a:schemeClr val="bg1"/>
              </a:solidFill>
              <a:effectLst/>
              <a:latin typeface="+mn-lt"/>
              <a:ea typeface="Calibri" panose="020F0502020204030204" pitchFamily="34" charset="0"/>
            </a:endParaRPr>
          </a:p>
          <a:p>
            <a:pPr lvl="0">
              <a:spcBef>
                <a:spcPts val="220"/>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Which</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states</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have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higher</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LPR,</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Literacy,</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GDP,</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workers</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percentage?</a:t>
            </a:r>
          </a:p>
          <a:p>
            <a:pPr lvl="0">
              <a:spcBef>
                <a:spcPts val="220"/>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a:p>
            <a:pPr lvl="0">
              <a:spcBef>
                <a:spcPts val="225"/>
              </a:spcBef>
              <a:spcAft>
                <a:spcPts val="0"/>
              </a:spcAft>
              <a:buSzPts val="1200"/>
              <a:tabLst>
                <a:tab pos="582295" algn="l"/>
                <a:tab pos="582930" algn="l"/>
              </a:tabLst>
            </a:pPr>
            <a:r>
              <a:rPr lang="en-US" sz="1400" b="1" spc="-5" dirty="0">
                <a:solidFill>
                  <a:schemeClr val="bg1"/>
                </a:solidFill>
                <a:effectLst/>
                <a:latin typeface="+mn-lt"/>
                <a:ea typeface="Calibri" panose="020F0502020204030204" pitchFamily="34" charset="0"/>
              </a:rPr>
              <a:t>How</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is</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unemployment</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rate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fluctuate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throughout</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years?</a:t>
            </a:r>
          </a:p>
          <a:p>
            <a:pPr lvl="0">
              <a:spcBef>
                <a:spcPts val="225"/>
              </a:spcBef>
              <a:spcAft>
                <a:spcPts val="0"/>
              </a:spcAft>
              <a:buSzPts val="1200"/>
              <a:tabLst>
                <a:tab pos="582295" algn="l"/>
                <a:tab pos="582930" algn="l"/>
              </a:tabLst>
            </a:pPr>
            <a:endParaRPr lang="en-IN" sz="1200" spc="-5" dirty="0">
              <a:solidFill>
                <a:schemeClr val="bg1"/>
              </a:solidFill>
              <a:effectLst/>
              <a:latin typeface="+mn-lt"/>
              <a:ea typeface="Calibri" panose="020F0502020204030204" pitchFamily="34" charset="0"/>
            </a:endParaRPr>
          </a:p>
          <a:p>
            <a:pPr lvl="0">
              <a:spcBef>
                <a:spcPts val="215"/>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How</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corruption</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is</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affecting</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employment?</a:t>
            </a:r>
          </a:p>
          <a:p>
            <a:pPr lvl="0">
              <a:spcBef>
                <a:spcPts val="215"/>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a:p>
            <a:pPr lvl="0">
              <a:spcBef>
                <a:spcPts val="220"/>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Employment</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vs</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Unemployment</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and</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how</a:t>
            </a:r>
            <a:r>
              <a:rPr lang="en-US" b="1" spc="-15" dirty="0">
                <a:solidFill>
                  <a:schemeClr val="bg1"/>
                </a:solidFill>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unemployment</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can</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be</a:t>
            </a:r>
            <a:r>
              <a:rPr lang="en-US" sz="1400" b="1" spc="-1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decreased?</a:t>
            </a:r>
          </a:p>
          <a:p>
            <a:pPr lvl="0">
              <a:spcBef>
                <a:spcPts val="220"/>
              </a:spcBef>
              <a:spcAft>
                <a:spcPts val="0"/>
              </a:spcAft>
              <a:buSzPts val="1200"/>
              <a:tabLst>
                <a:tab pos="548640" algn="l"/>
              </a:tabLst>
            </a:pPr>
            <a:endParaRPr lang="en-IN" sz="1200" spc="-5" dirty="0">
              <a:solidFill>
                <a:schemeClr val="bg1"/>
              </a:solidFill>
              <a:effectLst/>
              <a:latin typeface="+mn-lt"/>
              <a:ea typeface="Calibri" panose="020F0502020204030204" pitchFamily="34" charset="0"/>
            </a:endParaRPr>
          </a:p>
          <a:p>
            <a:pPr lvl="0">
              <a:spcBef>
                <a:spcPts val="220"/>
              </a:spcBef>
              <a:spcAft>
                <a:spcPts val="0"/>
              </a:spcAft>
              <a:buSzPts val="1200"/>
              <a:tabLst>
                <a:tab pos="548640" algn="l"/>
              </a:tabLst>
            </a:pPr>
            <a:r>
              <a:rPr lang="en-US" sz="1400" b="1" spc="-5" dirty="0">
                <a:solidFill>
                  <a:schemeClr val="bg1"/>
                </a:solidFill>
                <a:effectLst/>
                <a:latin typeface="+mn-lt"/>
                <a:ea typeface="Calibri" panose="020F0502020204030204" pitchFamily="34" charset="0"/>
              </a:rPr>
              <a:t>How</a:t>
            </a:r>
            <a:r>
              <a:rPr lang="en-US" sz="1400" b="1" spc="-2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literacy</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is</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affecting</a:t>
            </a:r>
            <a:r>
              <a:rPr lang="en-US" sz="1400" b="1" spc="-20"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the</a:t>
            </a:r>
            <a:r>
              <a:rPr lang="en-US" sz="1400" b="1" spc="-15" dirty="0">
                <a:solidFill>
                  <a:schemeClr val="bg1"/>
                </a:solidFill>
                <a:effectLst/>
                <a:latin typeface="+mn-lt"/>
                <a:ea typeface="Calibri" panose="020F0502020204030204" pitchFamily="34" charset="0"/>
              </a:rPr>
              <a:t> </a:t>
            </a:r>
            <a:r>
              <a:rPr lang="en-US" sz="1400" b="1" spc="-5" dirty="0">
                <a:solidFill>
                  <a:schemeClr val="bg1"/>
                </a:solidFill>
                <a:effectLst/>
                <a:latin typeface="+mn-lt"/>
                <a:ea typeface="Calibri" panose="020F0502020204030204" pitchFamily="34" charset="0"/>
              </a:rPr>
              <a:t>agriculture?</a:t>
            </a:r>
            <a:endParaRPr lang="en-IN" sz="1200" spc="-5" dirty="0">
              <a:solidFill>
                <a:schemeClr val="bg1"/>
              </a:solidFill>
              <a:effectLst/>
              <a:latin typeface="+mn-lt"/>
              <a:ea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14" name="TextBox 13">
            <a:extLst>
              <a:ext uri="{FF2B5EF4-FFF2-40B4-BE49-F238E27FC236}">
                <a16:creationId xmlns:a16="http://schemas.microsoft.com/office/drawing/2014/main" id="{1CF4330C-F612-43F1-98D9-B5F968FD9A1D}"/>
              </a:ext>
            </a:extLst>
          </p:cNvPr>
          <p:cNvSpPr txBox="1"/>
          <p:nvPr/>
        </p:nvSpPr>
        <p:spPr>
          <a:xfrm>
            <a:off x="1825083" y="0"/>
            <a:ext cx="6330175" cy="369332"/>
          </a:xfrm>
          <a:prstGeom prst="rect">
            <a:avLst/>
          </a:prstGeom>
          <a:noFill/>
        </p:spPr>
        <p:txBody>
          <a:bodyPr wrap="square">
            <a:spAutoFit/>
          </a:bodyPr>
          <a:lstStyle/>
          <a:p>
            <a:pPr marL="76200" indent="-228600">
              <a:spcBef>
                <a:spcPts val="105"/>
              </a:spcBef>
              <a:spcAft>
                <a:spcPts val="0"/>
              </a:spcAft>
            </a:pPr>
            <a:r>
              <a:rPr lang="en-US" sz="1800" b="1" spc="-5" dirty="0">
                <a:solidFill>
                  <a:schemeClr val="bg1"/>
                </a:solidFill>
                <a:effectLst/>
                <a:latin typeface="+mn-lt"/>
                <a:ea typeface="Calibri Light" panose="020F0302020204030204" pitchFamily="34" charset="0"/>
              </a:rPr>
              <a:t>Research</a:t>
            </a:r>
            <a:r>
              <a:rPr lang="en-US" sz="1800" b="1" spc="-65"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questions</a:t>
            </a:r>
            <a:r>
              <a:rPr lang="en-US" sz="1800" b="1" spc="-6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and</a:t>
            </a:r>
            <a:r>
              <a:rPr lang="en-US" sz="1800" b="1" spc="-6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its</a:t>
            </a:r>
            <a:r>
              <a:rPr lang="en-US" sz="1800" b="1" spc="-6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answer</a:t>
            </a:r>
            <a:r>
              <a:rPr lang="en-US" sz="1800" b="1" spc="-6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by</a:t>
            </a:r>
            <a:r>
              <a:rPr lang="en-US" sz="1800" b="1" spc="-6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data</a:t>
            </a:r>
            <a:r>
              <a:rPr lang="en-US" sz="1800" b="1" spc="-6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visualization:</a:t>
            </a:r>
            <a:endParaRPr lang="en-IN" sz="1800" b="1" dirty="0">
              <a:solidFill>
                <a:schemeClr val="bg1"/>
              </a:solidFill>
              <a:effectLst/>
              <a:latin typeface="+mn-lt"/>
              <a:ea typeface="Calibri Light" panose="020F0302020204030204" pitchFamily="34" charset="0"/>
            </a:endParaRPr>
          </a:p>
        </p:txBody>
      </p:sp>
      <p:sp>
        <p:nvSpPr>
          <p:cNvPr id="16" name="TextBox 15">
            <a:extLst>
              <a:ext uri="{FF2B5EF4-FFF2-40B4-BE49-F238E27FC236}">
                <a16:creationId xmlns:a16="http://schemas.microsoft.com/office/drawing/2014/main" id="{EE1441EB-ABEE-426C-931B-C96EE79B1EE2}"/>
              </a:ext>
            </a:extLst>
          </p:cNvPr>
          <p:cNvSpPr txBox="1"/>
          <p:nvPr/>
        </p:nvSpPr>
        <p:spPr>
          <a:xfrm>
            <a:off x="2949498" y="314734"/>
            <a:ext cx="3245004" cy="307777"/>
          </a:xfrm>
          <a:prstGeom prst="rect">
            <a:avLst/>
          </a:prstGeom>
          <a:noFill/>
        </p:spPr>
        <p:txBody>
          <a:bodyPr wrap="square">
            <a:spAutoFit/>
          </a:bodyPr>
          <a:lstStyle/>
          <a:p>
            <a:r>
              <a:rPr lang="en-US" sz="1400" dirty="0">
                <a:solidFill>
                  <a:schemeClr val="bg1"/>
                </a:solidFill>
                <a:effectLst/>
                <a:latin typeface="Calibri" panose="020F0502020204030204" pitchFamily="34" charset="0"/>
                <a:ea typeface="Calibri" panose="020F0502020204030204" pitchFamily="34" charset="0"/>
              </a:rPr>
              <a:t>Is</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male</a:t>
            </a:r>
            <a:r>
              <a:rPr lang="en-US" sz="1400" spc="-4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and</a:t>
            </a:r>
            <a:r>
              <a:rPr lang="en-US" sz="1400" spc="-3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female</a:t>
            </a:r>
            <a:r>
              <a:rPr lang="en-US" sz="1400" spc="-4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are</a:t>
            </a:r>
            <a:r>
              <a:rPr lang="en-US" sz="1400" spc="-5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equally</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illiterate?</a:t>
            </a:r>
            <a:endParaRPr lang="en-IN" dirty="0">
              <a:solidFill>
                <a:schemeClr val="bg1"/>
              </a:solidFill>
            </a:endParaRPr>
          </a:p>
        </p:txBody>
      </p:sp>
      <p:pic>
        <p:nvPicPr>
          <p:cNvPr id="3075" name="Picture 3">
            <a:extLst>
              <a:ext uri="{FF2B5EF4-FFF2-40B4-BE49-F238E27FC236}">
                <a16:creationId xmlns:a16="http://schemas.microsoft.com/office/drawing/2014/main" id="{0D5CD766-8D5C-45EA-8F9A-E37CFCE5E1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08" b="12679"/>
          <a:stretch/>
        </p:blipFill>
        <p:spPr bwMode="auto">
          <a:xfrm>
            <a:off x="4572000" y="613962"/>
            <a:ext cx="4282067" cy="256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8.jpeg">
            <a:extLst>
              <a:ext uri="{FF2B5EF4-FFF2-40B4-BE49-F238E27FC236}">
                <a16:creationId xmlns:a16="http://schemas.microsoft.com/office/drawing/2014/main" id="{803FD477-7C28-46B5-B6BF-65B008B184AA}"/>
              </a:ext>
            </a:extLst>
          </p:cNvPr>
          <p:cNvPicPr/>
          <p:nvPr/>
        </p:nvPicPr>
        <p:blipFill rotWithShape="1">
          <a:blip r:embed="rId4" cstate="print"/>
          <a:srcRect t="7924" b="10076"/>
          <a:stretch/>
        </p:blipFill>
        <p:spPr>
          <a:xfrm>
            <a:off x="144964" y="613963"/>
            <a:ext cx="4137103" cy="2567302"/>
          </a:xfrm>
          <a:prstGeom prst="rect">
            <a:avLst/>
          </a:prstGeom>
        </p:spPr>
      </p:pic>
      <p:sp>
        <p:nvSpPr>
          <p:cNvPr id="26" name="TextBox 25">
            <a:extLst>
              <a:ext uri="{FF2B5EF4-FFF2-40B4-BE49-F238E27FC236}">
                <a16:creationId xmlns:a16="http://schemas.microsoft.com/office/drawing/2014/main" id="{A493C74B-F76F-4E0E-B0A8-092C799DCB90}"/>
              </a:ext>
            </a:extLst>
          </p:cNvPr>
          <p:cNvSpPr txBox="1"/>
          <p:nvPr/>
        </p:nvSpPr>
        <p:spPr>
          <a:xfrm>
            <a:off x="104077" y="3338102"/>
            <a:ext cx="9091961" cy="1415772"/>
          </a:xfrm>
          <a:prstGeom prst="rect">
            <a:avLst/>
          </a:prstGeom>
          <a:noFill/>
        </p:spPr>
        <p:txBody>
          <a:bodyPr wrap="square">
            <a:spAutoFit/>
          </a:bodyPr>
          <a:lstStyle/>
          <a:p>
            <a:r>
              <a:rPr lang="en-IN" sz="1200" dirty="0">
                <a:solidFill>
                  <a:schemeClr val="bg1"/>
                </a:solidFill>
              </a:rPr>
              <a:t>India overall literate and illiterate gap between Male and Female is 8%, which indicates developing economy status. Among Economically well-off states Tamil Nadu and Maharashtra has the high literacy level, hence thin gender literate gap. </a:t>
            </a:r>
          </a:p>
          <a:p>
            <a:r>
              <a:rPr lang="en-IN" sz="1200" dirty="0">
                <a:solidFill>
                  <a:schemeClr val="bg1"/>
                </a:solidFill>
              </a:rPr>
              <a:t>• North Eastern States fares far better than other States.</a:t>
            </a:r>
          </a:p>
          <a:p>
            <a:r>
              <a:rPr lang="en-IN" sz="1200" dirty="0">
                <a:solidFill>
                  <a:schemeClr val="bg1"/>
                </a:solidFill>
              </a:rPr>
              <a:t>• Kerala’s gender literate gap is the lowest.</a:t>
            </a:r>
          </a:p>
          <a:p>
            <a:r>
              <a:rPr lang="en-IN" sz="1200" dirty="0">
                <a:solidFill>
                  <a:schemeClr val="bg1"/>
                </a:solidFill>
              </a:rPr>
              <a:t>• Among southern states Kerala has high literacy level .</a:t>
            </a:r>
          </a:p>
          <a:p>
            <a:r>
              <a:rPr lang="en-IN" sz="1200" dirty="0">
                <a:solidFill>
                  <a:schemeClr val="bg1"/>
                </a:solidFill>
              </a:rPr>
              <a:t>• Northern States like Uttar Pradesh and Bihar constitute largest concentration of Illiterate Population.</a:t>
            </a:r>
          </a:p>
          <a:p>
            <a:r>
              <a:rPr lang="en-IN" sz="1200" dirty="0">
                <a:solidFill>
                  <a:schemeClr val="bg1"/>
                </a:solidFill>
              </a:rPr>
              <a:t>• Due to population exploitation land availability for economic activity and over dependence on agriculture</a:t>
            </a:r>
            <a:r>
              <a:rPr lang="en-IN" dirty="0">
                <a:solidFill>
                  <a:schemeClr val="bg1"/>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16" name="TextBox 15">
            <a:extLst>
              <a:ext uri="{FF2B5EF4-FFF2-40B4-BE49-F238E27FC236}">
                <a16:creationId xmlns:a16="http://schemas.microsoft.com/office/drawing/2014/main" id="{EE1441EB-ABEE-426C-931B-C96EE79B1EE2}"/>
              </a:ext>
            </a:extLst>
          </p:cNvPr>
          <p:cNvSpPr txBox="1"/>
          <p:nvPr/>
        </p:nvSpPr>
        <p:spPr>
          <a:xfrm>
            <a:off x="1615069" y="120046"/>
            <a:ext cx="6443546" cy="584775"/>
          </a:xfrm>
          <a:prstGeom prst="rect">
            <a:avLst/>
          </a:prstGeom>
          <a:noFill/>
        </p:spPr>
        <p:txBody>
          <a:bodyPr wrap="square">
            <a:spAutoFit/>
          </a:bodyPr>
          <a:lstStyle/>
          <a:p>
            <a:r>
              <a:rPr lang="en-US" sz="1800" b="1" i="1" spc="-10" dirty="0">
                <a:solidFill>
                  <a:schemeClr val="bg1"/>
                </a:solidFill>
                <a:effectLst/>
                <a:latin typeface="+mj-lt"/>
                <a:ea typeface="Calibri Light" panose="020F0302020204030204" pitchFamily="34" charset="0"/>
              </a:rPr>
              <a:t>What</a:t>
            </a:r>
            <a:r>
              <a:rPr lang="en-US" sz="1800" b="1" i="1" spc="-20"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are</a:t>
            </a:r>
            <a:r>
              <a:rPr lang="en-US" sz="1800" b="1" i="1" spc="-50"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the</a:t>
            </a:r>
            <a:r>
              <a:rPr lang="en-US" sz="1800" b="1" i="1" spc="-45"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state</a:t>
            </a:r>
            <a:r>
              <a:rPr lang="en-US" sz="1800" b="1" i="1" spc="-45"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wise</a:t>
            </a:r>
            <a:r>
              <a:rPr lang="en-US" sz="1800" b="1" i="1" spc="-45"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Illiterate</a:t>
            </a:r>
            <a:r>
              <a:rPr lang="en-US" sz="1800" b="1" i="1" spc="-45"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and</a:t>
            </a:r>
            <a:r>
              <a:rPr lang="en-US" sz="1800" b="1" i="1" spc="-40"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literate</a:t>
            </a:r>
            <a:r>
              <a:rPr lang="en-US" sz="1800" b="1" i="1" spc="-50" dirty="0">
                <a:solidFill>
                  <a:schemeClr val="bg1"/>
                </a:solidFill>
                <a:effectLst/>
                <a:latin typeface="+mj-lt"/>
                <a:ea typeface="Calibri Light" panose="020F0302020204030204" pitchFamily="34" charset="0"/>
              </a:rPr>
              <a:t> </a:t>
            </a:r>
            <a:r>
              <a:rPr lang="en-US" sz="1800" b="1" i="1" spc="-10" dirty="0">
                <a:solidFill>
                  <a:schemeClr val="bg1"/>
                </a:solidFill>
                <a:effectLst/>
                <a:latin typeface="+mj-lt"/>
                <a:ea typeface="Calibri Light" panose="020F0302020204030204" pitchFamily="34" charset="0"/>
              </a:rPr>
              <a:t>contribution?</a:t>
            </a:r>
            <a:endParaRPr lang="en-IN" sz="1800" b="1" i="1" spc="-10" dirty="0">
              <a:solidFill>
                <a:schemeClr val="bg1"/>
              </a:solidFill>
              <a:effectLst/>
              <a:latin typeface="+mj-lt"/>
              <a:ea typeface="Calibri Light" panose="020F0302020204030204" pitchFamily="34" charset="0"/>
            </a:endParaRPr>
          </a:p>
          <a:p>
            <a:endParaRPr lang="en-IN" dirty="0">
              <a:solidFill>
                <a:schemeClr val="bg1"/>
              </a:solidFill>
              <a:latin typeface="+mj-lt"/>
            </a:endParaRPr>
          </a:p>
        </p:txBody>
      </p:sp>
      <p:pic>
        <p:nvPicPr>
          <p:cNvPr id="4099" name="Picture 3">
            <a:extLst>
              <a:ext uri="{FF2B5EF4-FFF2-40B4-BE49-F238E27FC236}">
                <a16:creationId xmlns:a16="http://schemas.microsoft.com/office/drawing/2014/main" id="{ECF5B564-8E03-4AF4-881B-E346E2398E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706" b="2514"/>
          <a:stretch/>
        </p:blipFill>
        <p:spPr bwMode="auto">
          <a:xfrm>
            <a:off x="68712" y="782606"/>
            <a:ext cx="4423988" cy="233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1">
            <a:extLst>
              <a:ext uri="{FF2B5EF4-FFF2-40B4-BE49-F238E27FC236}">
                <a16:creationId xmlns:a16="http://schemas.microsoft.com/office/drawing/2014/main" id="{644B3E53-46DC-4424-A8A6-48F6C3F3BE17}"/>
              </a:ext>
            </a:extLst>
          </p:cNvPr>
          <p:cNvGrpSpPr>
            <a:grpSpLocks/>
          </p:cNvGrpSpPr>
          <p:nvPr/>
        </p:nvGrpSpPr>
        <p:grpSpPr bwMode="auto">
          <a:xfrm>
            <a:off x="4572000" y="782606"/>
            <a:ext cx="4423989" cy="2306464"/>
            <a:chOff x="735" y="216"/>
            <a:chExt cx="9056" cy="4734"/>
          </a:xfrm>
        </p:grpSpPr>
        <p:pic>
          <p:nvPicPr>
            <p:cNvPr id="4108" name="Picture 12">
              <a:extLst>
                <a:ext uri="{FF2B5EF4-FFF2-40B4-BE49-F238E27FC236}">
                  <a16:creationId xmlns:a16="http://schemas.microsoft.com/office/drawing/2014/main" id="{DB7B74CB-FD30-4AB8-AFDA-B5F06ABDF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 y="230"/>
              <a:ext cx="9026" cy="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3">
              <a:extLst>
                <a:ext uri="{FF2B5EF4-FFF2-40B4-BE49-F238E27FC236}">
                  <a16:creationId xmlns:a16="http://schemas.microsoft.com/office/drawing/2014/main" id="{F352E5B0-8ECD-4BD6-9505-16312DB9B4F0}"/>
                </a:ext>
              </a:extLst>
            </p:cNvPr>
            <p:cNvSpPr>
              <a:spLocks noChangeArrowheads="1"/>
            </p:cNvSpPr>
            <p:nvPr/>
          </p:nvSpPr>
          <p:spPr bwMode="auto">
            <a:xfrm>
              <a:off x="742" y="223"/>
              <a:ext cx="9041" cy="47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1" name="TextBox 20">
            <a:extLst>
              <a:ext uri="{FF2B5EF4-FFF2-40B4-BE49-F238E27FC236}">
                <a16:creationId xmlns:a16="http://schemas.microsoft.com/office/drawing/2014/main" id="{E3FAB4FB-08F9-4123-A494-35EFB8ED8D60}"/>
              </a:ext>
            </a:extLst>
          </p:cNvPr>
          <p:cNvSpPr txBox="1"/>
          <p:nvPr/>
        </p:nvSpPr>
        <p:spPr>
          <a:xfrm>
            <a:off x="264842" y="3224692"/>
            <a:ext cx="9144000" cy="1556773"/>
          </a:xfrm>
          <a:prstGeom prst="rect">
            <a:avLst/>
          </a:prstGeom>
          <a:noFill/>
        </p:spPr>
        <p:txBody>
          <a:bodyPr wrap="square">
            <a:spAutoFit/>
          </a:bodyPr>
          <a:lstStyle/>
          <a:p>
            <a:pPr marL="742950" lvl="1" indent="-285750">
              <a:buClr>
                <a:schemeClr val="bg1"/>
              </a:buClr>
              <a:buSzPts val="1100"/>
              <a:buFont typeface="Calibri" panose="020F0502020204030204" pitchFamily="34" charset="0"/>
              <a:buChar char="•"/>
              <a:tabLst>
                <a:tab pos="761365" algn="l"/>
                <a:tab pos="762000" algn="l"/>
              </a:tabLst>
            </a:pPr>
            <a:r>
              <a:rPr lang="en-US" sz="1200" dirty="0">
                <a:solidFill>
                  <a:schemeClr val="bg1"/>
                </a:solidFill>
                <a:effectLst/>
                <a:latin typeface="+mn-lt"/>
                <a:ea typeface="Calibri" panose="020F0502020204030204" pitchFamily="34" charset="0"/>
              </a:rPr>
              <a:t>Northern</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India</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constitute</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major</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part</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of</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literate</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and</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illiterate</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population.</a:t>
            </a:r>
            <a:endParaRPr lang="en-IN" sz="1200" dirty="0">
              <a:solidFill>
                <a:schemeClr val="bg1"/>
              </a:solidFill>
              <a:effectLst/>
              <a:latin typeface="+mn-lt"/>
              <a:ea typeface="Calibri" panose="020F0502020204030204" pitchFamily="34" charset="0"/>
            </a:endParaRPr>
          </a:p>
          <a:p>
            <a:pPr marL="742950" lvl="1" indent="-285750">
              <a:spcBef>
                <a:spcPts val="205"/>
              </a:spcBef>
              <a:spcAft>
                <a:spcPts val="0"/>
              </a:spcAft>
              <a:buClr>
                <a:schemeClr val="bg1"/>
              </a:buClr>
              <a:buSzPts val="1100"/>
              <a:buFont typeface="Calibri" panose="020F0502020204030204" pitchFamily="34" charset="0"/>
              <a:buChar char="•"/>
              <a:tabLst>
                <a:tab pos="761365" algn="l"/>
                <a:tab pos="762000" algn="l"/>
              </a:tabLst>
            </a:pPr>
            <a:r>
              <a:rPr lang="en-US" sz="1200" dirty="0">
                <a:solidFill>
                  <a:schemeClr val="bg1"/>
                </a:solidFill>
                <a:effectLst/>
                <a:latin typeface="+mn-lt"/>
                <a:ea typeface="Calibri" panose="020F0502020204030204" pitchFamily="34" charset="0"/>
              </a:rPr>
              <a:t>The</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four</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most</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populated</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States</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has</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high</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rate</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of</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illiteracy.</a:t>
            </a:r>
            <a:endParaRPr lang="en-IN" sz="1200" dirty="0">
              <a:solidFill>
                <a:schemeClr val="bg1"/>
              </a:solidFill>
              <a:effectLst/>
              <a:latin typeface="+mn-lt"/>
              <a:ea typeface="Calibri" panose="020F0502020204030204" pitchFamily="34" charset="0"/>
            </a:endParaRPr>
          </a:p>
          <a:p>
            <a:pPr marL="742950" marR="259715" lvl="1" indent="-285750">
              <a:lnSpc>
                <a:spcPct val="115000"/>
              </a:lnSpc>
              <a:spcBef>
                <a:spcPts val="200"/>
              </a:spcBef>
              <a:spcAft>
                <a:spcPts val="0"/>
              </a:spcAft>
              <a:buClr>
                <a:schemeClr val="bg1"/>
              </a:buClr>
              <a:buSzPts val="1100"/>
              <a:buFont typeface="Calibri" panose="020F0502020204030204" pitchFamily="34" charset="0"/>
              <a:buChar char="•"/>
              <a:tabLst>
                <a:tab pos="761365" algn="l"/>
                <a:tab pos="762000" algn="l"/>
              </a:tabLst>
            </a:pPr>
            <a:r>
              <a:rPr lang="en-US" sz="1200" dirty="0">
                <a:solidFill>
                  <a:schemeClr val="bg1"/>
                </a:solidFill>
                <a:effectLst/>
                <a:latin typeface="+mn-lt"/>
                <a:ea typeface="Calibri" panose="020F0502020204030204" pitchFamily="34" charset="0"/>
              </a:rPr>
              <a:t>The reason being the percentage is less in illiteracy but the states being on the top is because in the total</a:t>
            </a:r>
            <a:r>
              <a:rPr lang="en-US" sz="1200" spc="-24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population of a high populated northern state both literacy and the illiteracy rate</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is at the same ration</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hence</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lesser</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percentage</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of</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illiteracy</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but</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higher</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in</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number</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comparative</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to the</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other</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states.</a:t>
            </a:r>
            <a:endParaRPr lang="en-IN" sz="1200" dirty="0">
              <a:solidFill>
                <a:schemeClr val="bg1"/>
              </a:solidFill>
              <a:effectLst/>
              <a:latin typeface="+mn-lt"/>
              <a:ea typeface="Calibri" panose="020F0502020204030204" pitchFamily="34" charset="0"/>
            </a:endParaRPr>
          </a:p>
          <a:p>
            <a:pPr marL="742950" marR="328295" lvl="1" indent="-285750">
              <a:lnSpc>
                <a:spcPct val="115000"/>
              </a:lnSpc>
              <a:spcAft>
                <a:spcPts val="0"/>
              </a:spcAft>
              <a:buClr>
                <a:schemeClr val="bg1"/>
              </a:buClr>
              <a:buSzPts val="1100"/>
              <a:buFont typeface="Calibri" panose="020F0502020204030204" pitchFamily="34" charset="0"/>
              <a:buChar char="•"/>
              <a:tabLst>
                <a:tab pos="760730" algn="l"/>
                <a:tab pos="761365" algn="l"/>
              </a:tabLst>
            </a:pPr>
            <a:r>
              <a:rPr lang="en-US" sz="1200" dirty="0">
                <a:solidFill>
                  <a:schemeClr val="bg1"/>
                </a:solidFill>
                <a:effectLst/>
                <a:latin typeface="+mn-lt"/>
                <a:ea typeface="Calibri" panose="020F0502020204030204" pitchFamily="34" charset="0"/>
              </a:rPr>
              <a:t>By analyzing this visually we can understand that there is a less gap between literal and illiterate people</a:t>
            </a:r>
            <a:r>
              <a:rPr lang="en-US" sz="1200" spc="-24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in</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Northern States.</a:t>
            </a:r>
            <a:endParaRPr lang="en-IN" sz="1200" dirty="0">
              <a:solidFill>
                <a:schemeClr val="bg1"/>
              </a:solidFill>
              <a:effectLst/>
              <a:latin typeface="+mn-lt"/>
              <a:ea typeface="Calibri" panose="020F0502020204030204" pitchFamily="34" charset="0"/>
            </a:endParaRPr>
          </a:p>
        </p:txBody>
      </p:sp>
    </p:spTree>
    <p:extLst>
      <p:ext uri="{BB962C8B-B14F-4D97-AF65-F5344CB8AC3E}">
        <p14:creationId xmlns:p14="http://schemas.microsoft.com/office/powerpoint/2010/main" val="497136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19" name="Google Shape;881;p37">
            <a:extLst>
              <a:ext uri="{FF2B5EF4-FFF2-40B4-BE49-F238E27FC236}">
                <a16:creationId xmlns:a16="http://schemas.microsoft.com/office/drawing/2014/main" id="{F79BCF57-2941-4DC4-8541-8EA2C76E989C}"/>
              </a:ext>
            </a:extLst>
          </p:cNvPr>
          <p:cNvSpPr txBox="1">
            <a:spLocks noGrp="1"/>
          </p:cNvSpPr>
          <p:nvPr>
            <p:ph type="title" idx="4"/>
          </p:nvPr>
        </p:nvSpPr>
        <p:spPr>
          <a:xfrm>
            <a:off x="787633" y="71399"/>
            <a:ext cx="7702550" cy="573088"/>
          </a:xfrm>
          <a:prstGeom prst="rect">
            <a:avLst/>
          </a:prstGeom>
        </p:spPr>
        <p:txBody>
          <a:bodyPr spcFirstLastPara="1" wrap="square" lIns="91425" tIns="91425" rIns="91425" bIns="91425" anchor="t" anchorCtr="0">
            <a:noAutofit/>
          </a:bodyPr>
          <a:lstStyle/>
          <a:p>
            <a:r>
              <a:rPr lang="en-US" sz="1400" b="1" i="1" spc="-10" dirty="0">
                <a:solidFill>
                  <a:schemeClr val="bg1"/>
                </a:solidFill>
                <a:effectLst/>
                <a:latin typeface="+mj-lt"/>
                <a:ea typeface="Calibri Light" panose="020F0302020204030204" pitchFamily="34" charset="0"/>
              </a:rPr>
              <a:t>How</a:t>
            </a:r>
            <a:r>
              <a:rPr lang="en-US" sz="1400" b="1" i="1" spc="-2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is</a:t>
            </a:r>
            <a:r>
              <a:rPr lang="en-US" sz="1400" b="1" i="1" spc="-1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the</a:t>
            </a:r>
            <a:r>
              <a:rPr lang="en-US" sz="1400" b="1" i="1" spc="-50"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Literacy</a:t>
            </a:r>
            <a:r>
              <a:rPr lang="en-US" sz="1400" b="1" i="1" spc="-2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rate</a:t>
            </a:r>
            <a:r>
              <a:rPr lang="en-US" sz="1400" b="1" i="1" spc="-50"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and</a:t>
            </a:r>
            <a:r>
              <a:rPr lang="en-US" sz="1400" b="1" i="1" spc="-3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Expenditure</a:t>
            </a:r>
            <a:r>
              <a:rPr lang="en-US" sz="1400" b="1" i="1" spc="-4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related</a:t>
            </a:r>
            <a:r>
              <a:rPr lang="en-US" sz="1400" b="1" i="1" spc="-4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to</a:t>
            </a:r>
            <a:r>
              <a:rPr lang="en-US" sz="1400" b="1" i="1" spc="-45" dirty="0">
                <a:solidFill>
                  <a:schemeClr val="bg1"/>
                </a:solidFill>
                <a:effectLst/>
                <a:latin typeface="+mj-lt"/>
                <a:ea typeface="Calibri Light" panose="020F0302020204030204" pitchFamily="34" charset="0"/>
              </a:rPr>
              <a:t> </a:t>
            </a:r>
            <a:r>
              <a:rPr lang="en-US" sz="1400" b="1" i="1" spc="-10" dirty="0">
                <a:solidFill>
                  <a:schemeClr val="bg1"/>
                </a:solidFill>
                <a:effectLst/>
                <a:latin typeface="+mj-lt"/>
                <a:ea typeface="Calibri Light" panose="020F0302020204030204" pitchFamily="34" charset="0"/>
              </a:rPr>
              <a:t>education?</a:t>
            </a:r>
            <a:r>
              <a:rPr lang="en-IN" sz="1400" b="1" i="1" spc="-10" dirty="0">
                <a:solidFill>
                  <a:schemeClr val="bg1"/>
                </a:solidFill>
                <a:effectLst/>
                <a:latin typeface="+mj-lt"/>
                <a:ea typeface="Calibri Light" panose="020F0302020204030204" pitchFamily="34" charset="0"/>
              </a:rPr>
              <a:t/>
            </a:r>
            <a:br>
              <a:rPr lang="en-IN" sz="1400" b="1" i="1" spc="-10" dirty="0">
                <a:solidFill>
                  <a:schemeClr val="bg1"/>
                </a:solidFill>
                <a:effectLst/>
                <a:latin typeface="+mj-lt"/>
                <a:ea typeface="Calibri Light" panose="020F0302020204030204" pitchFamily="34" charset="0"/>
              </a:rPr>
            </a:br>
            <a:endParaRPr sz="1400" dirty="0">
              <a:solidFill>
                <a:schemeClr val="bg1"/>
              </a:solidFill>
              <a:latin typeface="+mj-lt"/>
            </a:endParaRPr>
          </a:p>
        </p:txBody>
      </p:sp>
      <p:grpSp>
        <p:nvGrpSpPr>
          <p:cNvPr id="16" name="Group 2">
            <a:extLst>
              <a:ext uri="{FF2B5EF4-FFF2-40B4-BE49-F238E27FC236}">
                <a16:creationId xmlns:a16="http://schemas.microsoft.com/office/drawing/2014/main" id="{E7D5AD47-A064-4473-A0A5-5120C2103A34}"/>
              </a:ext>
            </a:extLst>
          </p:cNvPr>
          <p:cNvGrpSpPr>
            <a:grpSpLocks/>
          </p:cNvGrpSpPr>
          <p:nvPr/>
        </p:nvGrpSpPr>
        <p:grpSpPr bwMode="auto">
          <a:xfrm>
            <a:off x="81776" y="929268"/>
            <a:ext cx="4557132" cy="3412273"/>
            <a:chOff x="735" y="313"/>
            <a:chExt cx="10625" cy="5380"/>
          </a:xfrm>
        </p:grpSpPr>
        <p:pic>
          <p:nvPicPr>
            <p:cNvPr id="5123" name="Picture 3">
              <a:extLst>
                <a:ext uri="{FF2B5EF4-FFF2-40B4-BE49-F238E27FC236}">
                  <a16:creationId xmlns:a16="http://schemas.microsoft.com/office/drawing/2014/main" id="{062D7585-3706-4D9E-98FD-6A16B3745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 y="327"/>
              <a:ext cx="10595" cy="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
              <a:extLst>
                <a:ext uri="{FF2B5EF4-FFF2-40B4-BE49-F238E27FC236}">
                  <a16:creationId xmlns:a16="http://schemas.microsoft.com/office/drawing/2014/main" id="{ABBFE3BA-C7A6-4C2A-99E4-8DB76796FEB0}"/>
                </a:ext>
              </a:extLst>
            </p:cNvPr>
            <p:cNvSpPr>
              <a:spLocks noChangeArrowheads="1"/>
            </p:cNvSpPr>
            <p:nvPr/>
          </p:nvSpPr>
          <p:spPr bwMode="auto">
            <a:xfrm>
              <a:off x="742" y="320"/>
              <a:ext cx="10610" cy="53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DF788EB3-4067-42DF-A0F9-147BEDC1F9AF}"/>
              </a:ext>
            </a:extLst>
          </p:cNvPr>
          <p:cNvSpPr txBox="1"/>
          <p:nvPr/>
        </p:nvSpPr>
        <p:spPr>
          <a:xfrm>
            <a:off x="4690947" y="933708"/>
            <a:ext cx="4605452" cy="3231654"/>
          </a:xfrm>
          <a:prstGeom prst="rect">
            <a:avLst/>
          </a:prstGeom>
          <a:noFill/>
        </p:spPr>
        <p:txBody>
          <a:bodyPr wrap="square">
            <a:spAutoFit/>
          </a:bodyPr>
          <a:lstStyle/>
          <a:p>
            <a:endParaRPr lang="en-IN" sz="1200" dirty="0">
              <a:solidFill>
                <a:schemeClr val="bg1"/>
              </a:solidFill>
            </a:endParaRPr>
          </a:p>
          <a:p>
            <a:r>
              <a:rPr lang="en-IN" sz="1200" dirty="0">
                <a:solidFill>
                  <a:schemeClr val="bg1"/>
                </a:solidFill>
              </a:rPr>
              <a:t>The blue line which starts at 3% and goes up to 3.90% from the span of 1991 -2015. So we can understand that the Education spending percent of GDP in a public university/school hasn’t dramatically increased much.</a:t>
            </a:r>
          </a:p>
          <a:p>
            <a:endParaRPr lang="en-IN" sz="1200" dirty="0">
              <a:solidFill>
                <a:schemeClr val="bg1"/>
              </a:solidFill>
            </a:endParaRPr>
          </a:p>
          <a:p>
            <a:r>
              <a:rPr lang="en-IN" sz="1200" dirty="0">
                <a:solidFill>
                  <a:schemeClr val="bg1"/>
                </a:solidFill>
              </a:rPr>
              <a:t>•We also can see the Education spending of the government in 1991 was at 13.2 and by the end of the year in 2015 it was a slight increase to 13.90.</a:t>
            </a:r>
          </a:p>
          <a:p>
            <a:endParaRPr lang="en-IN" sz="1200" dirty="0">
              <a:solidFill>
                <a:schemeClr val="bg1"/>
              </a:solidFill>
            </a:endParaRPr>
          </a:p>
          <a:p>
            <a:r>
              <a:rPr lang="en-IN" sz="1200" dirty="0">
                <a:solidFill>
                  <a:schemeClr val="bg1"/>
                </a:solidFill>
              </a:rPr>
              <a:t>•As far as our understanding we can conclude that the spending done by the government and the citizens doesn’t increase as such but there is a question of how the literacy rate got increased?</a:t>
            </a:r>
          </a:p>
          <a:p>
            <a:endParaRPr lang="en-IN" sz="1200" dirty="0">
              <a:solidFill>
                <a:schemeClr val="bg1"/>
              </a:solidFill>
            </a:endParaRPr>
          </a:p>
          <a:p>
            <a:r>
              <a:rPr lang="en-IN" sz="1200" dirty="0">
                <a:solidFill>
                  <a:schemeClr val="bg1"/>
                </a:solidFill>
              </a:rPr>
              <a:t>•To answer that we understood that almost 64.3% of people get there education in private universities/ schools.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9" name="TextBox 8">
            <a:extLst>
              <a:ext uri="{FF2B5EF4-FFF2-40B4-BE49-F238E27FC236}">
                <a16:creationId xmlns:a16="http://schemas.microsoft.com/office/drawing/2014/main" id="{D4735308-243A-48A2-8227-D7F8CD3FDAD6}"/>
              </a:ext>
            </a:extLst>
          </p:cNvPr>
          <p:cNvSpPr txBox="1"/>
          <p:nvPr/>
        </p:nvSpPr>
        <p:spPr>
          <a:xfrm>
            <a:off x="1832517" y="489237"/>
            <a:ext cx="5742878" cy="307777"/>
          </a:xfrm>
          <a:prstGeom prst="rect">
            <a:avLst/>
          </a:prstGeom>
          <a:noFill/>
        </p:spPr>
        <p:txBody>
          <a:bodyPr wrap="square">
            <a:spAutoFit/>
          </a:bodyPr>
          <a:lstStyle/>
          <a:p>
            <a:pPr lvl="0">
              <a:tabLst>
                <a:tab pos="533400" algn="l"/>
              </a:tabLst>
            </a:pPr>
            <a:r>
              <a:rPr lang="en-US" sz="1400" b="1" i="1" spc="-10" dirty="0">
                <a:solidFill>
                  <a:schemeClr val="bg1"/>
                </a:solidFill>
                <a:effectLst/>
                <a:latin typeface="+mn-lt"/>
                <a:ea typeface="Calibri Light" panose="020F0302020204030204" pitchFamily="34" charset="0"/>
              </a:rPr>
              <a:t>What</a:t>
            </a:r>
            <a:r>
              <a:rPr lang="en-US" sz="1400" b="1" i="1" spc="-25"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are</a:t>
            </a:r>
            <a:r>
              <a:rPr lang="en-US" sz="1400" b="1" i="1" spc="-55"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the</a:t>
            </a:r>
            <a:r>
              <a:rPr lang="en-US" sz="1400" b="1" i="1" spc="-50"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distribution</a:t>
            </a:r>
            <a:r>
              <a:rPr lang="en-US" sz="1400" b="1" i="1" spc="-45"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of</a:t>
            </a:r>
            <a:r>
              <a:rPr lang="en-US" sz="1400" b="1" i="1" spc="-20" dirty="0">
                <a:solidFill>
                  <a:schemeClr val="bg1"/>
                </a:solidFill>
                <a:effectLst/>
                <a:latin typeface="+mn-lt"/>
                <a:ea typeface="Calibri Light" panose="020F0302020204030204" pitchFamily="34" charset="0"/>
              </a:rPr>
              <a:t> </a:t>
            </a:r>
            <a:r>
              <a:rPr lang="en-US" sz="1400" b="1" i="1" spc="-10" dirty="0" err="1">
                <a:solidFill>
                  <a:schemeClr val="bg1"/>
                </a:solidFill>
                <a:effectLst/>
                <a:latin typeface="+mn-lt"/>
                <a:ea typeface="Calibri Light" panose="020F0302020204030204" pitchFamily="34" charset="0"/>
              </a:rPr>
              <a:t>labour</a:t>
            </a:r>
            <a:r>
              <a:rPr lang="en-US" sz="1400" b="1" i="1" spc="-35"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force</a:t>
            </a:r>
            <a:r>
              <a:rPr lang="en-US" sz="1400" b="1" i="1" spc="-50"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participation</a:t>
            </a:r>
            <a:r>
              <a:rPr lang="en-US" sz="1400" b="1" i="1" spc="-45" dirty="0">
                <a:solidFill>
                  <a:schemeClr val="bg1"/>
                </a:solidFill>
                <a:effectLst/>
                <a:latin typeface="+mn-lt"/>
                <a:ea typeface="Calibri Light" panose="020F0302020204030204" pitchFamily="34" charset="0"/>
              </a:rPr>
              <a:t> </a:t>
            </a:r>
            <a:r>
              <a:rPr lang="en-US" sz="1400" b="1" i="1" spc="-10" dirty="0">
                <a:solidFill>
                  <a:schemeClr val="bg1"/>
                </a:solidFill>
                <a:effectLst/>
                <a:latin typeface="+mn-lt"/>
                <a:ea typeface="Calibri Light" panose="020F0302020204030204" pitchFamily="34" charset="0"/>
              </a:rPr>
              <a:t>rate?</a:t>
            </a:r>
            <a:endParaRPr lang="en-IN" sz="1400" b="1" i="1" spc="-10" dirty="0">
              <a:solidFill>
                <a:schemeClr val="bg1"/>
              </a:solidFill>
              <a:effectLst/>
              <a:latin typeface="+mn-lt"/>
              <a:ea typeface="Calibri Light" panose="020F0302020204030204" pitchFamily="34" charset="0"/>
            </a:endParaRPr>
          </a:p>
        </p:txBody>
      </p:sp>
      <p:pic>
        <p:nvPicPr>
          <p:cNvPr id="6147" name="Picture 3">
            <a:extLst>
              <a:ext uri="{FF2B5EF4-FFF2-40B4-BE49-F238E27FC236}">
                <a16:creationId xmlns:a16="http://schemas.microsoft.com/office/drawing/2014/main" id="{D64C8A45-E256-41D2-B2C1-57ABF0CBA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65" y="805909"/>
            <a:ext cx="5801372" cy="253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6548B953-8790-445F-A086-FF75304CEFAE}"/>
              </a:ext>
            </a:extLst>
          </p:cNvPr>
          <p:cNvSpPr txBox="1"/>
          <p:nvPr/>
        </p:nvSpPr>
        <p:spPr>
          <a:xfrm>
            <a:off x="628185" y="3629706"/>
            <a:ext cx="6947210" cy="1338828"/>
          </a:xfrm>
          <a:prstGeom prst="rect">
            <a:avLst/>
          </a:prstGeom>
          <a:noFill/>
        </p:spPr>
        <p:txBody>
          <a:bodyPr wrap="square">
            <a:spAutoFit/>
          </a:bodyPr>
          <a:lstStyle/>
          <a:p>
            <a:pPr>
              <a:spcBef>
                <a:spcPts val="30"/>
              </a:spcBef>
            </a:pPr>
            <a:r>
              <a:rPr lang="en-US" sz="1100" i="1"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endParaRPr lang="en-IN" sz="1400" dirty="0">
              <a:solidFill>
                <a:schemeClr val="bg1"/>
              </a:solidFill>
              <a:effectLst/>
              <a:latin typeface="Calibri" panose="020F0502020204030204" pitchFamily="34" charset="0"/>
              <a:ea typeface="Calibri" panose="020F0502020204030204" pitchFamily="34" charset="0"/>
            </a:endParaRPr>
          </a:p>
          <a:p>
            <a:pPr marL="285750" lvl="0" indent="-285750">
              <a:buClr>
                <a:schemeClr val="bg1"/>
              </a:buClr>
              <a:buSzPts val="1100"/>
              <a:buFont typeface="Arial" panose="020B0604020202020204" pitchFamily="34" charset="0"/>
              <a:buChar char="•"/>
              <a:tabLst>
                <a:tab pos="304165" algn="l"/>
                <a:tab pos="304800" algn="l"/>
              </a:tabLst>
            </a:pP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This</a:t>
            </a:r>
            <a:r>
              <a:rPr lang="en-US" sz="1400" spc="-2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chart</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indicates</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state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Wise</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Distribution</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of</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err="1">
                <a:solidFill>
                  <a:schemeClr val="bg1"/>
                </a:solidFill>
                <a:effectLst/>
                <a:latin typeface="Calibri" panose="020F0502020204030204" pitchFamily="34" charset="0"/>
                <a:ea typeface="Symbol" panose="05050102010706020507" pitchFamily="18" charset="2"/>
                <a:cs typeface="Symbol" panose="05050102010706020507" pitchFamily="18" charset="2"/>
              </a:rPr>
              <a:t>Labour</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Force</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Participation</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Rate</a:t>
            </a:r>
          </a:p>
          <a:p>
            <a:pPr marL="285750" lvl="0" indent="-285750">
              <a:buClr>
                <a:schemeClr val="bg1"/>
              </a:buClr>
              <a:buSzPts val="1100"/>
              <a:buFont typeface="Arial" panose="020B0604020202020204" pitchFamily="34" charset="0"/>
              <a:buChar char="•"/>
              <a:tabLst>
                <a:tab pos="304165" algn="l"/>
                <a:tab pos="304800" algn="l"/>
              </a:tabLst>
            </a:pP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Economically</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developed</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States</a:t>
            </a:r>
            <a:r>
              <a:rPr lang="en-US" sz="1400" spc="-2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show</a:t>
            </a:r>
            <a:r>
              <a:rPr lang="en-US" sz="1400" spc="-2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higher</a:t>
            </a:r>
            <a:r>
              <a:rPr lang="en-US" sz="1400" spc="-2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LPR</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than</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economically</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starved</a:t>
            </a:r>
            <a:r>
              <a:rPr lang="en-US" sz="1400" spc="-2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states.</a:t>
            </a:r>
            <a:endParaRPr lang="en-IN" dirty="0">
              <a:solidFill>
                <a:schemeClr val="bg1"/>
              </a:solidFill>
              <a:latin typeface="Calibri" panose="020F0502020204030204" pitchFamily="34" charset="0"/>
              <a:ea typeface="Symbol" panose="05050102010706020507" pitchFamily="18" charset="2"/>
              <a:cs typeface="Symbol" panose="05050102010706020507" pitchFamily="18" charset="2"/>
            </a:endParaRPr>
          </a:p>
          <a:p>
            <a:pPr marL="285750" lvl="0" indent="-285750">
              <a:buClr>
                <a:schemeClr val="bg1"/>
              </a:buClr>
              <a:buSzPts val="1100"/>
              <a:buFont typeface="Arial" panose="020B0604020202020204" pitchFamily="34" charset="0"/>
              <a:buChar char="•"/>
              <a:tabLst>
                <a:tab pos="304165" algn="l"/>
                <a:tab pos="304800" algn="l"/>
              </a:tabLst>
            </a:pPr>
            <a:r>
              <a:rPr lang="en-IN" dirty="0">
                <a:solidFill>
                  <a:schemeClr val="bg1"/>
                </a:solidFill>
                <a:latin typeface="Calibri" panose="020F0502020204030204" pitchFamily="34" charset="0"/>
                <a:ea typeface="Symbol" panose="05050102010706020507" pitchFamily="18" charset="2"/>
                <a:cs typeface="Symbol" panose="05050102010706020507" pitchFamily="18" charset="2"/>
              </a:rPr>
              <a:t>S</a:t>
            </a:r>
            <a:r>
              <a:rPr lang="en-US" sz="1400" dirty="0" err="1">
                <a:solidFill>
                  <a:schemeClr val="bg1"/>
                </a:solidFill>
                <a:effectLst/>
                <a:latin typeface="Calibri" panose="020F0502020204030204" pitchFamily="34" charset="0"/>
                <a:ea typeface="Symbol" panose="05050102010706020507" pitchFamily="18" charset="2"/>
                <a:cs typeface="Symbol" panose="05050102010706020507" pitchFamily="18" charset="2"/>
              </a:rPr>
              <a:t>ikkim</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Mizoram,</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Meghalaya</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have</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high</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LPR</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even</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though</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they</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are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not</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economically</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well</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off.</a:t>
            </a:r>
            <a:endParaRPr lang="en-IN" dirty="0">
              <a:solidFill>
                <a:schemeClr val="bg1"/>
              </a:solidFill>
              <a:latin typeface="Calibri" panose="020F0502020204030204" pitchFamily="34" charset="0"/>
              <a:ea typeface="Symbol" panose="05050102010706020507" pitchFamily="18" charset="2"/>
              <a:cs typeface="Symbol" panose="05050102010706020507" pitchFamily="18" charset="2"/>
            </a:endParaRPr>
          </a:p>
          <a:p>
            <a:pPr marL="285750" lvl="0" indent="-285750">
              <a:buClr>
                <a:schemeClr val="bg1"/>
              </a:buClr>
              <a:buSzPts val="1100"/>
              <a:buFont typeface="Arial" panose="020B0604020202020204" pitchFamily="34" charset="0"/>
              <a:buChar char="•"/>
              <a:tabLst>
                <a:tab pos="304165" algn="l"/>
                <a:tab pos="304800" algn="l"/>
              </a:tabLst>
            </a:pP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This</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is</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due</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to</a:t>
            </a:r>
            <a:r>
              <a:rPr lang="en-US" sz="14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major</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occupation</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in</a:t>
            </a:r>
            <a:r>
              <a:rPr lang="en-US" sz="14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Agriculture</a:t>
            </a:r>
            <a:endParaRPr lang="en-IN" sz="1400"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9" name="TextBox 8">
            <a:extLst>
              <a:ext uri="{FF2B5EF4-FFF2-40B4-BE49-F238E27FC236}">
                <a16:creationId xmlns:a16="http://schemas.microsoft.com/office/drawing/2014/main" id="{D4735308-243A-48A2-8227-D7F8CD3FDAD6}"/>
              </a:ext>
            </a:extLst>
          </p:cNvPr>
          <p:cNvSpPr txBox="1"/>
          <p:nvPr/>
        </p:nvSpPr>
        <p:spPr>
          <a:xfrm>
            <a:off x="806606" y="258002"/>
            <a:ext cx="8515814" cy="547907"/>
          </a:xfrm>
          <a:prstGeom prst="rect">
            <a:avLst/>
          </a:prstGeom>
          <a:noFill/>
        </p:spPr>
        <p:txBody>
          <a:bodyPr wrap="square">
            <a:spAutoFit/>
          </a:bodyPr>
          <a:lstStyle/>
          <a:p>
            <a:pPr marR="619125" lvl="0">
              <a:lnSpc>
                <a:spcPct val="110000"/>
              </a:lnSpc>
              <a:spcBef>
                <a:spcPts val="155"/>
              </a:spcBef>
              <a:spcAft>
                <a:spcPts val="0"/>
              </a:spcAft>
              <a:tabLst>
                <a:tab pos="533400" algn="l"/>
              </a:tabLst>
            </a:pPr>
            <a:r>
              <a:rPr lang="en-US" b="1" i="1" spc="-10" dirty="0">
                <a:solidFill>
                  <a:schemeClr val="bg1"/>
                </a:solidFill>
                <a:effectLst/>
                <a:latin typeface="+mj-lt"/>
                <a:ea typeface="Calibri Light" panose="020F0302020204030204" pitchFamily="34" charset="0"/>
              </a:rPr>
              <a:t>What</a:t>
            </a:r>
            <a:r>
              <a:rPr lang="en-US" b="1" i="1" spc="-2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is</a:t>
            </a:r>
            <a:r>
              <a:rPr lang="en-US" b="1" i="1" spc="-25" dirty="0">
                <a:solidFill>
                  <a:schemeClr val="bg1"/>
                </a:solidFill>
                <a:effectLst/>
                <a:latin typeface="+mj-lt"/>
                <a:ea typeface="Calibri Light" panose="020F0302020204030204" pitchFamily="34" charset="0"/>
              </a:rPr>
              <a:t> </a:t>
            </a:r>
            <a:r>
              <a:rPr lang="en-US" b="1" i="1" spc="-10" dirty="0" err="1">
                <a:solidFill>
                  <a:schemeClr val="bg1"/>
                </a:solidFill>
                <a:effectLst/>
                <a:latin typeface="+mj-lt"/>
                <a:ea typeface="Calibri Light" panose="020F0302020204030204" pitchFamily="34" charset="0"/>
              </a:rPr>
              <a:t>labour</a:t>
            </a:r>
            <a:r>
              <a:rPr lang="en-US" b="1" i="1" spc="-3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force</a:t>
            </a:r>
            <a:r>
              <a:rPr lang="en-US" b="1" i="1" spc="-5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participation</a:t>
            </a:r>
            <a:r>
              <a:rPr lang="en-US" b="1" i="1" spc="-4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vs</a:t>
            </a:r>
            <a:r>
              <a:rPr lang="en-US" b="1" i="1" spc="-3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gross</a:t>
            </a:r>
            <a:r>
              <a:rPr lang="en-US" b="1" i="1" spc="-3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enrolment</a:t>
            </a:r>
            <a:r>
              <a:rPr lang="en-US" b="1" i="1" spc="-2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ratio,</a:t>
            </a:r>
            <a:r>
              <a:rPr lang="en-US" b="1" i="1" spc="-2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mean</a:t>
            </a:r>
            <a:r>
              <a:rPr lang="en-US" b="1" i="1" spc="-4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year</a:t>
            </a:r>
            <a:r>
              <a:rPr lang="en-US" b="1" i="1" spc="-3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in</a:t>
            </a:r>
            <a:r>
              <a:rPr lang="en-US" b="1" i="1" spc="-4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school,</a:t>
            </a:r>
            <a:r>
              <a:rPr lang="en-US" b="1" i="1" spc="-2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literacy</a:t>
            </a:r>
            <a:r>
              <a:rPr lang="en-US" b="1" i="1" spc="-3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rate</a:t>
            </a:r>
            <a:r>
              <a:rPr lang="en-US" b="1" i="1" spc="-5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and</a:t>
            </a:r>
            <a:r>
              <a:rPr lang="en-US" b="1" i="1" spc="-25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poverty</a:t>
            </a:r>
            <a:r>
              <a:rPr lang="en-US" b="1" i="1" spc="-3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line?</a:t>
            </a:r>
            <a:endParaRPr lang="en-IN" b="1" i="1" spc="-10" dirty="0">
              <a:solidFill>
                <a:schemeClr val="bg1"/>
              </a:solidFill>
              <a:effectLst/>
              <a:latin typeface="+mj-lt"/>
              <a:ea typeface="Calibri Light" panose="020F0302020204030204" pitchFamily="34" charset="0"/>
            </a:endParaRPr>
          </a:p>
        </p:txBody>
      </p:sp>
      <p:sp>
        <p:nvSpPr>
          <p:cNvPr id="14" name="TextBox 13">
            <a:extLst>
              <a:ext uri="{FF2B5EF4-FFF2-40B4-BE49-F238E27FC236}">
                <a16:creationId xmlns:a16="http://schemas.microsoft.com/office/drawing/2014/main" id="{6548B953-8790-445F-A086-FF75304CEFAE}"/>
              </a:ext>
            </a:extLst>
          </p:cNvPr>
          <p:cNvSpPr txBox="1"/>
          <p:nvPr/>
        </p:nvSpPr>
        <p:spPr>
          <a:xfrm>
            <a:off x="709961" y="3668537"/>
            <a:ext cx="6947209" cy="1384995"/>
          </a:xfrm>
          <a:prstGeom prst="rect">
            <a:avLst/>
          </a:prstGeom>
          <a:noFill/>
        </p:spPr>
        <p:txBody>
          <a:bodyPr wrap="square">
            <a:spAutoFit/>
          </a:bodyPr>
          <a:lstStyle/>
          <a:p>
            <a:pPr>
              <a:spcBef>
                <a:spcPts val="30"/>
              </a:spcBef>
            </a:pPr>
            <a:r>
              <a:rPr lang="en-US" sz="1200" dirty="0">
                <a:solidFill>
                  <a:schemeClr val="bg1"/>
                </a:solidFill>
                <a:effectLst/>
                <a:latin typeface="+mn-lt"/>
                <a:ea typeface="Calibri" panose="020F0502020204030204" pitchFamily="34" charset="0"/>
                <a:cs typeface="Calibri" panose="020F0502020204030204" pitchFamily="34" charset="0"/>
              </a:rPr>
              <a:t> •Some of </a:t>
            </a:r>
            <a:r>
              <a:rPr lang="en-US" sz="1200" dirty="0" err="1">
                <a:solidFill>
                  <a:schemeClr val="bg1"/>
                </a:solidFill>
                <a:effectLst/>
                <a:latin typeface="+mn-lt"/>
                <a:ea typeface="Calibri" panose="020F0502020204030204" pitchFamily="34" charset="0"/>
                <a:cs typeface="Calibri" panose="020F0502020204030204" pitchFamily="34" charset="0"/>
              </a:rPr>
              <a:t>labour</a:t>
            </a:r>
            <a:r>
              <a:rPr lang="en-US" sz="1200" dirty="0">
                <a:solidFill>
                  <a:schemeClr val="bg1"/>
                </a:solidFill>
                <a:effectLst/>
                <a:latin typeface="+mn-lt"/>
                <a:ea typeface="Calibri" panose="020F0502020204030204" pitchFamily="34" charset="0"/>
                <a:cs typeface="Calibri" panose="020F0502020204030204" pitchFamily="34" charset="0"/>
              </a:rPr>
              <a:t> power ratio can be affected due to many other factor in spite of a high literacy rate as an example Kerala State has really high literacy but they have low </a:t>
            </a:r>
            <a:r>
              <a:rPr lang="en-US" sz="1200" dirty="0" err="1">
                <a:solidFill>
                  <a:schemeClr val="bg1"/>
                </a:solidFill>
                <a:effectLst/>
                <a:latin typeface="+mn-lt"/>
                <a:ea typeface="Calibri" panose="020F0502020204030204" pitchFamily="34" charset="0"/>
                <a:cs typeface="Calibri" panose="020F0502020204030204" pitchFamily="34" charset="0"/>
              </a:rPr>
              <a:t>labour</a:t>
            </a:r>
            <a:r>
              <a:rPr lang="en-US" sz="1200" dirty="0">
                <a:solidFill>
                  <a:schemeClr val="bg1"/>
                </a:solidFill>
                <a:effectLst/>
                <a:latin typeface="+mn-lt"/>
                <a:ea typeface="Calibri" panose="020F0502020204030204" pitchFamily="34" charset="0"/>
                <a:cs typeface="Calibri" panose="020F0502020204030204" pitchFamily="34" charset="0"/>
              </a:rPr>
              <a:t> power ratio because of their strict in- state industrial laws, </a:t>
            </a:r>
            <a:r>
              <a:rPr lang="en-US" sz="1200" dirty="0" err="1">
                <a:solidFill>
                  <a:schemeClr val="bg1"/>
                </a:solidFill>
                <a:effectLst/>
                <a:latin typeface="+mn-lt"/>
                <a:ea typeface="Calibri" panose="020F0502020204030204" pitchFamily="34" charset="0"/>
                <a:cs typeface="Calibri" panose="020F0502020204030204" pitchFamily="34" charset="0"/>
              </a:rPr>
              <a:t>labour</a:t>
            </a:r>
            <a:r>
              <a:rPr lang="en-US" sz="1200" dirty="0">
                <a:solidFill>
                  <a:schemeClr val="bg1"/>
                </a:solidFill>
                <a:effectLst/>
                <a:latin typeface="+mn-lt"/>
                <a:ea typeface="Calibri" panose="020F0502020204030204" pitchFamily="34" charset="0"/>
                <a:cs typeface="Calibri" panose="020F0502020204030204" pitchFamily="34" charset="0"/>
              </a:rPr>
              <a:t> laws, high raw material cost for manufacturing, high migration rates etc.</a:t>
            </a:r>
          </a:p>
          <a:p>
            <a:pPr>
              <a:spcBef>
                <a:spcPts val="30"/>
              </a:spcBef>
            </a:pPr>
            <a:endParaRPr lang="en-US" sz="1200" dirty="0">
              <a:solidFill>
                <a:schemeClr val="bg1"/>
              </a:solidFill>
              <a:effectLst/>
              <a:latin typeface="+mn-lt"/>
              <a:ea typeface="Calibri" panose="020F0502020204030204" pitchFamily="34" charset="0"/>
              <a:cs typeface="Calibri" panose="020F0502020204030204" pitchFamily="34" charset="0"/>
            </a:endParaRPr>
          </a:p>
          <a:p>
            <a:pPr>
              <a:spcBef>
                <a:spcPts val="30"/>
              </a:spcBef>
            </a:pPr>
            <a:r>
              <a:rPr lang="en-US" sz="1200" dirty="0">
                <a:solidFill>
                  <a:schemeClr val="bg1"/>
                </a:solidFill>
                <a:effectLst/>
                <a:latin typeface="+mn-lt"/>
                <a:ea typeface="Calibri" panose="020F0502020204030204" pitchFamily="34" charset="0"/>
                <a:cs typeface="Calibri" panose="020F0502020204030204" pitchFamily="34" charset="0"/>
              </a:rPr>
              <a:t>•In Tamil Nadu the literacy rate and the </a:t>
            </a:r>
            <a:r>
              <a:rPr lang="en-US" sz="1200" dirty="0" err="1">
                <a:solidFill>
                  <a:schemeClr val="bg1"/>
                </a:solidFill>
                <a:effectLst/>
                <a:latin typeface="+mn-lt"/>
                <a:ea typeface="Calibri" panose="020F0502020204030204" pitchFamily="34" charset="0"/>
                <a:cs typeface="Calibri" panose="020F0502020204030204" pitchFamily="34" charset="0"/>
              </a:rPr>
              <a:t>labour</a:t>
            </a:r>
            <a:r>
              <a:rPr lang="en-US" sz="1200" dirty="0">
                <a:solidFill>
                  <a:schemeClr val="bg1"/>
                </a:solidFill>
                <a:effectLst/>
                <a:latin typeface="+mn-lt"/>
                <a:ea typeface="Calibri" panose="020F0502020204030204" pitchFamily="34" charset="0"/>
                <a:cs typeface="Calibri" panose="020F0502020204030204" pitchFamily="34" charset="0"/>
              </a:rPr>
              <a:t> power ratio is significantly high so at most everyone gets enrolled in education and get an employment afterwards.</a:t>
            </a:r>
            <a:endParaRPr lang="en-IN" sz="1200" dirty="0">
              <a:solidFill>
                <a:schemeClr val="bg1"/>
              </a:solidFill>
              <a:effectLst/>
              <a:latin typeface="+mn-lt"/>
              <a:ea typeface="Calibri" panose="020F0502020204030204" pitchFamily="34" charset="0"/>
            </a:endParaRPr>
          </a:p>
        </p:txBody>
      </p:sp>
      <p:sp>
        <p:nvSpPr>
          <p:cNvPr id="6" name="TextBox 5">
            <a:extLst>
              <a:ext uri="{FF2B5EF4-FFF2-40B4-BE49-F238E27FC236}">
                <a16:creationId xmlns:a16="http://schemas.microsoft.com/office/drawing/2014/main" id="{90E36006-EC93-47A5-A507-DCF061EC2E39}"/>
              </a:ext>
            </a:extLst>
          </p:cNvPr>
          <p:cNvSpPr txBox="1"/>
          <p:nvPr/>
        </p:nvSpPr>
        <p:spPr>
          <a:xfrm>
            <a:off x="2241395" y="3325555"/>
            <a:ext cx="4661210" cy="307777"/>
          </a:xfrm>
          <a:prstGeom prst="rect">
            <a:avLst/>
          </a:prstGeom>
          <a:noFill/>
        </p:spPr>
        <p:txBody>
          <a:bodyPr wrap="square">
            <a:spAutoFit/>
          </a:bodyPr>
          <a:lstStyle/>
          <a:p>
            <a:pPr marL="533400">
              <a:spcBef>
                <a:spcPts val="1035"/>
              </a:spcBef>
              <a:spcAft>
                <a:spcPts val="0"/>
              </a:spcAft>
            </a:pPr>
            <a:r>
              <a:rPr lang="en-US" sz="1400" i="1" spc="-5"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Labor</a:t>
            </a:r>
            <a:r>
              <a:rPr lang="en-US" sz="1400" i="1" spc="-25"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r>
              <a:rPr lang="en-US" sz="1400" i="1" spc="-5"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force</a:t>
            </a:r>
            <a:r>
              <a:rPr lang="en-US" sz="1400" i="1" spc="-45"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r>
              <a:rPr lang="en-US" sz="1400" i="1" spc="-5"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participation</a:t>
            </a:r>
            <a:r>
              <a:rPr lang="en-US" sz="1400" i="1" spc="-25"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r>
              <a:rPr lang="en-US" sz="1400" i="1"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vs</a:t>
            </a:r>
            <a:r>
              <a:rPr lang="en-US" sz="1400" i="1" spc="-20"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r>
              <a:rPr lang="en-US" sz="1400" i="1"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gross</a:t>
            </a:r>
            <a:r>
              <a:rPr lang="en-US" sz="1400" i="1" spc="-20"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r>
              <a:rPr lang="en-US" sz="1400" i="1"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enrolment</a:t>
            </a:r>
            <a:r>
              <a:rPr lang="en-US" sz="1400" i="1" spc="-10"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r>
              <a:rPr lang="en-US" sz="1400" i="1"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ratio</a:t>
            </a:r>
            <a:endParaRPr lang="en-IN" sz="1200" dirty="0">
              <a:solidFill>
                <a:schemeClr val="bg1"/>
              </a:solidFill>
              <a:effectLst/>
              <a:latin typeface="Calibri" panose="020F0502020204030204" pitchFamily="34" charset="0"/>
              <a:ea typeface="Calibri" panose="020F0502020204030204" pitchFamily="34" charset="0"/>
            </a:endParaRPr>
          </a:p>
        </p:txBody>
      </p:sp>
      <p:pic>
        <p:nvPicPr>
          <p:cNvPr id="7" name="image14.jpeg">
            <a:extLst>
              <a:ext uri="{FF2B5EF4-FFF2-40B4-BE49-F238E27FC236}">
                <a16:creationId xmlns:a16="http://schemas.microsoft.com/office/drawing/2014/main" id="{6998F6F6-8FC2-4201-AEBC-0CFA0F971146}"/>
              </a:ext>
            </a:extLst>
          </p:cNvPr>
          <p:cNvPicPr/>
          <p:nvPr/>
        </p:nvPicPr>
        <p:blipFill rotWithShape="1">
          <a:blip r:embed="rId3" cstate="print"/>
          <a:srcRect t="10002" b="26987"/>
          <a:stretch/>
        </p:blipFill>
        <p:spPr>
          <a:xfrm>
            <a:off x="883183" y="795399"/>
            <a:ext cx="6947209" cy="2423532"/>
          </a:xfrm>
          <a:prstGeom prst="rect">
            <a:avLst/>
          </a:prstGeom>
        </p:spPr>
      </p:pic>
    </p:spTree>
    <p:extLst>
      <p:ext uri="{BB962C8B-B14F-4D97-AF65-F5344CB8AC3E}">
        <p14:creationId xmlns:p14="http://schemas.microsoft.com/office/powerpoint/2010/main" val="70221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2068551" y="-75237"/>
            <a:ext cx="5006898" cy="492443"/>
          </a:xfrm>
          <a:prstGeom prst="rect">
            <a:avLst/>
          </a:prstGeom>
          <a:noFill/>
        </p:spPr>
        <p:txBody>
          <a:bodyPr wrap="square">
            <a:spAutoFit/>
          </a:bodyPr>
          <a:lstStyle/>
          <a:p>
            <a:pPr>
              <a:spcBef>
                <a:spcPts val="50"/>
              </a:spcBef>
            </a:pPr>
            <a:r>
              <a:rPr lang="en-US" sz="1200" dirty="0">
                <a:solidFill>
                  <a:schemeClr val="bg1"/>
                </a:solidFill>
                <a:effectLst/>
                <a:latin typeface="+mj-lt"/>
                <a:ea typeface="Calibri" panose="020F0502020204030204" pitchFamily="34" charset="0"/>
              </a:rPr>
              <a:t> </a:t>
            </a:r>
            <a:endParaRPr lang="en-IN" sz="1200" dirty="0">
              <a:solidFill>
                <a:schemeClr val="bg1"/>
              </a:solidFill>
              <a:effectLst/>
              <a:latin typeface="+mj-lt"/>
              <a:ea typeface="Calibri" panose="020F0502020204030204" pitchFamily="34" charset="0"/>
            </a:endParaRPr>
          </a:p>
          <a:p>
            <a:pPr marL="533400" indent="-228600"/>
            <a:r>
              <a:rPr lang="en-US" sz="1400" b="1" i="1" dirty="0" err="1">
                <a:solidFill>
                  <a:schemeClr val="bg1"/>
                </a:solidFill>
                <a:effectLst/>
                <a:latin typeface="+mj-lt"/>
                <a:ea typeface="Calibri Light" panose="020F0302020204030204" pitchFamily="34" charset="0"/>
              </a:rPr>
              <a:t>Labour</a:t>
            </a:r>
            <a:r>
              <a:rPr lang="en-US" sz="1400" b="1" i="1" spc="-35"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force</a:t>
            </a:r>
            <a:r>
              <a:rPr lang="en-US" sz="1400" b="1" i="1" spc="-55"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participation</a:t>
            </a:r>
            <a:r>
              <a:rPr lang="en-US" sz="1400" b="1" i="1" spc="-40"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vs</a:t>
            </a:r>
            <a:r>
              <a:rPr lang="en-US" sz="1400" b="1" i="1" spc="-30"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mean</a:t>
            </a:r>
            <a:r>
              <a:rPr lang="en-US" sz="1400" b="1" i="1" spc="-40"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year</a:t>
            </a:r>
            <a:r>
              <a:rPr lang="en-US" sz="1400" b="1" i="1" spc="-35"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in</a:t>
            </a:r>
            <a:r>
              <a:rPr lang="en-US" sz="1400" b="1" i="1" spc="-40" dirty="0">
                <a:solidFill>
                  <a:schemeClr val="bg1"/>
                </a:solidFill>
                <a:effectLst/>
                <a:latin typeface="+mj-lt"/>
                <a:ea typeface="Calibri Light" panose="020F0302020204030204" pitchFamily="34" charset="0"/>
              </a:rPr>
              <a:t> </a:t>
            </a:r>
            <a:r>
              <a:rPr lang="en-US" sz="1400" b="1" i="1" dirty="0">
                <a:solidFill>
                  <a:schemeClr val="bg1"/>
                </a:solidFill>
                <a:effectLst/>
                <a:latin typeface="+mj-lt"/>
                <a:ea typeface="Calibri Light" panose="020F0302020204030204" pitchFamily="34" charset="0"/>
              </a:rPr>
              <a:t>school</a:t>
            </a:r>
            <a:endParaRPr lang="en-IN" sz="1400" b="1" i="1" dirty="0">
              <a:solidFill>
                <a:schemeClr val="bg1"/>
              </a:solidFill>
              <a:effectLst/>
              <a:latin typeface="+mj-lt"/>
              <a:ea typeface="Calibri Light" panose="020F0302020204030204" pitchFamily="34" charset="0"/>
            </a:endParaRPr>
          </a:p>
        </p:txBody>
      </p:sp>
      <p:pic>
        <p:nvPicPr>
          <p:cNvPr id="9" name="image15.jpeg">
            <a:extLst>
              <a:ext uri="{FF2B5EF4-FFF2-40B4-BE49-F238E27FC236}">
                <a16:creationId xmlns:a16="http://schemas.microsoft.com/office/drawing/2014/main" id="{B41EA095-BB17-45AD-904F-210AF807C271}"/>
              </a:ext>
            </a:extLst>
          </p:cNvPr>
          <p:cNvPicPr/>
          <p:nvPr/>
        </p:nvPicPr>
        <p:blipFill rotWithShape="1">
          <a:blip r:embed="rId3" cstate="print"/>
          <a:srcRect l="1784" t="7263"/>
          <a:stretch/>
        </p:blipFill>
        <p:spPr>
          <a:xfrm>
            <a:off x="1051721" y="594082"/>
            <a:ext cx="6360121" cy="2854302"/>
          </a:xfrm>
          <a:prstGeom prst="rect">
            <a:avLst/>
          </a:prstGeom>
        </p:spPr>
      </p:pic>
      <p:sp>
        <p:nvSpPr>
          <p:cNvPr id="11" name="TextBox 10">
            <a:extLst>
              <a:ext uri="{FF2B5EF4-FFF2-40B4-BE49-F238E27FC236}">
                <a16:creationId xmlns:a16="http://schemas.microsoft.com/office/drawing/2014/main" id="{F3D264F5-409C-4912-9316-D388FDC1F3EC}"/>
              </a:ext>
            </a:extLst>
          </p:cNvPr>
          <p:cNvSpPr txBox="1"/>
          <p:nvPr/>
        </p:nvSpPr>
        <p:spPr>
          <a:xfrm>
            <a:off x="806603" y="3620775"/>
            <a:ext cx="8099503" cy="1384995"/>
          </a:xfrm>
          <a:prstGeom prst="rect">
            <a:avLst/>
          </a:prstGeom>
          <a:noFill/>
        </p:spPr>
        <p:txBody>
          <a:bodyPr wrap="square">
            <a:spAutoFit/>
          </a:bodyPr>
          <a:lstStyle/>
          <a:p>
            <a:pPr marL="285750" lvl="0" indent="-285750">
              <a:spcBef>
                <a:spcPts val="5"/>
              </a:spcBef>
              <a:buClr>
                <a:schemeClr val="bg1"/>
              </a:buClr>
              <a:buFont typeface="Arial" panose="020B0604020202020204" pitchFamily="34" charset="0"/>
              <a:buChar char="•"/>
              <a:tabLst>
                <a:tab pos="532765" algn="l"/>
                <a:tab pos="533400" algn="l"/>
              </a:tabLst>
            </a:pPr>
            <a:r>
              <a:rPr lang="en-US" sz="1400" dirty="0">
                <a:solidFill>
                  <a:schemeClr val="bg1"/>
                </a:solidFill>
                <a:effectLst/>
                <a:latin typeface="+mn-lt"/>
                <a:ea typeface="Calibri" panose="020F0502020204030204" pitchFamily="34" charset="0"/>
              </a:rPr>
              <a:t>The</a:t>
            </a:r>
            <a:r>
              <a:rPr lang="en-US" sz="1400" spc="-2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longer</a:t>
            </a:r>
            <a:r>
              <a:rPr lang="en-US" sz="1400" spc="-1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people</a:t>
            </a:r>
            <a:r>
              <a:rPr lang="en-US" sz="1400" spc="-1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stay</a:t>
            </a:r>
            <a:r>
              <a:rPr lang="en-US" sz="1400" spc="-2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in</a:t>
            </a:r>
            <a:r>
              <a:rPr lang="en-US" sz="1400" spc="-1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school,</a:t>
            </a:r>
            <a:r>
              <a:rPr lang="en-US" sz="1400" spc="-1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the</a:t>
            </a:r>
            <a:r>
              <a:rPr lang="en-US" sz="1400" spc="-1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higher</a:t>
            </a:r>
            <a:r>
              <a:rPr lang="en-US" sz="1400" spc="-1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the</a:t>
            </a:r>
            <a:r>
              <a:rPr lang="en-US" sz="1400" spc="-1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participation</a:t>
            </a:r>
            <a:r>
              <a:rPr lang="en-US" sz="1400" spc="-1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in</a:t>
            </a:r>
            <a:r>
              <a:rPr lang="en-US" sz="1400" spc="-1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the</a:t>
            </a:r>
            <a:r>
              <a:rPr lang="en-US" sz="1400" spc="-15" dirty="0">
                <a:solidFill>
                  <a:schemeClr val="bg1"/>
                </a:solidFill>
                <a:effectLst/>
                <a:latin typeface="+mn-lt"/>
                <a:ea typeface="Calibri" panose="020F0502020204030204" pitchFamily="34" charset="0"/>
              </a:rPr>
              <a:t> </a:t>
            </a:r>
            <a:r>
              <a:rPr lang="en-US" sz="1400" dirty="0" err="1">
                <a:solidFill>
                  <a:schemeClr val="bg1"/>
                </a:solidFill>
                <a:effectLst/>
                <a:latin typeface="+mn-lt"/>
                <a:ea typeface="Calibri" panose="020F0502020204030204" pitchFamily="34" charset="0"/>
              </a:rPr>
              <a:t>labour</a:t>
            </a:r>
            <a:r>
              <a:rPr lang="en-US" sz="1400" spc="-1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force.</a:t>
            </a:r>
            <a:endParaRPr lang="en-IN" dirty="0">
              <a:solidFill>
                <a:schemeClr val="bg1"/>
              </a:solidFill>
              <a:latin typeface="+mn-lt"/>
              <a:ea typeface="Calibri" panose="020F0502020204030204" pitchFamily="34" charset="0"/>
            </a:endParaRPr>
          </a:p>
          <a:p>
            <a:pPr marL="285750" lvl="0" indent="-285750">
              <a:spcBef>
                <a:spcPts val="5"/>
              </a:spcBef>
              <a:buClr>
                <a:schemeClr val="bg1"/>
              </a:buClr>
              <a:buFont typeface="Arial" panose="020B0604020202020204" pitchFamily="34" charset="0"/>
              <a:buChar char="•"/>
              <a:tabLst>
                <a:tab pos="532765" algn="l"/>
                <a:tab pos="533400" algn="l"/>
              </a:tabLst>
            </a:pPr>
            <a:r>
              <a:rPr lang="en-US" sz="1400" dirty="0">
                <a:solidFill>
                  <a:schemeClr val="bg1"/>
                </a:solidFill>
                <a:effectLst/>
                <a:latin typeface="+mn-lt"/>
                <a:ea typeface="Calibri" panose="020F0502020204030204" pitchFamily="34" charset="0"/>
              </a:rPr>
              <a:t>In State of Kerala the Mean years in Schooling is lesser and have higher literacy rate but due to the other</a:t>
            </a:r>
            <a:r>
              <a:rPr lang="en-US" sz="1400" spc="-2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external</a:t>
            </a:r>
            <a:r>
              <a:rPr lang="en-US" sz="1400" spc="-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in-state</a:t>
            </a:r>
            <a:r>
              <a:rPr lang="en-US" sz="1400" spc="-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regulations</a:t>
            </a:r>
            <a:r>
              <a:rPr lang="en-US" sz="1400" spc="-1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they have lesser</a:t>
            </a:r>
            <a:r>
              <a:rPr lang="en-US" sz="1400" spc="-10" dirty="0">
                <a:solidFill>
                  <a:schemeClr val="bg1"/>
                </a:solidFill>
                <a:effectLst/>
                <a:latin typeface="+mn-lt"/>
                <a:ea typeface="Calibri" panose="020F0502020204030204" pitchFamily="34" charset="0"/>
              </a:rPr>
              <a:t> </a:t>
            </a:r>
            <a:r>
              <a:rPr lang="en-US" sz="1400" dirty="0" err="1">
                <a:solidFill>
                  <a:schemeClr val="bg1"/>
                </a:solidFill>
                <a:effectLst/>
                <a:latin typeface="+mn-lt"/>
                <a:ea typeface="Calibri" panose="020F0502020204030204" pitchFamily="34" charset="0"/>
              </a:rPr>
              <a:t>labour</a:t>
            </a:r>
            <a:r>
              <a:rPr lang="en-US" sz="1400" dirty="0">
                <a:solidFill>
                  <a:schemeClr val="bg1"/>
                </a:solidFill>
                <a:effectLst/>
                <a:latin typeface="+mn-lt"/>
                <a:ea typeface="Calibri" panose="020F0502020204030204" pitchFamily="34" charset="0"/>
              </a:rPr>
              <a:t> force.</a:t>
            </a:r>
            <a:endParaRPr lang="en-IN" dirty="0">
              <a:solidFill>
                <a:schemeClr val="bg1"/>
              </a:solidFill>
              <a:latin typeface="+mn-lt"/>
              <a:ea typeface="Calibri" panose="020F0502020204030204" pitchFamily="34" charset="0"/>
            </a:endParaRPr>
          </a:p>
          <a:p>
            <a:pPr marL="285750" lvl="0" indent="-285750">
              <a:spcBef>
                <a:spcPts val="5"/>
              </a:spcBef>
              <a:buClr>
                <a:schemeClr val="bg1"/>
              </a:buClr>
              <a:buFont typeface="Arial" panose="020B0604020202020204" pitchFamily="34" charset="0"/>
              <a:buChar char="•"/>
              <a:tabLst>
                <a:tab pos="532765" algn="l"/>
                <a:tab pos="533400" algn="l"/>
              </a:tabLst>
            </a:pPr>
            <a:r>
              <a:rPr lang="en-US" sz="1400" dirty="0">
                <a:solidFill>
                  <a:schemeClr val="bg1"/>
                </a:solidFill>
                <a:effectLst/>
                <a:latin typeface="+mn-lt"/>
                <a:ea typeface="Calibri" panose="020F0502020204030204" pitchFamily="34" charset="0"/>
              </a:rPr>
              <a:t>A</a:t>
            </a:r>
            <a:r>
              <a:rPr lang="en-US" sz="1400" spc="13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reference</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line</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is</a:t>
            </a:r>
            <a:r>
              <a:rPr lang="en-US" sz="1400" spc="14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being</a:t>
            </a:r>
            <a:r>
              <a:rPr lang="en-US" sz="1400" spc="14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used</a:t>
            </a:r>
            <a:r>
              <a:rPr lang="en-US" sz="1400" spc="13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just</a:t>
            </a:r>
            <a:r>
              <a:rPr lang="en-US" sz="1400" spc="14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to</a:t>
            </a:r>
            <a:r>
              <a:rPr lang="en-US" sz="1400" spc="14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illustrate</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how</a:t>
            </a:r>
            <a:r>
              <a:rPr lang="en-US" sz="1400" spc="14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narrow</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the</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differences</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are</a:t>
            </a:r>
            <a:r>
              <a:rPr lang="en-US" sz="1400" spc="14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but</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making</a:t>
            </a:r>
            <a:r>
              <a:rPr lang="en-US" sz="1400" spc="13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a</a:t>
            </a:r>
            <a:r>
              <a:rPr lang="en-US" sz="1400" spc="140"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whole</a:t>
            </a:r>
            <a:r>
              <a:rPr lang="en-US" sz="1400" spc="14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new</a:t>
            </a:r>
            <a:r>
              <a:rPr lang="en-US" sz="1400" spc="5" dirty="0">
                <a:solidFill>
                  <a:schemeClr val="bg1"/>
                </a:solidFill>
                <a:effectLst/>
                <a:latin typeface="+mn-lt"/>
                <a:ea typeface="Calibri" panose="020F0502020204030204" pitchFamily="34" charset="0"/>
              </a:rPr>
              <a:t> </a:t>
            </a:r>
            <a:r>
              <a:rPr lang="en-US" sz="1400" dirty="0">
                <a:solidFill>
                  <a:schemeClr val="bg1"/>
                </a:solidFill>
                <a:effectLst/>
                <a:latin typeface="+mn-lt"/>
                <a:ea typeface="Calibri" panose="020F0502020204030204" pitchFamily="34" charset="0"/>
              </a:rPr>
              <a:t>difference.</a:t>
            </a:r>
            <a:endParaRPr lang="en-IN" sz="1400" dirty="0">
              <a:solidFill>
                <a:schemeClr val="bg1"/>
              </a:solidFill>
              <a:effectLst/>
              <a:latin typeface="+mn-lt"/>
              <a:ea typeface="Calibri" panose="020F0502020204030204" pitchFamily="34" charset="0"/>
            </a:endParaRPr>
          </a:p>
          <a:p>
            <a:r>
              <a:rPr lang="en-US" sz="1400" dirty="0">
                <a:solidFill>
                  <a:schemeClr val="bg1"/>
                </a:solidFill>
                <a:effectLst/>
                <a:latin typeface="+mn-lt"/>
                <a:ea typeface="Calibri" panose="020F0502020204030204" pitchFamily="34" charset="0"/>
              </a:rPr>
              <a:t> </a:t>
            </a:r>
            <a:endParaRPr lang="en-IN" sz="1400" dirty="0">
              <a:solidFill>
                <a:schemeClr val="bg1"/>
              </a:solidFill>
              <a:effectLst/>
              <a:latin typeface="+mn-lt"/>
              <a:ea typeface="Calibri" panose="020F0502020204030204" pitchFamily="34" charset="0"/>
            </a:endParaRPr>
          </a:p>
        </p:txBody>
      </p:sp>
    </p:spTree>
    <p:extLst>
      <p:ext uri="{BB962C8B-B14F-4D97-AF65-F5344CB8AC3E}">
        <p14:creationId xmlns:p14="http://schemas.microsoft.com/office/powerpoint/2010/main" val="1782524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266517" y="1436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mj-lt"/>
              </a:rPr>
              <a:t>INTRODUCTION </a:t>
            </a:r>
            <a:endParaRPr b="1" dirty="0">
              <a:latin typeface="+mj-lt"/>
            </a:endParaRPr>
          </a:p>
        </p:txBody>
      </p:sp>
      <p:sp>
        <p:nvSpPr>
          <p:cNvPr id="702" name="Google Shape;702;p28"/>
          <p:cNvSpPr txBox="1">
            <a:spLocks noGrp="1"/>
          </p:cNvSpPr>
          <p:nvPr>
            <p:ph type="body" idx="1"/>
          </p:nvPr>
        </p:nvSpPr>
        <p:spPr>
          <a:xfrm>
            <a:off x="155005" y="746100"/>
            <a:ext cx="4416995" cy="3143400"/>
          </a:xfrm>
          <a:prstGeom prst="rect">
            <a:avLst/>
          </a:prstGeom>
        </p:spPr>
        <p:txBody>
          <a:bodyPr spcFirstLastPara="1" wrap="square" lIns="91425" tIns="91425" rIns="91425" bIns="91425" anchor="t" anchorCtr="0">
            <a:noAutofit/>
          </a:bodyPr>
          <a:lstStyle/>
          <a:p>
            <a:pPr marL="285750" indent="-285750">
              <a:spcAft>
                <a:spcPts val="1600"/>
              </a:spcAft>
            </a:pPr>
            <a:r>
              <a:rPr lang="en-US" sz="1400" dirty="0">
                <a:latin typeface="+mn-lt"/>
              </a:rPr>
              <a:t>This is a Case study of Literacy, </a:t>
            </a:r>
            <a:r>
              <a:rPr lang="en-US" sz="1400" dirty="0" err="1">
                <a:latin typeface="+mn-lt"/>
              </a:rPr>
              <a:t>Labour</a:t>
            </a:r>
            <a:r>
              <a:rPr lang="en-US" sz="1400" dirty="0">
                <a:latin typeface="+mn-lt"/>
              </a:rPr>
              <a:t> Participation, Employment, Unemployment and Remedies in India. Economic development results in distribution of wealth.</a:t>
            </a:r>
          </a:p>
          <a:p>
            <a:pPr marL="285750" indent="-285750">
              <a:spcAft>
                <a:spcPts val="1600"/>
              </a:spcAft>
            </a:pPr>
            <a:r>
              <a:rPr lang="en-US" sz="1400" dirty="0">
                <a:latin typeface="+mn-lt"/>
              </a:rPr>
              <a:t> </a:t>
            </a:r>
            <a:r>
              <a:rPr lang="en-US" sz="1400" dirty="0" err="1">
                <a:latin typeface="+mn-lt"/>
              </a:rPr>
              <a:t>Labour</a:t>
            </a:r>
            <a:r>
              <a:rPr lang="en-US" sz="1400" dirty="0">
                <a:latin typeface="+mn-lt"/>
              </a:rPr>
              <a:t> force participation is inherent to any country development. </a:t>
            </a:r>
            <a:r>
              <a:rPr lang="en-US" sz="1400" dirty="0" err="1">
                <a:latin typeface="+mn-lt"/>
              </a:rPr>
              <a:t>Labour</a:t>
            </a:r>
            <a:r>
              <a:rPr lang="en-US" sz="1400" dirty="0">
                <a:latin typeface="+mn-lt"/>
              </a:rPr>
              <a:t> participation depends on social indicators like good health care, access to clean water, high literacy rate etc. Gaps in above indicators results in unbalanced growth and unemployment.</a:t>
            </a:r>
          </a:p>
          <a:p>
            <a:pPr marL="285750" indent="-285750">
              <a:spcAft>
                <a:spcPts val="1600"/>
              </a:spcAft>
            </a:pPr>
            <a:r>
              <a:rPr lang="en-US" sz="1400" dirty="0">
                <a:latin typeface="+mn-lt"/>
              </a:rPr>
              <a:t> Increase in government spending on these indicators results in distribution of income equally.</a:t>
            </a:r>
            <a:endParaRPr sz="1400" dirty="0">
              <a:latin typeface="+mn-lt"/>
            </a:endParaRPr>
          </a:p>
        </p:txBody>
      </p:sp>
      <p:sp>
        <p:nvSpPr>
          <p:cNvPr id="6" name="TextBox 5">
            <a:extLst>
              <a:ext uri="{FF2B5EF4-FFF2-40B4-BE49-F238E27FC236}">
                <a16:creationId xmlns:a16="http://schemas.microsoft.com/office/drawing/2014/main" id="{040E4A6A-824D-45F0-9D45-04C0280B644E}"/>
              </a:ext>
            </a:extLst>
          </p:cNvPr>
          <p:cNvSpPr txBox="1"/>
          <p:nvPr/>
        </p:nvSpPr>
        <p:spPr>
          <a:xfrm>
            <a:off x="5548479" y="1432976"/>
            <a:ext cx="3595521" cy="227754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 Data Dictionary</a:t>
            </a:r>
            <a:endParaRPr lang="en-US" dirty="0">
              <a:solidFill>
                <a:schemeClr val="bg1"/>
              </a:solidFill>
            </a:endParaRPr>
          </a:p>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Gender wise Literate comparison</a:t>
            </a:r>
            <a:endParaRPr lang="en-US" dirty="0">
              <a:solidFill>
                <a:schemeClr val="bg1"/>
              </a:solidFill>
            </a:endParaRPr>
          </a:p>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State wise Literate comparison</a:t>
            </a:r>
            <a:endParaRPr lang="en-US" dirty="0">
              <a:solidFill>
                <a:schemeClr val="bg1"/>
              </a:solidFill>
            </a:endParaRPr>
          </a:p>
          <a:p>
            <a:pPr marL="285750" indent="-285750">
              <a:buClr>
                <a:schemeClr val="bg1"/>
              </a:buClr>
              <a:buFont typeface="Arial" panose="020B0604020202020204" pitchFamily="34" charset="0"/>
              <a:buChar char="•"/>
            </a:pPr>
            <a:r>
              <a:rPr lang="en-US" sz="1400" dirty="0" err="1">
                <a:solidFill>
                  <a:schemeClr val="bg1"/>
                </a:solidFill>
                <a:effectLst/>
                <a:latin typeface="Arial" panose="020B0604020202020204" pitchFamily="34" charset="0"/>
              </a:rPr>
              <a:t>Labour</a:t>
            </a:r>
            <a:r>
              <a:rPr lang="en-US" sz="1400" dirty="0">
                <a:solidFill>
                  <a:schemeClr val="bg1"/>
                </a:solidFill>
                <a:effectLst/>
                <a:latin typeface="Arial" panose="020B0604020202020204" pitchFamily="34" charset="0"/>
              </a:rPr>
              <a:t> Participation</a:t>
            </a:r>
            <a:endParaRPr lang="en-US" dirty="0">
              <a:solidFill>
                <a:schemeClr val="bg1"/>
              </a:solidFill>
            </a:endParaRPr>
          </a:p>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Literacy vs Expenditure in Education</a:t>
            </a:r>
            <a:endParaRPr lang="en-US" dirty="0">
              <a:solidFill>
                <a:schemeClr val="bg1"/>
              </a:solidFill>
            </a:endParaRPr>
          </a:p>
          <a:p>
            <a:pPr marL="285750" indent="-285750">
              <a:buClr>
                <a:schemeClr val="bg1"/>
              </a:buClr>
              <a:buFont typeface="Arial" panose="020B0604020202020204" pitchFamily="34" charset="0"/>
              <a:buChar char="•"/>
            </a:pPr>
            <a:r>
              <a:rPr lang="en-US" sz="1400" dirty="0" err="1">
                <a:solidFill>
                  <a:schemeClr val="bg1"/>
                </a:solidFill>
                <a:effectLst/>
                <a:latin typeface="Arial" panose="020B0604020202020204" pitchFamily="34" charset="0"/>
              </a:rPr>
              <a:t>Labour</a:t>
            </a:r>
            <a:r>
              <a:rPr lang="en-US" sz="1400" dirty="0">
                <a:solidFill>
                  <a:schemeClr val="bg1"/>
                </a:solidFill>
                <a:effectLst/>
                <a:latin typeface="Arial" panose="020B0604020202020204" pitchFamily="34" charset="0"/>
              </a:rPr>
              <a:t> participation rate. </a:t>
            </a:r>
            <a:endParaRPr lang="en-US" dirty="0">
              <a:solidFill>
                <a:schemeClr val="bg1"/>
              </a:solidFill>
            </a:endParaRPr>
          </a:p>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Employment sector wise distribution</a:t>
            </a:r>
            <a:endParaRPr lang="en-US" dirty="0">
              <a:solidFill>
                <a:schemeClr val="bg1"/>
              </a:solidFill>
            </a:endParaRPr>
          </a:p>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Unemployment in India</a:t>
            </a:r>
            <a:endParaRPr lang="en-US" dirty="0">
              <a:solidFill>
                <a:schemeClr val="bg1"/>
              </a:solidFill>
            </a:endParaRPr>
          </a:p>
          <a:p>
            <a:pPr marL="285750" indent="-285750">
              <a:buClr>
                <a:schemeClr val="bg1"/>
              </a:buClr>
              <a:buFont typeface="Arial" panose="020B0604020202020204" pitchFamily="34" charset="0"/>
              <a:buChar char="•"/>
            </a:pPr>
            <a:r>
              <a:rPr lang="en-US" sz="1400" dirty="0">
                <a:solidFill>
                  <a:schemeClr val="bg1"/>
                </a:solidFill>
                <a:effectLst/>
                <a:latin typeface="Arial" panose="020B0604020202020204" pitchFamily="34" charset="0"/>
              </a:rPr>
              <a:t>Remedies</a:t>
            </a:r>
            <a:endParaRPr lang="en-US" dirty="0">
              <a:solidFill>
                <a:schemeClr val="bg1"/>
              </a:solidFill>
              <a:effectLst/>
            </a:endParaRPr>
          </a:p>
          <a:p>
            <a:r>
              <a:rPr lang="en-US" sz="800" dirty="0">
                <a:solidFill>
                  <a:schemeClr val="bg1"/>
                </a:solidFill>
                <a:effectLst/>
                <a:latin typeface="Arial" panose="020B0604020202020204" pitchFamily="34" charset="0"/>
              </a:rPr>
              <a:t/>
            </a:r>
            <a:br>
              <a:rPr lang="en-US" sz="800" dirty="0">
                <a:solidFill>
                  <a:schemeClr val="bg1"/>
                </a:solidFill>
                <a:effectLst/>
                <a:latin typeface="Arial" panose="020B0604020202020204" pitchFamily="34" charset="0"/>
              </a:rPr>
            </a:br>
            <a:endParaRPr lang="en-US" sz="800" dirty="0">
              <a:solidFill>
                <a:schemeClr val="bg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0CBDB326-DE8A-4A95-8539-A97AA7C49B74}"/>
              </a:ext>
            </a:extLst>
          </p:cNvPr>
          <p:cNvCxnSpPr>
            <a:cxnSpLocks/>
          </p:cNvCxnSpPr>
          <p:nvPr/>
        </p:nvCxnSpPr>
        <p:spPr>
          <a:xfrm>
            <a:off x="4401015" y="2414444"/>
            <a:ext cx="105564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1763751" y="-139269"/>
            <a:ext cx="5006898" cy="553998"/>
          </a:xfrm>
          <a:prstGeom prst="rect">
            <a:avLst/>
          </a:prstGeom>
          <a:noFill/>
        </p:spPr>
        <p:txBody>
          <a:bodyPr wrap="square">
            <a:spAutoFit/>
          </a:bodyPr>
          <a:lstStyle/>
          <a:p>
            <a:pPr>
              <a:spcBef>
                <a:spcPts val="50"/>
              </a:spcBef>
            </a:pPr>
            <a:r>
              <a:rPr lang="en-US" sz="1200" dirty="0">
                <a:solidFill>
                  <a:schemeClr val="bg1"/>
                </a:solidFill>
                <a:effectLst/>
                <a:latin typeface="+mj-lt"/>
                <a:ea typeface="Calibri" panose="020F0502020204030204" pitchFamily="34" charset="0"/>
              </a:rPr>
              <a:t> </a:t>
            </a:r>
            <a:endParaRPr lang="en-IN" sz="1200" dirty="0">
              <a:solidFill>
                <a:schemeClr val="bg1"/>
              </a:solidFill>
              <a:effectLst/>
              <a:latin typeface="+mj-lt"/>
              <a:ea typeface="Calibri" panose="020F0502020204030204" pitchFamily="34" charset="0"/>
            </a:endParaRPr>
          </a:p>
          <a:p>
            <a:pPr marL="533400" indent="-228600"/>
            <a:r>
              <a:rPr lang="en-US" sz="1800" b="1" i="1" dirty="0" err="1">
                <a:solidFill>
                  <a:schemeClr val="bg1"/>
                </a:solidFill>
                <a:effectLst/>
                <a:latin typeface="Calibri Light" panose="020F0302020204030204" pitchFamily="34" charset="0"/>
                <a:ea typeface="Calibri Light" panose="020F0302020204030204" pitchFamily="34" charset="0"/>
              </a:rPr>
              <a:t>Labour</a:t>
            </a:r>
            <a:r>
              <a:rPr lang="en-US" sz="1800" b="1" i="1" spc="-40" dirty="0">
                <a:solidFill>
                  <a:schemeClr val="bg1"/>
                </a:solidFill>
                <a:effectLst/>
                <a:latin typeface="Calibri Light" panose="020F0302020204030204" pitchFamily="34" charset="0"/>
                <a:ea typeface="Calibri Light" panose="020F0302020204030204" pitchFamily="34" charset="0"/>
              </a:rPr>
              <a:t> </a:t>
            </a:r>
            <a:r>
              <a:rPr lang="en-US" sz="1800" b="1" i="1" dirty="0">
                <a:solidFill>
                  <a:schemeClr val="bg1"/>
                </a:solidFill>
                <a:effectLst/>
                <a:latin typeface="Calibri Light" panose="020F0302020204030204" pitchFamily="34" charset="0"/>
                <a:ea typeface="Calibri Light" panose="020F0302020204030204" pitchFamily="34" charset="0"/>
              </a:rPr>
              <a:t>force</a:t>
            </a:r>
            <a:r>
              <a:rPr lang="en-US" sz="1800" b="1" i="1" spc="-55" dirty="0">
                <a:solidFill>
                  <a:schemeClr val="bg1"/>
                </a:solidFill>
                <a:effectLst/>
                <a:latin typeface="Calibri Light" panose="020F0302020204030204" pitchFamily="34" charset="0"/>
                <a:ea typeface="Calibri Light" panose="020F0302020204030204" pitchFamily="34" charset="0"/>
              </a:rPr>
              <a:t> </a:t>
            </a:r>
            <a:r>
              <a:rPr lang="en-US" sz="1800" b="1" i="1" dirty="0">
                <a:solidFill>
                  <a:schemeClr val="bg1"/>
                </a:solidFill>
                <a:effectLst/>
                <a:latin typeface="Calibri Light" panose="020F0302020204030204" pitchFamily="34" charset="0"/>
                <a:ea typeface="Calibri Light" panose="020F0302020204030204" pitchFamily="34" charset="0"/>
              </a:rPr>
              <a:t>participation</a:t>
            </a:r>
            <a:r>
              <a:rPr lang="en-US" sz="1800" b="1" i="1" spc="-40" dirty="0">
                <a:solidFill>
                  <a:schemeClr val="bg1"/>
                </a:solidFill>
                <a:effectLst/>
                <a:latin typeface="Calibri Light" panose="020F0302020204030204" pitchFamily="34" charset="0"/>
                <a:ea typeface="Calibri Light" panose="020F0302020204030204" pitchFamily="34" charset="0"/>
              </a:rPr>
              <a:t> </a:t>
            </a:r>
            <a:r>
              <a:rPr lang="en-US" sz="1800" b="1" i="1" dirty="0">
                <a:solidFill>
                  <a:schemeClr val="bg1"/>
                </a:solidFill>
                <a:effectLst/>
                <a:latin typeface="Calibri Light" panose="020F0302020204030204" pitchFamily="34" charset="0"/>
                <a:ea typeface="Calibri Light" panose="020F0302020204030204" pitchFamily="34" charset="0"/>
              </a:rPr>
              <a:t>vs</a:t>
            </a:r>
            <a:r>
              <a:rPr lang="en-US" sz="1800" b="1" i="1" spc="-30" dirty="0">
                <a:solidFill>
                  <a:schemeClr val="bg1"/>
                </a:solidFill>
                <a:effectLst/>
                <a:latin typeface="Calibri Light" panose="020F0302020204030204" pitchFamily="34" charset="0"/>
                <a:ea typeface="Calibri Light" panose="020F0302020204030204" pitchFamily="34" charset="0"/>
              </a:rPr>
              <a:t> </a:t>
            </a:r>
            <a:r>
              <a:rPr lang="en-US" sz="1800" b="1" i="1" dirty="0">
                <a:solidFill>
                  <a:schemeClr val="bg1"/>
                </a:solidFill>
                <a:effectLst/>
                <a:latin typeface="Calibri Light" panose="020F0302020204030204" pitchFamily="34" charset="0"/>
                <a:ea typeface="Calibri Light" panose="020F0302020204030204" pitchFamily="34" charset="0"/>
              </a:rPr>
              <a:t>literacy</a:t>
            </a:r>
            <a:r>
              <a:rPr lang="en-US" sz="1800" b="1" i="1" spc="-40" dirty="0">
                <a:solidFill>
                  <a:schemeClr val="bg1"/>
                </a:solidFill>
                <a:effectLst/>
                <a:latin typeface="Calibri Light" panose="020F0302020204030204" pitchFamily="34" charset="0"/>
                <a:ea typeface="Calibri Light" panose="020F0302020204030204" pitchFamily="34" charset="0"/>
              </a:rPr>
              <a:t> </a:t>
            </a:r>
            <a:r>
              <a:rPr lang="en-US" sz="1800" b="1" i="1" dirty="0">
                <a:solidFill>
                  <a:schemeClr val="bg1"/>
                </a:solidFill>
                <a:effectLst/>
                <a:latin typeface="Calibri Light" panose="020F0302020204030204" pitchFamily="34" charset="0"/>
                <a:ea typeface="Calibri Light" panose="020F0302020204030204" pitchFamily="34" charset="0"/>
              </a:rPr>
              <a:t>rate</a:t>
            </a:r>
            <a:endParaRPr lang="en-IN" sz="1800" b="1" i="1" dirty="0">
              <a:solidFill>
                <a:schemeClr val="bg1"/>
              </a:solidFill>
              <a:effectLst/>
              <a:latin typeface="Calibri Light" panose="020F0302020204030204" pitchFamily="34" charset="0"/>
              <a:ea typeface="Calibri Light" panose="020F0302020204030204" pitchFamily="34" charset="0"/>
            </a:endParaRPr>
          </a:p>
        </p:txBody>
      </p:sp>
      <p:sp>
        <p:nvSpPr>
          <p:cNvPr id="11" name="TextBox 10">
            <a:extLst>
              <a:ext uri="{FF2B5EF4-FFF2-40B4-BE49-F238E27FC236}">
                <a16:creationId xmlns:a16="http://schemas.microsoft.com/office/drawing/2014/main" id="{F3D264F5-409C-4912-9316-D388FDC1F3EC}"/>
              </a:ext>
            </a:extLst>
          </p:cNvPr>
          <p:cNvSpPr txBox="1"/>
          <p:nvPr/>
        </p:nvSpPr>
        <p:spPr>
          <a:xfrm>
            <a:off x="650486" y="3618980"/>
            <a:ext cx="8099503" cy="830997"/>
          </a:xfrm>
          <a:prstGeom prst="rect">
            <a:avLst/>
          </a:prstGeom>
          <a:noFill/>
        </p:spPr>
        <p:txBody>
          <a:bodyPr wrap="square">
            <a:spAutoFit/>
          </a:bodyPr>
          <a:lstStyle/>
          <a:p>
            <a:pPr marL="285750" lvl="0" indent="-285750">
              <a:spcBef>
                <a:spcPts val="5"/>
              </a:spcBef>
              <a:buClr>
                <a:schemeClr val="bg1"/>
              </a:buClr>
              <a:buFont typeface="Arial" panose="020B0604020202020204" pitchFamily="34" charset="0"/>
              <a:buChar char="•"/>
              <a:tabLst>
                <a:tab pos="532765" algn="l"/>
                <a:tab pos="533400" algn="l"/>
              </a:tabLst>
            </a:pPr>
            <a:r>
              <a:rPr lang="en-US" sz="1200" dirty="0">
                <a:solidFill>
                  <a:schemeClr val="bg1"/>
                </a:solidFill>
                <a:effectLst/>
                <a:latin typeface="+mn-lt"/>
                <a:ea typeface="Calibri" panose="020F0502020204030204" pitchFamily="34" charset="0"/>
              </a:rPr>
              <a:t>Higher</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Literacy,</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higher</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a:t>
            </a:r>
            <a:r>
              <a:rPr lang="en-US" sz="1200" spc="-20" dirty="0">
                <a:solidFill>
                  <a:schemeClr val="bg1"/>
                </a:solidFill>
                <a:effectLst/>
                <a:latin typeface="+mn-lt"/>
                <a:ea typeface="Calibri" panose="020F0502020204030204" pitchFamily="34" charset="0"/>
              </a:rPr>
              <a:t> </a:t>
            </a:r>
            <a:r>
              <a:rPr lang="en-US" sz="1200" dirty="0" err="1">
                <a:solidFill>
                  <a:schemeClr val="bg1"/>
                </a:solidFill>
                <a:effectLst/>
                <a:latin typeface="+mn-lt"/>
                <a:ea typeface="Calibri" panose="020F0502020204030204" pitchFamily="34" charset="0"/>
              </a:rPr>
              <a:t>labour</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Participation.</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These</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states</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produce</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most</a:t>
            </a:r>
            <a:r>
              <a:rPr lang="en-US" sz="1200" spc="-1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of</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tertiary</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sector</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jobs.</a:t>
            </a:r>
            <a:endParaRPr lang="en-IN" sz="1200" dirty="0">
              <a:solidFill>
                <a:schemeClr val="bg1"/>
              </a:solidFill>
              <a:latin typeface="+mn-lt"/>
              <a:ea typeface="Calibri" panose="020F0502020204030204" pitchFamily="34" charset="0"/>
            </a:endParaRPr>
          </a:p>
          <a:p>
            <a:pPr marL="285750" lvl="0" indent="-285750">
              <a:spcBef>
                <a:spcPts val="5"/>
              </a:spcBef>
              <a:buClr>
                <a:schemeClr val="bg1"/>
              </a:buClr>
              <a:buFont typeface="Arial" panose="020B0604020202020204" pitchFamily="34" charset="0"/>
              <a:buChar char="•"/>
              <a:tabLst>
                <a:tab pos="532765" algn="l"/>
                <a:tab pos="533400" algn="l"/>
              </a:tabLst>
            </a:pPr>
            <a:r>
              <a:rPr lang="en-US" sz="1200" dirty="0">
                <a:solidFill>
                  <a:schemeClr val="bg1"/>
                </a:solidFill>
                <a:effectLst/>
                <a:latin typeface="+mn-lt"/>
                <a:ea typeface="Calibri" panose="020F0502020204030204" pitchFamily="34" charset="0"/>
              </a:rPr>
              <a:t>Some States have higher </a:t>
            </a:r>
            <a:r>
              <a:rPr lang="en-US" sz="1200" dirty="0" err="1">
                <a:solidFill>
                  <a:schemeClr val="bg1"/>
                </a:solidFill>
                <a:effectLst/>
                <a:latin typeface="+mn-lt"/>
                <a:ea typeface="Calibri" panose="020F0502020204030204" pitchFamily="34" charset="0"/>
              </a:rPr>
              <a:t>labour</a:t>
            </a:r>
            <a:r>
              <a:rPr lang="en-US" sz="1200" dirty="0">
                <a:solidFill>
                  <a:schemeClr val="bg1"/>
                </a:solidFill>
                <a:effectLst/>
                <a:latin typeface="+mn-lt"/>
                <a:ea typeface="Calibri" panose="020F0502020204030204" pitchFamily="34" charset="0"/>
              </a:rPr>
              <a:t> force but less rates of literacy. </a:t>
            </a:r>
          </a:p>
          <a:p>
            <a:pPr marL="285750" lvl="0" indent="-285750">
              <a:spcBef>
                <a:spcPts val="5"/>
              </a:spcBef>
              <a:buClr>
                <a:schemeClr val="bg1"/>
              </a:buClr>
              <a:buFont typeface="Arial" panose="020B0604020202020204" pitchFamily="34" charset="0"/>
              <a:buChar char="•"/>
              <a:tabLst>
                <a:tab pos="532765" algn="l"/>
                <a:tab pos="533400" algn="l"/>
              </a:tabLst>
            </a:pPr>
            <a:r>
              <a:rPr lang="en-US" sz="1200" dirty="0">
                <a:solidFill>
                  <a:schemeClr val="bg1"/>
                </a:solidFill>
                <a:effectLst/>
                <a:latin typeface="+mn-lt"/>
                <a:ea typeface="Calibri" panose="020F0502020204030204" pitchFamily="34" charset="0"/>
              </a:rPr>
              <a:t>Landing a job in other sectors is always been</a:t>
            </a:r>
            <a:r>
              <a:rPr lang="en-US" sz="1200" spc="-23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an</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issue.</a:t>
            </a:r>
            <a:endParaRPr lang="en-IN" sz="1200" dirty="0">
              <a:solidFill>
                <a:schemeClr val="bg1"/>
              </a:solidFill>
              <a:effectLst/>
              <a:latin typeface="+mn-lt"/>
              <a:ea typeface="Calibri" panose="020F0502020204030204" pitchFamily="34" charset="0"/>
            </a:endParaRPr>
          </a:p>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p:txBody>
      </p:sp>
      <p:pic>
        <p:nvPicPr>
          <p:cNvPr id="5" name="image16.jpeg">
            <a:extLst>
              <a:ext uri="{FF2B5EF4-FFF2-40B4-BE49-F238E27FC236}">
                <a16:creationId xmlns:a16="http://schemas.microsoft.com/office/drawing/2014/main" id="{9465512F-0DF8-47F2-89DB-A21A91636FA1}"/>
              </a:ext>
            </a:extLst>
          </p:cNvPr>
          <p:cNvPicPr/>
          <p:nvPr/>
        </p:nvPicPr>
        <p:blipFill>
          <a:blip r:embed="rId3" cstate="print"/>
          <a:stretch>
            <a:fillRect/>
          </a:stretch>
        </p:blipFill>
        <p:spPr>
          <a:xfrm>
            <a:off x="1763751" y="557561"/>
            <a:ext cx="5412314" cy="2814294"/>
          </a:xfrm>
          <a:prstGeom prst="rect">
            <a:avLst/>
          </a:prstGeom>
        </p:spPr>
      </p:pic>
    </p:spTree>
    <p:extLst>
      <p:ext uri="{BB962C8B-B14F-4D97-AF65-F5344CB8AC3E}">
        <p14:creationId xmlns:p14="http://schemas.microsoft.com/office/powerpoint/2010/main" val="133394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1763751" y="-139269"/>
            <a:ext cx="5006898" cy="492443"/>
          </a:xfrm>
          <a:prstGeom prst="rect">
            <a:avLst/>
          </a:prstGeom>
          <a:noFill/>
        </p:spPr>
        <p:txBody>
          <a:bodyPr wrap="square">
            <a:spAutoFit/>
          </a:bodyPr>
          <a:lstStyle/>
          <a:p>
            <a:pPr>
              <a:spcBef>
                <a:spcPts val="50"/>
              </a:spcBef>
            </a:pPr>
            <a:r>
              <a:rPr lang="en-US" sz="1200" dirty="0">
                <a:solidFill>
                  <a:schemeClr val="bg1"/>
                </a:solidFill>
                <a:effectLst/>
                <a:latin typeface="+mj-lt"/>
                <a:ea typeface="Calibri" panose="020F0502020204030204" pitchFamily="34" charset="0"/>
              </a:rPr>
              <a:t> </a:t>
            </a:r>
            <a:endParaRPr lang="en-IN" sz="1200" dirty="0">
              <a:solidFill>
                <a:schemeClr val="bg1"/>
              </a:solidFill>
              <a:effectLst/>
              <a:latin typeface="+mj-lt"/>
              <a:ea typeface="Calibri" panose="020F0502020204030204" pitchFamily="34" charset="0"/>
            </a:endParaRPr>
          </a:p>
          <a:p>
            <a:pPr marL="533400" indent="-228600"/>
            <a:r>
              <a:rPr lang="en-US" b="1" i="1" dirty="0" err="1">
                <a:solidFill>
                  <a:schemeClr val="bg1"/>
                </a:solidFill>
                <a:effectLst/>
                <a:latin typeface="+mj-lt"/>
                <a:ea typeface="Calibri Light" panose="020F0302020204030204" pitchFamily="34" charset="0"/>
              </a:rPr>
              <a:t>Labour</a:t>
            </a:r>
            <a:r>
              <a:rPr lang="en-US" b="1" i="1" spc="-35" dirty="0">
                <a:solidFill>
                  <a:schemeClr val="bg1"/>
                </a:solidFill>
                <a:effectLst/>
                <a:latin typeface="+mj-lt"/>
                <a:ea typeface="Calibri Light" panose="020F0302020204030204" pitchFamily="34" charset="0"/>
              </a:rPr>
              <a:t> </a:t>
            </a:r>
            <a:r>
              <a:rPr lang="en-US" b="1" i="1" dirty="0">
                <a:solidFill>
                  <a:schemeClr val="bg1"/>
                </a:solidFill>
                <a:effectLst/>
                <a:latin typeface="+mj-lt"/>
                <a:ea typeface="Calibri Light" panose="020F0302020204030204" pitchFamily="34" charset="0"/>
              </a:rPr>
              <a:t>force</a:t>
            </a:r>
            <a:r>
              <a:rPr lang="en-US" b="1" i="1" spc="-55" dirty="0">
                <a:solidFill>
                  <a:schemeClr val="bg1"/>
                </a:solidFill>
                <a:effectLst/>
                <a:latin typeface="+mj-lt"/>
                <a:ea typeface="Calibri Light" panose="020F0302020204030204" pitchFamily="34" charset="0"/>
              </a:rPr>
              <a:t> </a:t>
            </a:r>
            <a:r>
              <a:rPr lang="en-US" b="1" i="1" dirty="0">
                <a:solidFill>
                  <a:schemeClr val="bg1"/>
                </a:solidFill>
                <a:effectLst/>
                <a:latin typeface="+mj-lt"/>
                <a:ea typeface="Calibri Light" panose="020F0302020204030204" pitchFamily="34" charset="0"/>
              </a:rPr>
              <a:t>participation</a:t>
            </a:r>
            <a:r>
              <a:rPr lang="en-US" b="1" i="1" spc="-40" dirty="0">
                <a:solidFill>
                  <a:schemeClr val="bg1"/>
                </a:solidFill>
                <a:effectLst/>
                <a:latin typeface="+mj-lt"/>
                <a:ea typeface="Calibri Light" panose="020F0302020204030204" pitchFamily="34" charset="0"/>
              </a:rPr>
              <a:t> </a:t>
            </a:r>
            <a:r>
              <a:rPr lang="en-US" b="1" i="1" dirty="0">
                <a:solidFill>
                  <a:schemeClr val="bg1"/>
                </a:solidFill>
                <a:effectLst/>
                <a:latin typeface="+mj-lt"/>
                <a:ea typeface="Calibri Light" panose="020F0302020204030204" pitchFamily="34" charset="0"/>
              </a:rPr>
              <a:t>vs</a:t>
            </a:r>
            <a:r>
              <a:rPr lang="en-US" b="1" i="1" spc="-25" dirty="0">
                <a:solidFill>
                  <a:schemeClr val="bg1"/>
                </a:solidFill>
                <a:effectLst/>
                <a:latin typeface="+mj-lt"/>
                <a:ea typeface="Calibri Light" panose="020F0302020204030204" pitchFamily="34" charset="0"/>
              </a:rPr>
              <a:t> </a:t>
            </a:r>
            <a:r>
              <a:rPr lang="en-US" b="1" i="1" dirty="0">
                <a:solidFill>
                  <a:schemeClr val="bg1"/>
                </a:solidFill>
                <a:effectLst/>
                <a:latin typeface="+mj-lt"/>
                <a:ea typeface="Calibri Light" panose="020F0302020204030204" pitchFamily="34" charset="0"/>
              </a:rPr>
              <a:t>Poverty</a:t>
            </a:r>
            <a:r>
              <a:rPr lang="en-US" b="1" i="1" spc="-40" dirty="0">
                <a:solidFill>
                  <a:schemeClr val="bg1"/>
                </a:solidFill>
                <a:effectLst/>
                <a:latin typeface="+mj-lt"/>
                <a:ea typeface="Calibri Light" panose="020F0302020204030204" pitchFamily="34" charset="0"/>
              </a:rPr>
              <a:t> </a:t>
            </a:r>
            <a:r>
              <a:rPr lang="en-US" b="1" i="1" dirty="0">
                <a:solidFill>
                  <a:schemeClr val="bg1"/>
                </a:solidFill>
                <a:effectLst/>
                <a:latin typeface="+mj-lt"/>
                <a:ea typeface="Calibri Light" panose="020F0302020204030204" pitchFamily="34" charset="0"/>
              </a:rPr>
              <a:t>Line</a:t>
            </a:r>
            <a:endParaRPr lang="en-IN" b="1" i="1" dirty="0">
              <a:solidFill>
                <a:schemeClr val="bg1"/>
              </a:solidFill>
              <a:effectLst/>
              <a:latin typeface="+mj-lt"/>
              <a:ea typeface="Calibri Light" panose="020F0302020204030204" pitchFamily="34" charset="0"/>
            </a:endParaRPr>
          </a:p>
        </p:txBody>
      </p:sp>
      <p:sp>
        <p:nvSpPr>
          <p:cNvPr id="11" name="TextBox 10">
            <a:extLst>
              <a:ext uri="{FF2B5EF4-FFF2-40B4-BE49-F238E27FC236}">
                <a16:creationId xmlns:a16="http://schemas.microsoft.com/office/drawing/2014/main" id="{F3D264F5-409C-4912-9316-D388FDC1F3EC}"/>
              </a:ext>
            </a:extLst>
          </p:cNvPr>
          <p:cNvSpPr txBox="1"/>
          <p:nvPr/>
        </p:nvSpPr>
        <p:spPr>
          <a:xfrm>
            <a:off x="1044497" y="3467144"/>
            <a:ext cx="8099503" cy="1676356"/>
          </a:xfrm>
          <a:prstGeom prst="rect">
            <a:avLst/>
          </a:prstGeom>
          <a:noFill/>
        </p:spPr>
        <p:txBody>
          <a:bodyPr wrap="square">
            <a:spAutoFit/>
          </a:bodyPr>
          <a:lstStyle/>
          <a:p>
            <a:pPr marL="171450" lvl="0" indent="-171450">
              <a:buClr>
                <a:schemeClr val="bg1"/>
              </a:buClr>
              <a:buFont typeface="Arial" panose="020B0604020202020204" pitchFamily="34" charset="0"/>
              <a:buChar char="•"/>
              <a:tabLst>
                <a:tab pos="532765" algn="l"/>
                <a:tab pos="533400" algn="l"/>
              </a:tabLst>
            </a:pPr>
            <a:r>
              <a:rPr lang="en-US" sz="1200" dirty="0">
                <a:solidFill>
                  <a:schemeClr val="bg1"/>
                </a:solidFill>
                <a:effectLst/>
                <a:latin typeface="+mn-lt"/>
                <a:ea typeface="Calibri" panose="020F0502020204030204" pitchFamily="34" charset="0"/>
              </a:rPr>
              <a:t>More</a:t>
            </a:r>
            <a:r>
              <a:rPr lang="en-US" sz="1200" spc="-2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the</a:t>
            </a:r>
            <a:r>
              <a:rPr lang="en-US" sz="1200" spc="-2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job</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availability,</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better</a:t>
            </a:r>
            <a:r>
              <a:rPr lang="en-US" sz="1200" spc="-20" dirty="0">
                <a:solidFill>
                  <a:schemeClr val="bg1"/>
                </a:solidFill>
                <a:effectLst/>
                <a:latin typeface="+mn-lt"/>
                <a:ea typeface="Calibri" panose="020F0502020204030204" pitchFamily="34" charset="0"/>
              </a:rPr>
              <a:t> </a:t>
            </a:r>
            <a:r>
              <a:rPr lang="en-US" sz="1200" dirty="0" err="1">
                <a:solidFill>
                  <a:schemeClr val="bg1"/>
                </a:solidFill>
                <a:effectLst/>
                <a:latin typeface="+mn-lt"/>
                <a:ea typeface="Calibri" panose="020F0502020204030204" pitchFamily="34" charset="0"/>
              </a:rPr>
              <a:t>labour</a:t>
            </a:r>
            <a:r>
              <a:rPr lang="en-US" sz="1200" spc="-2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participation.</a:t>
            </a:r>
            <a:endParaRPr lang="en-IN" sz="1200" dirty="0">
              <a:solidFill>
                <a:schemeClr val="bg1"/>
              </a:solidFill>
              <a:latin typeface="+mn-lt"/>
              <a:ea typeface="Calibri" panose="020F0502020204030204" pitchFamily="34" charset="0"/>
            </a:endParaRPr>
          </a:p>
          <a:p>
            <a:pPr marL="171450" lvl="0" indent="-171450">
              <a:buClr>
                <a:schemeClr val="bg1"/>
              </a:buClr>
              <a:buFont typeface="Arial" panose="020B0604020202020204" pitchFamily="34" charset="0"/>
              <a:buChar char="•"/>
              <a:tabLst>
                <a:tab pos="532765" algn="l"/>
                <a:tab pos="533400" algn="l"/>
              </a:tabLst>
            </a:pPr>
            <a:r>
              <a:rPr lang="en-US" sz="1200" dirty="0">
                <a:solidFill>
                  <a:schemeClr val="bg1"/>
                </a:solidFill>
                <a:effectLst/>
                <a:latin typeface="+mn-lt"/>
                <a:ea typeface="Calibri" panose="020F0502020204030204" pitchFamily="34" charset="0"/>
              </a:rPr>
              <a:t>In Puducherry the population is low and the poverty ratio is also low but since there is less population the</a:t>
            </a:r>
            <a:r>
              <a:rPr lang="en-US" sz="1200" spc="-235" dirty="0">
                <a:solidFill>
                  <a:schemeClr val="bg1"/>
                </a:solidFill>
                <a:effectLst/>
                <a:latin typeface="+mn-lt"/>
                <a:ea typeface="Calibri" panose="020F0502020204030204" pitchFamily="34" charset="0"/>
              </a:rPr>
              <a:t> </a:t>
            </a:r>
            <a:r>
              <a:rPr lang="en-US" sz="1200" dirty="0" err="1">
                <a:solidFill>
                  <a:schemeClr val="bg1"/>
                </a:solidFill>
                <a:effectLst/>
                <a:latin typeface="+mn-lt"/>
                <a:ea typeface="Calibri" panose="020F0502020204030204" pitchFamily="34" charset="0"/>
              </a:rPr>
              <a:t>labour</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participation</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is</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less.</a:t>
            </a:r>
            <a:endParaRPr lang="en-IN" sz="1200" dirty="0">
              <a:solidFill>
                <a:schemeClr val="bg1"/>
              </a:solidFill>
              <a:effectLst/>
              <a:latin typeface="+mn-lt"/>
              <a:ea typeface="Calibri" panose="020F0502020204030204" pitchFamily="34" charset="0"/>
            </a:endParaRPr>
          </a:p>
          <a:p>
            <a:pPr marL="171450" marR="442595" lvl="0" indent="-171450">
              <a:lnSpc>
                <a:spcPct val="115000"/>
              </a:lnSpc>
              <a:spcBef>
                <a:spcPts val="405"/>
              </a:spcBef>
              <a:spcAft>
                <a:spcPts val="0"/>
              </a:spcAft>
              <a:buClr>
                <a:schemeClr val="bg1"/>
              </a:buClr>
              <a:buFont typeface="Arial" panose="020B0604020202020204" pitchFamily="34" charset="0"/>
              <a:buChar char="•"/>
              <a:tabLst>
                <a:tab pos="532765" algn="l"/>
                <a:tab pos="533400" algn="l"/>
              </a:tabLst>
            </a:pPr>
            <a:r>
              <a:rPr lang="en-US" sz="1200" dirty="0">
                <a:solidFill>
                  <a:schemeClr val="bg1"/>
                </a:solidFill>
                <a:effectLst/>
                <a:latin typeface="+mn-lt"/>
                <a:ea typeface="Calibri" panose="020F0502020204030204" pitchFamily="34" charset="0"/>
              </a:rPr>
              <a:t>When we have better literacy rate we’ll have better jobs with better jobs we have less number of poverty</a:t>
            </a:r>
            <a:r>
              <a:rPr lang="en-US" sz="1200" spc="-23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occurrence.</a:t>
            </a:r>
            <a:endParaRPr lang="en-IN" sz="1200" dirty="0">
              <a:solidFill>
                <a:schemeClr val="bg1"/>
              </a:solidFill>
              <a:effectLst/>
              <a:latin typeface="+mn-lt"/>
              <a:ea typeface="Calibri" panose="020F0502020204030204" pitchFamily="34" charset="0"/>
            </a:endParaRPr>
          </a:p>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a:p>
            <a:pPr lvl="0">
              <a:spcBef>
                <a:spcPts val="5"/>
              </a:spcBef>
              <a:buClr>
                <a:schemeClr val="bg1"/>
              </a:buClr>
              <a:tabLst>
                <a:tab pos="532765" algn="l"/>
                <a:tab pos="533400" algn="l"/>
              </a:tabLst>
            </a:pPr>
            <a:endParaRPr lang="en-IN" sz="1200" dirty="0">
              <a:solidFill>
                <a:schemeClr val="bg1"/>
              </a:solidFill>
              <a:effectLst/>
              <a:latin typeface="+mn-lt"/>
              <a:ea typeface="Calibri" panose="020F0502020204030204" pitchFamily="34" charset="0"/>
            </a:endParaRPr>
          </a:p>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p:txBody>
      </p:sp>
      <p:pic>
        <p:nvPicPr>
          <p:cNvPr id="6" name="image17.jpeg">
            <a:extLst>
              <a:ext uri="{FF2B5EF4-FFF2-40B4-BE49-F238E27FC236}">
                <a16:creationId xmlns:a16="http://schemas.microsoft.com/office/drawing/2014/main" id="{2E682F9D-A843-4D4A-B721-BFC989B68720}"/>
              </a:ext>
            </a:extLst>
          </p:cNvPr>
          <p:cNvPicPr/>
          <p:nvPr/>
        </p:nvPicPr>
        <p:blipFill>
          <a:blip r:embed="rId3" cstate="print"/>
          <a:stretch>
            <a:fillRect/>
          </a:stretch>
        </p:blipFill>
        <p:spPr>
          <a:xfrm>
            <a:off x="1377702" y="473243"/>
            <a:ext cx="5778996" cy="2873832"/>
          </a:xfrm>
          <a:prstGeom prst="rect">
            <a:avLst/>
          </a:prstGeom>
        </p:spPr>
      </p:pic>
    </p:spTree>
    <p:extLst>
      <p:ext uri="{BB962C8B-B14F-4D97-AF65-F5344CB8AC3E}">
        <p14:creationId xmlns:p14="http://schemas.microsoft.com/office/powerpoint/2010/main" val="2018026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1637370" y="-139269"/>
            <a:ext cx="5006898" cy="523220"/>
          </a:xfrm>
          <a:prstGeom prst="rect">
            <a:avLst/>
          </a:prstGeom>
          <a:noFill/>
        </p:spPr>
        <p:txBody>
          <a:bodyPr wrap="square">
            <a:spAutoFit/>
          </a:bodyPr>
          <a:lstStyle/>
          <a:p>
            <a:pPr>
              <a:spcBef>
                <a:spcPts val="50"/>
              </a:spcBef>
            </a:pPr>
            <a:r>
              <a:rPr lang="en-US" dirty="0">
                <a:solidFill>
                  <a:schemeClr val="bg1"/>
                </a:solidFill>
                <a:effectLst/>
                <a:latin typeface="+mj-lt"/>
                <a:ea typeface="Calibri" panose="020F0502020204030204" pitchFamily="34" charset="0"/>
              </a:rPr>
              <a:t> </a:t>
            </a:r>
            <a:endParaRPr lang="en-IN" dirty="0">
              <a:solidFill>
                <a:schemeClr val="bg1"/>
              </a:solidFill>
              <a:effectLst/>
              <a:latin typeface="+mj-lt"/>
              <a:ea typeface="Calibri" panose="020F0502020204030204" pitchFamily="34" charset="0"/>
            </a:endParaRPr>
          </a:p>
          <a:p>
            <a:pPr lvl="0">
              <a:tabLst>
                <a:tab pos="533400" algn="l"/>
              </a:tabLst>
            </a:pPr>
            <a:r>
              <a:rPr lang="en-US" b="1" i="1" spc="-10" dirty="0">
                <a:solidFill>
                  <a:schemeClr val="bg1"/>
                </a:solidFill>
                <a:effectLst/>
                <a:latin typeface="+mj-lt"/>
                <a:ea typeface="Calibri Light" panose="020F0302020204030204" pitchFamily="34" charset="0"/>
              </a:rPr>
              <a:t>What</a:t>
            </a:r>
            <a:r>
              <a:rPr lang="en-US" b="1" i="1" spc="-2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are</a:t>
            </a:r>
            <a:r>
              <a:rPr lang="en-US" b="1" i="1" spc="-45"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the</a:t>
            </a:r>
            <a:r>
              <a:rPr lang="en-US" b="1" i="1" spc="-5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three</a:t>
            </a:r>
            <a:r>
              <a:rPr lang="en-US" b="1" i="1" spc="-4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major</a:t>
            </a:r>
            <a:r>
              <a:rPr lang="en-US" b="1" i="1" spc="-2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sectors</a:t>
            </a:r>
            <a:r>
              <a:rPr lang="en-US" b="1" i="1" spc="-2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people</a:t>
            </a:r>
            <a:r>
              <a:rPr lang="en-US" b="1" i="1" spc="-5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fall</a:t>
            </a:r>
            <a:r>
              <a:rPr lang="en-US" b="1" i="1" spc="-20" dirty="0">
                <a:solidFill>
                  <a:schemeClr val="bg1"/>
                </a:solidFill>
                <a:effectLst/>
                <a:latin typeface="+mj-lt"/>
                <a:ea typeface="Calibri Light" panose="020F0302020204030204" pitchFamily="34" charset="0"/>
              </a:rPr>
              <a:t> </a:t>
            </a:r>
            <a:r>
              <a:rPr lang="en-US" b="1" i="1" spc="-10" dirty="0">
                <a:solidFill>
                  <a:schemeClr val="bg1"/>
                </a:solidFill>
                <a:effectLst/>
                <a:latin typeface="+mj-lt"/>
                <a:ea typeface="Calibri Light" panose="020F0302020204030204" pitchFamily="34" charset="0"/>
              </a:rPr>
              <a:t>under?</a:t>
            </a:r>
            <a:endParaRPr lang="en-IN" b="1" i="1" spc="-10" dirty="0">
              <a:solidFill>
                <a:schemeClr val="bg1"/>
              </a:solidFill>
              <a:effectLst/>
              <a:latin typeface="+mj-lt"/>
              <a:ea typeface="Calibri Light" panose="020F0302020204030204" pitchFamily="34" charset="0"/>
            </a:endParaRPr>
          </a:p>
        </p:txBody>
      </p:sp>
      <p:sp>
        <p:nvSpPr>
          <p:cNvPr id="11" name="TextBox 10">
            <a:extLst>
              <a:ext uri="{FF2B5EF4-FFF2-40B4-BE49-F238E27FC236}">
                <a16:creationId xmlns:a16="http://schemas.microsoft.com/office/drawing/2014/main" id="{F3D264F5-409C-4912-9316-D388FDC1F3EC}"/>
              </a:ext>
            </a:extLst>
          </p:cNvPr>
          <p:cNvSpPr txBox="1"/>
          <p:nvPr/>
        </p:nvSpPr>
        <p:spPr>
          <a:xfrm>
            <a:off x="1044497" y="3467144"/>
            <a:ext cx="8099503" cy="646331"/>
          </a:xfrm>
          <a:prstGeom prst="rect">
            <a:avLst/>
          </a:prstGeom>
          <a:noFill/>
        </p:spPr>
        <p:txBody>
          <a:bodyPr wrap="square">
            <a:spAutoFit/>
          </a:bodyPr>
          <a:lstStyle/>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a:p>
            <a:pPr lvl="0">
              <a:spcBef>
                <a:spcPts val="5"/>
              </a:spcBef>
              <a:buClr>
                <a:schemeClr val="bg1"/>
              </a:buClr>
              <a:tabLst>
                <a:tab pos="532765" algn="l"/>
                <a:tab pos="533400" algn="l"/>
              </a:tabLst>
            </a:pPr>
            <a:endParaRPr lang="en-IN" sz="1200" dirty="0">
              <a:solidFill>
                <a:schemeClr val="bg1"/>
              </a:solidFill>
              <a:effectLst/>
              <a:latin typeface="+mn-lt"/>
              <a:ea typeface="Calibri" panose="020F0502020204030204" pitchFamily="34" charset="0"/>
            </a:endParaRPr>
          </a:p>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p:txBody>
      </p:sp>
      <p:pic>
        <p:nvPicPr>
          <p:cNvPr id="5" name="image18.jpeg">
            <a:extLst>
              <a:ext uri="{FF2B5EF4-FFF2-40B4-BE49-F238E27FC236}">
                <a16:creationId xmlns:a16="http://schemas.microsoft.com/office/drawing/2014/main" id="{F43053C8-2A4C-4117-BC87-921CD8C90460}"/>
              </a:ext>
            </a:extLst>
          </p:cNvPr>
          <p:cNvPicPr/>
          <p:nvPr/>
        </p:nvPicPr>
        <p:blipFill>
          <a:blip r:embed="rId3" cstate="print"/>
          <a:stretch>
            <a:fillRect/>
          </a:stretch>
        </p:blipFill>
        <p:spPr>
          <a:xfrm>
            <a:off x="862360" y="380018"/>
            <a:ext cx="6452839" cy="3206509"/>
          </a:xfrm>
          <a:prstGeom prst="rect">
            <a:avLst/>
          </a:prstGeom>
        </p:spPr>
      </p:pic>
      <p:sp>
        <p:nvSpPr>
          <p:cNvPr id="9" name="TextBox 8">
            <a:extLst>
              <a:ext uri="{FF2B5EF4-FFF2-40B4-BE49-F238E27FC236}">
                <a16:creationId xmlns:a16="http://schemas.microsoft.com/office/drawing/2014/main" id="{F3FDED31-9A12-4D85-B8E1-E6E2E88DC754}"/>
              </a:ext>
            </a:extLst>
          </p:cNvPr>
          <p:cNvSpPr txBox="1"/>
          <p:nvPr/>
        </p:nvSpPr>
        <p:spPr>
          <a:xfrm>
            <a:off x="230459" y="3708533"/>
            <a:ext cx="9025054" cy="1276888"/>
          </a:xfrm>
          <a:prstGeom prst="rect">
            <a:avLst/>
          </a:prstGeom>
          <a:noFill/>
        </p:spPr>
        <p:txBody>
          <a:bodyPr wrap="square">
            <a:spAutoFit/>
          </a:bodyPr>
          <a:lstStyle/>
          <a:p>
            <a:pPr marL="342900" marR="386715" lvl="0" indent="-342900">
              <a:lnSpc>
                <a:spcPct val="113000"/>
              </a:lnSpc>
              <a:spcAft>
                <a:spcPts val="0"/>
              </a:spcAft>
              <a:buClr>
                <a:schemeClr val="bg1"/>
              </a:buClr>
              <a:buSzPts val="1100"/>
              <a:buFont typeface="Symbol" panose="05050102010706020507" pitchFamily="18" charset="2"/>
              <a:buChar char=""/>
              <a:tabLst>
                <a:tab pos="304165" algn="l"/>
                <a:tab pos="304800" algn="l"/>
              </a:tabLst>
            </a:pPr>
            <a:r>
              <a:rPr lang="en-US" sz="1400" dirty="0">
                <a:solidFill>
                  <a:schemeClr val="bg1"/>
                </a:solidFill>
                <a:effectLst/>
                <a:latin typeface="+mn-lt"/>
                <a:ea typeface="Symbol" panose="05050102010706020507" pitchFamily="18" charset="2"/>
                <a:cs typeface="Symbol" panose="05050102010706020507" pitchFamily="18" charset="2"/>
              </a:rPr>
              <a:t>On average 50% of the population in each state involved in agriculture &amp; related sector. Industrial output from</a:t>
            </a:r>
            <a:r>
              <a:rPr lang="en-US" sz="1400" spc="-23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Tamil</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Nadu</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is</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highest than other</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developed</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states.</a:t>
            </a:r>
            <a:endParaRPr lang="en-IN" sz="1400" dirty="0">
              <a:solidFill>
                <a:schemeClr val="bg1"/>
              </a:solidFill>
              <a:effectLst/>
              <a:latin typeface="+mn-lt"/>
              <a:ea typeface="Symbol" panose="05050102010706020507" pitchFamily="18" charset="2"/>
              <a:cs typeface="Symbol" panose="05050102010706020507" pitchFamily="18" charset="2"/>
            </a:endParaRPr>
          </a:p>
          <a:p>
            <a:pPr marL="342900" lvl="0" indent="-342900">
              <a:spcBef>
                <a:spcPts val="30"/>
              </a:spcBef>
              <a:spcAft>
                <a:spcPts val="0"/>
              </a:spcAft>
              <a:buClr>
                <a:schemeClr val="bg1"/>
              </a:buClr>
              <a:buSzPts val="1100"/>
              <a:buFont typeface="Symbol" panose="05050102010706020507" pitchFamily="18" charset="2"/>
              <a:buChar char=""/>
              <a:tabLst>
                <a:tab pos="304165" algn="l"/>
                <a:tab pos="304800" algn="l"/>
              </a:tabLst>
            </a:pPr>
            <a:r>
              <a:rPr lang="en-US" sz="1400" dirty="0">
                <a:solidFill>
                  <a:schemeClr val="bg1"/>
                </a:solidFill>
                <a:effectLst/>
                <a:latin typeface="+mn-lt"/>
                <a:ea typeface="Symbol" panose="05050102010706020507" pitchFamily="18" charset="2"/>
                <a:cs typeface="Symbol" panose="05050102010706020507" pitchFamily="18" charset="2"/>
              </a:rPr>
              <a:t>Industry</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and</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service</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jobs</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indicates</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err="1">
                <a:solidFill>
                  <a:schemeClr val="bg1"/>
                </a:solidFill>
                <a:effectLst/>
                <a:latin typeface="+mn-lt"/>
                <a:ea typeface="Symbol" panose="05050102010706020507" pitchFamily="18" charset="2"/>
                <a:cs typeface="Symbol" panose="05050102010706020507" pitchFamily="18" charset="2"/>
              </a:rPr>
              <a:t>labour</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force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advancement</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which</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is</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good</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indicator</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of</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development.</a:t>
            </a:r>
            <a:endParaRPr lang="en-IN" sz="1400" dirty="0">
              <a:solidFill>
                <a:schemeClr val="bg1"/>
              </a:solidFill>
              <a:effectLst/>
              <a:latin typeface="+mn-lt"/>
              <a:ea typeface="Symbol" panose="05050102010706020507" pitchFamily="18" charset="2"/>
              <a:cs typeface="Symbol" panose="05050102010706020507" pitchFamily="18" charset="2"/>
            </a:endParaRPr>
          </a:p>
          <a:p>
            <a:pPr marL="342900" lvl="0" indent="-342900">
              <a:spcBef>
                <a:spcPts val="200"/>
              </a:spcBef>
              <a:spcAft>
                <a:spcPts val="0"/>
              </a:spcAft>
              <a:buClr>
                <a:schemeClr val="bg1"/>
              </a:buClr>
              <a:buSzPts val="1100"/>
              <a:buFont typeface="Symbol" panose="05050102010706020507" pitchFamily="18" charset="2"/>
              <a:buChar char=""/>
              <a:tabLst>
                <a:tab pos="304165" algn="l"/>
                <a:tab pos="304800" algn="l"/>
              </a:tabLst>
            </a:pPr>
            <a:r>
              <a:rPr lang="en-US" sz="1400" dirty="0">
                <a:solidFill>
                  <a:schemeClr val="bg1"/>
                </a:solidFill>
                <a:effectLst/>
                <a:latin typeface="+mn-lt"/>
                <a:ea typeface="Symbol" panose="05050102010706020507" pitchFamily="18" charset="2"/>
                <a:cs typeface="Symbol" panose="05050102010706020507" pitchFamily="18" charset="2"/>
              </a:rPr>
              <a:t>North</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India</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depends</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on</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Agricultural</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sector</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for</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employment.</a:t>
            </a:r>
            <a:endParaRPr lang="en-IN" sz="1400" dirty="0">
              <a:solidFill>
                <a:schemeClr val="bg1"/>
              </a:solidFill>
              <a:effectLst/>
              <a:latin typeface="+mn-lt"/>
              <a:ea typeface="Symbol" panose="05050102010706020507" pitchFamily="18" charset="2"/>
              <a:cs typeface="Symbol" panose="05050102010706020507" pitchFamily="18" charset="2"/>
            </a:endParaRPr>
          </a:p>
          <a:p>
            <a:pPr marL="342900" lvl="0" indent="-342900">
              <a:spcBef>
                <a:spcPts val="200"/>
              </a:spcBef>
              <a:spcAft>
                <a:spcPts val="0"/>
              </a:spcAft>
              <a:buClr>
                <a:schemeClr val="bg1"/>
              </a:buClr>
              <a:buSzPts val="1100"/>
              <a:buFont typeface="Symbol" panose="05050102010706020507" pitchFamily="18" charset="2"/>
              <a:buChar char=""/>
              <a:tabLst>
                <a:tab pos="304165" algn="l"/>
                <a:tab pos="304800" algn="l"/>
              </a:tabLst>
            </a:pPr>
            <a:r>
              <a:rPr lang="en-US" sz="1400" dirty="0">
                <a:solidFill>
                  <a:schemeClr val="bg1"/>
                </a:solidFill>
                <a:effectLst/>
                <a:latin typeface="+mn-lt"/>
                <a:ea typeface="Symbol" panose="05050102010706020507" pitchFamily="18" charset="2"/>
                <a:cs typeface="Symbol" panose="05050102010706020507" pitchFamily="18" charset="2"/>
              </a:rPr>
              <a:t>Since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north</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India</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has</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higher</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number</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Agricultural</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sector</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that</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has</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huge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impact</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the</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overall</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literacy</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rate.</a:t>
            </a:r>
            <a:endParaRPr lang="en-IN" sz="1400" dirty="0">
              <a:solidFill>
                <a:schemeClr val="bg1"/>
              </a:solidFill>
              <a:effectLst/>
              <a:latin typeface="+mn-lt"/>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98370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1503555" y="158079"/>
            <a:ext cx="5960328" cy="307777"/>
          </a:xfrm>
          <a:prstGeom prst="rect">
            <a:avLst/>
          </a:prstGeom>
          <a:noFill/>
        </p:spPr>
        <p:txBody>
          <a:bodyPr wrap="square">
            <a:spAutoFit/>
          </a:bodyPr>
          <a:lstStyle/>
          <a:p>
            <a:pPr lvl="0">
              <a:spcBef>
                <a:spcPts val="150"/>
              </a:spcBef>
              <a:spcAft>
                <a:spcPts val="0"/>
              </a:spcAft>
              <a:tabLst>
                <a:tab pos="533400" algn="l"/>
              </a:tabLst>
            </a:pPr>
            <a:r>
              <a:rPr lang="en-US" dirty="0">
                <a:solidFill>
                  <a:schemeClr val="bg1"/>
                </a:solidFill>
                <a:effectLst/>
                <a:latin typeface="+mj-lt"/>
                <a:ea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How</a:t>
            </a:r>
            <a:r>
              <a:rPr lang="en-US" b="1" spc="-65" dirty="0">
                <a:solidFill>
                  <a:schemeClr val="bg1"/>
                </a:solidFill>
                <a:effectLst/>
                <a:latin typeface="+mj-lt"/>
                <a:ea typeface="Calibri" panose="020F0502020204030204" pitchFamily="34" charset="0"/>
                <a:cs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is</a:t>
            </a:r>
            <a:r>
              <a:rPr lang="en-US" b="1" spc="-55" dirty="0">
                <a:solidFill>
                  <a:schemeClr val="bg1"/>
                </a:solidFill>
                <a:effectLst/>
                <a:latin typeface="+mj-lt"/>
                <a:ea typeface="Calibri" panose="020F0502020204030204" pitchFamily="34" charset="0"/>
                <a:cs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the</a:t>
            </a:r>
            <a:r>
              <a:rPr lang="en-US" b="1" spc="-60" dirty="0">
                <a:solidFill>
                  <a:schemeClr val="bg1"/>
                </a:solidFill>
                <a:effectLst/>
                <a:latin typeface="+mj-lt"/>
                <a:ea typeface="Calibri" panose="020F0502020204030204" pitchFamily="34" charset="0"/>
                <a:cs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unemployment</a:t>
            </a:r>
            <a:r>
              <a:rPr lang="en-US" b="1" spc="-55" dirty="0">
                <a:solidFill>
                  <a:schemeClr val="bg1"/>
                </a:solidFill>
                <a:effectLst/>
                <a:latin typeface="+mj-lt"/>
                <a:ea typeface="Calibri" panose="020F0502020204030204" pitchFamily="34" charset="0"/>
                <a:cs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rate</a:t>
            </a:r>
            <a:r>
              <a:rPr lang="en-US" b="1" spc="-60" dirty="0">
                <a:solidFill>
                  <a:schemeClr val="bg1"/>
                </a:solidFill>
                <a:effectLst/>
                <a:latin typeface="+mj-lt"/>
                <a:ea typeface="Calibri" panose="020F0502020204030204" pitchFamily="34" charset="0"/>
                <a:cs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fluctuate</a:t>
            </a:r>
            <a:r>
              <a:rPr lang="en-US" b="1" spc="-60" dirty="0">
                <a:solidFill>
                  <a:schemeClr val="bg1"/>
                </a:solidFill>
                <a:effectLst/>
                <a:latin typeface="+mj-lt"/>
                <a:ea typeface="Calibri" panose="020F0502020204030204" pitchFamily="34" charset="0"/>
                <a:cs typeface="Calibri" panose="020F0502020204030204" pitchFamily="34" charset="0"/>
              </a:rPr>
              <a:t> </a:t>
            </a:r>
            <a:r>
              <a:rPr lang="en-US" b="1" spc="-5" dirty="0">
                <a:solidFill>
                  <a:schemeClr val="bg1"/>
                </a:solidFill>
                <a:effectLst/>
                <a:latin typeface="+mj-lt"/>
                <a:ea typeface="Calibri" panose="020F0502020204030204" pitchFamily="34" charset="0"/>
                <a:cs typeface="Calibri" panose="020F0502020204030204" pitchFamily="34" charset="0"/>
              </a:rPr>
              <a:t>throughout</a:t>
            </a:r>
            <a:r>
              <a:rPr lang="en-US" b="1" spc="-60" dirty="0">
                <a:solidFill>
                  <a:schemeClr val="bg1"/>
                </a:solidFill>
                <a:effectLst/>
                <a:latin typeface="+mj-lt"/>
                <a:ea typeface="Calibri" panose="020F0502020204030204" pitchFamily="34" charset="0"/>
                <a:cs typeface="Calibri" panose="020F0502020204030204" pitchFamily="34" charset="0"/>
              </a:rPr>
              <a:t> </a:t>
            </a:r>
            <a:r>
              <a:rPr lang="en-US" b="1" spc="-10" dirty="0">
                <a:solidFill>
                  <a:schemeClr val="bg1"/>
                </a:solidFill>
                <a:effectLst/>
                <a:latin typeface="+mj-lt"/>
                <a:ea typeface="Calibri" panose="020F0502020204030204" pitchFamily="34" charset="0"/>
                <a:cs typeface="Calibri" panose="020F0502020204030204" pitchFamily="34" charset="0"/>
              </a:rPr>
              <a:t>the</a:t>
            </a:r>
            <a:r>
              <a:rPr lang="en-US" b="1" spc="-60" dirty="0">
                <a:solidFill>
                  <a:schemeClr val="bg1"/>
                </a:solidFill>
                <a:effectLst/>
                <a:latin typeface="+mj-lt"/>
                <a:ea typeface="Calibri" panose="020F0502020204030204" pitchFamily="34" charset="0"/>
                <a:cs typeface="Calibri" panose="020F0502020204030204" pitchFamily="34" charset="0"/>
              </a:rPr>
              <a:t> </a:t>
            </a:r>
            <a:r>
              <a:rPr lang="en-US" b="1" spc="-10" dirty="0">
                <a:solidFill>
                  <a:schemeClr val="bg1"/>
                </a:solidFill>
                <a:effectLst/>
                <a:latin typeface="+mj-lt"/>
                <a:ea typeface="Calibri" panose="020F0502020204030204" pitchFamily="34" charset="0"/>
                <a:cs typeface="Calibri" panose="020F0502020204030204" pitchFamily="34" charset="0"/>
              </a:rPr>
              <a:t>years?</a:t>
            </a:r>
            <a:endParaRPr lang="en-IN" b="1" spc="-10" dirty="0">
              <a:solidFill>
                <a:schemeClr val="bg1"/>
              </a:solidFill>
              <a:effectLst/>
              <a:latin typeface="+mj-lt"/>
              <a:ea typeface="Calibri" panose="020F0502020204030204" pitchFamily="34" charset="0"/>
            </a:endParaRPr>
          </a:p>
        </p:txBody>
      </p:sp>
      <p:sp>
        <p:nvSpPr>
          <p:cNvPr id="11" name="TextBox 10">
            <a:extLst>
              <a:ext uri="{FF2B5EF4-FFF2-40B4-BE49-F238E27FC236}">
                <a16:creationId xmlns:a16="http://schemas.microsoft.com/office/drawing/2014/main" id="{F3D264F5-409C-4912-9316-D388FDC1F3EC}"/>
              </a:ext>
            </a:extLst>
          </p:cNvPr>
          <p:cNvSpPr txBox="1"/>
          <p:nvPr/>
        </p:nvSpPr>
        <p:spPr>
          <a:xfrm>
            <a:off x="1044497" y="3467144"/>
            <a:ext cx="8099503" cy="646331"/>
          </a:xfrm>
          <a:prstGeom prst="rect">
            <a:avLst/>
          </a:prstGeom>
          <a:noFill/>
        </p:spPr>
        <p:txBody>
          <a:bodyPr wrap="square">
            <a:spAutoFit/>
          </a:bodyPr>
          <a:lstStyle/>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a:p>
            <a:pPr lvl="0">
              <a:spcBef>
                <a:spcPts val="5"/>
              </a:spcBef>
              <a:buClr>
                <a:schemeClr val="bg1"/>
              </a:buClr>
              <a:tabLst>
                <a:tab pos="532765" algn="l"/>
                <a:tab pos="533400" algn="l"/>
              </a:tabLst>
            </a:pPr>
            <a:endParaRPr lang="en-IN" sz="1200" dirty="0">
              <a:solidFill>
                <a:schemeClr val="bg1"/>
              </a:solidFill>
              <a:effectLst/>
              <a:latin typeface="+mn-lt"/>
              <a:ea typeface="Calibri" panose="020F0502020204030204" pitchFamily="34" charset="0"/>
            </a:endParaRPr>
          </a:p>
          <a:p>
            <a:r>
              <a:rPr lang="en-US" sz="1200" dirty="0">
                <a:solidFill>
                  <a:schemeClr val="bg1"/>
                </a:solidFill>
                <a:effectLst/>
                <a:latin typeface="+mn-lt"/>
                <a:ea typeface="Calibri" panose="020F0502020204030204" pitchFamily="34" charset="0"/>
              </a:rPr>
              <a:t> </a:t>
            </a:r>
            <a:endParaRPr lang="en-IN" sz="1200" dirty="0">
              <a:solidFill>
                <a:schemeClr val="bg1"/>
              </a:solidFill>
              <a:effectLst/>
              <a:latin typeface="+mn-lt"/>
              <a:ea typeface="Calibri" panose="020F0502020204030204" pitchFamily="34" charset="0"/>
            </a:endParaRPr>
          </a:p>
        </p:txBody>
      </p:sp>
      <p:sp>
        <p:nvSpPr>
          <p:cNvPr id="9" name="TextBox 8">
            <a:extLst>
              <a:ext uri="{FF2B5EF4-FFF2-40B4-BE49-F238E27FC236}">
                <a16:creationId xmlns:a16="http://schemas.microsoft.com/office/drawing/2014/main" id="{F3FDED31-9A12-4D85-B8E1-E6E2E88DC754}"/>
              </a:ext>
            </a:extLst>
          </p:cNvPr>
          <p:cNvSpPr txBox="1"/>
          <p:nvPr/>
        </p:nvSpPr>
        <p:spPr>
          <a:xfrm>
            <a:off x="230459" y="3708533"/>
            <a:ext cx="9025054" cy="949171"/>
          </a:xfrm>
          <a:prstGeom prst="rect">
            <a:avLst/>
          </a:prstGeom>
          <a:noFill/>
        </p:spPr>
        <p:txBody>
          <a:bodyPr wrap="square">
            <a:spAutoFit/>
          </a:bodyPr>
          <a:lstStyle/>
          <a:p>
            <a:pPr marL="342900" marR="489585" lvl="0" indent="-342900">
              <a:lnSpc>
                <a:spcPct val="113000"/>
              </a:lnSpc>
              <a:spcBef>
                <a:spcPts val="185"/>
              </a:spcBef>
              <a:spcAft>
                <a:spcPts val="0"/>
              </a:spcAft>
              <a:buClr>
                <a:schemeClr val="bg1"/>
              </a:buClr>
              <a:buSzPts val="1100"/>
              <a:buFont typeface="Symbol" panose="05050102010706020507" pitchFamily="18" charset="2"/>
              <a:buChar char=""/>
              <a:tabLst>
                <a:tab pos="532765" algn="l"/>
                <a:tab pos="533400" algn="l"/>
              </a:tabLst>
            </a:pPr>
            <a:r>
              <a:rPr lang="en-US" sz="1200" dirty="0">
                <a:solidFill>
                  <a:schemeClr val="bg1"/>
                </a:solidFill>
                <a:effectLst/>
                <a:latin typeface="+mn-lt"/>
                <a:ea typeface="Symbol" panose="05050102010706020507" pitchFamily="18" charset="2"/>
                <a:cs typeface="Symbol" panose="05050102010706020507" pitchFamily="18" charset="2"/>
              </a:rPr>
              <a:t>The Unemployment Ratio between Male and Female are more or less similar and has an even number of</a:t>
            </a:r>
            <a:r>
              <a:rPr lang="en-US" sz="1200" spc="-23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fluctuation.</a:t>
            </a:r>
            <a:endParaRPr lang="en-IN" sz="1200" dirty="0">
              <a:solidFill>
                <a:schemeClr val="bg1"/>
              </a:solidFill>
              <a:effectLst/>
              <a:latin typeface="+mn-lt"/>
              <a:ea typeface="Symbol" panose="05050102010706020507" pitchFamily="18" charset="2"/>
              <a:cs typeface="Symbol" panose="05050102010706020507" pitchFamily="18" charset="2"/>
            </a:endParaRPr>
          </a:p>
          <a:p>
            <a:pPr marL="342900" marR="389890" lvl="0" indent="-342900">
              <a:lnSpc>
                <a:spcPct val="115000"/>
              </a:lnSpc>
              <a:spcBef>
                <a:spcPts val="30"/>
              </a:spcBef>
              <a:spcAft>
                <a:spcPts val="0"/>
              </a:spcAft>
              <a:buClr>
                <a:schemeClr val="bg1"/>
              </a:buClr>
              <a:buSzPts val="1100"/>
              <a:buFont typeface="Symbol" panose="05050102010706020507" pitchFamily="18" charset="2"/>
              <a:buChar char=""/>
              <a:tabLst>
                <a:tab pos="532765" algn="l"/>
                <a:tab pos="533400" algn="l"/>
              </a:tabLst>
            </a:pPr>
            <a:r>
              <a:rPr lang="en-US" sz="1200" dirty="0">
                <a:solidFill>
                  <a:schemeClr val="bg1"/>
                </a:solidFill>
                <a:effectLst/>
                <a:latin typeface="+mn-lt"/>
                <a:ea typeface="Symbol" panose="05050102010706020507" pitchFamily="18" charset="2"/>
                <a:cs typeface="Symbol" panose="05050102010706020507" pitchFamily="18" charset="2"/>
              </a:rPr>
              <a:t>The overall youth unemployment has been stabilized for the past few years between 2007 and 2015 this is</a:t>
            </a:r>
            <a:r>
              <a:rPr lang="en-US" sz="1200" spc="-23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because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of</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the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increasing</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literacy</a:t>
            </a:r>
            <a:r>
              <a:rPr lang="en-US" sz="1200" spc="-2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rate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because</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more</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people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are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going</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away</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from</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agriculture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these</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years.</a:t>
            </a:r>
            <a:endParaRPr lang="en-IN" sz="1200" dirty="0">
              <a:solidFill>
                <a:schemeClr val="bg1"/>
              </a:solidFill>
              <a:effectLst/>
              <a:latin typeface="+mn-lt"/>
              <a:ea typeface="Symbol" panose="05050102010706020507" pitchFamily="18" charset="2"/>
              <a:cs typeface="Symbol" panose="05050102010706020507" pitchFamily="18" charset="2"/>
            </a:endParaRPr>
          </a:p>
          <a:p>
            <a:pPr marL="342900" marR="386715" lvl="0" indent="-342900">
              <a:lnSpc>
                <a:spcPct val="113000"/>
              </a:lnSpc>
              <a:spcAft>
                <a:spcPts val="0"/>
              </a:spcAft>
              <a:buClr>
                <a:schemeClr val="bg1"/>
              </a:buClr>
              <a:buSzPts val="1100"/>
              <a:buFont typeface="Symbol" panose="05050102010706020507" pitchFamily="18" charset="2"/>
              <a:buChar char=""/>
              <a:tabLst>
                <a:tab pos="304165" algn="l"/>
                <a:tab pos="304800" algn="l"/>
              </a:tabLst>
            </a:pPr>
            <a:endParaRPr lang="en-IN" sz="1400" dirty="0">
              <a:solidFill>
                <a:schemeClr val="bg1"/>
              </a:solidFill>
              <a:effectLst/>
              <a:latin typeface="+mn-lt"/>
              <a:ea typeface="Symbol" panose="05050102010706020507" pitchFamily="18" charset="2"/>
              <a:cs typeface="Symbol" panose="05050102010706020507" pitchFamily="18" charset="2"/>
            </a:endParaRPr>
          </a:p>
        </p:txBody>
      </p:sp>
      <p:pic>
        <p:nvPicPr>
          <p:cNvPr id="6" name="image19.jpeg">
            <a:extLst>
              <a:ext uri="{FF2B5EF4-FFF2-40B4-BE49-F238E27FC236}">
                <a16:creationId xmlns:a16="http://schemas.microsoft.com/office/drawing/2014/main" id="{0E0C6E4A-DF16-4C2A-9959-60A3D9092739}"/>
              </a:ext>
            </a:extLst>
          </p:cNvPr>
          <p:cNvPicPr/>
          <p:nvPr/>
        </p:nvPicPr>
        <p:blipFill>
          <a:blip r:embed="rId3" cstate="print"/>
          <a:stretch>
            <a:fillRect/>
          </a:stretch>
        </p:blipFill>
        <p:spPr>
          <a:xfrm>
            <a:off x="1389908" y="618035"/>
            <a:ext cx="5598190" cy="2663206"/>
          </a:xfrm>
          <a:prstGeom prst="rect">
            <a:avLst/>
          </a:prstGeom>
        </p:spPr>
      </p:pic>
    </p:spTree>
    <p:extLst>
      <p:ext uri="{BB962C8B-B14F-4D97-AF65-F5344CB8AC3E}">
        <p14:creationId xmlns:p14="http://schemas.microsoft.com/office/powerpoint/2010/main" val="1585553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1503555" y="128342"/>
            <a:ext cx="5960328" cy="307777"/>
          </a:xfrm>
          <a:prstGeom prst="rect">
            <a:avLst/>
          </a:prstGeom>
          <a:noFill/>
        </p:spPr>
        <p:txBody>
          <a:bodyPr wrap="square">
            <a:spAutoFit/>
          </a:bodyPr>
          <a:lstStyle/>
          <a:p>
            <a:pPr lvl="0">
              <a:spcBef>
                <a:spcPts val="150"/>
              </a:spcBef>
              <a:spcAft>
                <a:spcPts val="0"/>
              </a:spcAft>
              <a:tabLst>
                <a:tab pos="533400" algn="l"/>
              </a:tabLst>
            </a:pPr>
            <a:r>
              <a:rPr lang="en-US" b="1" i="1" spc="-5" dirty="0">
                <a:solidFill>
                  <a:schemeClr val="bg1"/>
                </a:solidFill>
                <a:effectLst/>
                <a:latin typeface="+mn-lt"/>
                <a:ea typeface="Calibri" panose="020F0502020204030204" pitchFamily="34" charset="0"/>
                <a:cs typeface="Calibri" panose="020F0502020204030204" pitchFamily="34" charset="0"/>
              </a:rPr>
              <a:t>How</a:t>
            </a:r>
            <a:r>
              <a:rPr lang="en-US" b="1" i="1" spc="-65" dirty="0">
                <a:solidFill>
                  <a:schemeClr val="bg1"/>
                </a:solidFill>
                <a:effectLst/>
                <a:latin typeface="+mn-lt"/>
                <a:ea typeface="Calibri" panose="020F0502020204030204" pitchFamily="34" charset="0"/>
                <a:cs typeface="Calibri" panose="020F0502020204030204" pitchFamily="34" charset="0"/>
              </a:rPr>
              <a:t> </a:t>
            </a:r>
            <a:r>
              <a:rPr lang="en-US" b="1" i="1" spc="-5" dirty="0">
                <a:solidFill>
                  <a:schemeClr val="bg1"/>
                </a:solidFill>
                <a:effectLst/>
                <a:latin typeface="+mn-lt"/>
                <a:ea typeface="Calibri" panose="020F0502020204030204" pitchFamily="34" charset="0"/>
                <a:cs typeface="Calibri" panose="020F0502020204030204" pitchFamily="34" charset="0"/>
              </a:rPr>
              <a:t>corruption</a:t>
            </a:r>
            <a:r>
              <a:rPr lang="en-US" b="1" i="1" spc="-55" dirty="0">
                <a:solidFill>
                  <a:schemeClr val="bg1"/>
                </a:solidFill>
                <a:effectLst/>
                <a:latin typeface="+mn-lt"/>
                <a:ea typeface="Calibri" panose="020F0502020204030204" pitchFamily="34" charset="0"/>
                <a:cs typeface="Calibri" panose="020F0502020204030204" pitchFamily="34" charset="0"/>
              </a:rPr>
              <a:t> </a:t>
            </a:r>
            <a:r>
              <a:rPr lang="en-US" b="1" i="1" spc="-5" dirty="0">
                <a:solidFill>
                  <a:schemeClr val="bg1"/>
                </a:solidFill>
                <a:effectLst/>
                <a:latin typeface="+mn-lt"/>
                <a:ea typeface="Calibri" panose="020F0502020204030204" pitchFamily="34" charset="0"/>
                <a:cs typeface="Calibri" panose="020F0502020204030204" pitchFamily="34" charset="0"/>
              </a:rPr>
              <a:t>is</a:t>
            </a:r>
            <a:r>
              <a:rPr lang="en-US" b="1" i="1" spc="-65" dirty="0">
                <a:solidFill>
                  <a:schemeClr val="bg1"/>
                </a:solidFill>
                <a:effectLst/>
                <a:latin typeface="+mn-lt"/>
                <a:ea typeface="Calibri" panose="020F0502020204030204" pitchFamily="34" charset="0"/>
                <a:cs typeface="Calibri" panose="020F0502020204030204" pitchFamily="34" charset="0"/>
              </a:rPr>
              <a:t> </a:t>
            </a:r>
            <a:r>
              <a:rPr lang="en-US" b="1" i="1" spc="-5" dirty="0">
                <a:solidFill>
                  <a:schemeClr val="bg1"/>
                </a:solidFill>
                <a:effectLst/>
                <a:latin typeface="+mn-lt"/>
                <a:ea typeface="Calibri" panose="020F0502020204030204" pitchFamily="34" charset="0"/>
                <a:cs typeface="Calibri" panose="020F0502020204030204" pitchFamily="34" charset="0"/>
              </a:rPr>
              <a:t>affecting</a:t>
            </a:r>
            <a:r>
              <a:rPr lang="en-US" b="1" i="1" spc="-55" dirty="0">
                <a:solidFill>
                  <a:schemeClr val="bg1"/>
                </a:solidFill>
                <a:effectLst/>
                <a:latin typeface="+mn-lt"/>
                <a:ea typeface="Calibri" panose="020F0502020204030204" pitchFamily="34" charset="0"/>
                <a:cs typeface="Calibri" panose="020F0502020204030204" pitchFamily="34" charset="0"/>
              </a:rPr>
              <a:t> </a:t>
            </a:r>
            <a:r>
              <a:rPr lang="en-US" b="1" i="1" spc="-5" dirty="0">
                <a:solidFill>
                  <a:schemeClr val="bg1"/>
                </a:solidFill>
                <a:effectLst/>
                <a:latin typeface="+mn-lt"/>
                <a:ea typeface="Calibri" panose="020F0502020204030204" pitchFamily="34" charset="0"/>
                <a:cs typeface="Calibri" panose="020F0502020204030204" pitchFamily="34" charset="0"/>
              </a:rPr>
              <a:t>the</a:t>
            </a:r>
            <a:r>
              <a:rPr lang="en-US" b="1" i="1" spc="-60" dirty="0">
                <a:solidFill>
                  <a:schemeClr val="bg1"/>
                </a:solidFill>
                <a:effectLst/>
                <a:latin typeface="+mn-lt"/>
                <a:ea typeface="Calibri" panose="020F0502020204030204" pitchFamily="34" charset="0"/>
                <a:cs typeface="Calibri" panose="020F0502020204030204" pitchFamily="34" charset="0"/>
              </a:rPr>
              <a:t> </a:t>
            </a:r>
            <a:r>
              <a:rPr lang="en-US" b="1" i="1" spc="-5" dirty="0">
                <a:solidFill>
                  <a:schemeClr val="bg1"/>
                </a:solidFill>
                <a:effectLst/>
                <a:latin typeface="+mn-lt"/>
                <a:ea typeface="Calibri" panose="020F0502020204030204" pitchFamily="34" charset="0"/>
                <a:cs typeface="Calibri" panose="020F0502020204030204" pitchFamily="34" charset="0"/>
              </a:rPr>
              <a:t>employment?</a:t>
            </a:r>
            <a:endParaRPr lang="en-IN" b="1" i="1" spc="-10" dirty="0">
              <a:solidFill>
                <a:schemeClr val="bg1"/>
              </a:solidFill>
              <a:effectLst/>
              <a:latin typeface="+mn-lt"/>
              <a:ea typeface="Calibri" panose="020F0502020204030204" pitchFamily="34" charset="0"/>
            </a:endParaRPr>
          </a:p>
        </p:txBody>
      </p:sp>
      <p:pic>
        <p:nvPicPr>
          <p:cNvPr id="7" name="image20.jpeg">
            <a:extLst>
              <a:ext uri="{FF2B5EF4-FFF2-40B4-BE49-F238E27FC236}">
                <a16:creationId xmlns:a16="http://schemas.microsoft.com/office/drawing/2014/main" id="{0F62FD51-6815-448D-B1E2-CAD6B77F9491}"/>
              </a:ext>
            </a:extLst>
          </p:cNvPr>
          <p:cNvPicPr/>
          <p:nvPr/>
        </p:nvPicPr>
        <p:blipFill>
          <a:blip r:embed="rId3" cstate="print"/>
          <a:stretch>
            <a:fillRect/>
          </a:stretch>
        </p:blipFill>
        <p:spPr>
          <a:xfrm>
            <a:off x="181178" y="580266"/>
            <a:ext cx="4045509" cy="2324797"/>
          </a:xfrm>
          <a:prstGeom prst="rect">
            <a:avLst/>
          </a:prstGeom>
        </p:spPr>
      </p:pic>
      <p:sp>
        <p:nvSpPr>
          <p:cNvPr id="10" name="TextBox 9">
            <a:extLst>
              <a:ext uri="{FF2B5EF4-FFF2-40B4-BE49-F238E27FC236}">
                <a16:creationId xmlns:a16="http://schemas.microsoft.com/office/drawing/2014/main" id="{2EA4B2FF-0AF0-403F-8B1C-3FE8CAC8D587}"/>
              </a:ext>
            </a:extLst>
          </p:cNvPr>
          <p:cNvSpPr txBox="1"/>
          <p:nvPr/>
        </p:nvSpPr>
        <p:spPr>
          <a:xfrm>
            <a:off x="-57614" y="3197893"/>
            <a:ext cx="4763430" cy="1766574"/>
          </a:xfrm>
          <a:prstGeom prst="rect">
            <a:avLst/>
          </a:prstGeom>
          <a:noFill/>
        </p:spPr>
        <p:txBody>
          <a:bodyPr wrap="square">
            <a:spAutoFit/>
          </a:bodyPr>
          <a:lstStyle/>
          <a:p>
            <a:pPr marL="342900" lvl="0" indent="-342900">
              <a:buClr>
                <a:schemeClr val="bg1"/>
              </a:buClr>
              <a:buSzPts val="1100"/>
              <a:buFont typeface="Symbol" panose="05050102010706020507" pitchFamily="18" charset="2"/>
              <a:buChar char=""/>
              <a:tabLst>
                <a:tab pos="532765" algn="l"/>
                <a:tab pos="533400" algn="l"/>
              </a:tabLst>
            </a:pPr>
            <a:r>
              <a:rPr lang="en-US" sz="1400" dirty="0">
                <a:solidFill>
                  <a:schemeClr val="bg1"/>
                </a:solidFill>
                <a:effectLst/>
                <a:latin typeface="+mn-lt"/>
                <a:ea typeface="Symbol" panose="05050102010706020507" pitchFamily="18" charset="2"/>
                <a:cs typeface="Symbol" panose="05050102010706020507" pitchFamily="18" charset="2"/>
              </a:rPr>
              <a:t>All</a:t>
            </a:r>
            <a:r>
              <a:rPr lang="en-US" sz="1400" spc="-2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the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Dark</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green</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states</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contribute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more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GDP%</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to</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the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entire</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country’s</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national</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average.</a:t>
            </a:r>
            <a:endParaRPr lang="en-IN" sz="1400" dirty="0">
              <a:solidFill>
                <a:schemeClr val="bg1"/>
              </a:solidFill>
              <a:effectLst/>
              <a:latin typeface="+mn-lt"/>
              <a:ea typeface="Symbol" panose="05050102010706020507" pitchFamily="18" charset="2"/>
              <a:cs typeface="Symbol" panose="05050102010706020507" pitchFamily="18" charset="2"/>
            </a:endParaRPr>
          </a:p>
          <a:p>
            <a:pPr marL="342900" marR="345440" lvl="0" indent="-342900">
              <a:lnSpc>
                <a:spcPct val="115000"/>
              </a:lnSpc>
              <a:spcBef>
                <a:spcPts val="200"/>
              </a:spcBef>
              <a:spcAft>
                <a:spcPts val="0"/>
              </a:spcAft>
              <a:buClr>
                <a:schemeClr val="bg1"/>
              </a:buClr>
              <a:buSzPts val="1100"/>
              <a:buFont typeface="Symbol" panose="05050102010706020507" pitchFamily="18" charset="2"/>
              <a:buChar char=""/>
              <a:tabLst>
                <a:tab pos="532765" algn="l"/>
                <a:tab pos="533400" algn="l"/>
              </a:tabLst>
            </a:pPr>
            <a:r>
              <a:rPr lang="en-US" sz="1400" dirty="0">
                <a:solidFill>
                  <a:schemeClr val="bg1"/>
                </a:solidFill>
                <a:effectLst/>
                <a:latin typeface="+mn-lt"/>
                <a:ea typeface="Symbol" panose="05050102010706020507" pitchFamily="18" charset="2"/>
                <a:cs typeface="Symbol" panose="05050102010706020507" pitchFamily="18" charset="2"/>
              </a:rPr>
              <a:t>If we consider our previous research we can understand that these states have enough </a:t>
            </a:r>
            <a:r>
              <a:rPr lang="en-US" sz="1400" dirty="0" err="1">
                <a:solidFill>
                  <a:schemeClr val="bg1"/>
                </a:solidFill>
                <a:effectLst/>
                <a:latin typeface="+mn-lt"/>
                <a:ea typeface="Symbol" panose="05050102010706020507" pitchFamily="18" charset="2"/>
                <a:cs typeface="Symbol" panose="05050102010706020507" pitchFamily="18" charset="2"/>
              </a:rPr>
              <a:t>labour</a:t>
            </a:r>
            <a:r>
              <a:rPr lang="en-US" sz="1400" dirty="0">
                <a:solidFill>
                  <a:schemeClr val="bg1"/>
                </a:solidFill>
                <a:effectLst/>
                <a:latin typeface="+mn-lt"/>
                <a:ea typeface="Symbol" panose="05050102010706020507" pitchFamily="18" charset="2"/>
                <a:cs typeface="Symbol" panose="05050102010706020507" pitchFamily="18" charset="2"/>
              </a:rPr>
              <a:t> participation</a:t>
            </a:r>
            <a:r>
              <a:rPr lang="en-US" sz="1400" spc="-23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along</a:t>
            </a:r>
            <a:r>
              <a:rPr lang="en-US" sz="1400" spc="-1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with</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an</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impressive</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number</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of</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literacy</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rate</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hence</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they</a:t>
            </a:r>
            <a:r>
              <a:rPr lang="en-US" sz="1400" spc="-5"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contribute</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more</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via</a:t>
            </a:r>
            <a:r>
              <a:rPr lang="en-US" sz="1400" spc="-10" dirty="0">
                <a:solidFill>
                  <a:schemeClr val="bg1"/>
                </a:solidFill>
                <a:effectLst/>
                <a:latin typeface="+mn-lt"/>
                <a:ea typeface="Symbol" panose="05050102010706020507" pitchFamily="18" charset="2"/>
                <a:cs typeface="Symbol" panose="05050102010706020507" pitchFamily="18" charset="2"/>
              </a:rPr>
              <a:t> </a:t>
            </a:r>
            <a:r>
              <a:rPr lang="en-US" sz="1400" dirty="0">
                <a:solidFill>
                  <a:schemeClr val="bg1"/>
                </a:solidFill>
                <a:effectLst/>
                <a:latin typeface="+mn-lt"/>
                <a:ea typeface="Symbol" panose="05050102010706020507" pitchFamily="18" charset="2"/>
                <a:cs typeface="Symbol" panose="05050102010706020507" pitchFamily="18" charset="2"/>
              </a:rPr>
              <a:t>industrialization.</a:t>
            </a:r>
            <a:endParaRPr lang="en-IN" sz="1400" dirty="0">
              <a:solidFill>
                <a:schemeClr val="bg1"/>
              </a:solidFill>
              <a:effectLst/>
              <a:latin typeface="+mn-lt"/>
              <a:ea typeface="Symbol" panose="05050102010706020507" pitchFamily="18" charset="2"/>
              <a:cs typeface="Symbol" panose="05050102010706020507" pitchFamily="18" charset="2"/>
            </a:endParaRPr>
          </a:p>
        </p:txBody>
      </p:sp>
      <p:pic>
        <p:nvPicPr>
          <p:cNvPr id="12" name="image21.jpeg">
            <a:extLst>
              <a:ext uri="{FF2B5EF4-FFF2-40B4-BE49-F238E27FC236}">
                <a16:creationId xmlns:a16="http://schemas.microsoft.com/office/drawing/2014/main" id="{B65C0333-0655-45D4-9D92-17CB07885BAC}"/>
              </a:ext>
            </a:extLst>
          </p:cNvPr>
          <p:cNvPicPr/>
          <p:nvPr/>
        </p:nvPicPr>
        <p:blipFill>
          <a:blip r:embed="rId4" cstate="print"/>
          <a:stretch>
            <a:fillRect/>
          </a:stretch>
        </p:blipFill>
        <p:spPr>
          <a:xfrm>
            <a:off x="4705816" y="542752"/>
            <a:ext cx="4045509" cy="2324796"/>
          </a:xfrm>
          <a:prstGeom prst="rect">
            <a:avLst/>
          </a:prstGeom>
        </p:spPr>
      </p:pic>
      <p:sp>
        <p:nvSpPr>
          <p:cNvPr id="13" name="TextBox 12">
            <a:extLst>
              <a:ext uri="{FF2B5EF4-FFF2-40B4-BE49-F238E27FC236}">
                <a16:creationId xmlns:a16="http://schemas.microsoft.com/office/drawing/2014/main" id="{1349A16C-3482-4FD0-89A1-B2B47DFE5D4B}"/>
              </a:ext>
            </a:extLst>
          </p:cNvPr>
          <p:cNvSpPr txBox="1"/>
          <p:nvPr/>
        </p:nvSpPr>
        <p:spPr>
          <a:xfrm>
            <a:off x="-310668" y="853512"/>
            <a:ext cx="5029200" cy="261610"/>
          </a:xfrm>
          <a:prstGeom prst="rect">
            <a:avLst/>
          </a:prstGeom>
          <a:noFill/>
        </p:spPr>
        <p:txBody>
          <a:bodyPr wrap="square">
            <a:spAutoFit/>
          </a:bodyPr>
          <a:lstStyle/>
          <a:p>
            <a:pPr marL="1221105" marR="1995170" algn="ctr"/>
            <a:r>
              <a:rPr lang="en-US" sz="1100" b="1" i="1" dirty="0">
                <a:effectLst/>
                <a:latin typeface="Calibri" panose="020F0502020204030204" pitchFamily="34" charset="0"/>
                <a:ea typeface="Calibri" panose="020F0502020204030204" pitchFamily="34" charset="0"/>
              </a:rPr>
              <a:t>Overall</a:t>
            </a:r>
            <a:r>
              <a:rPr lang="en-US" sz="1100" b="1" i="1" spc="-15" dirty="0">
                <a:effectLst/>
                <a:latin typeface="Calibri" panose="020F0502020204030204" pitchFamily="34" charset="0"/>
                <a:ea typeface="Calibri" panose="020F0502020204030204" pitchFamily="34" charset="0"/>
              </a:rPr>
              <a:t> </a:t>
            </a:r>
            <a:r>
              <a:rPr lang="en-US" sz="1100" b="1" i="1" dirty="0">
                <a:effectLst/>
                <a:latin typeface="Calibri" panose="020F0502020204030204" pitchFamily="34" charset="0"/>
                <a:ea typeface="Calibri" panose="020F0502020204030204" pitchFamily="34" charset="0"/>
              </a:rPr>
              <a:t>GDP of</a:t>
            </a:r>
            <a:r>
              <a:rPr lang="en-US" sz="1100" b="1" i="1" spc="-15" dirty="0">
                <a:effectLst/>
                <a:latin typeface="Calibri" panose="020F0502020204030204" pitchFamily="34" charset="0"/>
                <a:ea typeface="Calibri" panose="020F0502020204030204" pitchFamily="34" charset="0"/>
              </a:rPr>
              <a:t> </a:t>
            </a:r>
            <a:r>
              <a:rPr lang="en-US" sz="1100" b="1" i="1" dirty="0">
                <a:effectLst/>
                <a:latin typeface="Calibri" panose="020F0502020204030204" pitchFamily="34" charset="0"/>
                <a:ea typeface="Calibri" panose="020F0502020204030204" pitchFamily="34" charset="0"/>
              </a:rPr>
              <a:t>the</a:t>
            </a:r>
            <a:r>
              <a:rPr lang="en-US" sz="1100" b="1" i="1" spc="-10" dirty="0">
                <a:effectLst/>
                <a:latin typeface="Calibri" panose="020F0502020204030204" pitchFamily="34" charset="0"/>
                <a:ea typeface="Calibri" panose="020F0502020204030204" pitchFamily="34" charset="0"/>
              </a:rPr>
              <a:t> </a:t>
            </a:r>
            <a:r>
              <a:rPr lang="en-US" sz="1100" b="1" i="1" dirty="0">
                <a:effectLst/>
                <a:latin typeface="Calibri" panose="020F0502020204030204" pitchFamily="34" charset="0"/>
                <a:ea typeface="Calibri" panose="020F0502020204030204" pitchFamily="34" charset="0"/>
              </a:rPr>
              <a:t>States</a:t>
            </a:r>
            <a:endParaRPr lang="en-IN" sz="1100" b="1" i="1"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41A9313E-F846-4206-9C2A-A916B500541E}"/>
              </a:ext>
            </a:extLst>
          </p:cNvPr>
          <p:cNvSpPr txBox="1"/>
          <p:nvPr/>
        </p:nvSpPr>
        <p:spPr>
          <a:xfrm>
            <a:off x="3278459" y="880663"/>
            <a:ext cx="7196253" cy="253916"/>
          </a:xfrm>
          <a:prstGeom prst="rect">
            <a:avLst/>
          </a:prstGeom>
          <a:noFill/>
        </p:spPr>
        <p:txBody>
          <a:bodyPr wrap="square">
            <a:spAutoFit/>
          </a:bodyPr>
          <a:lstStyle/>
          <a:p>
            <a:pPr marL="1904365" marR="1995170" algn="l"/>
            <a:r>
              <a:rPr lang="en-US" sz="1050" b="1" i="1" dirty="0">
                <a:effectLst/>
                <a:latin typeface="+mn-lt"/>
                <a:ea typeface="Calibri" panose="020F0502020204030204" pitchFamily="34" charset="0"/>
              </a:rPr>
              <a:t>Unemployment</a:t>
            </a:r>
            <a:r>
              <a:rPr lang="en-US" sz="1050" b="1" i="1" spc="-25" dirty="0">
                <a:effectLst/>
                <a:latin typeface="+mn-lt"/>
                <a:ea typeface="Calibri" panose="020F0502020204030204" pitchFamily="34" charset="0"/>
              </a:rPr>
              <a:t> </a:t>
            </a:r>
            <a:r>
              <a:rPr lang="en-US" sz="1050" b="1" i="1" dirty="0">
                <a:effectLst/>
                <a:latin typeface="+mn-lt"/>
                <a:ea typeface="Calibri" panose="020F0502020204030204" pitchFamily="34" charset="0"/>
              </a:rPr>
              <a:t>Vs</a:t>
            </a:r>
            <a:r>
              <a:rPr lang="en-US" sz="1050" b="1" i="1" spc="-10" dirty="0">
                <a:effectLst/>
                <a:latin typeface="+mn-lt"/>
                <a:ea typeface="Calibri" panose="020F0502020204030204" pitchFamily="34" charset="0"/>
              </a:rPr>
              <a:t> </a:t>
            </a:r>
            <a:r>
              <a:rPr lang="en-US" sz="1050" b="1" i="1" dirty="0">
                <a:effectLst/>
                <a:latin typeface="+mn-lt"/>
                <a:ea typeface="Calibri" panose="020F0502020204030204" pitchFamily="34" charset="0"/>
              </a:rPr>
              <a:t>Corruption</a:t>
            </a:r>
            <a:r>
              <a:rPr lang="en-US" sz="1050" b="1" i="1" spc="-15" dirty="0">
                <a:effectLst/>
                <a:latin typeface="+mn-lt"/>
                <a:ea typeface="Calibri" panose="020F0502020204030204" pitchFamily="34" charset="0"/>
              </a:rPr>
              <a:t> </a:t>
            </a:r>
            <a:r>
              <a:rPr lang="en-US" sz="1050" b="1" i="1" dirty="0">
                <a:effectLst/>
                <a:latin typeface="+mn-lt"/>
                <a:ea typeface="Calibri" panose="020F0502020204030204" pitchFamily="34" charset="0"/>
              </a:rPr>
              <a:t>Word</a:t>
            </a:r>
            <a:r>
              <a:rPr lang="en-US" sz="1050" b="1" i="1" spc="-20" dirty="0">
                <a:effectLst/>
                <a:latin typeface="+mn-lt"/>
                <a:ea typeface="Calibri" panose="020F0502020204030204" pitchFamily="34" charset="0"/>
              </a:rPr>
              <a:t> </a:t>
            </a:r>
            <a:r>
              <a:rPr lang="en-US" sz="1050" b="1" i="1" dirty="0">
                <a:effectLst/>
                <a:latin typeface="+mn-lt"/>
                <a:ea typeface="Calibri" panose="020F0502020204030204" pitchFamily="34" charset="0"/>
              </a:rPr>
              <a:t>Cloud</a:t>
            </a:r>
            <a:endParaRPr lang="en-IN" sz="1050" b="1" i="1" dirty="0">
              <a:effectLst/>
              <a:latin typeface="+mn-lt"/>
              <a:ea typeface="Calibri" panose="020F0502020204030204" pitchFamily="34" charset="0"/>
            </a:endParaRPr>
          </a:p>
        </p:txBody>
      </p:sp>
      <p:sp>
        <p:nvSpPr>
          <p:cNvPr id="15" name="TextBox 14">
            <a:extLst>
              <a:ext uri="{FF2B5EF4-FFF2-40B4-BE49-F238E27FC236}">
                <a16:creationId xmlns:a16="http://schemas.microsoft.com/office/drawing/2014/main" id="{F90C833D-D677-4699-AF92-A0CC0A46BF98}"/>
              </a:ext>
            </a:extLst>
          </p:cNvPr>
          <p:cNvSpPr txBox="1"/>
          <p:nvPr/>
        </p:nvSpPr>
        <p:spPr>
          <a:xfrm>
            <a:off x="4415360" y="3106393"/>
            <a:ext cx="4335965" cy="1949573"/>
          </a:xfrm>
          <a:prstGeom prst="rect">
            <a:avLst/>
          </a:prstGeom>
          <a:noFill/>
        </p:spPr>
        <p:txBody>
          <a:bodyPr wrap="square">
            <a:spAutoFit/>
          </a:bodyPr>
          <a:lstStyle/>
          <a:p>
            <a:pPr marL="342900" lvl="0" indent="-342900">
              <a:buClr>
                <a:schemeClr val="bg1"/>
              </a:buClr>
              <a:buSzPts val="1100"/>
              <a:buFont typeface="Symbol" panose="05050102010706020507" pitchFamily="18" charset="2"/>
              <a:buChar char=""/>
              <a:tabLst>
                <a:tab pos="532765" algn="l"/>
                <a:tab pos="533400" algn="l"/>
              </a:tabLst>
            </a:pP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state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titles</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with</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higher</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number</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of</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corruption</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rate</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is</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denoted</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with</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larger</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size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with</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more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bold</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err="1">
                <a:solidFill>
                  <a:schemeClr val="bg1"/>
                </a:solidFill>
                <a:effectLst/>
                <a:latin typeface="Calibri" panose="020F0502020204030204" pitchFamily="34" charset="0"/>
                <a:ea typeface="Symbol" panose="05050102010706020507" pitchFamily="18" charset="2"/>
                <a:cs typeface="Symbol" panose="05050102010706020507" pitchFamily="18" charset="2"/>
              </a:rPr>
              <a:t>colour</a:t>
            </a:r>
            <a:endParaRPr lang="en-IN" sz="1400"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200"/>
              </a:spcBef>
              <a:buClr>
                <a:schemeClr val="bg1"/>
              </a:buClr>
              <a:buSzPts val="1100"/>
              <a:buFont typeface="Symbol" panose="05050102010706020507" pitchFamily="18" charset="2"/>
              <a:buChar char=""/>
              <a:tabLst>
                <a:tab pos="532765" algn="l"/>
                <a:tab pos="533400" algn="l"/>
              </a:tabLst>
            </a:pP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These</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states</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have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higher</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number</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of</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corruption</a:t>
            </a:r>
            <a:r>
              <a:rPr lang="en-US" sz="1400" spc="-2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rate</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and</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unemployment</a:t>
            </a:r>
            <a:r>
              <a:rPr lang="en-US" sz="14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too.</a:t>
            </a:r>
            <a:endParaRPr lang="en-IN" sz="1400"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342900" marR="314960" lvl="0" indent="-342900">
              <a:lnSpc>
                <a:spcPct val="115000"/>
              </a:lnSpc>
              <a:spcBef>
                <a:spcPts val="200"/>
              </a:spcBef>
              <a:spcAft>
                <a:spcPts val="0"/>
              </a:spcAft>
              <a:buClr>
                <a:schemeClr val="bg1"/>
              </a:buClr>
              <a:buSzPts val="1100"/>
              <a:buFont typeface="Symbol" panose="05050102010706020507" pitchFamily="18" charset="2"/>
              <a:buChar char=""/>
              <a:tabLst>
                <a:tab pos="532765" algn="l"/>
                <a:tab pos="533400" algn="l"/>
              </a:tabLst>
            </a:pP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Due to the corruption there is a shortage of literacy hence there is unemployment and many of these states</a:t>
            </a:r>
            <a:r>
              <a:rPr lang="en-US" sz="1400" spc="-23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depend</a:t>
            </a:r>
            <a:r>
              <a:rPr lang="en-US" sz="14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on the</a:t>
            </a:r>
            <a:r>
              <a:rPr lang="en-US" sz="14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4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agriculture.</a:t>
            </a:r>
            <a:endParaRPr lang="en-IN" sz="1400"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637453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392676" y="128342"/>
            <a:ext cx="8424222" cy="803297"/>
          </a:xfrm>
          <a:prstGeom prst="rect">
            <a:avLst/>
          </a:prstGeom>
          <a:noFill/>
        </p:spPr>
        <p:txBody>
          <a:bodyPr wrap="square">
            <a:spAutoFit/>
          </a:bodyPr>
          <a:lstStyle/>
          <a:p>
            <a:pPr marR="417830" lvl="0">
              <a:lnSpc>
                <a:spcPct val="115000"/>
              </a:lnSpc>
              <a:spcBef>
                <a:spcPts val="205"/>
              </a:spcBef>
              <a:spcAft>
                <a:spcPts val="0"/>
              </a:spcAft>
              <a:tabLst>
                <a:tab pos="533400" algn="l"/>
              </a:tabLst>
            </a:pPr>
            <a:r>
              <a:rPr lang="en-US" b="1" spc="-10" dirty="0">
                <a:solidFill>
                  <a:schemeClr val="bg1"/>
                </a:solidFill>
                <a:effectLst/>
                <a:latin typeface="+mn-lt"/>
                <a:ea typeface="Calibri" panose="020F0502020204030204" pitchFamily="34" charset="0"/>
                <a:cs typeface="Calibri" panose="020F0502020204030204" pitchFamily="34" charset="0"/>
              </a:rPr>
              <a:t>Employment</a:t>
            </a:r>
            <a:r>
              <a:rPr lang="en-US" b="1" spc="-55"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vs</a:t>
            </a:r>
            <a:r>
              <a:rPr lang="en-US" b="1" spc="-55"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Unemployment</a:t>
            </a:r>
            <a:r>
              <a:rPr lang="en-US" b="1" spc="-5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and</a:t>
            </a:r>
            <a:r>
              <a:rPr lang="en-US" b="1" spc="-55"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how</a:t>
            </a:r>
            <a:r>
              <a:rPr lang="en-US" b="1" spc="-5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unemployment</a:t>
            </a:r>
            <a:r>
              <a:rPr lang="en-US" b="1" spc="-5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can</a:t>
            </a:r>
            <a:r>
              <a:rPr lang="en-US" b="1" spc="-5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be</a:t>
            </a:r>
            <a:r>
              <a:rPr lang="en-US" b="1" spc="-5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decreased</a:t>
            </a:r>
            <a:r>
              <a:rPr lang="en-US" b="1" spc="-6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to</a:t>
            </a:r>
            <a:r>
              <a:rPr lang="en-US" b="1" spc="-55"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improve</a:t>
            </a:r>
            <a:r>
              <a:rPr lang="en-US" b="1" spc="-55"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the</a:t>
            </a:r>
            <a:r>
              <a:rPr lang="en-US" b="1" spc="-50" dirty="0">
                <a:solidFill>
                  <a:schemeClr val="bg1"/>
                </a:solidFill>
                <a:effectLst/>
                <a:latin typeface="+mn-lt"/>
                <a:ea typeface="Calibri" panose="020F0502020204030204" pitchFamily="34" charset="0"/>
                <a:cs typeface="Calibri" panose="020F0502020204030204" pitchFamily="34" charset="0"/>
              </a:rPr>
              <a:t> </a:t>
            </a:r>
            <a:r>
              <a:rPr lang="en-US" b="1" spc="-5" dirty="0">
                <a:solidFill>
                  <a:schemeClr val="bg1"/>
                </a:solidFill>
                <a:effectLst/>
                <a:latin typeface="+mn-lt"/>
                <a:ea typeface="Calibri" panose="020F0502020204030204" pitchFamily="34" charset="0"/>
                <a:cs typeface="Calibri" panose="020F0502020204030204" pitchFamily="34" charset="0"/>
              </a:rPr>
              <a:t>country’s</a:t>
            </a:r>
            <a:r>
              <a:rPr lang="en-US" b="1" spc="-260" dirty="0">
                <a:solidFill>
                  <a:schemeClr val="bg1"/>
                </a:solidFill>
                <a:effectLst/>
                <a:latin typeface="+mn-lt"/>
                <a:ea typeface="Calibri" panose="020F0502020204030204" pitchFamily="34" charset="0"/>
                <a:cs typeface="Calibri" panose="020F0502020204030204" pitchFamily="34" charset="0"/>
              </a:rPr>
              <a:t> </a:t>
            </a:r>
            <a:r>
              <a:rPr lang="en-US" b="1" spc="-10" dirty="0">
                <a:solidFill>
                  <a:schemeClr val="bg1"/>
                </a:solidFill>
                <a:effectLst/>
                <a:latin typeface="+mn-lt"/>
                <a:ea typeface="Calibri" panose="020F0502020204030204" pitchFamily="34" charset="0"/>
                <a:cs typeface="Calibri" panose="020F0502020204030204" pitchFamily="34" charset="0"/>
              </a:rPr>
              <a:t>GDP?</a:t>
            </a:r>
            <a:endParaRPr lang="en-IN" b="1" spc="-10" dirty="0">
              <a:solidFill>
                <a:schemeClr val="bg1"/>
              </a:solidFill>
              <a:effectLst/>
              <a:latin typeface="+mn-lt"/>
              <a:ea typeface="Calibri" panose="020F0502020204030204" pitchFamily="34" charset="0"/>
            </a:endParaRPr>
          </a:p>
          <a:p>
            <a:r>
              <a:rPr lang="en-US" dirty="0">
                <a:solidFill>
                  <a:schemeClr val="bg1"/>
                </a:solidFill>
                <a:effectLst/>
                <a:latin typeface="+mn-lt"/>
                <a:ea typeface="Calibri" panose="020F0502020204030204" pitchFamily="34" charset="0"/>
                <a:cs typeface="Calibri" panose="020F0502020204030204" pitchFamily="34" charset="0"/>
              </a:rPr>
              <a:t> </a:t>
            </a:r>
            <a:endParaRPr lang="en-IN" dirty="0">
              <a:solidFill>
                <a:schemeClr val="bg1"/>
              </a:solidFill>
              <a:effectLst/>
              <a:latin typeface="+mn-lt"/>
              <a:ea typeface="Calibri" panose="020F0502020204030204" pitchFamily="34" charset="0"/>
            </a:endParaRPr>
          </a:p>
        </p:txBody>
      </p:sp>
      <p:pic>
        <p:nvPicPr>
          <p:cNvPr id="9" name="image22.jpeg">
            <a:extLst>
              <a:ext uri="{FF2B5EF4-FFF2-40B4-BE49-F238E27FC236}">
                <a16:creationId xmlns:a16="http://schemas.microsoft.com/office/drawing/2014/main" id="{82DDF4D4-359D-429A-9160-2EB400519CF9}"/>
              </a:ext>
            </a:extLst>
          </p:cNvPr>
          <p:cNvPicPr/>
          <p:nvPr/>
        </p:nvPicPr>
        <p:blipFill>
          <a:blip r:embed="rId3" cstate="print"/>
          <a:stretch>
            <a:fillRect/>
          </a:stretch>
        </p:blipFill>
        <p:spPr>
          <a:xfrm>
            <a:off x="1878666" y="529990"/>
            <a:ext cx="5452241" cy="2155902"/>
          </a:xfrm>
          <a:prstGeom prst="rect">
            <a:avLst/>
          </a:prstGeom>
        </p:spPr>
      </p:pic>
      <p:sp>
        <p:nvSpPr>
          <p:cNvPr id="11" name="TextBox 10">
            <a:extLst>
              <a:ext uri="{FF2B5EF4-FFF2-40B4-BE49-F238E27FC236}">
                <a16:creationId xmlns:a16="http://schemas.microsoft.com/office/drawing/2014/main" id="{737218AA-A12A-4975-9029-6281EE8A623A}"/>
              </a:ext>
            </a:extLst>
          </p:cNvPr>
          <p:cNvSpPr txBox="1"/>
          <p:nvPr/>
        </p:nvSpPr>
        <p:spPr>
          <a:xfrm>
            <a:off x="563662" y="2860375"/>
            <a:ext cx="8580338" cy="2176621"/>
          </a:xfrm>
          <a:prstGeom prst="rect">
            <a:avLst/>
          </a:prstGeom>
          <a:noFill/>
        </p:spPr>
        <p:txBody>
          <a:bodyPr wrap="square">
            <a:spAutoFit/>
          </a:bodyPr>
          <a:lstStyle/>
          <a:p>
            <a:pPr marL="342900" marR="702310" lvl="0" indent="-342900">
              <a:lnSpc>
                <a:spcPct val="113000"/>
              </a:lnSpc>
              <a:buClr>
                <a:schemeClr val="bg1"/>
              </a:buClr>
              <a:buSzPts val="1100"/>
              <a:buFont typeface="Symbol" panose="05050102010706020507" pitchFamily="18" charset="2"/>
              <a:buChar char=""/>
              <a:tabLst>
                <a:tab pos="532765" algn="l"/>
                <a:tab pos="533400" algn="l"/>
              </a:tabLst>
            </a:pPr>
            <a:r>
              <a:rPr lang="en-US" sz="1200" dirty="0">
                <a:solidFill>
                  <a:schemeClr val="bg1"/>
                </a:solidFill>
                <a:effectLst/>
                <a:latin typeface="+mn-lt"/>
                <a:ea typeface="Symbol" panose="05050102010706020507" pitchFamily="18" charset="2"/>
                <a:cs typeface="Symbol" panose="05050102010706020507" pitchFamily="18" charset="2"/>
              </a:rPr>
              <a:t>As we can see that both the </a:t>
            </a:r>
            <a:r>
              <a:rPr lang="en-US" sz="1200" dirty="0" err="1">
                <a:solidFill>
                  <a:schemeClr val="bg1"/>
                </a:solidFill>
                <a:effectLst/>
                <a:latin typeface="+mn-lt"/>
                <a:ea typeface="Symbol" panose="05050102010706020507" pitchFamily="18" charset="2"/>
                <a:cs typeface="Symbol" panose="05050102010706020507" pitchFamily="18" charset="2"/>
              </a:rPr>
              <a:t>labour</a:t>
            </a:r>
            <a:r>
              <a:rPr lang="en-US" sz="1200" dirty="0">
                <a:solidFill>
                  <a:schemeClr val="bg1"/>
                </a:solidFill>
                <a:effectLst/>
                <a:latin typeface="+mn-lt"/>
                <a:ea typeface="Symbol" panose="05050102010706020507" pitchFamily="18" charset="2"/>
                <a:cs typeface="Symbol" panose="05050102010706020507" pitchFamily="18" charset="2"/>
              </a:rPr>
              <a:t> force participation and work force population is getting increased</a:t>
            </a:r>
            <a:r>
              <a:rPr lang="en-US" sz="1200" spc="-23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dramatically</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over</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the past few</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years..</a:t>
            </a:r>
            <a:endParaRPr lang="en-IN" sz="1200" dirty="0">
              <a:solidFill>
                <a:schemeClr val="bg1"/>
              </a:solidFill>
              <a:effectLst/>
              <a:latin typeface="+mn-lt"/>
              <a:ea typeface="Symbol" panose="05050102010706020507" pitchFamily="18" charset="2"/>
              <a:cs typeface="Symbol" panose="05050102010706020507" pitchFamily="18" charset="2"/>
            </a:endParaRPr>
          </a:p>
          <a:p>
            <a:pPr marL="342900" marR="264160" lvl="0" indent="-342900">
              <a:lnSpc>
                <a:spcPct val="115000"/>
              </a:lnSpc>
              <a:spcBef>
                <a:spcPts val="25"/>
              </a:spcBef>
              <a:spcAft>
                <a:spcPts val="0"/>
              </a:spcAft>
              <a:buClr>
                <a:schemeClr val="bg1"/>
              </a:buClr>
              <a:buSzPts val="1100"/>
              <a:buFont typeface="Symbol" panose="05050102010706020507" pitchFamily="18" charset="2"/>
              <a:buChar char=""/>
              <a:tabLst>
                <a:tab pos="532765" algn="l"/>
                <a:tab pos="533400" algn="l"/>
              </a:tabLst>
            </a:pPr>
            <a:r>
              <a:rPr lang="en-US" sz="1200" dirty="0">
                <a:solidFill>
                  <a:schemeClr val="bg1"/>
                </a:solidFill>
                <a:effectLst/>
                <a:latin typeface="+mn-lt"/>
                <a:ea typeface="Symbol" panose="05050102010706020507" pitchFamily="18" charset="2"/>
                <a:cs typeface="Symbol" panose="05050102010706020507" pitchFamily="18" charset="2"/>
              </a:rPr>
              <a:t>The majority of the </a:t>
            </a:r>
            <a:r>
              <a:rPr lang="en-US" sz="1200" dirty="0" err="1">
                <a:solidFill>
                  <a:schemeClr val="bg1"/>
                </a:solidFill>
                <a:effectLst/>
                <a:latin typeface="+mn-lt"/>
                <a:ea typeface="Symbol" panose="05050102010706020507" pitchFamily="18" charset="2"/>
                <a:cs typeface="Symbol" panose="05050102010706020507" pitchFamily="18" charset="2"/>
              </a:rPr>
              <a:t>labour</a:t>
            </a:r>
            <a:r>
              <a:rPr lang="en-US" sz="1200" dirty="0">
                <a:solidFill>
                  <a:schemeClr val="bg1"/>
                </a:solidFill>
                <a:effectLst/>
                <a:latin typeface="+mn-lt"/>
                <a:ea typeface="Symbol" panose="05050102010706020507" pitchFamily="18" charset="2"/>
                <a:cs typeface="Symbol" panose="05050102010706020507" pitchFamily="18" charset="2"/>
              </a:rPr>
              <a:t> force participation is in the agriculture sector and the work force is an outcome of</a:t>
            </a:r>
            <a:r>
              <a:rPr lang="en-US" sz="1200" spc="-23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the other two sectors, hence there are a high number of illiteracy rate which furthermore causes an impact</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in the employment exchanges as many of the </a:t>
            </a:r>
            <a:r>
              <a:rPr lang="en-US" sz="1200" dirty="0" err="1">
                <a:solidFill>
                  <a:schemeClr val="bg1"/>
                </a:solidFill>
                <a:effectLst/>
                <a:latin typeface="+mn-lt"/>
                <a:ea typeface="Symbol" panose="05050102010706020507" pitchFamily="18" charset="2"/>
                <a:cs typeface="Symbol" panose="05050102010706020507" pitchFamily="18" charset="2"/>
              </a:rPr>
              <a:t>labour</a:t>
            </a:r>
            <a:r>
              <a:rPr lang="en-US" sz="1200" dirty="0">
                <a:solidFill>
                  <a:schemeClr val="bg1"/>
                </a:solidFill>
                <a:effectLst/>
                <a:latin typeface="+mn-lt"/>
                <a:ea typeface="Symbol" panose="05050102010706020507" pitchFamily="18" charset="2"/>
                <a:cs typeface="Symbol" panose="05050102010706020507" pitchFamily="18" charset="2"/>
              </a:rPr>
              <a:t> force come from agricultural background that doesn’t</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need</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any</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study.</a:t>
            </a:r>
            <a:endParaRPr lang="en-IN" sz="1200" dirty="0">
              <a:solidFill>
                <a:schemeClr val="bg1"/>
              </a:solidFill>
              <a:effectLst/>
              <a:latin typeface="+mn-lt"/>
              <a:ea typeface="Symbol" panose="05050102010706020507" pitchFamily="18" charset="2"/>
              <a:cs typeface="Symbol" panose="05050102010706020507" pitchFamily="18" charset="2"/>
            </a:endParaRPr>
          </a:p>
          <a:p>
            <a:pPr marL="342900" marR="401955" lvl="0" indent="-342900">
              <a:lnSpc>
                <a:spcPct val="113000"/>
              </a:lnSpc>
              <a:buClr>
                <a:schemeClr val="bg1"/>
              </a:buClr>
              <a:buSzPts val="1100"/>
              <a:buFont typeface="Symbol" panose="05050102010706020507" pitchFamily="18" charset="2"/>
              <a:buChar char=""/>
              <a:tabLst>
                <a:tab pos="532765" algn="l"/>
                <a:tab pos="533400" algn="l"/>
              </a:tabLst>
            </a:pPr>
            <a:r>
              <a:rPr lang="en-US" sz="1200" dirty="0">
                <a:solidFill>
                  <a:schemeClr val="bg1"/>
                </a:solidFill>
                <a:effectLst/>
                <a:latin typeface="+mn-lt"/>
                <a:ea typeface="Symbol" panose="05050102010706020507" pitchFamily="18" charset="2"/>
                <a:cs typeface="Symbol" panose="05050102010706020507" pitchFamily="18" charset="2"/>
              </a:rPr>
              <a:t>As we see both the forces gets increased but the unemployment ratio and the employment proportion for</a:t>
            </a:r>
            <a:r>
              <a:rPr lang="en-US" sz="1200" spc="-23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unemployment</a:t>
            </a:r>
            <a:r>
              <a:rPr lang="en-US" sz="1200" spc="-2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hasn’t</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changed</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much</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for</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the</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mentioned</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years</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that</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is</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because</a:t>
            </a:r>
            <a:r>
              <a:rPr lang="en-US" sz="1200" spc="-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with</a:t>
            </a:r>
            <a:r>
              <a:rPr lang="en-US" sz="1200" spc="-10"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higher</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work</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a:solidFill>
                  <a:schemeClr val="bg1"/>
                </a:solidFill>
                <a:effectLst/>
                <a:latin typeface="+mn-lt"/>
                <a:ea typeface="Symbol" panose="05050102010706020507" pitchFamily="18" charset="2"/>
                <a:cs typeface="Symbol" panose="05050102010706020507" pitchFamily="18" charset="2"/>
              </a:rPr>
              <a:t>force</a:t>
            </a:r>
            <a:r>
              <a:rPr lang="en-US" sz="1200" spc="-15" dirty="0">
                <a:solidFill>
                  <a:schemeClr val="bg1"/>
                </a:solidFill>
                <a:effectLst/>
                <a:latin typeface="+mn-lt"/>
                <a:ea typeface="Symbol" panose="05050102010706020507" pitchFamily="18" charset="2"/>
                <a:cs typeface="Symbol" panose="05050102010706020507" pitchFamily="18" charset="2"/>
              </a:rPr>
              <a:t> </a:t>
            </a:r>
            <a:r>
              <a:rPr lang="en-US" sz="1200" dirty="0" err="1">
                <a:solidFill>
                  <a:schemeClr val="bg1"/>
                </a:solidFill>
                <a:effectLst/>
                <a:latin typeface="+mn-lt"/>
                <a:ea typeface="Symbol" panose="05050102010706020507" pitchFamily="18" charset="2"/>
                <a:cs typeface="Symbol" panose="05050102010706020507" pitchFamily="18" charset="2"/>
              </a:rPr>
              <a:t>and</a:t>
            </a:r>
            <a:r>
              <a:rPr lang="en-US" sz="1200" dirty="0" err="1">
                <a:solidFill>
                  <a:schemeClr val="bg1"/>
                </a:solidFill>
                <a:effectLst/>
                <a:latin typeface="+mn-lt"/>
                <a:ea typeface="Calibri" panose="020F0502020204030204" pitchFamily="34" charset="0"/>
              </a:rPr>
              <a:t>higher</a:t>
            </a:r>
            <a:r>
              <a:rPr lang="en-US" sz="1200" dirty="0">
                <a:solidFill>
                  <a:schemeClr val="bg1"/>
                </a:solidFill>
                <a:effectLst/>
                <a:latin typeface="+mn-lt"/>
                <a:ea typeface="Calibri" panose="020F0502020204030204" pitchFamily="34" charset="0"/>
              </a:rPr>
              <a:t> literacy rated states have these parameters low but our whole intention is to bring this parameters</a:t>
            </a:r>
            <a:r>
              <a:rPr lang="en-US" sz="1200" spc="-23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even</a:t>
            </a:r>
            <a:r>
              <a:rPr lang="en-US" sz="1200" spc="-10"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further in</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all</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over</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Indian</a:t>
            </a:r>
            <a:r>
              <a:rPr lang="en-US" sz="1200" spc="-5" dirty="0">
                <a:solidFill>
                  <a:schemeClr val="bg1"/>
                </a:solidFill>
                <a:effectLst/>
                <a:latin typeface="+mn-lt"/>
                <a:ea typeface="Calibri" panose="020F0502020204030204" pitchFamily="34" charset="0"/>
              </a:rPr>
              <a:t> </a:t>
            </a:r>
            <a:r>
              <a:rPr lang="en-US" sz="1200" dirty="0">
                <a:solidFill>
                  <a:schemeClr val="bg1"/>
                </a:solidFill>
                <a:effectLst/>
                <a:latin typeface="+mn-lt"/>
                <a:ea typeface="Calibri" panose="020F0502020204030204" pitchFamily="34" charset="0"/>
              </a:rPr>
              <a:t>States.</a:t>
            </a:r>
            <a:endParaRPr lang="en-IN" sz="1200" dirty="0">
              <a:solidFill>
                <a:schemeClr val="bg1"/>
              </a:solidFill>
              <a:effectLst/>
              <a:latin typeface="+mn-lt"/>
              <a:ea typeface="Calibri" panose="020F0502020204030204" pitchFamily="34" charset="0"/>
            </a:endParaRPr>
          </a:p>
        </p:txBody>
      </p:sp>
    </p:spTree>
    <p:extLst>
      <p:ext uri="{BB962C8B-B14F-4D97-AF65-F5344CB8AC3E}">
        <p14:creationId xmlns:p14="http://schemas.microsoft.com/office/powerpoint/2010/main" val="274073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392676" y="128342"/>
            <a:ext cx="8424222" cy="592406"/>
          </a:xfrm>
          <a:prstGeom prst="rect">
            <a:avLst/>
          </a:prstGeom>
          <a:noFill/>
        </p:spPr>
        <p:txBody>
          <a:bodyPr wrap="square">
            <a:spAutoFit/>
          </a:bodyPr>
          <a:lstStyle/>
          <a:p>
            <a:pPr marR="417830">
              <a:lnSpc>
                <a:spcPct val="115000"/>
              </a:lnSpc>
              <a:spcBef>
                <a:spcPts val="205"/>
              </a:spcBef>
              <a:tabLst>
                <a:tab pos="533400" algn="l"/>
              </a:tabLst>
            </a:pPr>
            <a:r>
              <a:rPr lang="en-US" b="1" i="1" spc="-5" dirty="0">
                <a:solidFill>
                  <a:schemeClr val="bg1"/>
                </a:solidFill>
                <a:effectLst/>
                <a:latin typeface="+mn-lt"/>
                <a:ea typeface="Calibri Light" panose="020F0302020204030204" pitchFamily="34" charset="0"/>
                <a:cs typeface="Calibri" panose="020F0502020204030204" pitchFamily="34" charset="0"/>
              </a:rPr>
              <a:t>                    How</a:t>
            </a:r>
            <a:r>
              <a:rPr lang="en-US" b="1" i="1" spc="-60"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unemployment</a:t>
            </a:r>
            <a:r>
              <a:rPr lang="en-US" b="1" i="1" spc="-60"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can</a:t>
            </a:r>
            <a:r>
              <a:rPr lang="en-US" b="1" i="1" spc="-60"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be</a:t>
            </a:r>
            <a:r>
              <a:rPr lang="en-US" b="1" i="1" spc="-60"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decreased</a:t>
            </a:r>
            <a:r>
              <a:rPr lang="en-US" b="1" i="1" spc="-65"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to</a:t>
            </a:r>
            <a:r>
              <a:rPr lang="en-US" b="1" i="1" spc="-60"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improve</a:t>
            </a:r>
            <a:r>
              <a:rPr lang="en-US" b="1" i="1" spc="-65" dirty="0">
                <a:solidFill>
                  <a:schemeClr val="bg1"/>
                </a:solidFill>
                <a:effectLst/>
                <a:latin typeface="+mn-lt"/>
                <a:ea typeface="Calibri Light" panose="020F0302020204030204" pitchFamily="34" charset="0"/>
                <a:cs typeface="Calibri" panose="020F0502020204030204" pitchFamily="34" charset="0"/>
              </a:rPr>
              <a:t> </a:t>
            </a:r>
            <a:r>
              <a:rPr lang="en-US" b="1" i="1" spc="-5" dirty="0">
                <a:solidFill>
                  <a:schemeClr val="bg1"/>
                </a:solidFill>
                <a:effectLst/>
                <a:latin typeface="+mn-lt"/>
                <a:ea typeface="Calibri Light" panose="020F0302020204030204" pitchFamily="34" charset="0"/>
                <a:cs typeface="Calibri" panose="020F0502020204030204" pitchFamily="34" charset="0"/>
              </a:rPr>
              <a:t>the</a:t>
            </a:r>
            <a:r>
              <a:rPr lang="en-US" b="1" i="1" spc="-60" dirty="0">
                <a:solidFill>
                  <a:schemeClr val="bg1"/>
                </a:solidFill>
                <a:effectLst/>
                <a:latin typeface="+mn-lt"/>
                <a:ea typeface="Calibri Light" panose="020F0302020204030204" pitchFamily="34" charset="0"/>
                <a:cs typeface="Calibri" panose="020F0502020204030204" pitchFamily="34" charset="0"/>
              </a:rPr>
              <a:t> </a:t>
            </a:r>
            <a:r>
              <a:rPr lang="en-US" b="1" i="1" spc="-10" dirty="0">
                <a:solidFill>
                  <a:schemeClr val="bg1"/>
                </a:solidFill>
                <a:effectLst/>
                <a:latin typeface="+mn-lt"/>
                <a:ea typeface="Calibri Light" panose="020F0302020204030204" pitchFamily="34" charset="0"/>
                <a:cs typeface="Calibri" panose="020F0502020204030204" pitchFamily="34" charset="0"/>
              </a:rPr>
              <a:t>country’s</a:t>
            </a:r>
            <a:r>
              <a:rPr lang="en-US" b="1" i="1" spc="-65" dirty="0">
                <a:solidFill>
                  <a:schemeClr val="bg1"/>
                </a:solidFill>
                <a:effectLst/>
                <a:latin typeface="+mn-lt"/>
                <a:ea typeface="Calibri Light" panose="020F0302020204030204" pitchFamily="34" charset="0"/>
                <a:cs typeface="Calibri" panose="020F0502020204030204" pitchFamily="34" charset="0"/>
              </a:rPr>
              <a:t> </a:t>
            </a:r>
            <a:r>
              <a:rPr lang="en-US" b="1" i="1" spc="-10" dirty="0">
                <a:solidFill>
                  <a:schemeClr val="bg1"/>
                </a:solidFill>
                <a:effectLst/>
                <a:latin typeface="+mn-lt"/>
                <a:ea typeface="Calibri Light" panose="020F0302020204030204" pitchFamily="34" charset="0"/>
                <a:cs typeface="Calibri" panose="020F0502020204030204" pitchFamily="34" charset="0"/>
              </a:rPr>
              <a:t>GDP?</a:t>
            </a:r>
            <a:endParaRPr lang="en-IN" b="1" i="1" spc="-10" dirty="0">
              <a:solidFill>
                <a:schemeClr val="bg1"/>
              </a:solidFill>
              <a:effectLst/>
              <a:latin typeface="+mn-lt"/>
              <a:ea typeface="Calibri Light" panose="020F0302020204030204" pitchFamily="34" charset="0"/>
            </a:endParaRPr>
          </a:p>
          <a:p>
            <a:pPr marR="417830" lvl="0">
              <a:lnSpc>
                <a:spcPct val="115000"/>
              </a:lnSpc>
              <a:spcBef>
                <a:spcPts val="205"/>
              </a:spcBef>
              <a:spcAft>
                <a:spcPts val="0"/>
              </a:spcAft>
              <a:tabLst>
                <a:tab pos="533400" algn="l"/>
              </a:tabLst>
            </a:pPr>
            <a:endParaRPr lang="en-IN" i="1" dirty="0">
              <a:solidFill>
                <a:schemeClr val="bg1"/>
              </a:solidFill>
              <a:effectLst/>
              <a:latin typeface="+mn-lt"/>
              <a:ea typeface="Calibri" panose="020F0502020204030204" pitchFamily="34" charset="0"/>
            </a:endParaRPr>
          </a:p>
        </p:txBody>
      </p:sp>
      <p:pic>
        <p:nvPicPr>
          <p:cNvPr id="5" name="image23.jpeg">
            <a:extLst>
              <a:ext uri="{FF2B5EF4-FFF2-40B4-BE49-F238E27FC236}">
                <a16:creationId xmlns:a16="http://schemas.microsoft.com/office/drawing/2014/main" id="{658962F8-69BB-49DC-820B-A4BDE8D695F3}"/>
              </a:ext>
            </a:extLst>
          </p:cNvPr>
          <p:cNvPicPr/>
          <p:nvPr/>
        </p:nvPicPr>
        <p:blipFill>
          <a:blip r:embed="rId3" cstate="print"/>
          <a:stretch>
            <a:fillRect/>
          </a:stretch>
        </p:blipFill>
        <p:spPr>
          <a:xfrm>
            <a:off x="1447598" y="688682"/>
            <a:ext cx="5808128" cy="2757488"/>
          </a:xfrm>
          <a:prstGeom prst="rect">
            <a:avLst/>
          </a:prstGeom>
        </p:spPr>
      </p:pic>
      <p:sp>
        <p:nvSpPr>
          <p:cNvPr id="7" name="TextBox 6">
            <a:extLst>
              <a:ext uri="{FF2B5EF4-FFF2-40B4-BE49-F238E27FC236}">
                <a16:creationId xmlns:a16="http://schemas.microsoft.com/office/drawing/2014/main" id="{7E8007C2-F6C8-4D18-9E31-E3CBA0C8DF7E}"/>
              </a:ext>
            </a:extLst>
          </p:cNvPr>
          <p:cNvSpPr txBox="1"/>
          <p:nvPr/>
        </p:nvSpPr>
        <p:spPr>
          <a:xfrm>
            <a:off x="555904" y="3504245"/>
            <a:ext cx="7482468" cy="1517403"/>
          </a:xfrm>
          <a:prstGeom prst="rect">
            <a:avLst/>
          </a:prstGeom>
          <a:noFill/>
        </p:spPr>
        <p:txBody>
          <a:bodyPr wrap="square">
            <a:spAutoFit/>
          </a:bodyPr>
          <a:lstStyle/>
          <a:p>
            <a:pPr>
              <a:spcBef>
                <a:spcPts val="45"/>
              </a:spcBef>
            </a:pPr>
            <a:r>
              <a:rPr lang="en-US" sz="1200" dirty="0">
                <a:solidFill>
                  <a:schemeClr val="bg1"/>
                </a:solidFill>
                <a:effectLst/>
                <a:latin typeface="Calibri Light" panose="020F0302020204030204" pitchFamily="34" charset="0"/>
                <a:ea typeface="Calibri" panose="020F0502020204030204" pitchFamily="34" charset="0"/>
                <a:cs typeface="Calibri" panose="020F0502020204030204" pitchFamily="34" charset="0"/>
              </a:rPr>
              <a:t> </a:t>
            </a:r>
            <a:endParaRPr lang="en-IN" sz="1200" dirty="0">
              <a:solidFill>
                <a:schemeClr val="bg1"/>
              </a:solidFill>
              <a:effectLst/>
              <a:latin typeface="Calibri" panose="020F0502020204030204" pitchFamily="34" charset="0"/>
              <a:ea typeface="Calibri" panose="020F0502020204030204" pitchFamily="34" charset="0"/>
            </a:endParaRPr>
          </a:p>
          <a:p>
            <a:pPr marL="628650" marR="453390" lvl="1" indent="-171450">
              <a:lnSpc>
                <a:spcPct val="113000"/>
              </a:lnSpc>
              <a:buClr>
                <a:schemeClr val="bg1"/>
              </a:buClr>
              <a:buSzPts val="1100"/>
              <a:buFont typeface="Arial" panose="020B0604020202020204" pitchFamily="34" charset="0"/>
              <a:buChar char="•"/>
              <a:tabLst>
                <a:tab pos="532765" algn="l"/>
                <a:tab pos="533400" algn="l"/>
              </a:tabLst>
            </a:pP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When the already existing work force are indulged in the work it creates more productivity in the country</a:t>
            </a:r>
            <a:r>
              <a:rPr lang="en-US" sz="1200" spc="-23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hence</a:t>
            </a:r>
            <a:r>
              <a:rPr lang="en-US" sz="12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 government</a:t>
            </a:r>
            <a:r>
              <a:rPr lang="en-US" sz="12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get profits</a:t>
            </a:r>
            <a:r>
              <a:rPr lang="en-US" sz="12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and taxes.</a:t>
            </a:r>
            <a:endParaRPr lang="en-IN" sz="1200" dirty="0">
              <a:solidFill>
                <a:schemeClr val="bg1"/>
              </a:solidFill>
              <a:latin typeface="Calibri" panose="020F0502020204030204" pitchFamily="34" charset="0"/>
              <a:ea typeface="Symbol" panose="05050102010706020507" pitchFamily="18" charset="2"/>
              <a:cs typeface="Symbol" panose="05050102010706020507" pitchFamily="18" charset="2"/>
            </a:endParaRPr>
          </a:p>
          <a:p>
            <a:pPr marL="628650" marR="453390" lvl="1" indent="-171450">
              <a:lnSpc>
                <a:spcPct val="113000"/>
              </a:lnSpc>
              <a:buClr>
                <a:schemeClr val="bg1"/>
              </a:buClr>
              <a:buSzPts val="1100"/>
              <a:buFont typeface="Arial" panose="020B0604020202020204" pitchFamily="34" charset="0"/>
              <a:buChar char="•"/>
              <a:tabLst>
                <a:tab pos="532765" algn="l"/>
                <a:tab pos="533400" algn="l"/>
              </a:tabLst>
            </a:pP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Ditching</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a:t>
            </a:r>
            <a:r>
              <a:rPr lang="en-US" sz="12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corruption</a:t>
            </a:r>
            <a:r>
              <a:rPr lang="en-US" sz="12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and</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contributing</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growing</a:t>
            </a:r>
            <a:r>
              <a:rPr lang="en-US" sz="12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GDP</a:t>
            </a:r>
            <a:r>
              <a:rPr lang="en-US" sz="12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for</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improving</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job</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opportunities</a:t>
            </a:r>
            <a:r>
              <a:rPr lang="en-US" sz="12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for</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all</a:t>
            </a:r>
            <a:r>
              <a:rPr lang="en-US" sz="1200" spc="-1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a:t>
            </a:r>
            <a:r>
              <a:rPr lang="en-US" sz="1200" spc="-10"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people.</a:t>
            </a:r>
            <a:endParaRPr lang="en-IN" sz="1200" dirty="0">
              <a:solidFill>
                <a:schemeClr val="bg1"/>
              </a:solidFill>
              <a:latin typeface="Calibri" panose="020F0502020204030204" pitchFamily="34" charset="0"/>
              <a:ea typeface="Symbol" panose="05050102010706020507" pitchFamily="18" charset="2"/>
              <a:cs typeface="Symbol" panose="05050102010706020507" pitchFamily="18" charset="2"/>
            </a:endParaRPr>
          </a:p>
          <a:p>
            <a:pPr marL="628650" marR="453390" lvl="1" indent="-171450">
              <a:lnSpc>
                <a:spcPct val="113000"/>
              </a:lnSpc>
              <a:buClr>
                <a:schemeClr val="bg1"/>
              </a:buClr>
              <a:buSzPts val="1100"/>
              <a:buFont typeface="Arial" panose="020B0604020202020204" pitchFamily="34" charset="0"/>
              <a:buChar char="•"/>
              <a:tabLst>
                <a:tab pos="532765" algn="l"/>
                <a:tab pos="533400" algn="l"/>
              </a:tabLst>
            </a:pP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Hence higher the GDP expenditure then the unemployment will gradually decrease just like we have</a:t>
            </a:r>
            <a:r>
              <a:rPr lang="en-US" sz="1200" spc="-23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illustrated</a:t>
            </a:r>
            <a:r>
              <a:rPr lang="en-US" sz="12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in</a:t>
            </a:r>
            <a:r>
              <a:rPr lang="en-US" sz="1200"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200" dirty="0">
                <a:solidFill>
                  <a:schemeClr val="bg1"/>
                </a:solidFill>
                <a:effectLst/>
                <a:latin typeface="Calibri" panose="020F0502020204030204" pitchFamily="34" charset="0"/>
                <a:ea typeface="Symbol" panose="05050102010706020507" pitchFamily="18" charset="2"/>
                <a:cs typeface="Symbol" panose="05050102010706020507" pitchFamily="18" charset="2"/>
              </a:rPr>
              <a:t>the chart.</a:t>
            </a:r>
            <a:endParaRPr lang="en-IN" sz="1200"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920735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1470627" y="146855"/>
            <a:ext cx="8424222" cy="560090"/>
          </a:xfrm>
          <a:prstGeom prst="rect">
            <a:avLst/>
          </a:prstGeom>
          <a:noFill/>
        </p:spPr>
        <p:txBody>
          <a:bodyPr wrap="square">
            <a:spAutoFit/>
          </a:bodyPr>
          <a:lstStyle/>
          <a:p>
            <a:pPr lvl="0">
              <a:spcBef>
                <a:spcPts val="150"/>
              </a:spcBef>
              <a:spcAft>
                <a:spcPts val="0"/>
              </a:spcAft>
              <a:buClr>
                <a:srgbClr val="1F3763"/>
              </a:buClr>
              <a:buSzPts val="1200"/>
              <a:tabLst>
                <a:tab pos="338455" algn="l"/>
                <a:tab pos="339090" algn="l"/>
              </a:tabLst>
            </a:pP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Age</a:t>
            </a:r>
            <a:r>
              <a:rPr lang="en-US" b="1" i="1" spc="-6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Dependency</a:t>
            </a:r>
            <a:r>
              <a:rPr lang="en-US" b="1" i="1" spc="-5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impact</a:t>
            </a:r>
            <a:r>
              <a:rPr lang="en-US" b="1" i="1" spc="-5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on</a:t>
            </a:r>
            <a:r>
              <a:rPr lang="en-US" b="1" i="1" spc="-5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err="1">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labour</a:t>
            </a:r>
            <a:r>
              <a:rPr lang="en-US" b="1" i="1" spc="-5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force</a:t>
            </a:r>
            <a:r>
              <a:rPr lang="en-US" b="1" i="1" spc="-5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&amp;</a:t>
            </a:r>
            <a:r>
              <a:rPr lang="en-US" b="1" i="1" spc="-6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how</a:t>
            </a:r>
            <a:r>
              <a:rPr lang="en-US" b="1" i="1" spc="-5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literacy</a:t>
            </a:r>
            <a:r>
              <a:rPr lang="en-US" b="1" i="1" spc="-5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is</a:t>
            </a:r>
            <a:r>
              <a:rPr lang="en-US" b="1" i="1" spc="-5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affecting</a:t>
            </a:r>
            <a:r>
              <a:rPr lang="en-US" b="1" i="1" spc="-5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1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the</a:t>
            </a:r>
            <a:r>
              <a:rPr lang="en-US" b="1" i="1" spc="-55"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 </a:t>
            </a:r>
            <a:r>
              <a:rPr lang="en-US" b="1" i="1" spc="-10" dirty="0">
                <a:solidFill>
                  <a:schemeClr val="bg1"/>
                </a:solidFill>
                <a:effectLst/>
                <a:latin typeface="Calibri Light" panose="020F0302020204030204" pitchFamily="34" charset="0"/>
                <a:ea typeface="Calibri Light" panose="020F0302020204030204" pitchFamily="34" charset="0"/>
                <a:cs typeface="Calibri" panose="020F0502020204030204" pitchFamily="34" charset="0"/>
              </a:rPr>
              <a:t>agriculture?</a:t>
            </a:r>
            <a:endParaRPr lang="en-IN" b="1" i="1" spc="-10" dirty="0">
              <a:solidFill>
                <a:schemeClr val="bg1"/>
              </a:solidFill>
              <a:effectLst/>
              <a:latin typeface="Calibri" panose="020F0502020204030204" pitchFamily="34" charset="0"/>
              <a:ea typeface="Calibri Light" panose="020F0302020204030204" pitchFamily="34" charset="0"/>
            </a:endParaRPr>
          </a:p>
          <a:p>
            <a:pPr marR="417830" lvl="0">
              <a:lnSpc>
                <a:spcPct val="115000"/>
              </a:lnSpc>
              <a:spcBef>
                <a:spcPts val="205"/>
              </a:spcBef>
              <a:spcAft>
                <a:spcPts val="0"/>
              </a:spcAft>
              <a:tabLst>
                <a:tab pos="533400" algn="l"/>
              </a:tabLst>
            </a:pPr>
            <a:endParaRPr lang="en-IN" i="1" dirty="0">
              <a:solidFill>
                <a:schemeClr val="bg1"/>
              </a:solidFill>
              <a:effectLst/>
              <a:latin typeface="+mn-lt"/>
              <a:ea typeface="Calibri" panose="020F0502020204030204" pitchFamily="34" charset="0"/>
            </a:endParaRPr>
          </a:p>
        </p:txBody>
      </p:sp>
      <p:pic>
        <p:nvPicPr>
          <p:cNvPr id="6" name="image24.jpeg">
            <a:extLst>
              <a:ext uri="{FF2B5EF4-FFF2-40B4-BE49-F238E27FC236}">
                <a16:creationId xmlns:a16="http://schemas.microsoft.com/office/drawing/2014/main" id="{3AEE0376-C12D-4FFF-8C82-C372A384EF05}"/>
              </a:ext>
            </a:extLst>
          </p:cNvPr>
          <p:cNvPicPr/>
          <p:nvPr/>
        </p:nvPicPr>
        <p:blipFill>
          <a:blip r:embed="rId3" cstate="print"/>
          <a:stretch>
            <a:fillRect/>
          </a:stretch>
        </p:blipFill>
        <p:spPr>
          <a:xfrm>
            <a:off x="222823" y="995313"/>
            <a:ext cx="5144631" cy="2635653"/>
          </a:xfrm>
          <a:prstGeom prst="rect">
            <a:avLst/>
          </a:prstGeom>
        </p:spPr>
      </p:pic>
      <p:sp>
        <p:nvSpPr>
          <p:cNvPr id="9" name="TextBox 8">
            <a:extLst>
              <a:ext uri="{FF2B5EF4-FFF2-40B4-BE49-F238E27FC236}">
                <a16:creationId xmlns:a16="http://schemas.microsoft.com/office/drawing/2014/main" id="{9656B4C5-87FE-469E-8AA8-F41D5C345021}"/>
              </a:ext>
            </a:extLst>
          </p:cNvPr>
          <p:cNvSpPr txBox="1"/>
          <p:nvPr/>
        </p:nvSpPr>
        <p:spPr>
          <a:xfrm>
            <a:off x="4943706" y="674660"/>
            <a:ext cx="4531113" cy="4041940"/>
          </a:xfrm>
          <a:prstGeom prst="rect">
            <a:avLst/>
          </a:prstGeom>
          <a:noFill/>
        </p:spPr>
        <p:txBody>
          <a:bodyPr wrap="square">
            <a:spAutoFit/>
          </a:bodyPr>
          <a:lstStyle/>
          <a:p>
            <a:pPr marL="742950" marR="363220" lvl="1" indent="-285750">
              <a:lnSpc>
                <a:spcPct val="115000"/>
              </a:lnSpc>
              <a:spcBef>
                <a:spcPts val="5"/>
              </a:spcBef>
              <a:spcAft>
                <a:spcPts val="0"/>
              </a:spcAft>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Dependent population are generally economic burden to developing world. But India consider it has future</a:t>
            </a:r>
            <a:r>
              <a:rPr lang="en-US" sz="1400" spc="-23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workforce. People have moved away gradually from agriculture related activity. This is due to increase in</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literacy</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rate and</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more job</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creation.</a:t>
            </a:r>
            <a:endParaRPr lang="en-IN" dirty="0">
              <a:solidFill>
                <a:schemeClr val="bg1"/>
              </a:solidFill>
              <a:latin typeface="Calibri" panose="020F0502020204030204" pitchFamily="34" charset="0"/>
              <a:ea typeface="Calibri" panose="020F0502020204030204" pitchFamily="34" charset="0"/>
            </a:endParaRPr>
          </a:p>
          <a:p>
            <a:pPr marL="742950" marR="363220" lvl="1" indent="-285750">
              <a:lnSpc>
                <a:spcPct val="115000"/>
              </a:lnSpc>
              <a:spcBef>
                <a:spcPts val="5"/>
              </a:spcBef>
              <a:spcAft>
                <a:spcPts val="0"/>
              </a:spcAft>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There is a flaw in this system, by high literacy rate the job creation using good GDP is fine but still the issue is</a:t>
            </a:r>
            <a:r>
              <a:rPr lang="en-US" sz="1400" spc="-24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this all costs a huge impact in the agricultural sector, so demand for food materials is eventually high were</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 country may be in a situation to import food goods from abroad which will gradually increase the overall</a:t>
            </a:r>
            <a:r>
              <a:rPr lang="en-US" sz="1400" spc="-23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money</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inflation</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and</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food costs</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 country.</a:t>
            </a:r>
            <a:endParaRPr lang="en-IN" sz="14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42655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 name="TextBox 7">
            <a:extLst>
              <a:ext uri="{FF2B5EF4-FFF2-40B4-BE49-F238E27FC236}">
                <a16:creationId xmlns:a16="http://schemas.microsoft.com/office/drawing/2014/main" id="{FC244C27-88A1-4E44-A9F6-D42234EC790D}"/>
              </a:ext>
            </a:extLst>
          </p:cNvPr>
          <p:cNvSpPr txBox="1"/>
          <p:nvPr/>
        </p:nvSpPr>
        <p:spPr>
          <a:xfrm>
            <a:off x="392676" y="128342"/>
            <a:ext cx="8424222" cy="307777"/>
          </a:xfrm>
          <a:prstGeom prst="rect">
            <a:avLst/>
          </a:prstGeom>
          <a:noFill/>
        </p:spPr>
        <p:txBody>
          <a:bodyPr wrap="square">
            <a:spAutoFit/>
          </a:bodyPr>
          <a:lstStyle/>
          <a:p>
            <a:pPr marL="76200" algn="ctr">
              <a:spcBef>
                <a:spcPts val="275"/>
              </a:spcBef>
            </a:pPr>
            <a:r>
              <a:rPr lang="en-US" b="1" i="1" spc="-5" dirty="0">
                <a:solidFill>
                  <a:schemeClr val="bg1"/>
                </a:solidFill>
                <a:effectLst/>
                <a:latin typeface="+mj-lt"/>
                <a:ea typeface="Calibri Light" panose="020F0302020204030204" pitchFamily="34" charset="0"/>
              </a:rPr>
              <a:t>How</a:t>
            </a:r>
            <a:r>
              <a:rPr lang="en-US" b="1" i="1" spc="-25" dirty="0">
                <a:solidFill>
                  <a:schemeClr val="bg1"/>
                </a:solidFill>
                <a:effectLst/>
                <a:latin typeface="+mj-lt"/>
                <a:ea typeface="Calibri Light" panose="020F0302020204030204" pitchFamily="34" charset="0"/>
              </a:rPr>
              <a:t> </a:t>
            </a:r>
            <a:r>
              <a:rPr lang="en-US" b="1" i="1" spc="-5" dirty="0">
                <a:solidFill>
                  <a:schemeClr val="bg1"/>
                </a:solidFill>
                <a:effectLst/>
                <a:latin typeface="+mj-lt"/>
                <a:ea typeface="Calibri Light" panose="020F0302020204030204" pitchFamily="34" charset="0"/>
              </a:rPr>
              <a:t>literacy</a:t>
            </a:r>
            <a:r>
              <a:rPr lang="en-US" b="1" i="1" spc="-25" dirty="0">
                <a:solidFill>
                  <a:schemeClr val="bg1"/>
                </a:solidFill>
                <a:effectLst/>
                <a:latin typeface="+mj-lt"/>
                <a:ea typeface="Calibri Light" panose="020F0302020204030204" pitchFamily="34" charset="0"/>
              </a:rPr>
              <a:t> </a:t>
            </a:r>
            <a:r>
              <a:rPr lang="en-US" b="1" i="1" spc="-5" dirty="0">
                <a:solidFill>
                  <a:schemeClr val="bg1"/>
                </a:solidFill>
                <a:effectLst/>
                <a:latin typeface="+mj-lt"/>
                <a:ea typeface="Calibri Light" panose="020F0302020204030204" pitchFamily="34" charset="0"/>
              </a:rPr>
              <a:t>is</a:t>
            </a:r>
            <a:r>
              <a:rPr lang="en-US" b="1" i="1" spc="-10" dirty="0">
                <a:solidFill>
                  <a:schemeClr val="bg1"/>
                </a:solidFill>
                <a:effectLst/>
                <a:latin typeface="+mj-lt"/>
                <a:ea typeface="Calibri Light" panose="020F0302020204030204" pitchFamily="34" charset="0"/>
              </a:rPr>
              <a:t> </a:t>
            </a:r>
            <a:r>
              <a:rPr lang="en-US" b="1" i="1" spc="-5" dirty="0">
                <a:solidFill>
                  <a:schemeClr val="bg1"/>
                </a:solidFill>
                <a:effectLst/>
                <a:latin typeface="+mj-lt"/>
                <a:ea typeface="Calibri Light" panose="020F0302020204030204" pitchFamily="34" charset="0"/>
              </a:rPr>
              <a:t>affecting</a:t>
            </a:r>
            <a:r>
              <a:rPr lang="en-US" b="1" i="1" spc="25" dirty="0">
                <a:solidFill>
                  <a:schemeClr val="bg1"/>
                </a:solidFill>
                <a:effectLst/>
                <a:latin typeface="+mj-lt"/>
                <a:ea typeface="Calibri Light" panose="020F0302020204030204" pitchFamily="34" charset="0"/>
              </a:rPr>
              <a:t> </a:t>
            </a:r>
            <a:r>
              <a:rPr lang="en-US" b="1" i="1" spc="-5" dirty="0">
                <a:solidFill>
                  <a:schemeClr val="bg1"/>
                </a:solidFill>
                <a:effectLst/>
                <a:latin typeface="+mj-lt"/>
                <a:ea typeface="Calibri Light" panose="020F0302020204030204" pitchFamily="34" charset="0"/>
              </a:rPr>
              <a:t>the</a:t>
            </a:r>
            <a:r>
              <a:rPr lang="en-US" b="1" i="1" spc="-45" dirty="0">
                <a:solidFill>
                  <a:schemeClr val="bg1"/>
                </a:solidFill>
                <a:effectLst/>
                <a:latin typeface="+mj-lt"/>
                <a:ea typeface="Calibri Light" panose="020F0302020204030204" pitchFamily="34" charset="0"/>
              </a:rPr>
              <a:t> </a:t>
            </a:r>
            <a:r>
              <a:rPr lang="en-US" b="1" i="1" spc="-5" dirty="0">
                <a:solidFill>
                  <a:schemeClr val="bg1"/>
                </a:solidFill>
                <a:effectLst/>
                <a:latin typeface="+mj-lt"/>
                <a:ea typeface="Calibri Light" panose="020F0302020204030204" pitchFamily="34" charset="0"/>
              </a:rPr>
              <a:t>agriculture</a:t>
            </a:r>
            <a:endParaRPr lang="en-IN" b="1" i="1" dirty="0">
              <a:solidFill>
                <a:schemeClr val="bg1"/>
              </a:solidFill>
              <a:effectLst/>
              <a:latin typeface="+mj-lt"/>
              <a:ea typeface="Calibri Light" panose="020F0302020204030204" pitchFamily="34" charset="0"/>
            </a:endParaRPr>
          </a:p>
        </p:txBody>
      </p:sp>
      <p:pic>
        <p:nvPicPr>
          <p:cNvPr id="6" name="image25.jpeg">
            <a:extLst>
              <a:ext uri="{FF2B5EF4-FFF2-40B4-BE49-F238E27FC236}">
                <a16:creationId xmlns:a16="http://schemas.microsoft.com/office/drawing/2014/main" id="{9D5130E8-CF05-4312-800E-525B2816D7E9}"/>
              </a:ext>
            </a:extLst>
          </p:cNvPr>
          <p:cNvPicPr/>
          <p:nvPr/>
        </p:nvPicPr>
        <p:blipFill>
          <a:blip r:embed="rId3" cstate="print"/>
          <a:stretch>
            <a:fillRect/>
          </a:stretch>
        </p:blipFill>
        <p:spPr>
          <a:xfrm>
            <a:off x="193288" y="1189463"/>
            <a:ext cx="4519961" cy="2437257"/>
          </a:xfrm>
          <a:prstGeom prst="rect">
            <a:avLst/>
          </a:prstGeom>
        </p:spPr>
      </p:pic>
      <p:sp>
        <p:nvSpPr>
          <p:cNvPr id="9" name="TextBox 8">
            <a:extLst>
              <a:ext uri="{FF2B5EF4-FFF2-40B4-BE49-F238E27FC236}">
                <a16:creationId xmlns:a16="http://schemas.microsoft.com/office/drawing/2014/main" id="{8462BA3D-3ED7-4D54-9C62-43B6C6877D11}"/>
              </a:ext>
            </a:extLst>
          </p:cNvPr>
          <p:cNvSpPr txBox="1"/>
          <p:nvPr/>
        </p:nvSpPr>
        <p:spPr>
          <a:xfrm>
            <a:off x="4289504" y="613953"/>
            <a:ext cx="4969727" cy="4401205"/>
          </a:xfrm>
          <a:prstGeom prst="rect">
            <a:avLst/>
          </a:prstGeom>
          <a:noFill/>
        </p:spPr>
        <p:txBody>
          <a:bodyPr wrap="square">
            <a:spAutoFit/>
          </a:bodyPr>
          <a:lstStyle/>
          <a:p>
            <a:pPr marL="742950" lvl="1" indent="-285750">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As</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we</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see</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when</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literacy</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rate</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is</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increased</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employment</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agriculture</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is</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being</a:t>
            </a:r>
            <a:r>
              <a:rPr lang="en-US" sz="1400" spc="-2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reduced</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dramatically</a:t>
            </a:r>
          </a:p>
          <a:p>
            <a:pPr marL="742950" lvl="1" indent="-285750">
              <a:buClr>
                <a:schemeClr val="bg1"/>
              </a:buClr>
              <a:buFont typeface="Arial" panose="020B0604020202020204" pitchFamily="34" charset="0"/>
              <a:buChar char="•"/>
              <a:tabLst>
                <a:tab pos="532765" algn="l"/>
                <a:tab pos="533400" algn="l"/>
              </a:tabLst>
            </a:pPr>
            <a:endParaRPr lang="en-IN" dirty="0">
              <a:solidFill>
                <a:schemeClr val="bg1"/>
              </a:solidFill>
              <a:latin typeface="Calibri" panose="020F0502020204030204" pitchFamily="34" charset="0"/>
              <a:ea typeface="Calibri" panose="020F0502020204030204" pitchFamily="34" charset="0"/>
            </a:endParaRPr>
          </a:p>
          <a:p>
            <a:pPr marL="742950" lvl="1" indent="-285750">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The</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overall</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agricultural</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GDP</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contribution</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has</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taken</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devastating</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toll</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chart</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due</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to</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this</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reason</a:t>
            </a:r>
            <a:r>
              <a:rPr lang="en-US" sz="1400" spc="-15" dirty="0">
                <a:solidFill>
                  <a:schemeClr val="bg1"/>
                </a:solidFill>
                <a:effectLst/>
                <a:latin typeface="Calibri" panose="020F0502020204030204" pitchFamily="34" charset="0"/>
                <a:ea typeface="Calibri" panose="020F0502020204030204" pitchFamily="34" charset="0"/>
              </a:rPr>
              <a:t> </a:t>
            </a:r>
          </a:p>
          <a:p>
            <a:pPr marL="742950" lvl="1" indent="-285750">
              <a:buClr>
                <a:schemeClr val="bg1"/>
              </a:buClr>
              <a:buFont typeface="Arial" panose="020B0604020202020204" pitchFamily="34" charset="0"/>
              <a:buChar char="•"/>
              <a:tabLst>
                <a:tab pos="532765" algn="l"/>
                <a:tab pos="533400" algn="l"/>
              </a:tabLst>
            </a:pPr>
            <a:endParaRPr lang="en-IN" spc="-15" dirty="0">
              <a:solidFill>
                <a:schemeClr val="bg1"/>
              </a:solidFill>
              <a:latin typeface="Calibri" panose="020F0502020204030204" pitchFamily="34" charset="0"/>
              <a:ea typeface="Calibri" panose="020F0502020204030204" pitchFamily="34" charset="0"/>
            </a:endParaRPr>
          </a:p>
          <a:p>
            <a:pPr marL="742950" lvl="1" indent="-285750">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This may actually result in a high GDP Average In overall country’s job sector but the import of food may</a:t>
            </a:r>
            <a:r>
              <a:rPr lang="en-US" sz="1400" spc="-23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cause</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severe</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money</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inflation</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that can affect</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people in</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long</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term.</a:t>
            </a:r>
          </a:p>
          <a:p>
            <a:pPr marL="457200" lvl="1">
              <a:buClr>
                <a:schemeClr val="bg1"/>
              </a:buClr>
              <a:tabLst>
                <a:tab pos="532765" algn="l"/>
                <a:tab pos="533400" algn="l"/>
              </a:tabLst>
            </a:pPr>
            <a:endParaRPr lang="en-IN" dirty="0">
              <a:solidFill>
                <a:schemeClr val="bg1"/>
              </a:solidFill>
              <a:latin typeface="Calibri" panose="020F0502020204030204" pitchFamily="34" charset="0"/>
              <a:ea typeface="Calibri" panose="020F0502020204030204" pitchFamily="34" charset="0"/>
            </a:endParaRPr>
          </a:p>
          <a:p>
            <a:pPr marL="742950" lvl="1" indent="-285750">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Agricultural sector is also important in the overall GDP production as the 87% of total land in India is meant</a:t>
            </a:r>
            <a:r>
              <a:rPr lang="en-US" sz="1400" spc="-23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for</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agriculture.</a:t>
            </a:r>
          </a:p>
          <a:p>
            <a:pPr marL="457200" lvl="1">
              <a:buClr>
                <a:schemeClr val="bg1"/>
              </a:buClr>
              <a:tabLst>
                <a:tab pos="532765" algn="l"/>
                <a:tab pos="533400" algn="l"/>
              </a:tabLst>
            </a:pPr>
            <a:endParaRPr lang="en-IN" dirty="0">
              <a:solidFill>
                <a:schemeClr val="bg1"/>
              </a:solidFill>
              <a:latin typeface="Calibri" panose="020F0502020204030204" pitchFamily="34" charset="0"/>
              <a:ea typeface="Calibri" panose="020F0502020204030204" pitchFamily="34" charset="0"/>
            </a:endParaRPr>
          </a:p>
          <a:p>
            <a:pPr marL="742950" lvl="1" indent="-285750">
              <a:buClr>
                <a:schemeClr val="bg1"/>
              </a:buClr>
              <a:buFont typeface="Arial" panose="020B0604020202020204" pitchFamily="34" charset="0"/>
              <a:buChar char="•"/>
              <a:tabLst>
                <a:tab pos="532765" algn="l"/>
                <a:tab pos="533400" algn="l"/>
              </a:tabLst>
            </a:pPr>
            <a:r>
              <a:rPr lang="en-US" sz="1400" dirty="0">
                <a:solidFill>
                  <a:schemeClr val="bg1"/>
                </a:solidFill>
                <a:effectLst/>
                <a:latin typeface="Calibri" panose="020F0502020204030204" pitchFamily="34" charset="0"/>
                <a:ea typeface="Calibri" panose="020F0502020204030204" pitchFamily="34" charset="0"/>
              </a:rPr>
              <a:t>And the national occupation of India is considered to be Agriculture, poor policies and huge corporate</a:t>
            </a:r>
            <a:r>
              <a:rPr lang="en-US" sz="1400" spc="-23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involvements</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have</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steadily</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affected</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the</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profit</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percentages</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in</a:t>
            </a:r>
            <a:r>
              <a:rPr lang="en-US" sz="1400" spc="-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today’s</a:t>
            </a:r>
            <a:r>
              <a:rPr lang="en-US" sz="1400" spc="-15"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agricultural</a:t>
            </a:r>
            <a:r>
              <a:rPr lang="en-US" sz="1400" spc="-10" dirty="0">
                <a:solidFill>
                  <a:schemeClr val="bg1"/>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rPr>
              <a:t>sector.</a:t>
            </a:r>
            <a:endParaRPr lang="en-IN" sz="14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1477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05</a:t>
            </a:r>
            <a:endParaRPr>
              <a:solidFill>
                <a:schemeClr val="accent5"/>
              </a:solidFill>
            </a:endParaRPr>
          </a:p>
        </p:txBody>
      </p:sp>
      <p:sp>
        <p:nvSpPr>
          <p:cNvPr id="1451" name="Google Shape;1451;p58"/>
          <p:cNvSpPr txBox="1">
            <a:spLocks noGrp="1"/>
          </p:cNvSpPr>
          <p:nvPr>
            <p:ph type="title" idx="2"/>
          </p:nvPr>
        </p:nvSpPr>
        <p:spPr>
          <a:xfrm>
            <a:off x="3155191" y="295863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Visualization &amp; presentation</a:t>
            </a:r>
            <a:endParaRPr dirty="0">
              <a:solidFill>
                <a:schemeClr val="accent5"/>
              </a:solidFill>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EXISTING LITERATURE</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PREPARATION</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8" name="Google Shape;718;p29"/>
          <p:cNvSpPr txBox="1">
            <a:spLocks noGrp="1"/>
          </p:cNvSpPr>
          <p:nvPr>
            <p:ph type="subTitle" idx="13"/>
          </p:nvPr>
        </p:nvSpPr>
        <p:spPr>
          <a:xfrm>
            <a:off x="719599" y="3395477"/>
            <a:ext cx="2693749"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BUILDING A VISUALIZATION</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VISUALIZATION &amp;</a:t>
            </a:r>
          </a:p>
          <a:p>
            <a:pPr marL="0" lvl="0" indent="0" algn="ctr" rtl="0">
              <a:spcBef>
                <a:spcPts val="0"/>
              </a:spcBef>
              <a:spcAft>
                <a:spcPts val="0"/>
              </a:spcAft>
              <a:buNone/>
            </a:pPr>
            <a:r>
              <a:rPr lang="en-IN" dirty="0"/>
              <a:t> PRESENTATION</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24" name="Google Shape;724;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FINDINGS &amp; CONCLUSION</a:t>
            </a:r>
            <a:endParaRPr dirty="0"/>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7" name="TextBox 6">
            <a:extLst>
              <a:ext uri="{FF2B5EF4-FFF2-40B4-BE49-F238E27FC236}">
                <a16:creationId xmlns:a16="http://schemas.microsoft.com/office/drawing/2014/main" id="{31F59E8D-37D4-413F-973C-C0A415ECD542}"/>
              </a:ext>
            </a:extLst>
          </p:cNvPr>
          <p:cNvSpPr txBox="1"/>
          <p:nvPr/>
        </p:nvSpPr>
        <p:spPr>
          <a:xfrm>
            <a:off x="955288" y="679581"/>
            <a:ext cx="2278566" cy="307777"/>
          </a:xfrm>
          <a:prstGeom prst="rect">
            <a:avLst/>
          </a:prstGeom>
          <a:noFill/>
        </p:spPr>
        <p:txBody>
          <a:bodyPr wrap="square">
            <a:spAutoFit/>
          </a:bodyPr>
          <a:lstStyle/>
          <a:p>
            <a:pPr marL="438150">
              <a:spcBef>
                <a:spcPts val="900"/>
              </a:spcBef>
              <a:spcAft>
                <a:spcPts val="0"/>
              </a:spcAft>
            </a:pPr>
            <a:r>
              <a:rPr lang="en-US" sz="1400" b="1" i="1" dirty="0">
                <a:solidFill>
                  <a:schemeClr val="bg1"/>
                </a:solidFill>
                <a:effectLst/>
                <a:latin typeface="+mj-lt"/>
                <a:ea typeface="Calibri Light" panose="020F0302020204030204" pitchFamily="34" charset="0"/>
              </a:rPr>
              <a:t>Dashboard:</a:t>
            </a:r>
            <a:endParaRPr lang="en-IN" sz="1400" b="1" i="1" dirty="0">
              <a:solidFill>
                <a:schemeClr val="bg1"/>
              </a:solidFill>
              <a:effectLst/>
              <a:latin typeface="+mj-lt"/>
              <a:ea typeface="Calibri Light" panose="020F0302020204030204" pitchFamily="34" charset="0"/>
            </a:endParaRPr>
          </a:p>
        </p:txBody>
      </p:sp>
      <p:sp>
        <p:nvSpPr>
          <p:cNvPr id="3" name="Rectangle 4">
            <a:extLst>
              <a:ext uri="{FF2B5EF4-FFF2-40B4-BE49-F238E27FC236}">
                <a16:creationId xmlns:a16="http://schemas.microsoft.com/office/drawing/2014/main" id="{9EFD1E6B-56E0-4AD2-ADC4-A6DEF49274F9}"/>
              </a:ext>
            </a:extLst>
          </p:cNvPr>
          <p:cNvSpPr>
            <a:spLocks noChangeArrowheads="1"/>
          </p:cNvSpPr>
          <p:nvPr/>
        </p:nvSpPr>
        <p:spPr bwMode="auto">
          <a:xfrm>
            <a:off x="63190" y="9627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
            <a:extLst>
              <a:ext uri="{FF2B5EF4-FFF2-40B4-BE49-F238E27FC236}">
                <a16:creationId xmlns:a16="http://schemas.microsoft.com/office/drawing/2014/main" id="{8A6F112F-0146-4432-830E-6ABDB0E36297}"/>
              </a:ext>
            </a:extLst>
          </p:cNvPr>
          <p:cNvGrpSpPr>
            <a:grpSpLocks/>
          </p:cNvGrpSpPr>
          <p:nvPr/>
        </p:nvGrpSpPr>
        <p:grpSpPr bwMode="auto">
          <a:xfrm>
            <a:off x="63190" y="1353024"/>
            <a:ext cx="4367561" cy="2827733"/>
            <a:chOff x="0" y="0"/>
            <a:chExt cx="9441" cy="4762"/>
          </a:xfrm>
        </p:grpSpPr>
        <p:pic>
          <p:nvPicPr>
            <p:cNvPr id="7171" name="Picture 3">
              <a:extLst>
                <a:ext uri="{FF2B5EF4-FFF2-40B4-BE49-F238E27FC236}">
                  <a16:creationId xmlns:a16="http://schemas.microsoft.com/office/drawing/2014/main" id="{10D3FDEE-3224-4C85-8DBD-AC51A360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 y="15"/>
              <a:ext cx="9411" cy="47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9C48CEE2-6206-49D2-8BF0-A00B4D18D35C}"/>
                </a:ext>
              </a:extLst>
            </p:cNvPr>
            <p:cNvSpPr>
              <a:spLocks noChangeArrowheads="1"/>
            </p:cNvSpPr>
            <p:nvPr/>
          </p:nvSpPr>
          <p:spPr bwMode="auto">
            <a:xfrm>
              <a:off x="7" y="7"/>
              <a:ext cx="9426" cy="47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TextBox 11">
            <a:extLst>
              <a:ext uri="{FF2B5EF4-FFF2-40B4-BE49-F238E27FC236}">
                <a16:creationId xmlns:a16="http://schemas.microsoft.com/office/drawing/2014/main" id="{794EA10F-4EA6-4A33-BA82-4C91D32FAFFD}"/>
              </a:ext>
            </a:extLst>
          </p:cNvPr>
          <p:cNvSpPr txBox="1"/>
          <p:nvPr/>
        </p:nvSpPr>
        <p:spPr>
          <a:xfrm>
            <a:off x="5553307" y="654945"/>
            <a:ext cx="3207835" cy="307777"/>
          </a:xfrm>
          <a:prstGeom prst="rect">
            <a:avLst/>
          </a:prstGeom>
          <a:noFill/>
        </p:spPr>
        <p:txBody>
          <a:bodyPr wrap="square">
            <a:spAutoFit/>
          </a:bodyPr>
          <a:lstStyle/>
          <a:p>
            <a:pPr algn="ctr"/>
            <a:r>
              <a:rPr lang="en-US" sz="1400" b="1" i="1" dirty="0">
                <a:solidFill>
                  <a:schemeClr val="bg1"/>
                </a:solidFill>
                <a:effectLst/>
                <a:latin typeface="+mj-lt"/>
                <a:ea typeface="Calibri" panose="020F0502020204030204" pitchFamily="34" charset="0"/>
              </a:rPr>
              <a:t>STORY</a:t>
            </a:r>
            <a:endParaRPr lang="en-IN" b="1" i="1" dirty="0">
              <a:solidFill>
                <a:schemeClr val="bg1"/>
              </a:solidFill>
              <a:latin typeface="+mj-lt"/>
            </a:endParaRPr>
          </a:p>
        </p:txBody>
      </p:sp>
      <p:grpSp>
        <p:nvGrpSpPr>
          <p:cNvPr id="15" name="Group 9">
            <a:extLst>
              <a:ext uri="{FF2B5EF4-FFF2-40B4-BE49-F238E27FC236}">
                <a16:creationId xmlns:a16="http://schemas.microsoft.com/office/drawing/2014/main" id="{E9793FBC-98EE-4C4A-8F4D-91BD3EAD8294}"/>
              </a:ext>
            </a:extLst>
          </p:cNvPr>
          <p:cNvGrpSpPr>
            <a:grpSpLocks/>
          </p:cNvGrpSpPr>
          <p:nvPr/>
        </p:nvGrpSpPr>
        <p:grpSpPr bwMode="auto">
          <a:xfrm>
            <a:off x="4716952" y="1326480"/>
            <a:ext cx="4353683" cy="2754843"/>
            <a:chOff x="0" y="0"/>
            <a:chExt cx="9180" cy="5051"/>
          </a:xfrm>
        </p:grpSpPr>
        <p:pic>
          <p:nvPicPr>
            <p:cNvPr id="7178" name="Picture 10">
              <a:extLst>
                <a:ext uri="{FF2B5EF4-FFF2-40B4-BE49-F238E27FC236}">
                  <a16:creationId xmlns:a16="http://schemas.microsoft.com/office/drawing/2014/main" id="{3CA6C8AB-CC40-4462-9FE8-866A7BB14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 y="15"/>
              <a:ext cx="9150" cy="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a:extLst>
                <a:ext uri="{FF2B5EF4-FFF2-40B4-BE49-F238E27FC236}">
                  <a16:creationId xmlns:a16="http://schemas.microsoft.com/office/drawing/2014/main" id="{F2FAF782-922C-4762-92C7-8CA1C0E579A9}"/>
                </a:ext>
              </a:extLst>
            </p:cNvPr>
            <p:cNvSpPr>
              <a:spLocks noChangeArrowheads="1"/>
            </p:cNvSpPr>
            <p:nvPr/>
          </p:nvSpPr>
          <p:spPr bwMode="auto">
            <a:xfrm>
              <a:off x="7" y="7"/>
              <a:ext cx="9165" cy="50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070211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06</a:t>
            </a:r>
            <a:endParaRPr>
              <a:solidFill>
                <a:schemeClr val="accent6"/>
              </a:solidFill>
            </a:endParaRPr>
          </a:p>
        </p:txBody>
      </p:sp>
      <p:sp>
        <p:nvSpPr>
          <p:cNvPr id="1520" name="Google Shape;1520;p60"/>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Results &amp; conclusion</a:t>
            </a:r>
            <a:endParaRPr dirty="0">
              <a:solidFill>
                <a:schemeClr val="accent6"/>
              </a:solidFill>
            </a:endParaRPr>
          </a:p>
        </p:txBody>
      </p:sp>
      <p:grpSp>
        <p:nvGrpSpPr>
          <p:cNvPr id="1521" name="Google Shape;1521;p60"/>
          <p:cNvGrpSpPr/>
          <p:nvPr/>
        </p:nvGrpSpPr>
        <p:grpSpPr>
          <a:xfrm>
            <a:off x="6846072" y="1383073"/>
            <a:ext cx="1828998" cy="2405007"/>
            <a:chOff x="1809575" y="238125"/>
            <a:chExt cx="3981275" cy="5219200"/>
          </a:xfrm>
        </p:grpSpPr>
        <p:sp>
          <p:nvSpPr>
            <p:cNvPr id="1522" name="Google Shape;1522;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320586" y="1453383"/>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78" name="Google Shape;878;p37"/>
          <p:cNvSpPr txBox="1">
            <a:spLocks noGrp="1"/>
          </p:cNvSpPr>
          <p:nvPr>
            <p:ph type="body" idx="1"/>
          </p:nvPr>
        </p:nvSpPr>
        <p:spPr>
          <a:xfrm>
            <a:off x="4653775" y="2066317"/>
            <a:ext cx="4249564" cy="1915765"/>
          </a:xfrm>
          <a:prstGeom prst="rect">
            <a:avLst/>
          </a:prstGeom>
        </p:spPr>
        <p:txBody>
          <a:bodyPr spcFirstLastPara="1" wrap="square" lIns="91425" tIns="91425" rIns="91425" bIns="91425" anchor="t" anchorCtr="0">
            <a:noAutofit/>
          </a:bodyPr>
          <a:lstStyle/>
          <a:p>
            <a:pPr marL="742950" lvl="1" indent="-285750">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Building</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more</a:t>
            </a:r>
            <a:r>
              <a:rPr lang="en-US" sz="1200"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schools</a:t>
            </a:r>
            <a:r>
              <a:rPr lang="en-US" sz="1200" b="1" spc="-10"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in</a:t>
            </a:r>
            <a:r>
              <a:rPr lang="en-US" sz="1200" b="1" spc="-10"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rural</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areas</a:t>
            </a:r>
            <a:r>
              <a:rPr lang="en-US" sz="1200" dirty="0">
                <a:effectLst/>
                <a:latin typeface="+mn-lt"/>
                <a:ea typeface="Symbol" panose="05050102010706020507" pitchFamily="18" charset="2"/>
                <a:cs typeface="Symbol" panose="05050102010706020507" pitchFamily="18" charset="2"/>
              </a:rPr>
              <a:t>.</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5"/>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Overall</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government</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expenditure</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for</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the</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Education</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sector</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has</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to</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be</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increased.</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0"/>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Encourage</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people</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to</a:t>
            </a:r>
            <a:r>
              <a:rPr lang="en-US" sz="1200" spc="-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enroll</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their</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children</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in</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Public</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Schools</a:t>
            </a:r>
            <a:r>
              <a:rPr lang="en-US" sz="1200" b="1" spc="-10"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and</a:t>
            </a:r>
            <a:r>
              <a:rPr lang="en-US" sz="1200" b="1"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Universities</a:t>
            </a:r>
            <a:r>
              <a:rPr lang="en-US" sz="1200" dirty="0">
                <a:effectLst/>
                <a:latin typeface="+mn-lt"/>
                <a:ea typeface="Symbol" panose="05050102010706020507" pitchFamily="18" charset="2"/>
                <a:cs typeface="Symbol" panose="05050102010706020507" pitchFamily="18" charset="2"/>
              </a:rPr>
              <a:t>.</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5"/>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Creating</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new</a:t>
            </a:r>
            <a:r>
              <a:rPr lang="en-US" sz="1200" spc="-15"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innovative</a:t>
            </a:r>
            <a:r>
              <a:rPr lang="en-US" sz="1200" b="1" spc="-20" dirty="0">
                <a:effectLst/>
                <a:latin typeface="+mn-lt"/>
                <a:ea typeface="Symbol" panose="05050102010706020507" pitchFamily="18" charset="2"/>
                <a:cs typeface="Symbol" panose="05050102010706020507" pitchFamily="18" charset="2"/>
              </a:rPr>
              <a:t> </a:t>
            </a:r>
            <a:r>
              <a:rPr lang="en-US" sz="1200" b="1" dirty="0">
                <a:effectLst/>
                <a:latin typeface="+mn-lt"/>
                <a:ea typeface="Symbol" panose="05050102010706020507" pitchFamily="18" charset="2"/>
                <a:cs typeface="Symbol" panose="05050102010706020507" pitchFamily="18" charset="2"/>
              </a:rPr>
              <a:t>courses</a:t>
            </a:r>
            <a:r>
              <a:rPr lang="en-US" sz="1200" b="1"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for</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children</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to</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choose</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from.</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0"/>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Better</a:t>
            </a:r>
            <a:r>
              <a:rPr lang="en-US" sz="1200" spc="-2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literacy</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rate</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lower</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the</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poverty</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occurrence.</a:t>
            </a:r>
            <a:endParaRPr lang="en-IN" sz="1200" dirty="0">
              <a:effectLst/>
              <a:latin typeface="+mn-lt"/>
              <a:ea typeface="Symbol" panose="05050102010706020507" pitchFamily="18" charset="2"/>
              <a:cs typeface="Symbol" panose="05050102010706020507" pitchFamily="18" charset="2"/>
            </a:endParaRPr>
          </a:p>
          <a:p>
            <a:pPr marL="139700" indent="0">
              <a:buNone/>
            </a:pPr>
            <a:endParaRPr lang="en-IN" sz="1200" dirty="0">
              <a:effectLst/>
              <a:latin typeface="+mn-lt"/>
              <a:ea typeface="Calibri" panose="020F0502020204030204" pitchFamily="34" charset="0"/>
            </a:endParaRPr>
          </a:p>
        </p:txBody>
      </p:sp>
      <p:sp>
        <p:nvSpPr>
          <p:cNvPr id="879" name="Google Shape;879;p37"/>
          <p:cNvSpPr txBox="1">
            <a:spLocks noGrp="1"/>
          </p:cNvSpPr>
          <p:nvPr>
            <p:ph type="body" idx="2"/>
          </p:nvPr>
        </p:nvSpPr>
        <p:spPr>
          <a:xfrm>
            <a:off x="138605" y="1858482"/>
            <a:ext cx="4416435" cy="2598158"/>
          </a:xfrm>
          <a:prstGeom prst="rect">
            <a:avLst/>
          </a:prstGeom>
        </p:spPr>
        <p:txBody>
          <a:bodyPr spcFirstLastPara="1" wrap="square" lIns="91425" tIns="91425" rIns="91425" bIns="91425" anchor="t" anchorCtr="0">
            <a:noAutofit/>
          </a:bodyPr>
          <a:lstStyle/>
          <a:p>
            <a:pPr marL="171450" indent="-171450" algn="l">
              <a:buSzPts val="1100"/>
            </a:pPr>
            <a:r>
              <a:rPr lang="en-US" sz="1200" dirty="0">
                <a:latin typeface="+mn-lt"/>
              </a:rPr>
              <a:t>As of now unlike many other Eastern Countries like UAE etc. Gender based literacy isn’t a big issue comparatively.</a:t>
            </a:r>
          </a:p>
          <a:p>
            <a:pPr marL="0" indent="0" algn="l">
              <a:buSzPts val="1100"/>
              <a:buNone/>
            </a:pPr>
            <a:endParaRPr lang="en-US" sz="1200" dirty="0">
              <a:latin typeface="+mn-lt"/>
            </a:endParaRPr>
          </a:p>
          <a:p>
            <a:pPr marL="171450" indent="-171450" algn="l">
              <a:buSzPts val="1100"/>
            </a:pPr>
            <a:r>
              <a:rPr lang="en-US" sz="1200" dirty="0">
                <a:latin typeface="+mn-lt"/>
              </a:rPr>
              <a:t> Northern India constitute major part of literate and illiterate population meaning that it has equal ratio of literacy and illiteracy.</a:t>
            </a:r>
          </a:p>
          <a:p>
            <a:pPr marL="0" indent="0" algn="l">
              <a:buSzPts val="1100"/>
              <a:buNone/>
            </a:pPr>
            <a:endParaRPr lang="en-US" sz="1200" dirty="0">
              <a:latin typeface="+mn-lt"/>
            </a:endParaRPr>
          </a:p>
          <a:p>
            <a:pPr marL="171450" indent="-171450" algn="l">
              <a:buSzPts val="1100"/>
            </a:pPr>
            <a:r>
              <a:rPr lang="en-US" sz="1200" dirty="0">
                <a:latin typeface="+mn-lt"/>
              </a:rPr>
              <a:t>When it comes to educational expenditure government doesn’t spend much, same way majority of the literal population come from the private schools hence the % of people who couldn’t afford to go private school opt for Public schools but still the chances of having a school in all the populous states in all the district is a challenge hence the illiteracy rate.</a:t>
            </a:r>
            <a:endParaRPr sz="1200" dirty="0">
              <a:latin typeface="+mn-lt"/>
            </a:endParaRPr>
          </a:p>
        </p:txBody>
      </p:sp>
      <p:sp>
        <p:nvSpPr>
          <p:cNvPr id="880" name="Google Shape;880;p37"/>
          <p:cNvSpPr txBox="1">
            <a:spLocks noGrp="1"/>
          </p:cNvSpPr>
          <p:nvPr>
            <p:ph type="title" idx="3"/>
          </p:nvPr>
        </p:nvSpPr>
        <p:spPr>
          <a:xfrm>
            <a:off x="1149875" y="1413240"/>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grpSp>
        <p:nvGrpSpPr>
          <p:cNvPr id="882" name="Google Shape;882;p37"/>
          <p:cNvGrpSpPr/>
          <p:nvPr/>
        </p:nvGrpSpPr>
        <p:grpSpPr>
          <a:xfrm>
            <a:off x="6098819" y="923939"/>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1876936" y="923951"/>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Title 6">
            <a:extLst>
              <a:ext uri="{FF2B5EF4-FFF2-40B4-BE49-F238E27FC236}">
                <a16:creationId xmlns:a16="http://schemas.microsoft.com/office/drawing/2014/main" id="{CD56001E-A3A3-4CDC-A448-4F72A446F65B}"/>
              </a:ext>
            </a:extLst>
          </p:cNvPr>
          <p:cNvSpPr>
            <a:spLocks noGrp="1"/>
          </p:cNvSpPr>
          <p:nvPr>
            <p:ph type="title" idx="4"/>
          </p:nvPr>
        </p:nvSpPr>
        <p:spPr>
          <a:xfrm>
            <a:off x="801775" y="85432"/>
            <a:ext cx="7704000" cy="572700"/>
          </a:xfrm>
        </p:spPr>
        <p:txBody>
          <a:bodyPr/>
          <a:lstStyle/>
          <a:p>
            <a:pPr algn="ctr"/>
            <a:r>
              <a:rPr lang="en-IN" dirty="0"/>
              <a:t>Literacy</a:t>
            </a:r>
          </a:p>
        </p:txBody>
      </p:sp>
    </p:spTree>
    <p:extLst>
      <p:ext uri="{BB962C8B-B14F-4D97-AF65-F5344CB8AC3E}">
        <p14:creationId xmlns:p14="http://schemas.microsoft.com/office/powerpoint/2010/main" val="2251989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047901" y="1465427"/>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78" name="Google Shape;878;p37"/>
          <p:cNvSpPr txBox="1">
            <a:spLocks noGrp="1"/>
          </p:cNvSpPr>
          <p:nvPr>
            <p:ph type="body" idx="1"/>
          </p:nvPr>
        </p:nvSpPr>
        <p:spPr>
          <a:xfrm>
            <a:off x="4809896" y="1911766"/>
            <a:ext cx="4161895" cy="2189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latin typeface="+mn-lt"/>
              </a:rPr>
              <a:t>•Fixing the Illiteracy rate in weaker states can be useful for expansion of the services sector as it is 8th place in the top 10 countries with highest service sector with a value of 1.</a:t>
            </a:r>
          </a:p>
          <a:p>
            <a:pPr marL="0" lvl="0" indent="0" algn="l" rtl="0">
              <a:spcBef>
                <a:spcPts val="0"/>
              </a:spcBef>
              <a:spcAft>
                <a:spcPts val="0"/>
              </a:spcAft>
              <a:buClr>
                <a:schemeClr val="dk1"/>
              </a:buClr>
              <a:buSzPts val="1100"/>
              <a:buFont typeface="Arial"/>
              <a:buNone/>
            </a:pPr>
            <a:endParaRPr lang="en-US" sz="1200" dirty="0">
              <a:latin typeface="+mn-lt"/>
            </a:endParaRPr>
          </a:p>
          <a:p>
            <a:pPr marL="0" lvl="0" indent="0" algn="l" rtl="0">
              <a:spcBef>
                <a:spcPts val="0"/>
              </a:spcBef>
              <a:spcAft>
                <a:spcPts val="0"/>
              </a:spcAft>
              <a:buClr>
                <a:schemeClr val="dk1"/>
              </a:buClr>
              <a:buSzPts val="1100"/>
              <a:buFont typeface="Arial"/>
              <a:buNone/>
            </a:pPr>
            <a:r>
              <a:rPr lang="en-US" sz="1200" dirty="0">
                <a:latin typeface="+mn-lt"/>
              </a:rPr>
              <a:t>•Modification of Industrial laws, Environmental laws and Managing Migration Rate should be implemented.</a:t>
            </a:r>
          </a:p>
          <a:p>
            <a:pPr marL="0" lvl="0" indent="0" algn="l" rtl="0">
              <a:spcBef>
                <a:spcPts val="0"/>
              </a:spcBef>
              <a:spcAft>
                <a:spcPts val="0"/>
              </a:spcAft>
              <a:buClr>
                <a:schemeClr val="dk1"/>
              </a:buClr>
              <a:buSzPts val="1100"/>
              <a:buFont typeface="Arial"/>
              <a:buNone/>
            </a:pPr>
            <a:endParaRPr lang="en-US" sz="1200" dirty="0">
              <a:latin typeface="+mn-lt"/>
            </a:endParaRPr>
          </a:p>
          <a:p>
            <a:pPr marL="0" lvl="0" indent="0" algn="l" rtl="0">
              <a:spcBef>
                <a:spcPts val="0"/>
              </a:spcBef>
              <a:spcAft>
                <a:spcPts val="0"/>
              </a:spcAft>
              <a:buClr>
                <a:schemeClr val="dk1"/>
              </a:buClr>
              <a:buSzPts val="1100"/>
              <a:buFont typeface="Arial"/>
              <a:buNone/>
            </a:pPr>
            <a:r>
              <a:rPr lang="en-US" sz="1200" dirty="0">
                <a:latin typeface="+mn-lt"/>
              </a:rPr>
              <a:t>•Unemployment causes lesser overall GDP that constitute the wastage of the </a:t>
            </a:r>
            <a:r>
              <a:rPr lang="en-US" sz="1200" dirty="0" err="1">
                <a:latin typeface="+mn-lt"/>
              </a:rPr>
              <a:t>labour</a:t>
            </a:r>
            <a:r>
              <a:rPr lang="en-US" sz="1200" dirty="0">
                <a:latin typeface="+mn-lt"/>
              </a:rPr>
              <a:t> power so that has to be fixed.</a:t>
            </a:r>
          </a:p>
          <a:p>
            <a:pPr marL="0" lvl="0" indent="0" algn="l" rtl="0">
              <a:spcBef>
                <a:spcPts val="0"/>
              </a:spcBef>
              <a:spcAft>
                <a:spcPts val="0"/>
              </a:spcAft>
              <a:buClr>
                <a:schemeClr val="dk1"/>
              </a:buClr>
              <a:buSzPts val="1100"/>
              <a:buFont typeface="Arial"/>
              <a:buNone/>
            </a:pPr>
            <a:endParaRPr sz="1200" dirty="0">
              <a:latin typeface="+mn-lt"/>
            </a:endParaRPr>
          </a:p>
        </p:txBody>
      </p:sp>
      <p:sp>
        <p:nvSpPr>
          <p:cNvPr id="879" name="Google Shape;879;p37"/>
          <p:cNvSpPr txBox="1">
            <a:spLocks noGrp="1"/>
          </p:cNvSpPr>
          <p:nvPr>
            <p:ph type="body" idx="2"/>
          </p:nvPr>
        </p:nvSpPr>
        <p:spPr>
          <a:xfrm>
            <a:off x="362671" y="2057849"/>
            <a:ext cx="3971435" cy="1480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b="0" i="0" dirty="0">
                <a:solidFill>
                  <a:schemeClr val="bg1"/>
                </a:solidFill>
                <a:effectLst/>
                <a:latin typeface="+mn-lt"/>
              </a:rPr>
              <a:t>Most of the </a:t>
            </a:r>
            <a:r>
              <a:rPr lang="en-US" sz="1200" b="0" i="0" dirty="0" err="1">
                <a:solidFill>
                  <a:schemeClr val="bg1"/>
                </a:solidFill>
                <a:effectLst/>
                <a:latin typeface="+mn-lt"/>
              </a:rPr>
              <a:t>labour</a:t>
            </a:r>
            <a:r>
              <a:rPr lang="en-US" sz="1200" b="0" i="0" dirty="0">
                <a:solidFill>
                  <a:schemeClr val="bg1"/>
                </a:solidFill>
                <a:effectLst/>
                <a:latin typeface="+mn-lt"/>
              </a:rPr>
              <a:t> comes from three major sectors Agriculture, Industrialization, Public Services. </a:t>
            </a:r>
          </a:p>
          <a:p>
            <a:pPr marL="0" lvl="0" indent="0" algn="l" rtl="0">
              <a:spcBef>
                <a:spcPts val="0"/>
              </a:spcBef>
              <a:spcAft>
                <a:spcPts val="0"/>
              </a:spcAft>
              <a:buClr>
                <a:schemeClr val="dk1"/>
              </a:buClr>
              <a:buSzPts val="1100"/>
              <a:buFont typeface="Arial"/>
              <a:buNone/>
            </a:pPr>
            <a:endParaRPr lang="en-US" sz="1200" dirty="0">
              <a:solidFill>
                <a:schemeClr val="bg1"/>
              </a:solidFill>
              <a:latin typeface="+mn-lt"/>
            </a:endParaRPr>
          </a:p>
          <a:p>
            <a:pPr marL="0" lvl="0" indent="0" algn="l" rtl="0">
              <a:spcBef>
                <a:spcPts val="0"/>
              </a:spcBef>
              <a:spcAft>
                <a:spcPts val="0"/>
              </a:spcAft>
              <a:buClr>
                <a:schemeClr val="dk1"/>
              </a:buClr>
              <a:buSzPts val="1100"/>
              <a:buFont typeface="Arial"/>
              <a:buNone/>
            </a:pPr>
            <a:r>
              <a:rPr lang="en-US" sz="1200" b="0" i="0" dirty="0">
                <a:solidFill>
                  <a:schemeClr val="bg1"/>
                </a:solidFill>
                <a:effectLst/>
                <a:latin typeface="+mn-lt"/>
              </a:rPr>
              <a:t>Agricultural </a:t>
            </a:r>
            <a:r>
              <a:rPr lang="en-US" sz="1200" b="0" i="0" dirty="0" err="1">
                <a:solidFill>
                  <a:schemeClr val="bg1"/>
                </a:solidFill>
                <a:effectLst/>
                <a:latin typeface="+mn-lt"/>
              </a:rPr>
              <a:t>labour</a:t>
            </a:r>
            <a:r>
              <a:rPr lang="en-US" sz="1200" b="0" i="0" dirty="0">
                <a:solidFill>
                  <a:schemeClr val="bg1"/>
                </a:solidFill>
                <a:effectLst/>
                <a:latin typeface="+mn-lt"/>
              </a:rPr>
              <a:t> power is highest in all the States in India be it economically Weak or well developed all the states have 50% of </a:t>
            </a:r>
            <a:r>
              <a:rPr lang="en-US" sz="1200" b="0" i="0" dirty="0" err="1">
                <a:solidFill>
                  <a:schemeClr val="bg1"/>
                </a:solidFill>
                <a:effectLst/>
                <a:latin typeface="+mn-lt"/>
              </a:rPr>
              <a:t>labour</a:t>
            </a:r>
            <a:r>
              <a:rPr lang="en-US" sz="1200" b="0" i="0" dirty="0">
                <a:solidFill>
                  <a:schemeClr val="bg1"/>
                </a:solidFill>
                <a:effectLst/>
                <a:latin typeface="+mn-lt"/>
              </a:rPr>
              <a:t> power being indulged in Agriculture. Most of the population are involved in Agriculture &amp; Related occupation.</a:t>
            </a:r>
            <a:endParaRPr sz="1200" dirty="0">
              <a:solidFill>
                <a:schemeClr val="bg1"/>
              </a:solidFill>
              <a:latin typeface="+mn-lt"/>
            </a:endParaRPr>
          </a:p>
        </p:txBody>
      </p:sp>
      <p:sp>
        <p:nvSpPr>
          <p:cNvPr id="880" name="Google Shape;880;p37"/>
          <p:cNvSpPr txBox="1">
            <a:spLocks noGrp="1"/>
          </p:cNvSpPr>
          <p:nvPr>
            <p:ph type="title" idx="3"/>
          </p:nvPr>
        </p:nvSpPr>
        <p:spPr>
          <a:xfrm>
            <a:off x="1435322" y="1502668"/>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grpSp>
        <p:nvGrpSpPr>
          <p:cNvPr id="882" name="Google Shape;882;p37"/>
          <p:cNvGrpSpPr/>
          <p:nvPr/>
        </p:nvGrpSpPr>
        <p:grpSpPr>
          <a:xfrm>
            <a:off x="5764823" y="896639"/>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273065" y="896639"/>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Title 6">
            <a:extLst>
              <a:ext uri="{FF2B5EF4-FFF2-40B4-BE49-F238E27FC236}">
                <a16:creationId xmlns:a16="http://schemas.microsoft.com/office/drawing/2014/main" id="{CD56001E-A3A3-4CDC-A448-4F72A446F65B}"/>
              </a:ext>
            </a:extLst>
          </p:cNvPr>
          <p:cNvSpPr>
            <a:spLocks noGrp="1"/>
          </p:cNvSpPr>
          <p:nvPr>
            <p:ph type="title" idx="4"/>
          </p:nvPr>
        </p:nvSpPr>
        <p:spPr>
          <a:xfrm>
            <a:off x="638224" y="189166"/>
            <a:ext cx="7704000" cy="572700"/>
          </a:xfrm>
        </p:spPr>
        <p:txBody>
          <a:bodyPr/>
          <a:lstStyle/>
          <a:p>
            <a:pPr marL="342900" lvl="0" indent="-342900" algn="ctr">
              <a:spcBef>
                <a:spcPts val="1195"/>
              </a:spcBef>
              <a:tabLst>
                <a:tab pos="304800" algn="l"/>
              </a:tabLst>
            </a:pPr>
            <a:r>
              <a:rPr lang="en-US" sz="1800" spc="-10" dirty="0" err="1">
                <a:solidFill>
                  <a:schemeClr val="bg1"/>
                </a:solidFill>
                <a:effectLst/>
                <a:latin typeface="+mn-lt"/>
                <a:ea typeface="Calibri Light" panose="020F0302020204030204" pitchFamily="34" charset="0"/>
              </a:rPr>
              <a:t>Labour</a:t>
            </a:r>
            <a:r>
              <a:rPr lang="en-US" sz="1800" spc="-45" dirty="0">
                <a:solidFill>
                  <a:schemeClr val="bg1"/>
                </a:solidFill>
                <a:effectLst/>
                <a:latin typeface="+mn-lt"/>
                <a:ea typeface="Calibri Light" panose="020F0302020204030204" pitchFamily="34" charset="0"/>
              </a:rPr>
              <a:t> </a:t>
            </a:r>
            <a:r>
              <a:rPr lang="en-US" sz="1800" spc="-10" dirty="0">
                <a:solidFill>
                  <a:schemeClr val="bg1"/>
                </a:solidFill>
                <a:effectLst/>
                <a:latin typeface="+mn-lt"/>
                <a:ea typeface="Calibri Light" panose="020F0302020204030204" pitchFamily="34" charset="0"/>
              </a:rPr>
              <a:t>Force</a:t>
            </a:r>
            <a:r>
              <a:rPr lang="en-US" sz="1800" spc="-40" dirty="0">
                <a:solidFill>
                  <a:schemeClr val="bg1"/>
                </a:solidFill>
                <a:effectLst/>
                <a:latin typeface="+mn-lt"/>
                <a:ea typeface="Calibri Light" panose="020F0302020204030204" pitchFamily="34" charset="0"/>
              </a:rPr>
              <a:t> </a:t>
            </a:r>
            <a:r>
              <a:rPr lang="en-US" sz="1800" spc="-10" dirty="0">
                <a:solidFill>
                  <a:schemeClr val="bg1"/>
                </a:solidFill>
                <a:effectLst/>
                <a:latin typeface="+mn-lt"/>
                <a:ea typeface="Calibri Light" panose="020F0302020204030204" pitchFamily="34" charset="0"/>
              </a:rPr>
              <a:t>Participation</a:t>
            </a:r>
            <a:r>
              <a:rPr lang="en-IN" sz="1800" spc="-15" dirty="0">
                <a:solidFill>
                  <a:schemeClr val="bg1"/>
                </a:solidFill>
                <a:effectLst/>
                <a:latin typeface="+mn-lt"/>
                <a:ea typeface="Calibri Light" panose="020F0302020204030204" pitchFamily="34" charset="0"/>
              </a:rPr>
              <a:t/>
            </a:r>
            <a:br>
              <a:rPr lang="en-IN" sz="1800" spc="-15" dirty="0">
                <a:solidFill>
                  <a:schemeClr val="bg1"/>
                </a:solidFill>
                <a:effectLst/>
                <a:latin typeface="+mn-lt"/>
                <a:ea typeface="Calibri Light" panose="020F0302020204030204" pitchFamily="34" charset="0"/>
              </a:rPr>
            </a:br>
            <a:r>
              <a:rPr lang="en-US" sz="1800" dirty="0">
                <a:solidFill>
                  <a:schemeClr val="bg1"/>
                </a:solidFill>
                <a:effectLst/>
                <a:latin typeface="+mn-lt"/>
                <a:ea typeface="Calibri" panose="020F0502020204030204" pitchFamily="34" charset="0"/>
                <a:cs typeface="Calibri" panose="020F0502020204030204" pitchFamily="34" charset="0"/>
              </a:rPr>
              <a:t> </a:t>
            </a:r>
            <a:r>
              <a:rPr lang="en-IN" sz="1800" dirty="0">
                <a:solidFill>
                  <a:schemeClr val="bg1"/>
                </a:solidFill>
                <a:effectLst/>
                <a:latin typeface="+mn-lt"/>
                <a:ea typeface="Calibri" panose="020F0502020204030204" pitchFamily="34" charset="0"/>
              </a:rPr>
              <a:t/>
            </a:r>
            <a:br>
              <a:rPr lang="en-IN" sz="1800" dirty="0">
                <a:solidFill>
                  <a:schemeClr val="bg1"/>
                </a:solidFill>
                <a:effectLst/>
                <a:latin typeface="+mn-lt"/>
                <a:ea typeface="Calibri" panose="020F0502020204030204" pitchFamily="34" charset="0"/>
              </a:rPr>
            </a:br>
            <a:endParaRPr lang="en-IN" dirty="0">
              <a:solidFill>
                <a:schemeClr val="bg1"/>
              </a:solidFill>
              <a:latin typeface="+mn-lt"/>
            </a:endParaRPr>
          </a:p>
        </p:txBody>
      </p:sp>
    </p:spTree>
    <p:extLst>
      <p:ext uri="{BB962C8B-B14F-4D97-AF65-F5344CB8AC3E}">
        <p14:creationId xmlns:p14="http://schemas.microsoft.com/office/powerpoint/2010/main" val="3453332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047901" y="1465427"/>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78" name="Google Shape;878;p37"/>
          <p:cNvSpPr txBox="1">
            <a:spLocks noGrp="1"/>
          </p:cNvSpPr>
          <p:nvPr>
            <p:ph type="body" idx="1"/>
          </p:nvPr>
        </p:nvSpPr>
        <p:spPr>
          <a:xfrm>
            <a:off x="4809896" y="1911766"/>
            <a:ext cx="4161895" cy="2189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latin typeface="+mn-lt"/>
              </a:rPr>
              <a:t>•Half of the population fall under the sector that has less GDP contribution and an over exploitation. Each sector’s total </a:t>
            </a:r>
            <a:r>
              <a:rPr lang="en-US" sz="1200" dirty="0" err="1">
                <a:latin typeface="+mn-lt"/>
              </a:rPr>
              <a:t>labour</a:t>
            </a:r>
            <a:r>
              <a:rPr lang="en-US" sz="1200" dirty="0">
                <a:latin typeface="+mn-lt"/>
              </a:rPr>
              <a:t> force has to be equalized so that every state can improve literacy, Literate people tend to be employed easily and contribute more to GDP. Age is just a number if you would ask me so at percent the retirement age in any sector tend to be 60 at present.</a:t>
            </a:r>
          </a:p>
          <a:p>
            <a:pPr marL="0" lvl="0" indent="0" algn="l" rtl="0">
              <a:spcBef>
                <a:spcPts val="0"/>
              </a:spcBef>
              <a:spcAft>
                <a:spcPts val="0"/>
              </a:spcAft>
              <a:buClr>
                <a:schemeClr val="dk1"/>
              </a:buClr>
              <a:buSzPts val="1100"/>
              <a:buFont typeface="Arial"/>
              <a:buNone/>
            </a:pPr>
            <a:endParaRPr sz="1200" dirty="0">
              <a:latin typeface="+mn-lt"/>
            </a:endParaRPr>
          </a:p>
        </p:txBody>
      </p:sp>
      <p:sp>
        <p:nvSpPr>
          <p:cNvPr id="879" name="Google Shape;879;p37"/>
          <p:cNvSpPr txBox="1">
            <a:spLocks noGrp="1"/>
          </p:cNvSpPr>
          <p:nvPr>
            <p:ph type="body" idx="2"/>
          </p:nvPr>
        </p:nvSpPr>
        <p:spPr>
          <a:xfrm>
            <a:off x="362671" y="2057849"/>
            <a:ext cx="3971435" cy="1480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b="0" i="0" dirty="0">
                <a:solidFill>
                  <a:schemeClr val="bg1"/>
                </a:solidFill>
                <a:effectLst/>
                <a:latin typeface="+mj-lt"/>
              </a:rPr>
              <a:t>On average 50% of the population in each state involved in agriculture &amp; related sector. Youth Unemployment is higher since India has high population of young people. Dependent population are generally economic burden to developing world.</a:t>
            </a:r>
            <a:r>
              <a:rPr lang="en-US" sz="1200" dirty="0">
                <a:solidFill>
                  <a:schemeClr val="bg1"/>
                </a:solidFill>
                <a:latin typeface="+mj-lt"/>
              </a:rPr>
              <a:t/>
            </a:r>
            <a:br>
              <a:rPr lang="en-US" sz="1200" dirty="0">
                <a:solidFill>
                  <a:schemeClr val="bg1"/>
                </a:solidFill>
                <a:latin typeface="+mj-lt"/>
              </a:rPr>
            </a:br>
            <a:endParaRPr sz="1200" dirty="0">
              <a:solidFill>
                <a:schemeClr val="bg1"/>
              </a:solidFill>
              <a:latin typeface="+mj-lt"/>
            </a:endParaRPr>
          </a:p>
        </p:txBody>
      </p:sp>
      <p:sp>
        <p:nvSpPr>
          <p:cNvPr id="880" name="Google Shape;880;p37"/>
          <p:cNvSpPr txBox="1">
            <a:spLocks noGrp="1"/>
          </p:cNvSpPr>
          <p:nvPr>
            <p:ph type="title" idx="3"/>
          </p:nvPr>
        </p:nvSpPr>
        <p:spPr>
          <a:xfrm>
            <a:off x="1435322" y="1502668"/>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grpSp>
        <p:nvGrpSpPr>
          <p:cNvPr id="882" name="Google Shape;882;p37"/>
          <p:cNvGrpSpPr/>
          <p:nvPr/>
        </p:nvGrpSpPr>
        <p:grpSpPr>
          <a:xfrm>
            <a:off x="5764823" y="896639"/>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273065" y="896639"/>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Title 6">
            <a:extLst>
              <a:ext uri="{FF2B5EF4-FFF2-40B4-BE49-F238E27FC236}">
                <a16:creationId xmlns:a16="http://schemas.microsoft.com/office/drawing/2014/main" id="{CD56001E-A3A3-4CDC-A448-4F72A446F65B}"/>
              </a:ext>
            </a:extLst>
          </p:cNvPr>
          <p:cNvSpPr>
            <a:spLocks noGrp="1"/>
          </p:cNvSpPr>
          <p:nvPr>
            <p:ph type="title" idx="4"/>
          </p:nvPr>
        </p:nvSpPr>
        <p:spPr>
          <a:xfrm>
            <a:off x="638224" y="189166"/>
            <a:ext cx="7704000" cy="572700"/>
          </a:xfrm>
        </p:spPr>
        <p:txBody>
          <a:bodyPr/>
          <a:lstStyle/>
          <a:p>
            <a:pPr marL="342900" indent="-342900" algn="ctr">
              <a:spcBef>
                <a:spcPts val="1195"/>
              </a:spcBef>
              <a:tabLst>
                <a:tab pos="304800" algn="l"/>
              </a:tabLst>
            </a:pPr>
            <a:r>
              <a:rPr lang="en-US" sz="1800" b="1" i="1" spc="-15" dirty="0">
                <a:solidFill>
                  <a:schemeClr val="bg1"/>
                </a:solidFill>
                <a:effectLst/>
                <a:latin typeface="+mn-lt"/>
                <a:ea typeface="Calibri Light" panose="020F0302020204030204" pitchFamily="34" charset="0"/>
              </a:rPr>
              <a:t>Unemployment</a:t>
            </a:r>
            <a:r>
              <a:rPr lang="en-US" sz="1800" b="1" i="1" spc="-20" dirty="0">
                <a:solidFill>
                  <a:schemeClr val="bg1"/>
                </a:solidFill>
                <a:effectLst/>
                <a:latin typeface="+mn-lt"/>
                <a:ea typeface="Calibri Light" panose="020F0302020204030204" pitchFamily="34" charset="0"/>
              </a:rPr>
              <a:t> </a:t>
            </a:r>
            <a:r>
              <a:rPr lang="en-US" sz="1800" b="1" i="1" spc="-10" dirty="0">
                <a:solidFill>
                  <a:schemeClr val="bg1"/>
                </a:solidFill>
                <a:effectLst/>
                <a:latin typeface="+mn-lt"/>
                <a:ea typeface="Calibri Light" panose="020F0302020204030204" pitchFamily="34" charset="0"/>
              </a:rPr>
              <a:t>Issues</a:t>
            </a:r>
            <a:r>
              <a:rPr lang="en-IN" sz="1800" b="1" spc="-15" dirty="0">
                <a:effectLst/>
                <a:latin typeface="Calibri Light" panose="020F0302020204030204" pitchFamily="34" charset="0"/>
                <a:ea typeface="Calibri Light" panose="020F0302020204030204" pitchFamily="34" charset="0"/>
              </a:rPr>
              <a:t/>
            </a:r>
            <a:br>
              <a:rPr lang="en-IN" sz="1800" b="1" spc="-15" dirty="0">
                <a:effectLst/>
                <a:latin typeface="Calibri Light" panose="020F0302020204030204" pitchFamily="34" charset="0"/>
                <a:ea typeface="Calibri Light" panose="020F0302020204030204" pitchFamily="34" charset="0"/>
              </a:rPr>
            </a:br>
            <a:r>
              <a:rPr lang="en-IN" sz="1800" spc="-15" dirty="0">
                <a:solidFill>
                  <a:schemeClr val="bg1"/>
                </a:solidFill>
                <a:effectLst/>
                <a:latin typeface="+mn-lt"/>
                <a:ea typeface="Calibri Light" panose="020F0302020204030204" pitchFamily="34" charset="0"/>
              </a:rPr>
              <a:t/>
            </a:r>
            <a:br>
              <a:rPr lang="en-IN" sz="1800" spc="-15" dirty="0">
                <a:solidFill>
                  <a:schemeClr val="bg1"/>
                </a:solidFill>
                <a:effectLst/>
                <a:latin typeface="+mn-lt"/>
                <a:ea typeface="Calibri Light" panose="020F0302020204030204" pitchFamily="34" charset="0"/>
              </a:rPr>
            </a:br>
            <a:r>
              <a:rPr lang="en-US" sz="1800" dirty="0">
                <a:solidFill>
                  <a:schemeClr val="bg1"/>
                </a:solidFill>
                <a:effectLst/>
                <a:latin typeface="+mn-lt"/>
                <a:ea typeface="Calibri" panose="020F0502020204030204" pitchFamily="34" charset="0"/>
                <a:cs typeface="Calibri" panose="020F0502020204030204" pitchFamily="34" charset="0"/>
              </a:rPr>
              <a:t> </a:t>
            </a:r>
            <a:r>
              <a:rPr lang="en-IN" sz="1800" dirty="0">
                <a:solidFill>
                  <a:schemeClr val="bg1"/>
                </a:solidFill>
                <a:effectLst/>
                <a:latin typeface="+mn-lt"/>
                <a:ea typeface="Calibri" panose="020F0502020204030204" pitchFamily="34" charset="0"/>
              </a:rPr>
              <a:t/>
            </a:r>
            <a:br>
              <a:rPr lang="en-IN" sz="1800" dirty="0">
                <a:solidFill>
                  <a:schemeClr val="bg1"/>
                </a:solidFill>
                <a:effectLst/>
                <a:latin typeface="+mn-lt"/>
                <a:ea typeface="Calibri" panose="020F0502020204030204" pitchFamily="34" charset="0"/>
              </a:rPr>
            </a:br>
            <a:endParaRPr lang="en-IN" dirty="0">
              <a:solidFill>
                <a:schemeClr val="bg1"/>
              </a:solidFill>
              <a:latin typeface="+mn-lt"/>
            </a:endParaRPr>
          </a:p>
        </p:txBody>
      </p:sp>
    </p:spTree>
    <p:extLst>
      <p:ext uri="{BB962C8B-B14F-4D97-AF65-F5344CB8AC3E}">
        <p14:creationId xmlns:p14="http://schemas.microsoft.com/office/powerpoint/2010/main" val="3477027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047901" y="1465427"/>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78" name="Google Shape;878;p37"/>
          <p:cNvSpPr txBox="1">
            <a:spLocks noGrp="1"/>
          </p:cNvSpPr>
          <p:nvPr>
            <p:ph type="body" idx="1"/>
          </p:nvPr>
        </p:nvSpPr>
        <p:spPr>
          <a:xfrm>
            <a:off x="4809896" y="1911767"/>
            <a:ext cx="4161895" cy="1336956"/>
          </a:xfrm>
          <a:prstGeom prst="rect">
            <a:avLst/>
          </a:prstGeom>
        </p:spPr>
        <p:txBody>
          <a:bodyPr spcFirstLastPara="1" wrap="square" lIns="91425" tIns="91425" rIns="91425" bIns="91425" anchor="t" anchorCtr="0">
            <a:noAutofit/>
          </a:bodyPr>
          <a:lstStyle/>
          <a:p>
            <a:pPr marL="742950" lvl="1" indent="-285750">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Increasing</a:t>
            </a:r>
            <a:r>
              <a:rPr lang="en-US" sz="1200" spc="-2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literacy</a:t>
            </a:r>
            <a:r>
              <a:rPr lang="en-US" sz="1200" spc="-2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rates</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contributes</a:t>
            </a:r>
            <a:r>
              <a:rPr lang="en-US" sz="1200" spc="-2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in</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fighting</a:t>
            </a:r>
            <a:r>
              <a:rPr lang="en-US" sz="1200" spc="-2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corruption</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0"/>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Dealing</a:t>
            </a:r>
            <a:r>
              <a:rPr lang="en-US" sz="1200" spc="-2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with</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unemployment.</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0"/>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Creating</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Job</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Opportunities</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in</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all</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the</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sectors</a:t>
            </a:r>
            <a:endParaRPr lang="en-IN" sz="1200" dirty="0">
              <a:effectLst/>
              <a:latin typeface="+mn-lt"/>
              <a:ea typeface="Symbol" panose="05050102010706020507" pitchFamily="18" charset="2"/>
              <a:cs typeface="Symbol" panose="05050102010706020507" pitchFamily="18" charset="2"/>
            </a:endParaRPr>
          </a:p>
          <a:p>
            <a:pPr marL="742950" lvl="1" indent="-285750">
              <a:spcBef>
                <a:spcPts val="200"/>
              </a:spcBef>
              <a:buSzPts val="1100"/>
              <a:buFont typeface="Symbol" panose="05050102010706020507" pitchFamily="18" charset="2"/>
              <a:buChar char=""/>
              <a:tabLst>
                <a:tab pos="532765" algn="l"/>
                <a:tab pos="533400" algn="l"/>
              </a:tabLst>
            </a:pPr>
            <a:r>
              <a:rPr lang="en-US" sz="1200" dirty="0">
                <a:effectLst/>
                <a:latin typeface="+mn-lt"/>
                <a:ea typeface="Symbol" panose="05050102010706020507" pitchFamily="18" charset="2"/>
                <a:cs typeface="Symbol" panose="05050102010706020507" pitchFamily="18" charset="2"/>
              </a:rPr>
              <a:t>Strict</a:t>
            </a:r>
            <a:r>
              <a:rPr lang="en-US" sz="1200" spc="-2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rules</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has</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to</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be</a:t>
            </a:r>
            <a:r>
              <a:rPr lang="en-US" sz="1200" spc="-10"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implemented</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on</a:t>
            </a:r>
            <a:r>
              <a:rPr lang="en-US" sz="1200" spc="-15" dirty="0">
                <a:effectLst/>
                <a:latin typeface="+mn-lt"/>
                <a:ea typeface="Symbol" panose="05050102010706020507" pitchFamily="18" charset="2"/>
                <a:cs typeface="Symbol" panose="05050102010706020507" pitchFamily="18" charset="2"/>
              </a:rPr>
              <a:t> </a:t>
            </a:r>
            <a:r>
              <a:rPr lang="en-US" sz="1200" dirty="0">
                <a:effectLst/>
                <a:latin typeface="+mn-lt"/>
                <a:ea typeface="Symbol" panose="05050102010706020507" pitchFamily="18" charset="2"/>
                <a:cs typeface="Symbol" panose="05050102010706020507" pitchFamily="18" charset="2"/>
              </a:rPr>
              <a:t>corruption</a:t>
            </a:r>
            <a:endParaRPr lang="en-IN" sz="1200" dirty="0">
              <a:effectLst/>
              <a:latin typeface="+mn-lt"/>
              <a:ea typeface="Symbol" panose="05050102010706020507" pitchFamily="18" charset="2"/>
              <a:cs typeface="Symbol" panose="05050102010706020507" pitchFamily="18" charset="2"/>
            </a:endParaRPr>
          </a:p>
          <a:p>
            <a:pPr marL="0" lvl="0" indent="0" algn="l" rtl="0">
              <a:spcBef>
                <a:spcPts val="0"/>
              </a:spcBef>
              <a:spcAft>
                <a:spcPts val="0"/>
              </a:spcAft>
              <a:buClr>
                <a:schemeClr val="dk1"/>
              </a:buClr>
              <a:buSzPts val="1100"/>
              <a:buFont typeface="Arial"/>
              <a:buNone/>
            </a:pPr>
            <a:endParaRPr lang="en-IN" sz="1200" dirty="0">
              <a:latin typeface="+mn-lt"/>
            </a:endParaRPr>
          </a:p>
        </p:txBody>
      </p:sp>
      <p:sp>
        <p:nvSpPr>
          <p:cNvPr id="879" name="Google Shape;879;p37"/>
          <p:cNvSpPr txBox="1">
            <a:spLocks noGrp="1"/>
          </p:cNvSpPr>
          <p:nvPr>
            <p:ph type="body" idx="2"/>
          </p:nvPr>
        </p:nvSpPr>
        <p:spPr>
          <a:xfrm>
            <a:off x="362671" y="2057849"/>
            <a:ext cx="3971435" cy="1480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solidFill>
                  <a:schemeClr val="bg1"/>
                </a:solidFill>
                <a:latin typeface="+mj-lt"/>
              </a:rPr>
              <a:t>•Southern and Western States GDP's is more than National Average.</a:t>
            </a:r>
          </a:p>
          <a:p>
            <a:pPr marL="0" lvl="0" indent="0" algn="l" rtl="0">
              <a:spcBef>
                <a:spcPts val="0"/>
              </a:spcBef>
              <a:spcAft>
                <a:spcPts val="0"/>
              </a:spcAft>
              <a:buClr>
                <a:schemeClr val="dk1"/>
              </a:buClr>
              <a:buSzPts val="1100"/>
              <a:buFont typeface="Arial"/>
              <a:buNone/>
            </a:pPr>
            <a:r>
              <a:rPr lang="en-US" sz="1200" dirty="0">
                <a:solidFill>
                  <a:schemeClr val="bg1"/>
                </a:solidFill>
                <a:latin typeface="+mj-lt"/>
              </a:rPr>
              <a:t>Economically starving states show higher corruption rate and unemployment.</a:t>
            </a:r>
          </a:p>
          <a:p>
            <a:pPr marL="0" lvl="0" indent="0" algn="l" rtl="0">
              <a:spcBef>
                <a:spcPts val="0"/>
              </a:spcBef>
              <a:spcAft>
                <a:spcPts val="0"/>
              </a:spcAft>
              <a:buClr>
                <a:schemeClr val="dk1"/>
              </a:buClr>
              <a:buSzPts val="1100"/>
              <a:buFont typeface="Arial"/>
              <a:buNone/>
            </a:pPr>
            <a:endParaRPr lang="en-US" sz="1200" dirty="0">
              <a:solidFill>
                <a:schemeClr val="bg1"/>
              </a:solidFill>
              <a:latin typeface="+mj-lt"/>
            </a:endParaRPr>
          </a:p>
          <a:p>
            <a:pPr marL="0" lvl="0" indent="0" algn="l" rtl="0">
              <a:spcBef>
                <a:spcPts val="0"/>
              </a:spcBef>
              <a:spcAft>
                <a:spcPts val="0"/>
              </a:spcAft>
              <a:buClr>
                <a:schemeClr val="dk1"/>
              </a:buClr>
              <a:buSzPts val="1100"/>
              <a:buFont typeface="Arial"/>
              <a:buNone/>
            </a:pPr>
            <a:r>
              <a:rPr lang="en-US" sz="1200" dirty="0">
                <a:solidFill>
                  <a:schemeClr val="bg1"/>
                </a:solidFill>
                <a:latin typeface="+mj-lt"/>
              </a:rPr>
              <a:t>•Corruption wastes our taxes or rates that have been earmarked for important community projects – meaning we have to put up with poor quality services or infrastructure, or we miss out altogether.</a:t>
            </a:r>
            <a:endParaRPr sz="1200" dirty="0">
              <a:solidFill>
                <a:schemeClr val="bg1"/>
              </a:solidFill>
              <a:latin typeface="+mj-lt"/>
            </a:endParaRPr>
          </a:p>
        </p:txBody>
      </p:sp>
      <p:sp>
        <p:nvSpPr>
          <p:cNvPr id="880" name="Google Shape;880;p37"/>
          <p:cNvSpPr txBox="1">
            <a:spLocks noGrp="1"/>
          </p:cNvSpPr>
          <p:nvPr>
            <p:ph type="title" idx="3"/>
          </p:nvPr>
        </p:nvSpPr>
        <p:spPr>
          <a:xfrm>
            <a:off x="1435322" y="1502668"/>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grpSp>
        <p:nvGrpSpPr>
          <p:cNvPr id="882" name="Google Shape;882;p37"/>
          <p:cNvGrpSpPr/>
          <p:nvPr/>
        </p:nvGrpSpPr>
        <p:grpSpPr>
          <a:xfrm>
            <a:off x="5764823" y="896639"/>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273065" y="896639"/>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Title 6">
            <a:extLst>
              <a:ext uri="{FF2B5EF4-FFF2-40B4-BE49-F238E27FC236}">
                <a16:creationId xmlns:a16="http://schemas.microsoft.com/office/drawing/2014/main" id="{CD56001E-A3A3-4CDC-A448-4F72A446F65B}"/>
              </a:ext>
            </a:extLst>
          </p:cNvPr>
          <p:cNvSpPr>
            <a:spLocks noGrp="1"/>
          </p:cNvSpPr>
          <p:nvPr>
            <p:ph type="title" idx="4"/>
          </p:nvPr>
        </p:nvSpPr>
        <p:spPr>
          <a:xfrm>
            <a:off x="638224" y="189166"/>
            <a:ext cx="7704000" cy="572700"/>
          </a:xfrm>
        </p:spPr>
        <p:txBody>
          <a:bodyPr/>
          <a:lstStyle/>
          <a:p>
            <a:pPr algn="ctr"/>
            <a:r>
              <a:rPr lang="en-US" sz="1800" dirty="0">
                <a:effectLst/>
                <a:latin typeface="Calibri" panose="020F0502020204030204" pitchFamily="34" charset="0"/>
                <a:ea typeface="Calibri" panose="020F0502020204030204" pitchFamily="34" charset="0"/>
              </a:rPr>
              <a:t> </a:t>
            </a:r>
            <a:r>
              <a:rPr lang="en-IN" sz="1800" dirty="0">
                <a:solidFill>
                  <a:schemeClr val="bg1"/>
                </a:solidFill>
                <a:effectLst/>
                <a:latin typeface="+mn-lt"/>
                <a:ea typeface="Calibri" panose="020F0502020204030204" pitchFamily="34" charset="0"/>
              </a:rPr>
              <a:t/>
            </a:r>
            <a:br>
              <a:rPr lang="en-IN" sz="1800" dirty="0">
                <a:solidFill>
                  <a:schemeClr val="bg1"/>
                </a:solidFill>
                <a:effectLst/>
                <a:latin typeface="+mn-lt"/>
                <a:ea typeface="Calibri" panose="020F0502020204030204" pitchFamily="34" charset="0"/>
              </a:rPr>
            </a:br>
            <a:r>
              <a:rPr lang="en-US" sz="1800" b="1" spc="-5" dirty="0">
                <a:solidFill>
                  <a:schemeClr val="bg1"/>
                </a:solidFill>
                <a:effectLst/>
                <a:latin typeface="+mn-lt"/>
                <a:ea typeface="Calibri Light" panose="020F0302020204030204" pitchFamily="34" charset="0"/>
              </a:rPr>
              <a:t>State</a:t>
            </a:r>
            <a:r>
              <a:rPr lang="en-US" sz="1800" b="1" spc="-7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GDP</a:t>
            </a:r>
            <a:r>
              <a:rPr lang="en-US" sz="1800" b="1" spc="-70"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and</a:t>
            </a:r>
            <a:r>
              <a:rPr lang="en-US" sz="1800" b="1" spc="-65" dirty="0">
                <a:solidFill>
                  <a:schemeClr val="bg1"/>
                </a:solidFill>
                <a:effectLst/>
                <a:latin typeface="+mn-lt"/>
                <a:ea typeface="Calibri Light" panose="020F0302020204030204" pitchFamily="34" charset="0"/>
              </a:rPr>
              <a:t> </a:t>
            </a:r>
            <a:r>
              <a:rPr lang="en-US" sz="1800" b="1" spc="-5" dirty="0">
                <a:solidFill>
                  <a:schemeClr val="bg1"/>
                </a:solidFill>
                <a:effectLst/>
                <a:latin typeface="+mn-lt"/>
                <a:ea typeface="Calibri Light" panose="020F0302020204030204" pitchFamily="34" charset="0"/>
              </a:rPr>
              <a:t>Corruption</a:t>
            </a:r>
            <a:r>
              <a:rPr lang="en-US" sz="1800" b="1" spc="-70" dirty="0">
                <a:solidFill>
                  <a:schemeClr val="bg1"/>
                </a:solidFill>
                <a:effectLst/>
                <a:latin typeface="+mn-lt"/>
                <a:ea typeface="Calibri Light" panose="020F0302020204030204" pitchFamily="34" charset="0"/>
              </a:rPr>
              <a:t> </a:t>
            </a:r>
            <a:r>
              <a:rPr lang="en-US" sz="1800" b="1" spc="-15" dirty="0">
                <a:solidFill>
                  <a:schemeClr val="bg1"/>
                </a:solidFill>
                <a:effectLst/>
                <a:latin typeface="+mn-lt"/>
                <a:ea typeface="Calibri Light" panose="020F0302020204030204" pitchFamily="34" charset="0"/>
              </a:rPr>
              <a:t>Issue</a:t>
            </a:r>
            <a:r>
              <a:rPr lang="en-IN" sz="1800" b="1" spc="-15" dirty="0">
                <a:effectLst/>
                <a:latin typeface="Calibri Light" panose="020F0302020204030204" pitchFamily="34" charset="0"/>
                <a:ea typeface="Calibri Light" panose="020F0302020204030204" pitchFamily="34" charset="0"/>
              </a:rPr>
              <a:t/>
            </a:r>
            <a:br>
              <a:rPr lang="en-IN" sz="1800" b="1" spc="-15" dirty="0">
                <a:effectLst/>
                <a:latin typeface="Calibri Light" panose="020F0302020204030204" pitchFamily="34" charset="0"/>
                <a:ea typeface="Calibri Light" panose="020F0302020204030204" pitchFamily="34" charset="0"/>
              </a:rPr>
            </a:br>
            <a:r>
              <a:rPr lang="en-IN" sz="1800" b="1" spc="-15" dirty="0">
                <a:effectLst/>
                <a:latin typeface="Calibri Light" panose="020F0302020204030204" pitchFamily="34" charset="0"/>
                <a:ea typeface="Calibri Light" panose="020F0302020204030204" pitchFamily="34" charset="0"/>
              </a:rPr>
              <a:t/>
            </a:r>
            <a:br>
              <a:rPr lang="en-IN" sz="1800" b="1" spc="-15" dirty="0">
                <a:effectLst/>
                <a:latin typeface="Calibri Light" panose="020F0302020204030204" pitchFamily="34" charset="0"/>
                <a:ea typeface="Calibri Light" panose="020F0302020204030204" pitchFamily="34" charset="0"/>
              </a:rPr>
            </a:br>
            <a:r>
              <a:rPr lang="en-IN" sz="1800" spc="-15" dirty="0">
                <a:solidFill>
                  <a:schemeClr val="bg1"/>
                </a:solidFill>
                <a:effectLst/>
                <a:latin typeface="+mn-lt"/>
                <a:ea typeface="Calibri Light" panose="020F0302020204030204" pitchFamily="34" charset="0"/>
              </a:rPr>
              <a:t/>
            </a:r>
            <a:br>
              <a:rPr lang="en-IN" sz="1800" spc="-15" dirty="0">
                <a:solidFill>
                  <a:schemeClr val="bg1"/>
                </a:solidFill>
                <a:effectLst/>
                <a:latin typeface="+mn-lt"/>
                <a:ea typeface="Calibri Light" panose="020F0302020204030204" pitchFamily="34" charset="0"/>
              </a:rPr>
            </a:br>
            <a:r>
              <a:rPr lang="en-US" sz="1800" dirty="0">
                <a:solidFill>
                  <a:schemeClr val="bg1"/>
                </a:solidFill>
                <a:effectLst/>
                <a:latin typeface="+mn-lt"/>
                <a:ea typeface="Calibri" panose="020F0502020204030204" pitchFamily="34" charset="0"/>
                <a:cs typeface="Calibri" panose="020F0502020204030204" pitchFamily="34" charset="0"/>
              </a:rPr>
              <a:t> </a:t>
            </a:r>
            <a:r>
              <a:rPr lang="en-IN" sz="1800" dirty="0">
                <a:solidFill>
                  <a:schemeClr val="bg1"/>
                </a:solidFill>
                <a:effectLst/>
                <a:latin typeface="+mn-lt"/>
                <a:ea typeface="Calibri" panose="020F0502020204030204" pitchFamily="34" charset="0"/>
              </a:rPr>
              <a:t/>
            </a:r>
            <a:br>
              <a:rPr lang="en-IN" sz="1800" dirty="0">
                <a:solidFill>
                  <a:schemeClr val="bg1"/>
                </a:solidFill>
                <a:effectLst/>
                <a:latin typeface="+mn-lt"/>
                <a:ea typeface="Calibri" panose="020F0502020204030204" pitchFamily="34" charset="0"/>
              </a:rPr>
            </a:br>
            <a:endParaRPr lang="en-IN" dirty="0">
              <a:solidFill>
                <a:schemeClr val="bg1"/>
              </a:solidFill>
              <a:latin typeface="+mn-lt"/>
            </a:endParaRPr>
          </a:p>
        </p:txBody>
      </p:sp>
    </p:spTree>
    <p:extLst>
      <p:ext uri="{BB962C8B-B14F-4D97-AF65-F5344CB8AC3E}">
        <p14:creationId xmlns:p14="http://schemas.microsoft.com/office/powerpoint/2010/main" val="1307148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11" name="Title 6">
            <a:extLst>
              <a:ext uri="{FF2B5EF4-FFF2-40B4-BE49-F238E27FC236}">
                <a16:creationId xmlns:a16="http://schemas.microsoft.com/office/drawing/2014/main" id="{BA71B22F-E6A7-4884-B7B2-7A4DA5D0C63C}"/>
              </a:ext>
            </a:extLst>
          </p:cNvPr>
          <p:cNvSpPr txBox="1">
            <a:spLocks/>
          </p:cNvSpPr>
          <p:nvPr/>
        </p:nvSpPr>
        <p:spPr>
          <a:xfrm>
            <a:off x="638224" y="189166"/>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mj-lt"/>
                <a:ea typeface="Calibri" panose="020F0502020204030204" pitchFamily="34" charset="0"/>
              </a:rPr>
              <a:t> </a:t>
            </a:r>
            <a:r>
              <a:rPr lang="en-IN" sz="1800" b="1" dirty="0">
                <a:solidFill>
                  <a:schemeClr val="bg1"/>
                </a:solidFill>
                <a:latin typeface="+mj-lt"/>
                <a:ea typeface="Calibri" panose="020F0502020204030204" pitchFamily="34" charset="0"/>
              </a:rPr>
              <a:t/>
            </a:r>
            <a:br>
              <a:rPr lang="en-IN" sz="1800" b="1" dirty="0">
                <a:solidFill>
                  <a:schemeClr val="bg1"/>
                </a:solidFill>
                <a:latin typeface="+mj-lt"/>
                <a:ea typeface="Calibri" panose="020F0502020204030204" pitchFamily="34" charset="0"/>
              </a:rPr>
            </a:br>
            <a:r>
              <a:rPr lang="en-IN" sz="1800" b="1" dirty="0">
                <a:solidFill>
                  <a:schemeClr val="bg1"/>
                </a:solidFill>
                <a:latin typeface="+mj-lt"/>
                <a:ea typeface="Calibri" panose="020F0502020204030204" pitchFamily="34" charset="0"/>
              </a:rPr>
              <a:t>Conclusion</a:t>
            </a:r>
            <a:r>
              <a:rPr lang="en-IN" sz="1800" spc="-15" dirty="0">
                <a:solidFill>
                  <a:schemeClr val="bg1"/>
                </a:solidFill>
                <a:latin typeface="+mn-lt"/>
                <a:ea typeface="Calibri Light" panose="020F0302020204030204" pitchFamily="34" charset="0"/>
              </a:rPr>
              <a:t/>
            </a:r>
            <a:br>
              <a:rPr lang="en-IN" sz="1800" spc="-15" dirty="0">
                <a:solidFill>
                  <a:schemeClr val="bg1"/>
                </a:solidFill>
                <a:latin typeface="+mn-lt"/>
                <a:ea typeface="Calibri Light" panose="020F0302020204030204" pitchFamily="34" charset="0"/>
              </a:rPr>
            </a:br>
            <a:r>
              <a:rPr lang="en-US" sz="1800" dirty="0">
                <a:solidFill>
                  <a:schemeClr val="bg1"/>
                </a:solidFill>
                <a:latin typeface="+mn-lt"/>
                <a:ea typeface="Calibri" panose="020F0502020204030204" pitchFamily="34" charset="0"/>
                <a:cs typeface="Calibri" panose="020F0502020204030204" pitchFamily="34" charset="0"/>
              </a:rPr>
              <a:t> </a:t>
            </a:r>
            <a:r>
              <a:rPr lang="en-IN" sz="1800" dirty="0">
                <a:solidFill>
                  <a:schemeClr val="bg1"/>
                </a:solidFill>
                <a:latin typeface="+mn-lt"/>
                <a:ea typeface="Calibri" panose="020F0502020204030204" pitchFamily="34" charset="0"/>
              </a:rPr>
              <a:t/>
            </a:r>
            <a:br>
              <a:rPr lang="en-IN" sz="1800" dirty="0">
                <a:solidFill>
                  <a:schemeClr val="bg1"/>
                </a:solidFill>
                <a:latin typeface="+mn-lt"/>
                <a:ea typeface="Calibri" panose="020F0502020204030204" pitchFamily="34" charset="0"/>
              </a:rPr>
            </a:br>
            <a:endParaRPr lang="en-IN" dirty="0">
              <a:solidFill>
                <a:schemeClr val="bg1"/>
              </a:solidFill>
              <a:latin typeface="+mn-lt"/>
            </a:endParaRPr>
          </a:p>
        </p:txBody>
      </p:sp>
      <p:sp>
        <p:nvSpPr>
          <p:cNvPr id="13" name="TextBox 12">
            <a:extLst>
              <a:ext uri="{FF2B5EF4-FFF2-40B4-BE49-F238E27FC236}">
                <a16:creationId xmlns:a16="http://schemas.microsoft.com/office/drawing/2014/main" id="{6FEFC689-6F3A-4061-91C6-A19FD817F643}"/>
              </a:ext>
            </a:extLst>
          </p:cNvPr>
          <p:cNvSpPr txBox="1"/>
          <p:nvPr/>
        </p:nvSpPr>
        <p:spPr>
          <a:xfrm>
            <a:off x="330263" y="1232922"/>
            <a:ext cx="8483474" cy="2677656"/>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b="0" i="0" dirty="0">
                <a:solidFill>
                  <a:schemeClr val="bg1"/>
                </a:solidFill>
                <a:effectLst/>
                <a:latin typeface="Raleway" panose="020B0604020202020204" charset="0"/>
              </a:rPr>
              <a:t>So the first step is to help the farmers to get education and government’s participation in preserving and economically developing the farmers will help them to evolve in a much GDP contributing sector</a:t>
            </a:r>
            <a:r>
              <a:rPr lang="en-US" b="0" i="0" dirty="0">
                <a:solidFill>
                  <a:schemeClr val="bg1"/>
                </a:solidFill>
                <a:effectLst/>
                <a:latin typeface="Arial" panose="020B0604020202020204" pitchFamily="34" charset="0"/>
              </a:rPr>
              <a:t>.</a:t>
            </a:r>
            <a:r>
              <a:rPr lang="en-US" b="0" i="0" dirty="0">
                <a:solidFill>
                  <a:schemeClr val="bg1"/>
                </a:solidFill>
                <a:effectLst/>
                <a:latin typeface="Raleway" panose="020B0604020202020204" charset="0"/>
              </a:rPr>
              <a:t> </a:t>
            </a:r>
          </a:p>
          <a:p>
            <a:pPr marL="285750" indent="-285750">
              <a:buClr>
                <a:schemeClr val="bg1"/>
              </a:buClr>
              <a:buFont typeface="Arial" panose="020B0604020202020204" pitchFamily="34" charset="0"/>
              <a:buChar char="•"/>
            </a:pPr>
            <a:r>
              <a:rPr lang="en-US" b="0" i="0" dirty="0">
                <a:solidFill>
                  <a:schemeClr val="bg1"/>
                </a:solidFill>
                <a:effectLst/>
                <a:latin typeface="Raleway" panose="020B0604020202020204" charset="0"/>
              </a:rPr>
              <a:t>Providing enough literacy to all the States and encourage people from enrolling into public schools and universities so the government intend to spend more on the education sector to preserve the dependent population as they are the future of the country</a:t>
            </a:r>
            <a:r>
              <a:rPr lang="en-US" b="0" i="0" dirty="0">
                <a:solidFill>
                  <a:schemeClr val="bg1"/>
                </a:solidFill>
                <a:effectLst/>
                <a:latin typeface="Arial" panose="020B0604020202020204" pitchFamily="34" charset="0"/>
              </a:rPr>
              <a:t>.</a:t>
            </a:r>
          </a:p>
          <a:p>
            <a:pPr marL="285750" indent="-285750">
              <a:buClr>
                <a:schemeClr val="bg1"/>
              </a:buClr>
              <a:buFont typeface="Arial" panose="020B0604020202020204" pitchFamily="34" charset="0"/>
              <a:buChar char="•"/>
            </a:pPr>
            <a:r>
              <a:rPr lang="en-US" b="0" i="0" dirty="0">
                <a:solidFill>
                  <a:schemeClr val="bg1"/>
                </a:solidFill>
                <a:effectLst/>
                <a:latin typeface="Raleway" panose="020B0604020202020204" charset="0"/>
              </a:rPr>
              <a:t> To improve the overall GDP in the country instead of completely relying only on the agriculture sector by gaining literacy more people should indulge themselves in the other sectors like industry and services</a:t>
            </a:r>
            <a:r>
              <a:rPr lang="en-US" b="0" i="0" dirty="0">
                <a:solidFill>
                  <a:schemeClr val="bg1"/>
                </a:solidFill>
                <a:effectLst/>
                <a:latin typeface="Arial" panose="020B0604020202020204" pitchFamily="34" charset="0"/>
              </a:rPr>
              <a:t>.</a:t>
            </a:r>
            <a:r>
              <a:rPr lang="en-US" b="0" i="0" dirty="0">
                <a:solidFill>
                  <a:schemeClr val="bg1"/>
                </a:solidFill>
                <a:effectLst/>
                <a:latin typeface="Raleway" panose="020B0604020202020204" charset="0"/>
              </a:rPr>
              <a:t> </a:t>
            </a:r>
          </a:p>
          <a:p>
            <a:pPr marL="285750" indent="-285750">
              <a:buClr>
                <a:schemeClr val="bg1"/>
              </a:buClr>
              <a:buFont typeface="Arial" panose="020B0604020202020204" pitchFamily="34" charset="0"/>
              <a:buChar char="•"/>
            </a:pPr>
            <a:r>
              <a:rPr lang="en-US" b="0" i="0" dirty="0">
                <a:solidFill>
                  <a:schemeClr val="bg1"/>
                </a:solidFill>
                <a:effectLst/>
                <a:latin typeface="Raleway" panose="020B0604020202020204" charset="0"/>
              </a:rPr>
              <a:t>To improve industrial sector environmental policies</a:t>
            </a:r>
            <a:r>
              <a:rPr lang="en-US" b="0" i="0" dirty="0">
                <a:solidFill>
                  <a:schemeClr val="bg1"/>
                </a:solidFill>
                <a:effectLst/>
                <a:latin typeface="Arial" panose="020B0604020202020204" pitchFamily="34" charset="0"/>
              </a:rPr>
              <a:t>,</a:t>
            </a:r>
            <a:r>
              <a:rPr lang="en-US" b="0" i="0" dirty="0">
                <a:solidFill>
                  <a:schemeClr val="bg1"/>
                </a:solidFill>
                <a:effectLst/>
                <a:latin typeface="Raleway" panose="020B0604020202020204" charset="0"/>
              </a:rPr>
              <a:t> industrial laws and Migration issues has to be relaxed and sorted out so that it can contribute more to the GDP</a:t>
            </a:r>
            <a:r>
              <a:rPr lang="en-US" b="0" i="0" dirty="0">
                <a:solidFill>
                  <a:schemeClr val="bg1"/>
                </a:solidFill>
                <a:effectLst/>
                <a:latin typeface="Arial" panose="020B0604020202020204" pitchFamily="34" charset="0"/>
              </a:rPr>
              <a:t>.</a:t>
            </a:r>
            <a:r>
              <a:rPr lang="en-US" dirty="0">
                <a:solidFill>
                  <a:schemeClr val="bg1"/>
                </a:solidFill>
              </a:rPr>
              <a:t/>
            </a:r>
            <a:br>
              <a:rPr lang="en-US"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3020940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46259" y="1212224"/>
            <a:ext cx="5651482" cy="2719052"/>
          </a:xfrm>
          <a:prstGeom prst="rect">
            <a:avLst/>
          </a:prstGeom>
        </p:spPr>
      </p:pic>
    </p:spTree>
    <p:extLst>
      <p:ext uri="{BB962C8B-B14F-4D97-AF65-F5344CB8AC3E}">
        <p14:creationId xmlns:p14="http://schemas.microsoft.com/office/powerpoint/2010/main" val="115920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mn-lt"/>
              </a:rPr>
              <a:t>“</a:t>
            </a:r>
            <a:r>
              <a:rPr lang="en-US" b="1" i="0" dirty="0">
                <a:solidFill>
                  <a:schemeClr val="bg1"/>
                </a:solidFill>
                <a:effectLst/>
                <a:latin typeface="+mn-lt"/>
              </a:rPr>
              <a:t>The purpose of visualization is insight, not pictures</a:t>
            </a:r>
            <a:r>
              <a:rPr lang="en" dirty="0">
                <a:solidFill>
                  <a:schemeClr val="bg1"/>
                </a:solidFill>
                <a:latin typeface="+mn-lt"/>
              </a:rPr>
              <a:t>.”</a:t>
            </a:r>
            <a:endParaRPr dirty="0">
              <a:solidFill>
                <a:schemeClr val="bg1"/>
              </a:solidFill>
              <a:latin typeface="+mn-lt"/>
            </a:endParaRPr>
          </a:p>
        </p:txBody>
      </p:sp>
      <p:sp>
        <p:nvSpPr>
          <p:cNvPr id="732" name="Google Shape;732;p30"/>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mn-lt"/>
              </a:rPr>
              <a:t> —</a:t>
            </a:r>
            <a:r>
              <a:rPr lang="en-IN" b="0" i="0" dirty="0">
                <a:solidFill>
                  <a:schemeClr val="bg1"/>
                </a:solidFill>
                <a:effectLst/>
                <a:latin typeface="+mn-lt"/>
              </a:rPr>
              <a:t>Ben </a:t>
            </a:r>
            <a:r>
              <a:rPr lang="en-IN" b="0" i="0" dirty="0" err="1">
                <a:solidFill>
                  <a:schemeClr val="bg1"/>
                </a:solidFill>
                <a:effectLst/>
                <a:latin typeface="+mn-lt"/>
              </a:rPr>
              <a:t>Shneiderman</a:t>
            </a:r>
            <a:endParaRPr dirty="0">
              <a:solidFill>
                <a:schemeClr val="bg1"/>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2909461" y="2914104"/>
            <a:ext cx="3345092"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LITERATURE</a:t>
            </a:r>
            <a:endParaRPr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8" name="Google Shape;738;p31"/>
          <p:cNvSpPr txBox="1">
            <a:spLocks noGrp="1"/>
          </p:cNvSpPr>
          <p:nvPr>
            <p:ph type="body" idx="1"/>
          </p:nvPr>
        </p:nvSpPr>
        <p:spPr>
          <a:xfrm>
            <a:off x="4939700" y="1104063"/>
            <a:ext cx="4072018" cy="2738867"/>
          </a:xfrm>
          <a:prstGeom prst="rect">
            <a:avLst/>
          </a:prstGeom>
        </p:spPr>
        <p:txBody>
          <a:bodyPr spcFirstLastPara="1" wrap="square" lIns="91425" tIns="91425" rIns="91425" bIns="91425" anchor="t" anchorCtr="0">
            <a:noAutofit/>
          </a:bodyPr>
          <a:lstStyle/>
          <a:p>
            <a:pPr marL="139700" indent="0">
              <a:buNone/>
            </a:pPr>
            <a:r>
              <a:rPr lang="en-IN" sz="1400" b="1" dirty="0">
                <a:solidFill>
                  <a:schemeClr val="bg1"/>
                </a:solidFill>
                <a:latin typeface="+mj-lt"/>
              </a:rPr>
              <a:t>Why Data visualization?</a:t>
            </a:r>
          </a:p>
          <a:p>
            <a:endParaRPr lang="en-IN" sz="1400" dirty="0">
              <a:solidFill>
                <a:schemeClr val="bg1"/>
              </a:solidFill>
              <a:latin typeface="+mj-lt"/>
            </a:endParaRPr>
          </a:p>
          <a:p>
            <a:pPr marL="285750" indent="-285750">
              <a:buClr>
                <a:schemeClr val="bg1"/>
              </a:buClr>
              <a:buFont typeface="Arial" panose="020B0604020202020204" pitchFamily="34" charset="0"/>
              <a:buChar char="•"/>
            </a:pPr>
            <a:r>
              <a:rPr lang="en-IN" sz="1400" dirty="0">
                <a:solidFill>
                  <a:schemeClr val="bg1"/>
                </a:solidFill>
                <a:latin typeface="+mj-lt"/>
              </a:rPr>
              <a:t>Computer system generate and store massive and growing amount of data .Data visualization offer one way to harness this infrastructure to find trends and correlations that can lead to important discoveries.</a:t>
            </a:r>
          </a:p>
          <a:p>
            <a:pPr marL="285750" indent="-285750">
              <a:buClr>
                <a:schemeClr val="bg1"/>
              </a:buClr>
              <a:buFont typeface="Arial" panose="020B0604020202020204" pitchFamily="34" charset="0"/>
              <a:buChar char="•"/>
            </a:pPr>
            <a:endParaRPr lang="en-IN" sz="1400" dirty="0">
              <a:solidFill>
                <a:schemeClr val="bg1"/>
              </a:solidFill>
              <a:latin typeface="+mj-lt"/>
            </a:endParaRPr>
          </a:p>
          <a:p>
            <a:pPr marL="285750" indent="-285750">
              <a:buClr>
                <a:schemeClr val="bg1"/>
              </a:buClr>
              <a:buFont typeface="Arial" panose="020B0604020202020204" pitchFamily="34" charset="0"/>
              <a:buChar char="•"/>
            </a:pPr>
            <a:r>
              <a:rPr lang="en-IN" sz="1400" dirty="0">
                <a:solidFill>
                  <a:schemeClr val="bg1"/>
                </a:solidFill>
                <a:latin typeface="+mj-lt"/>
              </a:rPr>
              <a:t>Representing large amounts of disparate information in a visual form allows you to see patterns that would  be buried in vast, unconnected data sets.</a:t>
            </a:r>
          </a:p>
          <a:p>
            <a:pPr marL="0" lvl="0" indent="0" algn="l" rtl="0">
              <a:spcBef>
                <a:spcPts val="0"/>
              </a:spcBef>
              <a:spcAft>
                <a:spcPts val="0"/>
              </a:spcAft>
              <a:buNone/>
            </a:pPr>
            <a:endParaRPr dirty="0"/>
          </a:p>
        </p:txBody>
      </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4D974B0-2A05-4C70-A76A-A1B078750DDE}"/>
              </a:ext>
            </a:extLst>
          </p:cNvPr>
          <p:cNvSpPr>
            <a:spLocks noGrp="1"/>
          </p:cNvSpPr>
          <p:nvPr>
            <p:ph type="title"/>
          </p:nvPr>
        </p:nvSpPr>
        <p:spPr>
          <a:xfrm>
            <a:off x="102230" y="132234"/>
            <a:ext cx="3205965" cy="639825"/>
          </a:xfrm>
        </p:spPr>
        <p:txBody>
          <a:bodyPr/>
          <a:lstStyle/>
          <a:p>
            <a:r>
              <a:rPr lang="en-IN" sz="2400" dirty="0">
                <a:latin typeface="+mj-lt"/>
              </a:rPr>
              <a:t>Existing Literature :</a:t>
            </a:r>
          </a:p>
        </p:txBody>
      </p:sp>
      <p:sp>
        <p:nvSpPr>
          <p:cNvPr id="4" name="TextBox 3">
            <a:extLst>
              <a:ext uri="{FF2B5EF4-FFF2-40B4-BE49-F238E27FC236}">
                <a16:creationId xmlns:a16="http://schemas.microsoft.com/office/drawing/2014/main" id="{873BE82C-0CAA-41A3-B3D5-30B4F516DA37}"/>
              </a:ext>
            </a:extLst>
          </p:cNvPr>
          <p:cNvSpPr txBox="1"/>
          <p:nvPr/>
        </p:nvSpPr>
        <p:spPr>
          <a:xfrm>
            <a:off x="267170" y="1104063"/>
            <a:ext cx="3424482" cy="2893100"/>
          </a:xfrm>
          <a:prstGeom prst="rect">
            <a:avLst/>
          </a:prstGeom>
          <a:noFill/>
          <a:ln>
            <a:noFill/>
          </a:ln>
        </p:spPr>
        <p:txBody>
          <a:bodyPr wrap="square" rtlCol="0">
            <a:spAutoFit/>
          </a:bodyPr>
          <a:lstStyle/>
          <a:p>
            <a:r>
              <a:rPr lang="en-IN" sz="1400" b="1" dirty="0">
                <a:solidFill>
                  <a:schemeClr val="bg1"/>
                </a:solidFill>
                <a:latin typeface="+mj-lt"/>
              </a:rPr>
              <a:t>What is Data visualization?</a:t>
            </a:r>
          </a:p>
          <a:p>
            <a:endParaRPr lang="en-IN" sz="1400" dirty="0">
              <a:solidFill>
                <a:schemeClr val="bg1"/>
              </a:solidFill>
              <a:latin typeface="+mj-lt"/>
            </a:endParaRPr>
          </a:p>
          <a:p>
            <a:pPr marL="285750" indent="-285750">
              <a:buClr>
                <a:schemeClr val="bg1"/>
              </a:buClr>
              <a:buFont typeface="Arial" panose="020B0604020202020204" pitchFamily="34" charset="0"/>
              <a:buChar char="•"/>
            </a:pPr>
            <a:r>
              <a:rPr lang="en-IN" sz="1400" dirty="0">
                <a:solidFill>
                  <a:schemeClr val="bg1"/>
                </a:solidFill>
                <a:latin typeface="+mn-lt"/>
              </a:rPr>
              <a:t>Data  visualization is the graphical representation of information. Bar charts, scatter graphs and maps are example of simple data visualizations that have been used for decades.</a:t>
            </a:r>
          </a:p>
          <a:p>
            <a:pPr marL="285750" indent="-285750">
              <a:buClr>
                <a:schemeClr val="bg1"/>
              </a:buClr>
              <a:buFont typeface="Arial" panose="020B0604020202020204" pitchFamily="34" charset="0"/>
              <a:buChar char="•"/>
            </a:pPr>
            <a:endParaRPr lang="en-IN" sz="1400" dirty="0">
              <a:solidFill>
                <a:schemeClr val="bg1"/>
              </a:solidFill>
              <a:latin typeface="+mn-lt"/>
            </a:endParaRPr>
          </a:p>
          <a:p>
            <a:pPr marL="285750" indent="-285750">
              <a:buClr>
                <a:schemeClr val="bg1"/>
              </a:buClr>
              <a:buFont typeface="Arial" panose="020B0604020202020204" pitchFamily="34" charset="0"/>
              <a:buChar char="•"/>
            </a:pPr>
            <a:r>
              <a:rPr lang="en-IN" sz="1400" dirty="0">
                <a:solidFill>
                  <a:schemeClr val="bg1"/>
                </a:solidFill>
                <a:latin typeface="+mn-lt"/>
              </a:rPr>
              <a:t>Technology combines the principles of visualization with powerful applications and large data sets to create sophisticated images and animations.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MOTIVATION</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The motivation for this project primarily aims about the India 2025 Development Movement, Here I have constructed a scenario in which a Central Home Minister aims to deal with the current unemployment issues, Illiteracy Rate, Agricultural Protection and State policies for successful Industrialization. So as soon as the Minister was elected he appointed a group with 10 experts from Human Rights, Reserve Bank of India and Income Tax department research and analysis wing to look into the insights of the ongoing issue to resolve them in his period of Authority. </a:t>
            </a:r>
            <a:endParaRPr sz="1800" dirty="0">
              <a:solidFill>
                <a:schemeClr val="accent6"/>
              </a:solidFill>
            </a:endParaRPr>
          </a:p>
        </p:txBody>
      </p:sp>
      <p:grpSp>
        <p:nvGrpSpPr>
          <p:cNvPr id="3" name="Google Shape;1452;p58">
            <a:extLst>
              <a:ext uri="{FF2B5EF4-FFF2-40B4-BE49-F238E27FC236}">
                <a16:creationId xmlns:a16="http://schemas.microsoft.com/office/drawing/2014/main" id="{85D34689-017A-422D-9380-35C749739A8D}"/>
              </a:ext>
            </a:extLst>
          </p:cNvPr>
          <p:cNvGrpSpPr/>
          <p:nvPr/>
        </p:nvGrpSpPr>
        <p:grpSpPr>
          <a:xfrm>
            <a:off x="6664975" y="2752163"/>
            <a:ext cx="2479025" cy="2391337"/>
            <a:chOff x="1435250" y="482750"/>
            <a:chExt cx="4729925" cy="4729925"/>
          </a:xfrm>
        </p:grpSpPr>
        <p:sp>
          <p:nvSpPr>
            <p:cNvPr id="4" name="Google Shape;1453;p58">
              <a:extLst>
                <a:ext uri="{FF2B5EF4-FFF2-40B4-BE49-F238E27FC236}">
                  <a16:creationId xmlns:a16="http://schemas.microsoft.com/office/drawing/2014/main" id="{49424840-D5FA-484B-8C41-6329136EBB49}"/>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54;p58">
              <a:extLst>
                <a:ext uri="{FF2B5EF4-FFF2-40B4-BE49-F238E27FC236}">
                  <a16:creationId xmlns:a16="http://schemas.microsoft.com/office/drawing/2014/main" id="{A415EA05-7660-468B-ABD2-EA7CF6930418}"/>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55;p58">
              <a:extLst>
                <a:ext uri="{FF2B5EF4-FFF2-40B4-BE49-F238E27FC236}">
                  <a16:creationId xmlns:a16="http://schemas.microsoft.com/office/drawing/2014/main" id="{B9262001-A079-4B32-B35D-2344FDDD20FB}"/>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56;p58">
              <a:extLst>
                <a:ext uri="{FF2B5EF4-FFF2-40B4-BE49-F238E27FC236}">
                  <a16:creationId xmlns:a16="http://schemas.microsoft.com/office/drawing/2014/main" id="{77A08A0D-F70D-4063-947E-36930A648D90}"/>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57;p58">
              <a:extLst>
                <a:ext uri="{FF2B5EF4-FFF2-40B4-BE49-F238E27FC236}">
                  <a16:creationId xmlns:a16="http://schemas.microsoft.com/office/drawing/2014/main" id="{69B72126-E72D-4408-A92E-67BF14B11950}"/>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58;p58">
              <a:extLst>
                <a:ext uri="{FF2B5EF4-FFF2-40B4-BE49-F238E27FC236}">
                  <a16:creationId xmlns:a16="http://schemas.microsoft.com/office/drawing/2014/main" id="{59050639-F7C3-4B90-94DC-34AA221B28C8}"/>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59;p58">
              <a:extLst>
                <a:ext uri="{FF2B5EF4-FFF2-40B4-BE49-F238E27FC236}">
                  <a16:creationId xmlns:a16="http://schemas.microsoft.com/office/drawing/2014/main" id="{B6DBB0DC-3FEB-45CC-B736-5396D73BE367}"/>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0;p58">
              <a:extLst>
                <a:ext uri="{FF2B5EF4-FFF2-40B4-BE49-F238E27FC236}">
                  <a16:creationId xmlns:a16="http://schemas.microsoft.com/office/drawing/2014/main" id="{6AC1E6CC-D770-460D-B5C5-302EC6E33BEF}"/>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61;p58">
              <a:extLst>
                <a:ext uri="{FF2B5EF4-FFF2-40B4-BE49-F238E27FC236}">
                  <a16:creationId xmlns:a16="http://schemas.microsoft.com/office/drawing/2014/main" id="{AE407215-8E16-49CE-BF03-620EDD2330A4}"/>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62;p58">
              <a:extLst>
                <a:ext uri="{FF2B5EF4-FFF2-40B4-BE49-F238E27FC236}">
                  <a16:creationId xmlns:a16="http://schemas.microsoft.com/office/drawing/2014/main" id="{A07157D3-6832-4D05-B18A-7E430F5BAE6E}"/>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63;p58">
              <a:extLst>
                <a:ext uri="{FF2B5EF4-FFF2-40B4-BE49-F238E27FC236}">
                  <a16:creationId xmlns:a16="http://schemas.microsoft.com/office/drawing/2014/main" id="{AA184871-3C48-441A-9C40-7AF61087A430}"/>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4;p58">
              <a:extLst>
                <a:ext uri="{FF2B5EF4-FFF2-40B4-BE49-F238E27FC236}">
                  <a16:creationId xmlns:a16="http://schemas.microsoft.com/office/drawing/2014/main" id="{727F4A31-5819-46C5-8E3E-696E7E26AD49}"/>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65;p58">
              <a:extLst>
                <a:ext uri="{FF2B5EF4-FFF2-40B4-BE49-F238E27FC236}">
                  <a16:creationId xmlns:a16="http://schemas.microsoft.com/office/drawing/2014/main" id="{1919AEB4-5883-4254-BA0D-DF3385B92BBF}"/>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66;p58">
              <a:extLst>
                <a:ext uri="{FF2B5EF4-FFF2-40B4-BE49-F238E27FC236}">
                  <a16:creationId xmlns:a16="http://schemas.microsoft.com/office/drawing/2014/main" id="{DC71B778-0ECB-4BCA-9B78-794EA31B0499}"/>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67;p58">
              <a:extLst>
                <a:ext uri="{FF2B5EF4-FFF2-40B4-BE49-F238E27FC236}">
                  <a16:creationId xmlns:a16="http://schemas.microsoft.com/office/drawing/2014/main" id="{D6658B0F-32A6-40AE-8149-1C72AAA1CD13}"/>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68;p58">
              <a:extLst>
                <a:ext uri="{FF2B5EF4-FFF2-40B4-BE49-F238E27FC236}">
                  <a16:creationId xmlns:a16="http://schemas.microsoft.com/office/drawing/2014/main" id="{CD59FD81-580E-48EB-B790-1A08E5BA7A5E}"/>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9;p58">
              <a:extLst>
                <a:ext uri="{FF2B5EF4-FFF2-40B4-BE49-F238E27FC236}">
                  <a16:creationId xmlns:a16="http://schemas.microsoft.com/office/drawing/2014/main" id="{7751C76C-86EB-4E86-9CCD-3DBB617EBA23}"/>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0;p58">
              <a:extLst>
                <a:ext uri="{FF2B5EF4-FFF2-40B4-BE49-F238E27FC236}">
                  <a16:creationId xmlns:a16="http://schemas.microsoft.com/office/drawing/2014/main" id="{20889721-BFC0-488A-9BAF-E26F7B106CA2}"/>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1;p58">
              <a:extLst>
                <a:ext uri="{FF2B5EF4-FFF2-40B4-BE49-F238E27FC236}">
                  <a16:creationId xmlns:a16="http://schemas.microsoft.com/office/drawing/2014/main" id="{CF51F8C4-2C7A-497B-82E9-2EBF3027C88C}"/>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2;p58">
              <a:extLst>
                <a:ext uri="{FF2B5EF4-FFF2-40B4-BE49-F238E27FC236}">
                  <a16:creationId xmlns:a16="http://schemas.microsoft.com/office/drawing/2014/main" id="{39F360E3-ED0C-441D-B8C5-6248EE44C5AE}"/>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73;p58">
              <a:extLst>
                <a:ext uri="{FF2B5EF4-FFF2-40B4-BE49-F238E27FC236}">
                  <a16:creationId xmlns:a16="http://schemas.microsoft.com/office/drawing/2014/main" id="{5660D8E2-5309-4BCF-8DA0-9A6EF399E1FE}"/>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74;p58">
              <a:extLst>
                <a:ext uri="{FF2B5EF4-FFF2-40B4-BE49-F238E27FC236}">
                  <a16:creationId xmlns:a16="http://schemas.microsoft.com/office/drawing/2014/main" id="{9A4546F0-361E-4A6E-93BD-7D53FC9ADD0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75;p58">
              <a:extLst>
                <a:ext uri="{FF2B5EF4-FFF2-40B4-BE49-F238E27FC236}">
                  <a16:creationId xmlns:a16="http://schemas.microsoft.com/office/drawing/2014/main" id="{85955EB5-C107-4A45-ACB4-3975804ADDEC}"/>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6;p58">
              <a:extLst>
                <a:ext uri="{FF2B5EF4-FFF2-40B4-BE49-F238E27FC236}">
                  <a16:creationId xmlns:a16="http://schemas.microsoft.com/office/drawing/2014/main" id="{76D8FE47-47BD-430E-995E-6AAF2A64EF90}"/>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7;p58">
              <a:extLst>
                <a:ext uri="{FF2B5EF4-FFF2-40B4-BE49-F238E27FC236}">
                  <a16:creationId xmlns:a16="http://schemas.microsoft.com/office/drawing/2014/main" id="{F525C739-EF9E-415F-98D3-A4EC1434322B}"/>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8;p58">
              <a:extLst>
                <a:ext uri="{FF2B5EF4-FFF2-40B4-BE49-F238E27FC236}">
                  <a16:creationId xmlns:a16="http://schemas.microsoft.com/office/drawing/2014/main" id="{16F3702C-15FF-4730-8567-1D973A18C20C}"/>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9;p58">
              <a:extLst>
                <a:ext uri="{FF2B5EF4-FFF2-40B4-BE49-F238E27FC236}">
                  <a16:creationId xmlns:a16="http://schemas.microsoft.com/office/drawing/2014/main" id="{57F62AF8-1AA1-42D3-B8AD-B63F5C198002}"/>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0;p58">
              <a:extLst>
                <a:ext uri="{FF2B5EF4-FFF2-40B4-BE49-F238E27FC236}">
                  <a16:creationId xmlns:a16="http://schemas.microsoft.com/office/drawing/2014/main" id="{5574EB55-7454-49BE-A75C-5C026CB22D63}"/>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1;p58">
              <a:extLst>
                <a:ext uri="{FF2B5EF4-FFF2-40B4-BE49-F238E27FC236}">
                  <a16:creationId xmlns:a16="http://schemas.microsoft.com/office/drawing/2014/main" id="{4E147088-1806-46FD-B63C-17E3C4F0C45A}"/>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2;p58">
              <a:extLst>
                <a:ext uri="{FF2B5EF4-FFF2-40B4-BE49-F238E27FC236}">
                  <a16:creationId xmlns:a16="http://schemas.microsoft.com/office/drawing/2014/main" id="{627E40CD-6B7E-4258-A244-88534B208DA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3;p58">
              <a:extLst>
                <a:ext uri="{FF2B5EF4-FFF2-40B4-BE49-F238E27FC236}">
                  <a16:creationId xmlns:a16="http://schemas.microsoft.com/office/drawing/2014/main" id="{CE6FD017-0E02-4D13-AA34-906584ABEB5E}"/>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03</a:t>
            </a:r>
            <a:endParaRPr>
              <a:solidFill>
                <a:schemeClr val="accent3"/>
              </a:solidFill>
            </a:endParaRPr>
          </a:p>
        </p:txBody>
      </p:sp>
      <p:sp>
        <p:nvSpPr>
          <p:cNvPr id="1183" name="Google Shape;1183;p48"/>
          <p:cNvSpPr txBox="1">
            <a:spLocks noGrp="1"/>
          </p:cNvSpPr>
          <p:nvPr>
            <p:ph type="title" idx="2"/>
          </p:nvPr>
        </p:nvSpPr>
        <p:spPr>
          <a:xfrm>
            <a:off x="3216900" y="2879675"/>
            <a:ext cx="293835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accent3"/>
                </a:solidFill>
              </a:rPr>
              <a:t>DATA PREPARATION</a:t>
            </a:r>
            <a:endParaRPr dirty="0">
              <a:solidFill>
                <a:schemeClr val="accent3"/>
              </a:solidFill>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2961</Words>
  <Application>Microsoft Office PowerPoint</Application>
  <PresentationFormat>On-screen Show (16:9)</PresentationFormat>
  <Paragraphs>243</Paragraphs>
  <Slides>37</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Oswald</vt:lpstr>
      <vt:lpstr>Livvic</vt:lpstr>
      <vt:lpstr>Roboto</vt:lpstr>
      <vt:lpstr>Arial</vt:lpstr>
      <vt:lpstr>Calibri</vt:lpstr>
      <vt:lpstr>Roboto Condensed Light</vt:lpstr>
      <vt:lpstr>Calibri Light</vt:lpstr>
      <vt:lpstr>Arial Black</vt:lpstr>
      <vt:lpstr>Symbol</vt:lpstr>
      <vt:lpstr>Raleway</vt:lpstr>
      <vt:lpstr>Software Development Bussines Plan by Slidesgo</vt:lpstr>
      <vt:lpstr>INDIA'S LITERACY &amp; EMPLOYMENT ANALYTICS   VISUVALIZATION PROJECT </vt:lpstr>
      <vt:lpstr>INTRODUCTION </vt:lpstr>
      <vt:lpstr>TABLE OF CONTENTS</vt:lpstr>
      <vt:lpstr>“The purpose of visualization is insight, not pictures.”</vt:lpstr>
      <vt:lpstr>01</vt:lpstr>
      <vt:lpstr>Existing Literature :</vt:lpstr>
      <vt:lpstr>02</vt:lpstr>
      <vt:lpstr>The motivation for this project primarily aims about the India 2025 Development Movement, Here I have constructed a scenario in which a Central Home Minister aims to deal with the current unemployment issues, Illiteracy Rate, Agricultural Protection and State policies for successful Industrialization. So as soon as the Minister was elected he appointed a group with 10 experts from Human Rights, Reserve Bank of India and Income Tax department research and analysis wing to look into the insights of the ongoing issue to resolve them in his period of Authority. </vt:lpstr>
      <vt:lpstr>03</vt:lpstr>
      <vt:lpstr>DATA CLEANING &amp;FILTERING</vt:lpstr>
      <vt:lpstr>PowerPoint Presentation</vt:lpstr>
      <vt:lpstr>04</vt:lpstr>
      <vt:lpstr>Framing research question</vt:lpstr>
      <vt:lpstr>PowerPoint Presentation</vt:lpstr>
      <vt:lpstr>PowerPoint Presentation</vt:lpstr>
      <vt:lpstr>How is the Literacy rate and Expenditure related to education?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05</vt:lpstr>
      <vt:lpstr>PowerPoint Presentation</vt:lpstr>
      <vt:lpstr>06</vt:lpstr>
      <vt:lpstr>SOLUTION</vt:lpstr>
      <vt:lpstr>SOLUTION</vt:lpstr>
      <vt:lpstr>SOLUTION</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dc:title>
  <dc:creator>Alex Altair</dc:creator>
  <cp:lastModifiedBy>Pooja Sree</cp:lastModifiedBy>
  <cp:revision>43</cp:revision>
  <dcterms:modified xsi:type="dcterms:W3CDTF">2021-07-04T21:56:45Z</dcterms:modified>
</cp:coreProperties>
</file>