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notesMasterIdLst>
    <p:notesMasterId r:id="rId35"/>
  </p:notesMasterIdLst>
  <p:sldIdLst>
    <p:sldId id="256" r:id="rId2"/>
    <p:sldId id="272" r:id="rId3"/>
    <p:sldId id="302" r:id="rId4"/>
    <p:sldId id="257" r:id="rId5"/>
    <p:sldId id="259" r:id="rId6"/>
    <p:sldId id="263" r:id="rId7"/>
    <p:sldId id="262" r:id="rId8"/>
    <p:sldId id="280" r:id="rId9"/>
    <p:sldId id="301" r:id="rId10"/>
    <p:sldId id="284" r:id="rId11"/>
    <p:sldId id="281" r:id="rId12"/>
    <p:sldId id="282" r:id="rId13"/>
    <p:sldId id="289" r:id="rId14"/>
    <p:sldId id="285" r:id="rId15"/>
    <p:sldId id="286" r:id="rId16"/>
    <p:sldId id="287" r:id="rId17"/>
    <p:sldId id="288" r:id="rId18"/>
    <p:sldId id="303" r:id="rId19"/>
    <p:sldId id="283" r:id="rId20"/>
    <p:sldId id="290" r:id="rId21"/>
    <p:sldId id="291" r:id="rId22"/>
    <p:sldId id="292" r:id="rId23"/>
    <p:sldId id="293" r:id="rId24"/>
    <p:sldId id="294" r:id="rId25"/>
    <p:sldId id="300" r:id="rId26"/>
    <p:sldId id="295" r:id="rId27"/>
    <p:sldId id="296" r:id="rId28"/>
    <p:sldId id="299" r:id="rId29"/>
    <p:sldId id="297" r:id="rId30"/>
    <p:sldId id="270" r:id="rId31"/>
    <p:sldId id="271" r:id="rId32"/>
    <p:sldId id="279" r:id="rId33"/>
    <p:sldId id="29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93B62-58C8-4C0A-9F07-03DF42BDDCC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9308D-D588-4500-8016-507AE12C9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308D-D588-4500-8016-507AE12C9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6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0111-63BB-475B-8872-AB2DB169D3D2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8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7052-4E56-4D7C-AF2D-D01E24E920E8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2079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7052-4E56-4D7C-AF2D-D01E24E920E8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86137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7052-4E56-4D7C-AF2D-D01E24E920E8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3233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7052-4E56-4D7C-AF2D-D01E24E920E8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452159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7052-4E56-4D7C-AF2D-D01E24E920E8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3593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19EF-79CD-45AB-BED1-A54D570F0F10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79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24-228B-463C-A83D-97669AC0DCA9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4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3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322-AFA8-4E27-97F7-242D6BAF9DFE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9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4C4-C1D5-4D63-959C-8EE91C9B4EFE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716F-A20D-4AF8-BF5F-FF3B81858362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8F4-BEE5-45D3-A9A3-5D918DD8D409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FCEB-A854-44E9-9CC9-9B7350C5553E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1557-1B0A-460C-B792-2072247560F0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2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BD-B7D5-4D89-BC99-CEEDF494F974}" type="datetime1">
              <a:rPr lang="en-US" smtClean="0"/>
              <a:t>12/7/2016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7052-4E56-4D7C-AF2D-D01E24E920E8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0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developer.ibm.com/urbancode/plugins/development-community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eg"/><Relationship Id="rId2" Type="http://schemas.openxmlformats.org/officeDocument/2006/relationships/hyperlink" Target="https://developer.ibm.com/urbancode/plugins/ibm-urbancode-deplo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urbancode/2013/11/20/pros-cons-deployment-agents/" TargetMode="External"/><Relationship Id="rId2" Type="http://schemas.openxmlformats.org/officeDocument/2006/relationships/hyperlink" Target="http://www-01.ibm.com/support/knowledgecenter/SS4GSP_6.1.0/com.ibm.udeploy.doc/ucd61_welcome.html?lang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ibm.com/urbancode/plugins/ibm-urbancode-deploy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69" y="5317115"/>
            <a:ext cx="1913466" cy="478381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Martin George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23AB-CE04-4FF3-85FB-78F0BC4DCE65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UrbanCode Deploy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68" y="435756"/>
            <a:ext cx="6531649" cy="48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133344"/>
            <a:ext cx="8980868" cy="5275441"/>
          </a:xfrm>
        </p:spPr>
        <p:txBody>
          <a:bodyPr>
            <a:normAutofit/>
          </a:bodyPr>
          <a:lstStyle/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Applications are responsible for bringing together all the components that must be deployed together</a:t>
            </a:r>
            <a:r>
              <a:rPr lang="en-US" altLang="en-US" sz="1600" dirty="0" smtClean="0"/>
              <a:t>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475512" cy="74268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altLang="en-US" b="1" dirty="0">
                <a:ea typeface="MS Gothic" panose="020B0609070205080204" pitchFamily="49" charset="-128"/>
              </a:rPr>
              <a:t>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99" y="1954076"/>
            <a:ext cx="9188513" cy="32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93" y="399245"/>
            <a:ext cx="8854507" cy="5872765"/>
          </a:xfrm>
        </p:spPr>
        <p:txBody>
          <a:bodyPr>
            <a:normAutofit/>
          </a:bodyPr>
          <a:lstStyle/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Application Process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 </a:t>
            </a:r>
            <a:r>
              <a:rPr lang="en-US" altLang="en-US" sz="1600" dirty="0"/>
              <a:t>Application processes are assembled from processes that are defined for their associated components.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 Application processes, like component processes, are created with the process editor.</a:t>
            </a: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759" y="1905104"/>
            <a:ext cx="2005025" cy="41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93" y="399245"/>
            <a:ext cx="8994207" cy="5872765"/>
          </a:xfrm>
        </p:spPr>
        <p:txBody>
          <a:bodyPr>
            <a:normAutofit/>
          </a:bodyPr>
          <a:lstStyle/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Export/Import 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 </a:t>
            </a:r>
            <a:r>
              <a:rPr lang="en-US" altLang="en-US" sz="1600" dirty="0"/>
              <a:t>Exporting applications creates a JSON file (file extension </a:t>
            </a:r>
            <a:r>
              <a:rPr lang="en-US" altLang="en-US" sz="1600" dirty="0" err="1"/>
              <a:t>json</a:t>
            </a:r>
            <a:r>
              <a:rPr lang="en-US" altLang="en-US" sz="1600" dirty="0"/>
              <a:t>) that contains the properties, components (and their associated properties and processes), and processes of the applications.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 When you import applications, you can create applications or upgrade existing </a:t>
            </a:r>
            <a:r>
              <a:rPr lang="en-US" altLang="en-US" sz="1600" dirty="0" smtClean="0"/>
              <a:t>applications.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/>
          </a:p>
          <a:p>
            <a:pPr marL="20637" indent="0">
              <a:buSzPct val="87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63" y="2454479"/>
            <a:ext cx="8681750" cy="28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133344"/>
            <a:ext cx="9018968" cy="5275441"/>
          </a:xfrm>
        </p:spPr>
        <p:txBody>
          <a:bodyPr>
            <a:normAutofit/>
          </a:bodyPr>
          <a:lstStyle/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 An environment is a user-defined collection of resources that hosts an application.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 Environments are typically modeled on some stage of the software project lifecycle, such as development, QA, or production</a:t>
            </a:r>
            <a:r>
              <a:rPr lang="en-US" altLang="en-US" sz="1600" dirty="0" smtClean="0"/>
              <a:t>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475512" cy="74268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altLang="en-US" b="1" dirty="0">
                <a:ea typeface="MS Gothic" panose="020B0609070205080204" pitchFamily="49" charset="-128"/>
              </a:rPr>
              <a:t>Environment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10" y="2156446"/>
            <a:ext cx="8876944" cy="26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93" y="399245"/>
            <a:ext cx="8918007" cy="5872765"/>
          </a:xfrm>
        </p:spPr>
        <p:txBody>
          <a:bodyPr>
            <a:normAutofit/>
          </a:bodyPr>
          <a:lstStyle/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Environment gates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 </a:t>
            </a:r>
            <a:r>
              <a:rPr lang="en-US" altLang="en-US" sz="1600" dirty="0"/>
              <a:t>An environment gate is a requirement that must be met before component versions can be deployed to an environment. 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 For example, a component version might need to pass certain tests or receive an approval.</a:t>
            </a: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82" y="2185745"/>
            <a:ext cx="7391400" cy="38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93" y="399245"/>
            <a:ext cx="9083107" cy="5872765"/>
          </a:xfrm>
        </p:spPr>
        <p:txBody>
          <a:bodyPr>
            <a:normAutofit/>
          </a:bodyPr>
          <a:lstStyle/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Snapshots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 </a:t>
            </a:r>
            <a:r>
              <a:rPr lang="en-US" altLang="en-US" sz="1600" dirty="0"/>
              <a:t>A snapshot is a collection of specific versions of components and processes.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 Typically, a snapshot represents a set of component versions that are known to work together.</a:t>
            </a: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47" y="1954193"/>
            <a:ext cx="8363065" cy="36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0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93" y="399245"/>
            <a:ext cx="9349807" cy="5872765"/>
          </a:xfrm>
        </p:spPr>
        <p:txBody>
          <a:bodyPr>
            <a:normAutofit/>
          </a:bodyPr>
          <a:lstStyle/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Approval process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 </a:t>
            </a:r>
            <a:r>
              <a:rPr lang="en-US" altLang="en-US" sz="1600" dirty="0"/>
              <a:t>An approval process specifies the job that needs approval and the role of the approver.</a:t>
            </a: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Inventory and compliance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The inventory for an environment lists the component versions that are intended to be deployed to that environment. 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Compliance shows whether the environment actually contains those component versions.</a:t>
            </a: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05" y="3335627"/>
            <a:ext cx="8958695" cy="13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2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93" y="399245"/>
            <a:ext cx="10233800" cy="5872765"/>
          </a:xfrm>
        </p:spPr>
        <p:txBody>
          <a:bodyPr>
            <a:normAutofit/>
          </a:bodyPr>
          <a:lstStyle/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Comparing environments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You can compare two environments to see differences in the files that they contain.</a:t>
            </a: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93" y="1383141"/>
            <a:ext cx="8841171" cy="31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9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295867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UrbanCode Deploy manages deployment of applications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863" y="1184275"/>
            <a:ext cx="3211557" cy="48577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00B0DA"/>
                </a:solidFill>
                <a:ea typeface="ＭＳ Ｐゴシック" pitchFamily="34" charset="-128"/>
              </a:rPr>
              <a:t>Components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ＭＳ Ｐゴシック" pitchFamily="34" charset="-128"/>
              </a:rPr>
              <a:t>Tiers or services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00B0DA"/>
                </a:solidFill>
                <a:ea typeface="ＭＳ Ｐゴシック" pitchFamily="34" charset="-128"/>
              </a:rPr>
              <a:t>Environments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ＭＳ Ｐゴシック" pitchFamily="34" charset="-128"/>
              </a:rPr>
              <a:t>Target servers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ＭＳ Ｐゴシック" pitchFamily="34" charset="-128"/>
              </a:rPr>
              <a:t>Environment specific configurations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00B0DA"/>
                </a:solidFill>
                <a:ea typeface="ＭＳ Ｐゴシック" pitchFamily="34" charset="-128"/>
              </a:rPr>
              <a:t>Processes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ＭＳ Ｐゴシック" pitchFamily="34" charset="-128"/>
              </a:rPr>
              <a:t>Coordinates component level processes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ＭＳ Ｐゴシック" pitchFamily="34" charset="-128"/>
              </a:rPr>
              <a:t>Same processes used across environments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031830"/>
            <a:ext cx="3421062" cy="4708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92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133344"/>
            <a:ext cx="8891968" cy="5275441"/>
          </a:xfrm>
        </p:spPr>
        <p:txBody>
          <a:bodyPr>
            <a:normAutofit/>
          </a:bodyPr>
          <a:lstStyle/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 smtClean="0"/>
              <a:t> </a:t>
            </a:r>
            <a:r>
              <a:rPr lang="en-US" altLang="en-US" sz="1600" dirty="0"/>
              <a:t>Agents play a central role in the IBM UrbanCode Deploy architecture.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 An agent is a lightweight process that runs on a deployment-target host and communicates with the IBM UrbanCode Deploy server.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 Communication between server and agents uses a JMS-based (Java™ Message Service) protocol.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 The communication can be secured with SSL</a:t>
            </a: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Agent Relay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An agent relay is a communication proxy for agents that are located behind a firewall or in another network location.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 Multiple agents can be connected to an agent relay.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475512" cy="74268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altLang="en-US" b="1" dirty="0">
                <a:ea typeface="MS Gothic" panose="020B0609070205080204" pitchFamily="49" charset="-128"/>
              </a:rPr>
              <a:t>Agents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36" y="3111620"/>
            <a:ext cx="8834962" cy="15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5987"/>
            <a:ext cx="9071973" cy="47101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Key to Continuous Delivery</a:t>
            </a:r>
          </a:p>
          <a:p>
            <a:r>
              <a:rPr lang="en-US" altLang="en-US" dirty="0"/>
              <a:t>Introducing UrbanCode Deploy</a:t>
            </a:r>
          </a:p>
          <a:p>
            <a:r>
              <a:rPr lang="en-US" dirty="0" smtClean="0"/>
              <a:t>Component</a:t>
            </a:r>
            <a:endParaRPr lang="en-US" dirty="0"/>
          </a:p>
          <a:p>
            <a:r>
              <a:rPr lang="en-US" dirty="0"/>
              <a:t>Application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Agents</a:t>
            </a:r>
          </a:p>
          <a:p>
            <a:r>
              <a:rPr lang="en-US" dirty="0"/>
              <a:t>Resource</a:t>
            </a:r>
          </a:p>
          <a:p>
            <a:r>
              <a:rPr lang="en-US" dirty="0"/>
              <a:t>Property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Licenses</a:t>
            </a:r>
          </a:p>
          <a:p>
            <a:r>
              <a:rPr lang="en-US" dirty="0" smtClean="0"/>
              <a:t>UrbanCode </a:t>
            </a:r>
            <a:r>
              <a:rPr lang="en-US" dirty="0"/>
              <a:t>Deploy 6.2.2 </a:t>
            </a:r>
          </a:p>
          <a:p>
            <a:r>
              <a:rPr lang="en-US" dirty="0"/>
              <a:t>Best practices </a:t>
            </a:r>
          </a:p>
          <a:p>
            <a:r>
              <a:rPr lang="en-US" dirty="0"/>
              <a:t>Integrations</a:t>
            </a:r>
          </a:p>
          <a:p>
            <a:r>
              <a:rPr lang="en-US" dirty="0"/>
              <a:t>Demo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0" y="39508"/>
            <a:ext cx="3609975" cy="1266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52" y="1597249"/>
            <a:ext cx="3480501" cy="41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133344"/>
            <a:ext cx="9272968" cy="5275441"/>
          </a:xfrm>
        </p:spPr>
        <p:txBody>
          <a:bodyPr>
            <a:normAutofit/>
          </a:bodyPr>
          <a:lstStyle/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 smtClean="0"/>
              <a:t>A </a:t>
            </a:r>
            <a:r>
              <a:rPr lang="en-US" altLang="en-US" sz="1600" dirty="0"/>
              <a:t>resource is a combination of component and agent.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It define what to be deployed and where to be deployed.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The resource is mapped to an environment before deployment.</a:t>
            </a: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Cloud connections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To provision dynamic environments from a cloud system, you must create a virtual system pattern that specifies the contents of the environment.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Helps to identify the resources on the new server at run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475512" cy="74268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altLang="en-US" b="1" dirty="0" smtClean="0">
                <a:ea typeface="MS Gothic" panose="020B0609070205080204" pitchFamily="49" charset="-128"/>
              </a:rPr>
              <a:t>Resource</a:t>
            </a:r>
            <a:endParaRPr lang="en-US" altLang="en-US" b="1" dirty="0">
              <a:ea typeface="MS Gothic" panose="020B0609070205080204" pitchFamily="49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52" y="2216917"/>
            <a:ext cx="8726513" cy="258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8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133344"/>
            <a:ext cx="8917368" cy="5275441"/>
          </a:xfrm>
        </p:spPr>
        <p:txBody>
          <a:bodyPr>
            <a:normAutofit/>
          </a:bodyPr>
          <a:lstStyle/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 smtClean="0"/>
              <a:t>The </a:t>
            </a:r>
            <a:r>
              <a:rPr lang="en-US" altLang="en-US" sz="1600" dirty="0"/>
              <a:t>property specify the variables that can be set in UrbanCode Deploy.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The properties can be set for many different elements, including components, environments, processes, and applications.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To store secure values that are required for deployments artifacts, but which must remain encrypted in the user interface and logs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To provide information that differs to various environments or components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To provide property values to other processes, resources, and steps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475512" cy="74268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altLang="en-US" b="1" dirty="0">
                <a:ea typeface="MS Gothic" panose="020B0609070205080204" pitchFamily="49" charset="-128"/>
              </a:rPr>
              <a:t>Property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17" y="3514532"/>
            <a:ext cx="8271963" cy="21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036359"/>
            <a:ext cx="9082468" cy="5275441"/>
          </a:xfrm>
        </p:spPr>
        <p:txBody>
          <a:bodyPr>
            <a:normAutofit fontScale="92500" lnSpcReduction="10000"/>
          </a:bodyPr>
          <a:lstStyle/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>
                <a:solidFill>
                  <a:srgbClr val="000000"/>
                </a:solidFill>
              </a:rPr>
              <a:t>LDAP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 The UrbanCode application are configured </a:t>
            </a:r>
            <a:r>
              <a:rPr lang="en-US" altLang="en-US" sz="1600" dirty="0" smtClean="0">
                <a:solidFill>
                  <a:srgbClr val="000000"/>
                </a:solidFill>
              </a:rPr>
              <a:t>to authenticate with LDAP server.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 The users are imported to UrbanCode Deploy from LDAP.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 Users can login to the application using </a:t>
            </a:r>
            <a:r>
              <a:rPr lang="en-US" altLang="en-US" sz="1600" dirty="0" smtClean="0">
                <a:solidFill>
                  <a:srgbClr val="000000"/>
                </a:solidFill>
              </a:rPr>
              <a:t>LDAP configured id</a:t>
            </a:r>
            <a:r>
              <a:rPr lang="en-US" altLang="en-US" sz="1600" dirty="0">
                <a:solidFill>
                  <a:srgbClr val="000000"/>
                </a:solidFill>
              </a:rPr>
              <a:t>.</a:t>
            </a: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>
              <a:solidFill>
                <a:srgbClr val="000000"/>
              </a:solidFill>
            </a:endParaRP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200" b="1" dirty="0">
                <a:solidFill>
                  <a:srgbClr val="000000"/>
                </a:solidFill>
              </a:rPr>
              <a:t>Roles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 A role is a collection of granted permissions. 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 When users are assigned to a role, they are automatically granted all permissions that are granted to the role. 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 Typically, the permissions that are granted to a role define a particular activity that a user might do, such as running deployment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>
              <a:solidFill>
                <a:srgbClr val="000000"/>
              </a:solidFill>
            </a:endParaRP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200" b="1" dirty="0">
                <a:solidFill>
                  <a:srgbClr val="000000"/>
                </a:solidFill>
              </a:rPr>
              <a:t>Team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 Team secure access to a UrbanCode Element.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 When a team is attached to a resource ,only team members with the appropriate permissions can interact with the affected resource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475512" cy="74268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altLang="en-US" b="1" dirty="0">
                <a:ea typeface="MS Gothic" panose="020B0609070205080204" pitchFamily="49" charset="-128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613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133344"/>
            <a:ext cx="8815768" cy="5275441"/>
          </a:xfrm>
        </p:spPr>
        <p:txBody>
          <a:bodyPr>
            <a:normAutofit/>
          </a:bodyPr>
          <a:lstStyle/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en-US" sz="1600" dirty="0">
                <a:solidFill>
                  <a:srgbClr val="000000"/>
                </a:solidFill>
              </a:rPr>
              <a:t>IBM UrbanCode Deploy provides a 60-day license-free evaluation period. 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 To use all product features after the evaluation period, you must have a license.</a:t>
            </a: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b="1" dirty="0">
              <a:solidFill>
                <a:srgbClr val="000000"/>
              </a:solidFill>
            </a:endParaRP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>
                <a:solidFill>
                  <a:srgbClr val="000000"/>
                </a:solidFill>
              </a:rPr>
              <a:t>Server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Agent:</a:t>
            </a:r>
          </a:p>
          <a:p>
            <a:pPr marL="20637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	In this scenario, the server and agents require separate </a:t>
            </a:r>
            <a:r>
              <a:rPr lang="en-US" altLang="en-US" sz="1600" dirty="0" smtClean="0">
                <a:solidFill>
                  <a:srgbClr val="000000"/>
                </a:solidFill>
              </a:rPr>
              <a:t>licenses.</a:t>
            </a:r>
            <a:r>
              <a:rPr lang="en-US" sz="1600" dirty="0"/>
              <a:t> T</a:t>
            </a:r>
            <a:r>
              <a:rPr lang="en-US" sz="1600" dirty="0" smtClean="0"/>
              <a:t>he </a:t>
            </a:r>
            <a:r>
              <a:rPr lang="en-US" sz="1600" dirty="0"/>
              <a:t>server </a:t>
            </a:r>
            <a:r>
              <a:rPr lang="en-US" sz="1600" dirty="0" smtClean="0"/>
              <a:t>can assign   	licenses </a:t>
            </a:r>
            <a:r>
              <a:rPr lang="en-US" sz="1600" dirty="0"/>
              <a:t>to agents automatically or you can assign licenses to agents manually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 smtClean="0">
                <a:solidFill>
                  <a:srgbClr val="000000"/>
                </a:solidFill>
              </a:rPr>
              <a:t>Floating </a:t>
            </a:r>
            <a:r>
              <a:rPr lang="en-US" altLang="en-US" sz="2000" b="1" dirty="0">
                <a:solidFill>
                  <a:srgbClr val="000000"/>
                </a:solidFill>
              </a:rPr>
              <a:t>License Model: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 When an agent runs a process, the IBM UrbanCode Deploy server retrieves a license from a license server. If the first license server does not have available licenses, the IBM UrbanCode Deploy server attempts to retrieve a license from the other license servers.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 In this scenario, the IBM UrbanCode Deploy server does not require a license.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475512" cy="74268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altLang="en-US" b="1" dirty="0">
                <a:ea typeface="MS Gothic" panose="020B0609070205080204" pitchFamily="49" charset="-128"/>
              </a:rPr>
              <a:t>License management</a:t>
            </a:r>
          </a:p>
        </p:txBody>
      </p:sp>
    </p:spTree>
    <p:extLst>
      <p:ext uri="{BB962C8B-B14F-4D97-AF65-F5344CB8AC3E}">
        <p14:creationId xmlns:p14="http://schemas.microsoft.com/office/powerpoint/2010/main" val="24325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133344"/>
            <a:ext cx="9069768" cy="5275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IBM UrbanCode Deploy 6.2.2 was released on Sep 16 and includes various bug fixes and 		  performance enhancements. UrbanCode Deploy 6.2.2 server and agent relays require Java </a:t>
            </a:r>
            <a:r>
              <a:rPr lang="en-US" sz="1600" dirty="0" smtClean="0"/>
              <a:t>Runtime </a:t>
            </a:r>
            <a:r>
              <a:rPr lang="en-US" sz="1600" dirty="0"/>
              <a:t>Environment (JRE) or Java Development Kit (JDK) version 8.</a:t>
            </a:r>
          </a:p>
          <a:p>
            <a:r>
              <a:rPr lang="en-US" sz="2000" dirty="0"/>
              <a:t>Integration with VMware vRealize:</a:t>
            </a:r>
          </a:p>
          <a:p>
            <a:pPr lvl="1"/>
            <a:r>
              <a:rPr lang="en-US" sz="1400" dirty="0"/>
              <a:t>The UrbanCode Deploy Blueprint Designer integration with vRealize Automation (vRA) enable 	       users to provision environment on VMware </a:t>
            </a:r>
            <a:r>
              <a:rPr lang="en-US" sz="1400" dirty="0" err="1"/>
              <a:t>vCenter</a:t>
            </a:r>
            <a:r>
              <a:rPr lang="en-US" sz="1400" dirty="0"/>
              <a:t> and model them based on a blueprint design.</a:t>
            </a:r>
          </a:p>
          <a:p>
            <a:pPr lvl="1"/>
            <a:r>
              <a:rPr lang="en-US" sz="1400" dirty="0"/>
              <a:t>UrbanCode Deploy also allows VMware users to seamlessly move their vRA/</a:t>
            </a:r>
            <a:r>
              <a:rPr lang="en-US" sz="1400" dirty="0" err="1"/>
              <a:t>vCenter</a:t>
            </a:r>
            <a:r>
              <a:rPr lang="en-US" sz="1400" dirty="0"/>
              <a:t> blueprints to other cloud providers, including OpenStack, SoftLayer, and others.</a:t>
            </a:r>
          </a:p>
          <a:p>
            <a:r>
              <a:rPr lang="en-US" sz="2000" dirty="0" smtClean="0"/>
              <a:t>Open </a:t>
            </a:r>
            <a:r>
              <a:rPr lang="en-US" sz="2000" dirty="0"/>
              <a:t>development community:</a:t>
            </a:r>
          </a:p>
          <a:p>
            <a:pPr lvl="1"/>
            <a:r>
              <a:rPr lang="en-US" sz="1400" dirty="0"/>
              <a:t>Share anything that we build for UCD and Get to know what others are building</a:t>
            </a:r>
          </a:p>
          <a:p>
            <a:pPr lvl="1"/>
            <a:r>
              <a:rPr lang="en-US" sz="1400" dirty="0"/>
              <a:t>Share Plugins , scripts and best practices</a:t>
            </a:r>
          </a:p>
          <a:p>
            <a:pPr marL="457200" lvl="1" indent="0">
              <a:buNone/>
            </a:pPr>
            <a:r>
              <a:rPr lang="en-US" sz="1400" u="sng" dirty="0">
                <a:hlinkClick r:id="rId2"/>
              </a:rPr>
              <a:t>https://developer.ibm.com/urbancode/plugins/development-community</a:t>
            </a:r>
            <a:r>
              <a:rPr lang="en-US" u="sng" dirty="0">
                <a:hlinkClick r:id="rId2"/>
              </a:rPr>
              <a:t>/</a:t>
            </a:r>
            <a:endParaRPr lang="en-US" dirty="0"/>
          </a:p>
          <a:p>
            <a:pPr lvl="1"/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	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475512" cy="74268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IBM UrbanCode Deploy 6.2.2 </a:t>
            </a:r>
            <a:endParaRPr lang="en-US" altLang="en-US" b="1" dirty="0">
              <a:ea typeface="MS Gothic" panose="020B0609070205080204" pitchFamily="49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12" y="4850477"/>
            <a:ext cx="5930621" cy="12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304800"/>
            <a:ext cx="8853868" cy="610398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Enhanced </a:t>
            </a:r>
            <a:r>
              <a:rPr lang="en-US" sz="2000" dirty="0"/>
              <a:t>Process editor:</a:t>
            </a:r>
          </a:p>
          <a:p>
            <a:pPr lvl="1"/>
            <a:r>
              <a:rPr lang="en-US" sz="1400" dirty="0"/>
              <a:t>The new Auto Layout feature automatically lays </a:t>
            </a:r>
            <a:r>
              <a:rPr lang="en-US" sz="1400" dirty="0" smtClean="0"/>
              <a:t>out	the </a:t>
            </a:r>
            <a:r>
              <a:rPr lang="en-US" sz="1400" dirty="0"/>
              <a:t>diagram when created.</a:t>
            </a:r>
          </a:p>
          <a:p>
            <a:pPr lvl="1"/>
            <a:r>
              <a:rPr lang="en-US" sz="1400" dirty="0"/>
              <a:t>Zoom to fit &amp; Zoom to selection features are added.</a:t>
            </a:r>
          </a:p>
          <a:p>
            <a:pPr lvl="1"/>
            <a:r>
              <a:rPr lang="en-US" sz="1400" dirty="0"/>
              <a:t>The script editor have most of the features as that of a </a:t>
            </a:r>
            <a:r>
              <a:rPr lang="en-US" sz="1400" dirty="0" smtClean="0"/>
              <a:t>standard </a:t>
            </a:r>
            <a:r>
              <a:rPr lang="en-US" sz="1400" dirty="0"/>
              <a:t>editor like syntax coloring , shortcuts   search </a:t>
            </a:r>
            <a:r>
              <a:rPr lang="en-US" sz="1400" dirty="0" smtClean="0"/>
              <a:t>	and </a:t>
            </a:r>
            <a:r>
              <a:rPr lang="en-US" sz="1400" dirty="0"/>
              <a:t>replace feature </a:t>
            </a:r>
            <a:r>
              <a:rPr lang="en-US" sz="1400" dirty="0" smtClean="0"/>
              <a:t>etc.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	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52" y="1891251"/>
            <a:ext cx="5007148" cy="41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0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332510"/>
            <a:ext cx="8726868" cy="6076276"/>
          </a:xfrm>
        </p:spPr>
        <p:txBody>
          <a:bodyPr>
            <a:normAutofit/>
          </a:bodyPr>
          <a:lstStyle/>
          <a:p>
            <a:r>
              <a:rPr lang="en-US" sz="2000" dirty="0"/>
              <a:t>New Jenkins pipeline plugin:</a:t>
            </a:r>
          </a:p>
          <a:p>
            <a:pPr lvl="1"/>
            <a:r>
              <a:rPr lang="en-US" sz="1400" dirty="0"/>
              <a:t>The new plug-in (Jenkins 2.0) is a Jenkins build step rather than a post-build action.</a:t>
            </a:r>
          </a:p>
          <a:p>
            <a:pPr lvl="1"/>
            <a:r>
              <a:rPr lang="en-US" sz="1400" dirty="0"/>
              <a:t>The new plugin for Jenkins Pipeline adds support for creating components, invoking UCD component imports, running steps multiple times in a single job, deploying snapshots or component version</a:t>
            </a:r>
          </a:p>
          <a:p>
            <a:pPr lvl="1"/>
            <a:r>
              <a:rPr lang="en-US" sz="1400" dirty="0"/>
              <a:t>Compatible with Jenkins Pipeline </a:t>
            </a:r>
            <a:r>
              <a:rPr lang="en-US" sz="1400" dirty="0" smtClean="0"/>
              <a:t>DSL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2000" dirty="0"/>
              <a:t>Monitoring capabilities</a:t>
            </a:r>
          </a:p>
          <a:p>
            <a:pPr lvl="1"/>
            <a:r>
              <a:rPr lang="en-US" sz="1400" dirty="0"/>
              <a:t>The new UCD version can monitor key deployment matrix</a:t>
            </a:r>
          </a:p>
          <a:p>
            <a:pPr lvl="1"/>
            <a:r>
              <a:rPr lang="en-US" sz="1400" dirty="0"/>
              <a:t>Capability leveraged by integrating with applications like New Relic or IBM </a:t>
            </a:r>
            <a:r>
              <a:rPr lang="en-US" sz="1400" dirty="0" smtClean="0"/>
              <a:t>APM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2000" dirty="0"/>
              <a:t>UCD as service</a:t>
            </a:r>
          </a:p>
          <a:p>
            <a:pPr lvl="1"/>
            <a:r>
              <a:rPr lang="en-US" sz="1400" dirty="0"/>
              <a:t>Monthly subscription.</a:t>
            </a:r>
          </a:p>
          <a:p>
            <a:pPr lvl="1"/>
            <a:r>
              <a:rPr lang="en-US" sz="1400" dirty="0"/>
              <a:t>License managed by IBM.</a:t>
            </a:r>
          </a:p>
          <a:p>
            <a:pPr lvl="1"/>
            <a:r>
              <a:rPr lang="en-US" sz="1400" dirty="0"/>
              <a:t>Service hosted on SoftLayer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069844"/>
            <a:ext cx="8841168" cy="5275441"/>
          </a:xfrm>
        </p:spPr>
        <p:txBody>
          <a:bodyPr>
            <a:normAutofit/>
          </a:bodyPr>
          <a:lstStyle/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Naming convention need to be followed for all UCD elements.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Create reusable component and application templates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Include UrbanCode Staging Environment in the solution to validating production upgrades, user training etc.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Include 1 agent relay for every 1000 Agents. Agent relay minimizes concurrent connections to the server.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Configure cleanup settings for component, audit table and resource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Plan for scheduled downtime for Upgrade/Fix packs/Patches, full backups database maintenance etc. Use maintenance mode option when needed.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Incremental backup should be happening continuously.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Plan backup and disaster recovery. Backup should include Database, Configuration Files, Code Station and patterns.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Have a failover plan. A global DNS/Load Balancer solution is generally used to cut over. IBM Support can assist in generating a duplicate copy of your production licenses to host with the disaster recovery server at no additional cost.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Include system level monitoring in the solution.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918442" cy="742686"/>
          </a:xfrm>
        </p:spPr>
        <p:txBody>
          <a:bodyPr>
            <a:noAutofit/>
          </a:bodyPr>
          <a:lstStyle/>
          <a:p>
            <a:r>
              <a:rPr lang="en-US" b="1" dirty="0"/>
              <a:t>Best practices with UCD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133344"/>
            <a:ext cx="10117428" cy="5275441"/>
          </a:xfrm>
        </p:spPr>
        <p:txBody>
          <a:bodyPr>
            <a:normAutofit/>
          </a:bodyPr>
          <a:lstStyle/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Integration with UrbanCode Release help to manage complex releases. UCR helps in release </a:t>
            </a:r>
            <a:r>
              <a:rPr lang="en-US" altLang="en-US" sz="1600" dirty="0" smtClean="0">
                <a:solidFill>
                  <a:srgbClr val="000000"/>
                </a:solidFill>
              </a:rPr>
              <a:t>	planning</a:t>
            </a:r>
            <a:r>
              <a:rPr lang="en-US" altLang="en-US" sz="1600" dirty="0">
                <a:solidFill>
                  <a:srgbClr val="000000"/>
                </a:solidFill>
              </a:rPr>
              <a:t>, environment reservation, multi application release etc</a:t>
            </a:r>
            <a:r>
              <a:rPr lang="en-US" altLang="en-US" sz="1600" dirty="0" smtClean="0">
                <a:solidFill>
                  <a:srgbClr val="000000"/>
                </a:solidFill>
              </a:rPr>
              <a:t>.</a:t>
            </a:r>
          </a:p>
          <a:p>
            <a:pPr marL="20637" indent="0">
              <a:buSzPct val="87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 marL="20637" indent="0">
              <a:buSzPct val="87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>
              <a:solidFill>
                <a:srgbClr val="000000"/>
              </a:solidFill>
            </a:endParaRPr>
          </a:p>
          <a:p>
            <a:pPr marL="20637" indent="0">
              <a:buSzPct val="87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 marL="20637" indent="0">
              <a:buSzPct val="87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>
              <a:solidFill>
                <a:srgbClr val="000000"/>
              </a:solidFill>
            </a:endParaRPr>
          </a:p>
          <a:p>
            <a:pPr marL="20637" indent="0">
              <a:buSzPct val="87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475512" cy="742686"/>
          </a:xfrm>
        </p:spPr>
        <p:txBody>
          <a:bodyPr>
            <a:normAutofit/>
          </a:bodyPr>
          <a:lstStyle/>
          <a:p>
            <a:r>
              <a:rPr lang="en-US" dirty="0"/>
              <a:t>UrbanCode Deploy </a:t>
            </a:r>
            <a:r>
              <a:rPr lang="en-US" dirty="0" smtClean="0"/>
              <a:t>Integrations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95" y="1702709"/>
            <a:ext cx="8101012" cy="376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5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381000"/>
            <a:ext cx="8701468" cy="6027785"/>
          </a:xfrm>
        </p:spPr>
        <p:txBody>
          <a:bodyPr>
            <a:normAutofit/>
          </a:bodyPr>
          <a:lstStyle/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 smtClean="0">
                <a:solidFill>
                  <a:srgbClr val="000000"/>
                </a:solidFill>
              </a:rPr>
              <a:t>Integrating </a:t>
            </a:r>
            <a:r>
              <a:rPr lang="en-US" altLang="en-US" sz="1600" dirty="0">
                <a:solidFill>
                  <a:srgbClr val="000000"/>
                </a:solidFill>
              </a:rPr>
              <a:t>with cloud systems</a:t>
            </a:r>
          </a:p>
          <a:p>
            <a:pPr lvl="1"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solidFill>
                  <a:srgbClr val="000000"/>
                </a:solidFill>
              </a:rPr>
              <a:t>Connecting to virtual system pattern-based </a:t>
            </a:r>
            <a:r>
              <a:rPr lang="en-US" altLang="en-US" sz="1400" dirty="0" smtClean="0">
                <a:solidFill>
                  <a:srgbClr val="000000"/>
                </a:solidFill>
              </a:rPr>
              <a:t>clouds </a:t>
            </a:r>
          </a:p>
          <a:p>
            <a:pPr lvl="1"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 smtClean="0">
                <a:solidFill>
                  <a:srgbClr val="000000"/>
                </a:solidFill>
              </a:rPr>
              <a:t>Connecting </a:t>
            </a:r>
            <a:r>
              <a:rPr lang="en-US" altLang="en-US" sz="1400" dirty="0">
                <a:solidFill>
                  <a:srgbClr val="000000"/>
                </a:solidFill>
              </a:rPr>
              <a:t>to clouds through OpenStack Heat</a:t>
            </a:r>
          </a:p>
          <a:p>
            <a:pPr lvl="1"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dirty="0">
                <a:solidFill>
                  <a:srgbClr val="000000"/>
                </a:solidFill>
              </a:rPr>
              <a:t>Integrating with </a:t>
            </a:r>
            <a:r>
              <a:rPr lang="en-US" altLang="en-US" sz="1400" dirty="0" smtClean="0">
                <a:solidFill>
                  <a:srgbClr val="000000"/>
                </a:solidFill>
              </a:rPr>
              <a:t>Chef</a:t>
            </a:r>
          </a:p>
          <a:p>
            <a:pPr lvl="1"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400" dirty="0">
              <a:solidFill>
                <a:srgbClr val="000000"/>
              </a:solidFill>
            </a:endParaRPr>
          </a:p>
          <a:p>
            <a:pPr lvl="1"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400" dirty="0">
              <a:solidFill>
                <a:srgbClr val="000000"/>
              </a:solidFill>
            </a:endParaRP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 smtClean="0">
                <a:solidFill>
                  <a:srgbClr val="000000"/>
                </a:solidFill>
              </a:rPr>
              <a:t>Integration </a:t>
            </a:r>
            <a:r>
              <a:rPr lang="en-US" altLang="en-US" sz="1600" dirty="0">
                <a:solidFill>
                  <a:srgbClr val="000000"/>
                </a:solidFill>
              </a:rPr>
              <a:t>with IBM products like Rational Asset Manager , Rational Test Workbench </a:t>
            </a:r>
            <a:r>
              <a:rPr lang="en-US" altLang="en-US" sz="1600" dirty="0" smtClean="0">
                <a:solidFill>
                  <a:srgbClr val="000000"/>
                </a:solidFill>
              </a:rPr>
              <a:t>etc.</a:t>
            </a: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 lvl="1"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400" dirty="0">
              <a:solidFill>
                <a:srgbClr val="000000"/>
              </a:solidFill>
            </a:endParaRP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 indent="-322263">
              <a:buSzPct val="87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 smtClean="0">
                <a:solidFill>
                  <a:srgbClr val="000000"/>
                </a:solidFill>
              </a:rPr>
              <a:t>Integration </a:t>
            </a:r>
            <a:r>
              <a:rPr lang="en-US" altLang="en-US" sz="1600" dirty="0">
                <a:solidFill>
                  <a:srgbClr val="000000"/>
                </a:solidFill>
              </a:rPr>
              <a:t>using plugins.</a:t>
            </a:r>
          </a:p>
          <a:p>
            <a:pPr marL="20637" indent="0">
              <a:buSzPct val="87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 smtClean="0">
                <a:solidFill>
                  <a:srgbClr val="000000"/>
                </a:solidFill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altLang="en-US" sz="1600" dirty="0">
                <a:solidFill>
                  <a:srgbClr val="000000"/>
                </a:solidFill>
                <a:hlinkClick r:id="rId2"/>
              </a:rPr>
              <a:t>://developer.ibm.com/urbancode/plugins/ibm-urbancode-deploy</a:t>
            </a:r>
            <a:r>
              <a:rPr lang="en-US" altLang="en-US" sz="1600" dirty="0" smtClean="0">
                <a:solidFill>
                  <a:srgbClr val="000000"/>
                </a:solidFill>
                <a:hlinkClick r:id="rId2"/>
              </a:rPr>
              <a:t>/</a:t>
            </a:r>
            <a:endParaRPr lang="en-US" altLang="en-US" sz="1600" dirty="0" smtClean="0">
              <a:solidFill>
                <a:srgbClr val="000000"/>
              </a:solidFill>
            </a:endParaRPr>
          </a:p>
          <a:p>
            <a:pPr marL="20637" indent="0">
              <a:buSzPct val="87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2" y="1860287"/>
            <a:ext cx="2030984" cy="1103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56" y="1860287"/>
            <a:ext cx="1093384" cy="1099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95" y="1860287"/>
            <a:ext cx="1113880" cy="1099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3523273"/>
            <a:ext cx="590550" cy="931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136" y="3635627"/>
            <a:ext cx="655744" cy="65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 to Continuous Delivery</a:t>
            </a:r>
            <a:br>
              <a:rPr lang="en-US" altLang="en-US" dirty="0" smtClean="0"/>
            </a:br>
            <a:r>
              <a:rPr lang="en-US" altLang="en-US" sz="1600" dirty="0" smtClean="0"/>
              <a:t>Smaller more frequent releases improve quality, increase speed, and reduce risk</a:t>
            </a:r>
            <a:endParaRPr lang="en-US" altLang="en-US" dirty="0" smtClean="0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64" y="1575757"/>
            <a:ext cx="7872000" cy="116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001701" y="2984936"/>
            <a:ext cx="3459163" cy="398463"/>
          </a:xfrm>
          <a:prstGeom prst="rect">
            <a:avLst/>
          </a:prstGeom>
          <a:solidFill>
            <a:srgbClr val="C3D6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000" b="1" dirty="0" smtClean="0">
                <a:solidFill>
                  <a:srgbClr val="FFFFFF"/>
                </a:solidFill>
                <a:cs typeface="ＭＳ Ｐゴシック" charset="0"/>
              </a:rPr>
              <a:t>Small Batch Size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28420" y="3489824"/>
            <a:ext cx="3481387" cy="254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285750" indent="-171450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800" dirty="0" smtClean="0">
                <a:cs typeface="ＭＳ Ｐゴシック" charset="0"/>
              </a:rPr>
              <a:t>Services: Few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800" dirty="0" smtClean="0">
                <a:cs typeface="ＭＳ Ｐゴシック" charset="0"/>
              </a:rPr>
              <a:t>Dependencies: Few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800" dirty="0" smtClean="0">
                <a:cs typeface="ＭＳ Ｐゴシック" charset="0"/>
              </a:rPr>
              <a:t>Changes: Few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800" dirty="0" smtClean="0">
                <a:cs typeface="ＭＳ Ｐゴシック" charset="0"/>
              </a:rPr>
              <a:t>Complexity: Small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800" dirty="0" smtClean="0">
                <a:cs typeface="ＭＳ Ｐゴシック" charset="0"/>
              </a:rPr>
              <a:t>Impact of Failure: Small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800" dirty="0" smtClean="0">
                <a:cs typeface="ＭＳ Ｐゴシック" charset="0"/>
              </a:rPr>
              <a:t>Failure Analysis: Simple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454914" y="3208800"/>
            <a:ext cx="3500437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algn="ctr" fontAlgn="base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Small changes, implemented more frequently can reduce risk 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57" y="4762961"/>
            <a:ext cx="2330450" cy="156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530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4619"/>
            <a:ext cx="8596668" cy="4766744"/>
          </a:xfrm>
        </p:spPr>
        <p:txBody>
          <a:bodyPr/>
          <a:lstStyle/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000000"/>
                </a:solidFill>
                <a:hlinkClick r:id="rId2"/>
              </a:rPr>
              <a:t>http://www-01.ibm.com/support/knowledgecenter/SS4GSP_6.1.0/com.ibm.udeploy.doc/ucd61_welcome.html?lang=en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000000"/>
                </a:solidFill>
                <a:hlinkClick r:id="rId3" action="ppaction://hlinkfile"/>
              </a:rPr>
              <a:t>https://developer.ibm.com/urbancode/2013/11/20/pros-cons-deployment-agents/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000000"/>
                </a:solidFill>
                <a:hlinkClick r:id="rId4" action="ppaction://hlinkfile"/>
              </a:rPr>
              <a:t>https://developer.ibm.com/urbancode/plugins/ibm-urbancode-deploy/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72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89" y="1369511"/>
            <a:ext cx="5247543" cy="454240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0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85" y="425002"/>
            <a:ext cx="8054803" cy="5356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0"/>
            <a:ext cx="10794437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4282163-5A90-45AF-93ED-76DF5FF39E58}" type="slidenum">
              <a:rPr lang="en-IN" altLang="en-US"/>
              <a:pPr/>
              <a:t>33</a:t>
            </a:fld>
            <a:endParaRPr lang="en-IN" alt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25589" y="600076"/>
            <a:ext cx="88931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en-US" sz="1600" dirty="0">
                <a:ea typeface="MS Gothic" panose="020B0609070205080204" pitchFamily="49" charset="-128"/>
              </a:rPr>
              <a:t>UrbanCode Production </a:t>
            </a:r>
          </a:p>
          <a:p>
            <a:pPr>
              <a:spcBef>
                <a:spcPts val="1000"/>
              </a:spcBef>
            </a:pPr>
            <a:r>
              <a:rPr lang="en-US" altLang="en-US" sz="1600" dirty="0">
                <a:ea typeface="MS Gothic" panose="020B0609070205080204" pitchFamily="49" charset="-128"/>
              </a:rPr>
              <a:t> </a:t>
            </a:r>
          </a:p>
          <a:p>
            <a:pPr>
              <a:spcBef>
                <a:spcPts val="1000"/>
              </a:spcBef>
            </a:pPr>
            <a:endParaRPr lang="en-US" altLang="en-US" sz="1600" dirty="0">
              <a:ea typeface="MS Gothic" panose="020B0609070205080204" pitchFamily="49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0"/>
            <a:ext cx="9611459" cy="686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343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475512" cy="742686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Introducing </a:t>
            </a:r>
            <a:r>
              <a:rPr lang="en-US" altLang="en-US" dirty="0" smtClean="0">
                <a:latin typeface="Arial" panose="020B0604020202020204" pitchFamily="34" charset="0"/>
              </a:rPr>
              <a:t>UrbanCode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0158"/>
            <a:ext cx="8596668" cy="5139841"/>
          </a:xfrm>
        </p:spPr>
        <p:txBody>
          <a:bodyPr>
            <a:normAutofit/>
          </a:bodyPr>
          <a:lstStyle/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dirty="0"/>
              <a:t>Automating deployment of applications across Dev, test, and production </a:t>
            </a:r>
            <a:r>
              <a:rPr lang="en-US" sz="1600" dirty="0" smtClean="0"/>
              <a:t>environments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Enabling clients to more rapidly deliver mobile, cloud, big data and traditional applications with high quality and low risk</a:t>
            </a:r>
          </a:p>
          <a:p>
            <a:pPr indent="-322263">
              <a:buSzPct val="8700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BF66-522F-4216-97F7-E36D19C3911A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" y="1835336"/>
            <a:ext cx="73596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8"/>
          <p:cNvSpPr txBox="1">
            <a:spLocks/>
          </p:cNvSpPr>
          <p:nvPr/>
        </p:nvSpPr>
        <p:spPr>
          <a:xfrm>
            <a:off x="757422" y="3961375"/>
            <a:ext cx="4089400" cy="2644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b="1" dirty="0" smtClean="0">
                <a:solidFill>
                  <a:srgbClr val="008A52"/>
                </a:solidFill>
                <a:latin typeface="Arial" charset="0"/>
                <a:ea typeface="ＭＳ Ｐゴシック" charset="0"/>
              </a:rPr>
              <a:t>Drive down cost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sz="1400" dirty="0" smtClean="0">
                <a:latin typeface="Arial" charset="0"/>
                <a:ea typeface="ＭＳ Ｐゴシック" charset="0"/>
              </a:rPr>
              <a:t>Remove manual effort and wasted resource time with push button deployment processes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400" b="1" dirty="0" smtClean="0">
                <a:solidFill>
                  <a:srgbClr val="008A52"/>
                </a:solidFill>
                <a:latin typeface="Arial" charset="0"/>
                <a:ea typeface="ＭＳ Ｐゴシック" charset="0"/>
              </a:rPr>
              <a:t>Speed time to market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sz="1400" dirty="0" smtClean="0">
                <a:latin typeface="Arial" charset="0"/>
                <a:ea typeface="ＭＳ Ｐゴシック" charset="0"/>
              </a:rPr>
              <a:t>Simple, graphical process designer, with built-in actions to quickly create deployment automation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400" b="1" dirty="0" smtClean="0">
                <a:solidFill>
                  <a:srgbClr val="008A52"/>
                </a:solidFill>
                <a:latin typeface="Arial" charset="0"/>
                <a:ea typeface="ＭＳ Ｐゴシック" charset="0"/>
              </a:rPr>
              <a:t>Reduce risk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sz="1400" dirty="0" smtClean="0">
                <a:latin typeface="Arial" charset="0"/>
                <a:ea typeface="ＭＳ Ｐゴシック" charset="0"/>
              </a:rPr>
              <a:t>Robust configuration management, coordinated release processes, audits, and traceability</a:t>
            </a:r>
            <a:endParaRPr lang="en-US" sz="1400" dirty="0"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6607" y="4308871"/>
            <a:ext cx="3895725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94F88"/>
                </a:solidFill>
                <a:latin typeface="Calibri" charset="0"/>
                <a:ea typeface="MS PGothic" charset="0"/>
                <a:cs typeface="MS PGothic" charset="0"/>
              </a:rPr>
              <a:t>IBM UrbanCode Deploy </a:t>
            </a:r>
            <a:r>
              <a:rPr lang="en-US" sz="1400" dirty="0">
                <a:latin typeface="Calibri" charset="0"/>
                <a:ea typeface="MS PGothic" charset="0"/>
                <a:cs typeface="MS PGothic" charset="0"/>
              </a:rPr>
              <a:t>orchestrates and automates the deployment of applications, databases and configurations into development, test and production environments, helping to drive down cost, speed time to market with reduced risk.</a:t>
            </a:r>
            <a:br>
              <a:rPr lang="en-US" sz="1400" dirty="0">
                <a:latin typeface="Calibri" charset="0"/>
                <a:ea typeface="MS PGothic" charset="0"/>
                <a:cs typeface="MS PGothic" charset="0"/>
              </a:rPr>
            </a:br>
            <a:endParaRPr lang="en-US" sz="1400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133344"/>
            <a:ext cx="9196768" cy="5275441"/>
          </a:xfrm>
        </p:spPr>
        <p:txBody>
          <a:bodyPr>
            <a:normAutofit/>
          </a:bodyPr>
          <a:lstStyle/>
          <a:p>
            <a:pPr indent="-322263">
              <a:lnSpc>
                <a:spcPct val="80000"/>
              </a:lnSpc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Components represent deployable items along with user-defined processes that operate on them.</a:t>
            </a:r>
          </a:p>
          <a:p>
            <a:pPr indent="-322263">
              <a:lnSpc>
                <a:spcPct val="80000"/>
              </a:lnSpc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Deployable items, or artifacts, can be files, images, databases, configuration materials, or anything else that is associated with a software project</a:t>
            </a:r>
          </a:p>
          <a:p>
            <a:pPr indent="-322263">
              <a:lnSpc>
                <a:spcPct val="80000"/>
              </a:lnSpc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Artifacts can come from a number of sources: file systems, build servers, Configuration tools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5458" y="197472"/>
            <a:ext cx="8475512" cy="742686"/>
          </a:xfrm>
        </p:spPr>
        <p:txBody>
          <a:bodyPr/>
          <a:lstStyle/>
          <a:p>
            <a:r>
              <a:rPr lang="en-US" b="1" dirty="0"/>
              <a:t>Component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9" y="2651415"/>
            <a:ext cx="8644034" cy="26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1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90" y="502276"/>
            <a:ext cx="9222810" cy="5741922"/>
          </a:xfrm>
        </p:spPr>
        <p:txBody>
          <a:bodyPr>
            <a:normAutofit/>
          </a:bodyPr>
          <a:lstStyle/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Component processes: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A component process is a series of user-defined steps that operate on the component or its artifacts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Component processes are created with the  visual drag-and-drop process editor.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indent="-32226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 smtClean="0"/>
              <a:t>Component </a:t>
            </a:r>
            <a:r>
              <a:rPr lang="en-US" altLang="en-US" sz="2000" b="1" dirty="0"/>
              <a:t>Version: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Each time a component's artifacts are imported into the repository, including the first time, it is versioned. 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Versions can be assigned automatically by IBM UrbanCode Deploy, applied manually, or come from a build server</a:t>
            </a:r>
            <a:r>
              <a:rPr lang="en-US" altLang="en-US" sz="1600" dirty="0" smtClean="0"/>
              <a:t>.</a:t>
            </a:r>
          </a:p>
          <a:p>
            <a:pPr marL="20637" indent="0">
              <a:buSzPct val="87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35" y="1879422"/>
            <a:ext cx="8749696" cy="1127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36" y="4560223"/>
            <a:ext cx="8749696" cy="12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8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93" y="399245"/>
            <a:ext cx="9057707" cy="5872765"/>
          </a:xfrm>
        </p:spPr>
        <p:txBody>
          <a:bodyPr>
            <a:normAutofit/>
          </a:bodyPr>
          <a:lstStyle/>
          <a:p>
            <a:pPr indent="-322263">
              <a:lnSpc>
                <a:spcPct val="9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Plug-ins</a:t>
            </a:r>
          </a:p>
          <a:p>
            <a:pPr indent="-322263">
              <a:lnSpc>
                <a:spcPct val="90000"/>
              </a:lnSpc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IBM UrbanCode Deploy plug-ins provide tools for creating component processes and integration</a:t>
            </a:r>
          </a:p>
          <a:p>
            <a:pPr indent="-322263">
              <a:lnSpc>
                <a:spcPct val="90000"/>
              </a:lnSpc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Source-type plug-ins integrate with external systems to import artifacts and create component versions.</a:t>
            </a:r>
          </a:p>
          <a:p>
            <a:pPr indent="-322263">
              <a:lnSpc>
                <a:spcPct val="90000"/>
              </a:lnSpc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Automation-type plug-ins provide process steps that manipulate components, typically by deploying them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63" y="2451074"/>
            <a:ext cx="6641537" cy="36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93" y="399245"/>
            <a:ext cx="9121207" cy="5872765"/>
          </a:xfrm>
        </p:spPr>
        <p:txBody>
          <a:bodyPr>
            <a:normAutofit lnSpcReduction="10000"/>
          </a:bodyPr>
          <a:lstStyle/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200" b="1" dirty="0" smtClean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 smtClean="0"/>
              <a:t>Version statuses</a:t>
            </a:r>
            <a:endParaRPr lang="en-US" altLang="en-US" sz="2000" b="1" dirty="0"/>
          </a:p>
          <a:p>
            <a:pPr indent="-322263">
              <a:lnSpc>
                <a:spcPct val="80000"/>
              </a:lnSpc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Component version statuses are user-managed values that can be added to component versions. </a:t>
            </a:r>
          </a:p>
          <a:p>
            <a:pPr indent="-322263">
              <a:lnSpc>
                <a:spcPct val="80000"/>
              </a:lnSpc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After a status is added to a version, the value can be used in component processes or application gates.</a:t>
            </a:r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Cleaning up component versions</a:t>
            </a:r>
          </a:p>
          <a:p>
            <a:pPr indent="-322263">
              <a:lnSpc>
                <a:spcPct val="80000"/>
              </a:lnSpc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You can configure the server to reduce the number of component versions by archiving old versions. </a:t>
            </a:r>
          </a:p>
          <a:p>
            <a:pPr indent="-322263">
              <a:lnSpc>
                <a:spcPct val="80000"/>
              </a:lnSpc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You can specify global cleanup settings and cleanup settings for individual components</a:t>
            </a:r>
            <a:r>
              <a:rPr lang="en-US" altLang="en-US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02" y="2189728"/>
            <a:ext cx="8800243" cy="16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3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93" y="399245"/>
            <a:ext cx="9121207" cy="5872765"/>
          </a:xfrm>
        </p:spPr>
        <p:txBody>
          <a:bodyPr>
            <a:normAutofit/>
          </a:bodyPr>
          <a:lstStyle/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200" b="1" dirty="0" smtClean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b="1" dirty="0"/>
              <a:t>Component </a:t>
            </a:r>
            <a:r>
              <a:rPr lang="en-US" altLang="en-US" sz="2000" b="1" dirty="0" smtClean="0"/>
              <a:t>templates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With a component template, you can save and reuse component processes and properties and create new components from them</a:t>
            </a:r>
          </a:p>
          <a:p>
            <a:pPr indent="-322263">
              <a:buSzPct val="87000"/>
              <a:buFont typeface="Times New Roman" panose="02020603050405020304" pitchFamily="18" charset="0"/>
              <a:buBlip>
                <a:blip r:embed="rId2"/>
              </a:buBlip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/>
              <a:t>Template-based components inherit the template's properties and process.</a:t>
            </a:r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indent="-322263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77C-3D61-45CC-9D56-319F734C99A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Docker 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7" y="2156733"/>
            <a:ext cx="8854210" cy="24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6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1426</TotalTime>
  <Words>1653</Words>
  <Application>Microsoft Office PowerPoint</Application>
  <PresentationFormat>Widescreen</PresentationFormat>
  <Paragraphs>343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MS Gothic</vt:lpstr>
      <vt:lpstr>MS PGothic</vt:lpstr>
      <vt:lpstr>MS PGothic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Key to Continuous Delivery Smaller more frequent releases improve quality, increase speed, and reduce risk</vt:lpstr>
      <vt:lpstr>Introducing UrbanCode Deploy</vt:lpstr>
      <vt:lpstr>Component</vt:lpstr>
      <vt:lpstr>PowerPoint Presentation</vt:lpstr>
      <vt:lpstr>PowerPoint Presentation</vt:lpstr>
      <vt:lpstr>PowerPoint Presentation</vt:lpstr>
      <vt:lpstr>PowerPoint Presentation</vt:lpstr>
      <vt:lpstr>Application</vt:lpstr>
      <vt:lpstr>PowerPoint Presentation</vt:lpstr>
      <vt:lpstr>PowerPoint Presentation</vt:lpstr>
      <vt:lpstr>Environment</vt:lpstr>
      <vt:lpstr>PowerPoint Presentation</vt:lpstr>
      <vt:lpstr>PowerPoint Presentation</vt:lpstr>
      <vt:lpstr>PowerPoint Presentation</vt:lpstr>
      <vt:lpstr>PowerPoint Presentation</vt:lpstr>
      <vt:lpstr>UrbanCode Deploy manages deployment of applications</vt:lpstr>
      <vt:lpstr>Agents</vt:lpstr>
      <vt:lpstr>Resource</vt:lpstr>
      <vt:lpstr>Property</vt:lpstr>
      <vt:lpstr>Security</vt:lpstr>
      <vt:lpstr>License management</vt:lpstr>
      <vt:lpstr>IBM UrbanCode Deploy 6.2.2 </vt:lpstr>
      <vt:lpstr>PowerPoint Presentation</vt:lpstr>
      <vt:lpstr>PowerPoint Presentation</vt:lpstr>
      <vt:lpstr>Best practices with UCD implementation</vt:lpstr>
      <vt:lpstr>UrbanCode Deploy Integrations</vt:lpstr>
      <vt:lpstr>PowerPoint Presentation</vt:lpstr>
      <vt:lpstr>References </vt:lpstr>
      <vt:lpstr>Questions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George, Martin (Cognizant)</dc:creator>
  <cp:lastModifiedBy>George, Martin (Cognizant)</cp:lastModifiedBy>
  <cp:revision>156</cp:revision>
  <dcterms:created xsi:type="dcterms:W3CDTF">2016-10-06T11:56:34Z</dcterms:created>
  <dcterms:modified xsi:type="dcterms:W3CDTF">2016-12-07T12:02:53Z</dcterms:modified>
</cp:coreProperties>
</file>