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pn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7.jpg" ContentType="image/png"/>
  <Override PartName="/ppt/media/image8.jpg" ContentType="image/pn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52"/>
  </p:notesMasterIdLst>
  <p:handoutMasterIdLst>
    <p:handoutMasterId r:id="rId53"/>
  </p:handoutMasterIdLst>
  <p:sldIdLst>
    <p:sldId id="268" r:id="rId2"/>
    <p:sldId id="269" r:id="rId3"/>
    <p:sldId id="270" r:id="rId4"/>
    <p:sldId id="282" r:id="rId5"/>
    <p:sldId id="273" r:id="rId6"/>
    <p:sldId id="279" r:id="rId7"/>
    <p:sldId id="280" r:id="rId8"/>
    <p:sldId id="281" r:id="rId9"/>
    <p:sldId id="271" r:id="rId10"/>
    <p:sldId id="293" r:id="rId11"/>
    <p:sldId id="283" r:id="rId12"/>
    <p:sldId id="291" r:id="rId13"/>
    <p:sldId id="309" r:id="rId14"/>
    <p:sldId id="314" r:id="rId15"/>
    <p:sldId id="287" r:id="rId16"/>
    <p:sldId id="325" r:id="rId17"/>
    <p:sldId id="326" r:id="rId18"/>
    <p:sldId id="294" r:id="rId19"/>
    <p:sldId id="324" r:id="rId20"/>
    <p:sldId id="284" r:id="rId21"/>
    <p:sldId id="292" r:id="rId22"/>
    <p:sldId id="310" r:id="rId23"/>
    <p:sldId id="288" r:id="rId24"/>
    <p:sldId id="296" r:id="rId25"/>
    <p:sldId id="297" r:id="rId26"/>
    <p:sldId id="289" r:id="rId27"/>
    <p:sldId id="290" r:id="rId28"/>
    <p:sldId id="315" r:id="rId29"/>
    <p:sldId id="307" r:id="rId30"/>
    <p:sldId id="300" r:id="rId31"/>
    <p:sldId id="301" r:id="rId32"/>
    <p:sldId id="298" r:id="rId33"/>
    <p:sldId id="299" r:id="rId34"/>
    <p:sldId id="311" r:id="rId35"/>
    <p:sldId id="308" r:id="rId36"/>
    <p:sldId id="302" r:id="rId37"/>
    <p:sldId id="303" r:id="rId38"/>
    <p:sldId id="305" r:id="rId39"/>
    <p:sldId id="304" r:id="rId40"/>
    <p:sldId id="312" r:id="rId41"/>
    <p:sldId id="313" r:id="rId42"/>
    <p:sldId id="29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harma" initials="SS" lastIdx="0" clrIdx="0">
    <p:extLst>
      <p:ext uri="{19B8F6BF-5375-455C-9EA6-DF929625EA0E}">
        <p15:presenceInfo xmlns:p15="http://schemas.microsoft.com/office/powerpoint/2012/main" userId="960c8b179060cf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91" d="100"/>
          <a:sy n="91" d="100"/>
        </p:scale>
        <p:origin x="534" y="9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9/17/2018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1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8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2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2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50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76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10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5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9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0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9/17/2018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9/17/2018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sz="8800" dirty="0" err="1" smtClean="0">
                <a:solidFill>
                  <a:srgbClr val="00B0F0"/>
                </a:solidFill>
              </a:rPr>
              <a:t>O</a:t>
            </a:r>
            <a:r>
              <a:rPr lang="en-US" sz="8800" dirty="0" err="1" smtClean="0">
                <a:solidFill>
                  <a:srgbClr val="00B050"/>
                </a:solidFill>
              </a:rPr>
              <a:t>y</a:t>
            </a:r>
            <a:r>
              <a:rPr lang="en-US" sz="8800" dirty="0" err="1" smtClean="0">
                <a:solidFill>
                  <a:srgbClr val="FFC000"/>
                </a:solidFill>
              </a:rPr>
              <a:t>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Project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IT </a:t>
            </a:r>
            <a:r>
              <a:rPr lang="en-US" dirty="0" err="1" smtClean="0"/>
              <a:t>yty</a:t>
            </a:r>
            <a:r>
              <a:rPr lang="en-US" dirty="0" smtClean="0"/>
              <a:t> 1.0 </a:t>
            </a:r>
            <a:r>
              <a:rPr lang="en-US" dirty="0"/>
              <a:t>| </a:t>
            </a:r>
            <a:r>
              <a:rPr lang="en-US" dirty="0" err="1" smtClean="0"/>
              <a:t>yatOyat</a:t>
            </a:r>
            <a:r>
              <a:rPr lang="ru-RU" dirty="0" smtClean="0"/>
              <a:t> </a:t>
            </a:r>
            <a:r>
              <a:rPr lang="en-US" dirty="0" smtClean="0"/>
              <a:t>LLC.| </a:t>
            </a:r>
            <a:r>
              <a:rPr lang="en-US" dirty="0" err="1" smtClean="0"/>
              <a:t>yOy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42841"/>
              </p:ext>
            </p:extLst>
          </p:nvPr>
        </p:nvGraphicFramePr>
        <p:xfrm>
          <a:off x="189755" y="1124738"/>
          <a:ext cx="11744948" cy="51125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3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 (Unique)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138010A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en-US" dirty="0" smtClean="0"/>
                        <a:t>    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Данные по</a:t>
                      </a:r>
                      <a:r>
                        <a:rPr lang="ru-RU" baseline="0" dirty="0" smtClean="0"/>
                        <a:t> умальчанию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01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500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Выбор элементов (</a:t>
                      </a:r>
                      <a:r>
                        <a:rPr lang="en-US" dirty="0" smtClean="0"/>
                        <a:t>Select)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/ None / Starred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желтый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С</a:t>
                      </a:r>
                      <a:r>
                        <a:rPr lang="en-US" dirty="0" smtClean="0"/>
                        <a:t>lick</a:t>
                      </a:r>
                      <a:r>
                        <a:rPr lang="en-US" baseline="0" dirty="0" smtClean="0"/>
                        <a:t> – On / Off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без комментарий).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471903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Цвет - серий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 </a:t>
                      </a:r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с комментариев).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635732">
                <a:tc>
                  <a:txBody>
                    <a:bodyPr/>
                    <a:lstStyle/>
                    <a:p>
                      <a:r>
                        <a:rPr lang="ru-RU" dirty="0" smtClean="0"/>
                        <a:t>Помечанные (</a:t>
                      </a:r>
                      <a:r>
                        <a:rPr lang="en-US" dirty="0" smtClean="0"/>
                        <a:t>Starred)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Cancel </a:t>
                      </a:r>
                      <a:r>
                        <a:rPr lang="ru-RU" dirty="0" smtClean="0"/>
                        <a:t>(почистить)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Почистить комментарию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62287"/>
              </p:ext>
            </p:extLst>
          </p:nvPr>
        </p:nvGraphicFramePr>
        <p:xfrm>
          <a:off x="189755" y="1124741"/>
          <a:ext cx="11744948" cy="481503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08534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Выбор</a:t>
                      </a:r>
                      <a:r>
                        <a:rPr lang="ru-RU" baseline="0" dirty="0" smtClean="0"/>
                        <a:t> языка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@Active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Поисковая панель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1310AB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Like / No </a:t>
                      </a:r>
                      <a:r>
                        <a:rPr lang="en-US" dirty="0" smtClean="0"/>
                        <a:t>Like</a:t>
                      </a:r>
                      <a:r>
                        <a:rPr lang="ru-RU" dirty="0" smtClean="0"/>
                        <a:t> / почистить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 - </a:t>
                      </a:r>
                      <a:r>
                        <a:rPr lang="en-US" baseline="0" dirty="0" err="1" smtClean="0"/>
                        <a:t>Sel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Сортировка</a:t>
                      </a:r>
                      <a:r>
                        <a:rPr lang="ru-RU" baseline="0" dirty="0" smtClean="0"/>
                        <a:t> / Выбор 1-</a:t>
                      </a:r>
                      <a:r>
                        <a:rPr lang="en-US" baseline="0" dirty="0" smtClean="0"/>
                        <a:t>N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Up-Down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r>
                        <a:rPr lang="en-US" baseline="0" dirty="0" smtClean="0"/>
                        <a:t> Left-Right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&lt; 1 2 3 ….118 119 120 &gt;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en-US" dirty="0" smtClean="0"/>
                        <a:t>Pagination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Переход</a:t>
                      </a:r>
                      <a:r>
                        <a:rPr lang="en-US" dirty="0" smtClean="0"/>
                        <a:t> [   </a:t>
                      </a:r>
                      <a:r>
                        <a:rPr lang="en-US" baseline="0" dirty="0" smtClean="0"/>
                        <a:t>  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94233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связи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4730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на всех др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языках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26688"/>
                  </a:ext>
                </a:extLst>
              </a:tr>
              <a:tr h="382409">
                <a:tc>
                  <a:txBody>
                    <a:bodyPr/>
                    <a:lstStyle/>
                    <a:p>
                      <a:r>
                        <a:rPr lang="ru-RU" dirty="0" smtClean="0"/>
                        <a:t>Отмена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3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управления справочников – Элементы - 03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86217"/>
              </p:ext>
            </p:extLst>
          </p:nvPr>
        </p:nvGraphicFramePr>
        <p:xfrm>
          <a:off x="189755" y="1124741"/>
          <a:ext cx="11744948" cy="51797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 описание и полное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Добовить</a:t>
                      </a:r>
                      <a:r>
                        <a:rPr lang="ru-RU" baseline="0" dirty="0" smtClean="0"/>
                        <a:t> с копи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ВСЕ кроме кода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4447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51317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Обновить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Сортировка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A-Z</a:t>
                      </a:r>
                      <a:r>
                        <a:rPr lang="en-US" baseline="0" dirty="0" smtClean="0"/>
                        <a:t> / Z-A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+++Сортировка -- стрелки действующей сортировки колонки должны быть выделяющие -- СИНИЙ Цвет -- остальные СЕРЫЙ+++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Свзанные</a:t>
                      </a:r>
                      <a:r>
                        <a:rPr lang="ru-RU" baseline="0" dirty="0" smtClean="0"/>
                        <a:t> эл-ты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234</a:t>
                      </a:r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Переход</a:t>
                      </a:r>
                      <a:r>
                        <a:rPr lang="ru-RU" baseline="0" dirty="0" smtClean="0"/>
                        <a:t> на спр свя эл-тов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4200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Всего</a:t>
                      </a:r>
                      <a:r>
                        <a:rPr lang="ru-RU" baseline="0" dirty="0" smtClean="0"/>
                        <a:t> записи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45883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r>
                        <a:rPr lang="ru-RU" baseline="0" dirty="0" smtClean="0"/>
                        <a:t> полей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1109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1160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72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</a:tbl>
          </a:graphicData>
        </a:graphic>
      </p:graphicFrame>
      <p:sp>
        <p:nvSpPr>
          <p:cNvPr id="5" name="Sun 4"/>
          <p:cNvSpPr/>
          <p:nvPr/>
        </p:nvSpPr>
        <p:spPr>
          <a:xfrm>
            <a:off x="6166420" y="4725144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19679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672"/>
            <a:ext cx="10666414" cy="648072"/>
          </a:xfrm>
        </p:spPr>
        <p:txBody>
          <a:bodyPr/>
          <a:lstStyle/>
          <a:p>
            <a:r>
              <a:rPr lang="ru-RU" dirty="0"/>
              <a:t>Формат управления справочников – </a:t>
            </a:r>
            <a:r>
              <a:rPr lang="en-US" dirty="0" smtClean="0"/>
              <a:t>Issue +++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1196753"/>
            <a:ext cx="2993556" cy="280831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6" y="1268759"/>
            <a:ext cx="2232248" cy="275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1196752"/>
            <a:ext cx="2808312" cy="4314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5373216"/>
            <a:ext cx="10420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32642" cy="720080"/>
          </a:xfrm>
        </p:spPr>
        <p:txBody>
          <a:bodyPr/>
          <a:lstStyle/>
          <a:p>
            <a:r>
              <a:rPr lang="ru-RU" dirty="0"/>
              <a:t>Формат управления справочников – </a:t>
            </a:r>
            <a:r>
              <a:rPr lang="en-US" dirty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196752"/>
            <a:ext cx="10260634" cy="4405713"/>
          </a:xfrm>
        </p:spPr>
        <p:txBody>
          <a:bodyPr/>
          <a:lstStyle/>
          <a:p>
            <a:r>
              <a:rPr lang="ru-RU" dirty="0" smtClean="0"/>
              <a:t>Двойной клик на </a:t>
            </a:r>
            <a:r>
              <a:rPr lang="en-US" dirty="0" smtClean="0"/>
              <a:t>STARRED </a:t>
            </a:r>
            <a:r>
              <a:rPr lang="ru-RU" dirty="0" smtClean="0"/>
              <a:t>комментприй (открое форма) – удаляется.</a:t>
            </a:r>
          </a:p>
          <a:p>
            <a:r>
              <a:rPr lang="en-US" dirty="0"/>
              <a:t>STARRED </a:t>
            </a:r>
            <a:r>
              <a:rPr lang="ru-RU" dirty="0"/>
              <a:t>комментприй (открое форма</a:t>
            </a:r>
            <a:r>
              <a:rPr lang="ru-RU" dirty="0" smtClean="0"/>
              <a:t>) – При </a:t>
            </a:r>
            <a:r>
              <a:rPr lang="en-US" dirty="0" smtClean="0"/>
              <a:t>Enter – </a:t>
            </a:r>
            <a:r>
              <a:rPr lang="ru-RU" dirty="0" smtClean="0"/>
              <a:t>работает ПОЧИСТИТЬ</a:t>
            </a:r>
          </a:p>
          <a:p>
            <a:r>
              <a:rPr lang="en-US" dirty="0" smtClean="0"/>
              <a:t>Drop List </a:t>
            </a:r>
            <a:r>
              <a:rPr lang="ru-RU" dirty="0" smtClean="0"/>
              <a:t>языка пользователя – НЕ нужно флаги – либо </a:t>
            </a:r>
            <a:r>
              <a:rPr lang="en-US" dirty="0" smtClean="0"/>
              <a:t>RU / EN, </a:t>
            </a:r>
            <a:r>
              <a:rPr lang="ru-RU" dirty="0" smtClean="0"/>
              <a:t>а лучше СКРИПТ языка – </a:t>
            </a:r>
            <a:r>
              <a:rPr lang="en-US" dirty="0" smtClean="0"/>
              <a:t>English / </a:t>
            </a:r>
            <a:r>
              <a:rPr lang="ru-RU" dirty="0" smtClean="0"/>
              <a:t>Русский.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61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/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 - </a:t>
            </a:r>
            <a:r>
              <a:rPr lang="en-US" dirty="0" smtClean="0"/>
              <a:t>TAB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39055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277740A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 потом Код)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766820" y="1124744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Код </a:t>
            </a:r>
            <a:r>
              <a:rPr lang="ru-RU" sz="1600" dirty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278988" y="1124744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7894612" y="2996952"/>
            <a:ext cx="208823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277740A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3772" y="285293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85293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Гидроблок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3772" y="350100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Полное описание </a:t>
            </a:r>
            <a:r>
              <a:rPr lang="ru-RU" sz="1600" dirty="0" smtClean="0">
                <a:solidFill>
                  <a:srgbClr val="FF0000"/>
                </a:solidFill>
              </a:rPr>
              <a:t>*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284984"/>
            <a:ext cx="4608512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Гидроблок </a:t>
            </a:r>
            <a:r>
              <a:rPr lang="en-US" sz="1600" dirty="0" smtClean="0">
                <a:solidFill>
                  <a:schemeClr val="tx1"/>
                </a:solidFill>
              </a:rPr>
              <a:t>U660E (7</a:t>
            </a:r>
            <a:r>
              <a:rPr lang="ru-RU" sz="1600" dirty="0" smtClean="0">
                <a:solidFill>
                  <a:schemeClr val="tx1"/>
                </a:solidFill>
              </a:rPr>
              <a:t> соленоиды)</a:t>
            </a:r>
            <a:endParaRPr lang="ru-RU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(Копи – он же) По больше по размеру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7390556" y="3645024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26" name="Down Arrow 25"/>
          <p:cNvSpPr/>
          <p:nvPr/>
        </p:nvSpPr>
        <p:spPr>
          <a:xfrm>
            <a:off x="2422004" y="357301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9" name="Down Arrow 28"/>
          <p:cNvSpPr/>
          <p:nvPr/>
        </p:nvSpPr>
        <p:spPr>
          <a:xfrm>
            <a:off x="2422004" y="285293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0" name="Rounded Rectangle 29"/>
          <p:cNvSpPr/>
          <p:nvPr/>
        </p:nvSpPr>
        <p:spPr>
          <a:xfrm>
            <a:off x="5446340" y="1124744"/>
            <a:ext cx="180020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102524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2" name="Rounded Rectangle 41"/>
          <p:cNvSpPr/>
          <p:nvPr/>
        </p:nvSpPr>
        <p:spPr>
          <a:xfrm>
            <a:off x="10126860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774932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350996" y="3068960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0126860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774932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423004" y="3717032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0126860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0774932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1423004" y="4365104"/>
            <a:ext cx="576064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61764" y="5517232"/>
            <a:ext cx="741682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только для бэк энд / менеджеров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10630916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Down Arrow 60"/>
          <p:cNvSpPr/>
          <p:nvPr/>
        </p:nvSpPr>
        <p:spPr>
          <a:xfrm>
            <a:off x="11855052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6" name="Rounded Rectangle 65"/>
          <p:cNvSpPr/>
          <p:nvPr/>
        </p:nvSpPr>
        <p:spPr>
          <a:xfrm>
            <a:off x="261764" y="2276872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Артикул </a:t>
            </a:r>
            <a:r>
              <a:rPr lang="ru-RU" sz="1600" dirty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2710036" y="2276872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12457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462564" y="1844824"/>
            <a:ext cx="216024" cy="216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9" name="Rounded Rectangle 68"/>
          <p:cNvSpPr/>
          <p:nvPr/>
        </p:nvSpPr>
        <p:spPr>
          <a:xfrm>
            <a:off x="7750596" y="1772816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61764" y="4797152"/>
            <a:ext cx="7416824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 smtClean="0">
                <a:solidFill>
                  <a:schemeClr val="tx1"/>
                </a:solidFill>
              </a:rPr>
              <a:t>для всех пользователей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7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</a:t>
            </a:r>
            <a:r>
              <a:rPr lang="en-US" dirty="0" smtClean="0"/>
              <a:t> -- TAB-2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53457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121451022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277740</a:t>
            </a:r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66820" y="1124744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78988" y="1124744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21804" y="2132856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Элементы характеристики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38228" y="2132856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46340" y="1124744"/>
            <a:ext cx="180020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 (BRAND)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102524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117748" y="213285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 +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174532" y="213285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621804" y="2996952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Элементы </a:t>
            </a:r>
            <a:r>
              <a:rPr lang="ru-RU" sz="1600" dirty="0" smtClean="0">
                <a:solidFill>
                  <a:schemeClr val="tx1"/>
                </a:solidFill>
              </a:rPr>
              <a:t>модификация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438228" y="2996952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6" name="Content Placeholder 31"/>
          <p:cNvSpPr txBox="1">
            <a:spLocks/>
          </p:cNvSpPr>
          <p:nvPr/>
        </p:nvSpPr>
        <p:spPr>
          <a:xfrm>
            <a:off x="117748" y="2996952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7246540" y="2996952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621804" y="3933056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Элементы применения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38228" y="3933056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Content Placeholder 31"/>
          <p:cNvSpPr txBox="1">
            <a:spLocks/>
          </p:cNvSpPr>
          <p:nvPr/>
        </p:nvSpPr>
        <p:spPr>
          <a:xfrm>
            <a:off x="117748" y="393305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246540" y="393305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51" name="Down Arrow 50"/>
          <p:cNvSpPr/>
          <p:nvPr/>
        </p:nvSpPr>
        <p:spPr>
          <a:xfrm>
            <a:off x="4150196" y="220486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2" name="Down Arrow 51"/>
          <p:cNvSpPr/>
          <p:nvPr/>
        </p:nvSpPr>
        <p:spPr>
          <a:xfrm>
            <a:off x="4078188" y="29969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4078188" y="400506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6886500" y="400506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Down Arrow 58"/>
          <p:cNvSpPr/>
          <p:nvPr/>
        </p:nvSpPr>
        <p:spPr>
          <a:xfrm>
            <a:off x="6886500" y="3068960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6886500" y="220486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8" name="Rounded Rectangle 67"/>
          <p:cNvSpPr/>
          <p:nvPr/>
        </p:nvSpPr>
        <p:spPr>
          <a:xfrm>
            <a:off x="621804" y="1700808"/>
            <a:ext cx="3672408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Характеристики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21804" y="2564904"/>
            <a:ext cx="3672408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Модификация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21804" y="3501008"/>
            <a:ext cx="3672408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Применения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21804" y="4869160"/>
            <a:ext cx="3672408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Элементы применения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438228" y="4869160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3" name="Content Placeholder 31"/>
          <p:cNvSpPr txBox="1">
            <a:spLocks/>
          </p:cNvSpPr>
          <p:nvPr/>
        </p:nvSpPr>
        <p:spPr>
          <a:xfrm>
            <a:off x="117748" y="486916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74" name="Rounded Rectangle 73"/>
          <p:cNvSpPr/>
          <p:nvPr/>
        </p:nvSpPr>
        <p:spPr>
          <a:xfrm>
            <a:off x="7174532" y="4869160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75" name="Down Arrow 74"/>
          <p:cNvSpPr/>
          <p:nvPr/>
        </p:nvSpPr>
        <p:spPr>
          <a:xfrm>
            <a:off x="4078188" y="494116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76" name="Down Arrow 75"/>
          <p:cNvSpPr/>
          <p:nvPr/>
        </p:nvSpPr>
        <p:spPr>
          <a:xfrm>
            <a:off x="6886500" y="494116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77" name="Rounded Rectangle 76"/>
          <p:cNvSpPr/>
          <p:nvPr/>
        </p:nvSpPr>
        <p:spPr>
          <a:xfrm>
            <a:off x="621804" y="4437112"/>
            <a:ext cx="3672408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Кросс референс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0" y="5877272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Назад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21804" y="5733256"/>
            <a:ext cx="3672408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Эл-ты групп продукций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438228" y="5661248"/>
            <a:ext cx="266429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6" name="Content Placeholder 31"/>
          <p:cNvSpPr txBox="1">
            <a:spLocks/>
          </p:cNvSpPr>
          <p:nvPr/>
        </p:nvSpPr>
        <p:spPr>
          <a:xfrm>
            <a:off x="189756" y="558924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 smtClean="0"/>
              <a:t> +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174532" y="5733256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88" name="Rounded Rectangle 87"/>
          <p:cNvSpPr/>
          <p:nvPr/>
        </p:nvSpPr>
        <p:spPr>
          <a:xfrm>
            <a:off x="621804" y="5301208"/>
            <a:ext cx="3672408" cy="2880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Группа </a:t>
            </a:r>
            <a:r>
              <a:rPr lang="ru-RU" dirty="0" smtClean="0">
                <a:solidFill>
                  <a:schemeClr val="tx1"/>
                </a:solidFill>
              </a:rPr>
              <a:t>/ категория продукций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</a:t>
            </a:r>
            <a:r>
              <a:rPr lang="en-US" dirty="0" smtClean="0"/>
              <a:t>(</a:t>
            </a:r>
            <a:r>
              <a:rPr lang="ru-RU" dirty="0" smtClean="0"/>
              <a:t>общий) создания элемента справочников</a:t>
            </a:r>
            <a:r>
              <a:rPr lang="en-US" dirty="0" smtClean="0"/>
              <a:t> -- </a:t>
            </a:r>
            <a:r>
              <a:rPr lang="en-US" dirty="0" smtClean="0"/>
              <a:t>TAB-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753457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121451022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277740</a:t>
            </a:r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66820" y="1124744"/>
            <a:ext cx="108012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78988" y="1124744"/>
            <a:ext cx="79208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RU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4654252" y="1628800"/>
            <a:ext cx="3744416" cy="50405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Открыт или переташите файл 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46340" y="1124744"/>
            <a:ext cx="180020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 (BRAND)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7102524" y="119675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40" y="2420888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 +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062964" y="2348880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6" name="Content Placeholder 31"/>
          <p:cNvSpPr txBox="1">
            <a:spLocks/>
          </p:cNvSpPr>
          <p:nvPr/>
        </p:nvSpPr>
        <p:spPr>
          <a:xfrm>
            <a:off x="25843" y="3068960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11062964" y="2996952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40" name="Content Placeholder 31"/>
          <p:cNvSpPr txBox="1">
            <a:spLocks/>
          </p:cNvSpPr>
          <p:nvPr/>
        </p:nvSpPr>
        <p:spPr>
          <a:xfrm>
            <a:off x="4822" y="3717032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4294212" y="177281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8" name="Rounded Rectangle 67"/>
          <p:cNvSpPr/>
          <p:nvPr/>
        </p:nvSpPr>
        <p:spPr>
          <a:xfrm>
            <a:off x="621804" y="1700808"/>
            <a:ext cx="3672408" cy="360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типа файл / фото / видео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3" name="Content Placeholder 31"/>
          <p:cNvSpPr txBox="1">
            <a:spLocks/>
          </p:cNvSpPr>
          <p:nvPr/>
        </p:nvSpPr>
        <p:spPr>
          <a:xfrm>
            <a:off x="0" y="4293096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mtClean="0"/>
              <a:t> +</a:t>
            </a:r>
            <a:endParaRPr lang="ru-RU" dirty="0" smtClean="0"/>
          </a:p>
        </p:txBody>
      </p:sp>
      <p:sp>
        <p:nvSpPr>
          <p:cNvPr id="78" name="Rounded Rectangle 77"/>
          <p:cNvSpPr/>
          <p:nvPr/>
        </p:nvSpPr>
        <p:spPr>
          <a:xfrm>
            <a:off x="0" y="5877272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Назад</a:t>
            </a:r>
          </a:p>
        </p:txBody>
      </p:sp>
      <p:sp>
        <p:nvSpPr>
          <p:cNvPr id="86" name="Content Placeholder 31"/>
          <p:cNvSpPr txBox="1">
            <a:spLocks/>
          </p:cNvSpPr>
          <p:nvPr/>
        </p:nvSpPr>
        <p:spPr>
          <a:xfrm>
            <a:off x="13768" y="4941168"/>
            <a:ext cx="432048" cy="3600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 smtClean="0"/>
              <a:t> +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21804" y="2348880"/>
            <a:ext cx="10369152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ID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Реф №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тип 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Описание                          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Комментария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49796" y="4941168"/>
            <a:ext cx="10369152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ID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Реф №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MS Word|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Описание                          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Комментария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21804" y="2996952"/>
            <a:ext cx="10369152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125221    277740</a:t>
            </a:r>
            <a:r>
              <a:rPr lang="en-US" dirty="0" err="1" smtClean="0">
                <a:solidFill>
                  <a:schemeClr val="tx1"/>
                </a:solidFill>
              </a:rPr>
              <a:t>A_snx</a:t>
            </a:r>
            <a:r>
              <a:rPr lang="en-US" dirty="0" smtClean="0">
                <a:solidFill>
                  <a:schemeClr val="tx1"/>
                </a:solidFill>
              </a:rPr>
              <a:t>   |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jpg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| </a:t>
            </a:r>
            <a:r>
              <a:rPr lang="en-US" sz="1200" dirty="0" smtClean="0">
                <a:solidFill>
                  <a:schemeClr val="tx1"/>
                </a:solidFill>
              </a:rPr>
              <a:t>Valve Body U660E – 6 Solenoids and their functions and error codes| </a:t>
            </a:r>
            <a:r>
              <a:rPr lang="ru-RU" sz="1200" dirty="0" smtClean="0">
                <a:solidFill>
                  <a:schemeClr val="tx1"/>
                </a:solidFill>
              </a:rPr>
              <a:t>Фото из сайта соннэкса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21804" y="3645024"/>
            <a:ext cx="10369152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125222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|277740A_atp_vd|mp4 </a:t>
            </a:r>
            <a:r>
              <a:rPr lang="ru-RU" dirty="0" smtClean="0">
                <a:solidFill>
                  <a:schemeClr val="tx1"/>
                </a:solidFill>
              </a:rPr>
              <a:t>   Видео о ремонте гидроблока                      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Комментария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21804" y="4293096"/>
            <a:ext cx="10369152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ID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Реф №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PDF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    Описание                             </a:t>
            </a:r>
            <a:r>
              <a:rPr lang="en-US" dirty="0" smtClean="0">
                <a:solidFill>
                  <a:schemeClr val="tx1"/>
                </a:solidFill>
              </a:rPr>
              <a:t>| </a:t>
            </a:r>
            <a:r>
              <a:rPr lang="ru-RU" dirty="0" smtClean="0">
                <a:solidFill>
                  <a:schemeClr val="tx1"/>
                </a:solidFill>
              </a:rPr>
              <a:t>Комментария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21804" y="2996952"/>
            <a:ext cx="360040" cy="36004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4592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(</a:t>
            </a:r>
            <a:r>
              <a:rPr lang="ru-RU" dirty="0"/>
              <a:t>общий) создания элемента </a:t>
            </a:r>
            <a:r>
              <a:rPr lang="ru-RU" dirty="0" smtClean="0"/>
              <a:t>справочников</a:t>
            </a:r>
            <a:r>
              <a:rPr lang="en-US" dirty="0" smtClean="0"/>
              <a:t> </a:t>
            </a:r>
            <a:r>
              <a:rPr lang="ru-RU" dirty="0" smtClean="0"/>
              <a:t>- 01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46108"/>
              </p:ext>
            </p:extLst>
          </p:nvPr>
        </p:nvGraphicFramePr>
        <p:xfrm>
          <a:off x="189756" y="908721"/>
          <a:ext cx="11737304" cy="48528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4326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7721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Дата записи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TAB-1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Пользователь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Выбор</a:t>
                      </a:r>
                      <a:r>
                        <a:rPr lang="ru-RU" sz="1400" baseline="0" dirty="0" smtClean="0"/>
                        <a:t> языка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</a:t>
                      </a:r>
                      <a:r>
                        <a:rPr lang="en-US" sz="1400" baseline="0" dirty="0" smtClean="0"/>
                        <a:t> 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@</a:t>
                      </a:r>
                      <a:r>
                        <a:rPr lang="ru-RU" sz="1400" baseline="0" dirty="0" smtClean="0"/>
                        <a:t>язык при входе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TAB-1</a:t>
                      </a:r>
                      <a:r>
                        <a:rPr lang="ru-RU" sz="1400" baseline="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2788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Статус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</a:t>
                      </a:r>
                      <a:r>
                        <a:rPr lang="en-US" sz="1400" baseline="0" dirty="0" smtClean="0"/>
                        <a:t> List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Active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@Active </a:t>
                      </a: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Код</a:t>
                      </a:r>
                      <a:r>
                        <a:rPr lang="ru-RU" sz="1400" baseline="0" dirty="0" smtClean="0"/>
                        <a:t> !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Проверка</a:t>
                      </a:r>
                      <a:r>
                        <a:rPr lang="ru-RU" sz="1400" baseline="0" dirty="0" smtClean="0"/>
                        <a:t> при </a:t>
                      </a:r>
                      <a:r>
                        <a:rPr lang="en-US" sz="1400" baseline="0" dirty="0" smtClean="0"/>
                        <a:t>Save </a:t>
                      </a: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Артикул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r>
                        <a:rPr lang="ru-RU" sz="1400" baseline="0" dirty="0" smtClean="0"/>
                        <a:t> 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46097"/>
                  </a:ext>
                </a:extLst>
              </a:tr>
              <a:tr h="34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Полное описание</a:t>
                      </a:r>
                      <a:r>
                        <a:rPr lang="ru-RU" sz="1400" baseline="0" dirty="0" smtClean="0"/>
                        <a:t> *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Копи текст (оно-же)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Фото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jpg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Перемещение порядка</a:t>
                      </a:r>
                      <a:r>
                        <a:rPr lang="en-US" sz="1400" dirty="0" smtClean="0"/>
                        <a:t> 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Тор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Включить</a:t>
                      </a:r>
                      <a:r>
                        <a:rPr lang="ru-RU" sz="1400" baseline="0" dirty="0" smtClean="0"/>
                        <a:t> э-т в ТОП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09770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Комментария </a:t>
                      </a:r>
                      <a:r>
                        <a:rPr lang="ru-RU" sz="1400" dirty="0" smtClean="0"/>
                        <a:t>(скрыта)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6808"/>
                  </a:ext>
                </a:extLst>
              </a:tr>
              <a:tr h="677218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Комментария </a:t>
                      </a:r>
                      <a:r>
                        <a:rPr lang="ru-RU" sz="1400" dirty="0" smtClean="0"/>
                        <a:t>(для паказа)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5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Формат </a:t>
            </a:r>
            <a:r>
              <a:rPr lang="en-US" dirty="0"/>
              <a:t>(</a:t>
            </a:r>
            <a:r>
              <a:rPr lang="ru-RU" dirty="0"/>
              <a:t>общий) создания элемента </a:t>
            </a:r>
            <a:r>
              <a:rPr lang="ru-RU" dirty="0" smtClean="0"/>
              <a:t>справочников</a:t>
            </a:r>
            <a:r>
              <a:rPr lang="en-US" dirty="0" smtClean="0"/>
              <a:t> </a:t>
            </a:r>
            <a:r>
              <a:rPr lang="ru-RU" dirty="0" smtClean="0"/>
              <a:t>- 02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83728"/>
              </p:ext>
            </p:extLst>
          </p:nvPr>
        </p:nvGraphicFramePr>
        <p:xfrm>
          <a:off x="189756" y="908721"/>
          <a:ext cx="11737304" cy="48528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4326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4326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7721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Характеристики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TAB-2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Применения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2788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Модификация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</a:t>
                      </a:r>
                      <a:r>
                        <a:rPr lang="ru-RU" sz="1400" dirty="0" smtClean="0"/>
                        <a:t>-2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Кроссы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2998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---</a:t>
                      </a:r>
                      <a:r>
                        <a:rPr lang="ru-RU" sz="1400" dirty="0" smtClean="0"/>
                        <a:t>Кроссы</a:t>
                      </a:r>
                      <a:r>
                        <a:rPr lang="en-US" sz="1400" dirty="0" smtClean="0"/>
                        <a:t> ---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478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Комплекты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Комплектующие</a:t>
                      </a:r>
                      <a:r>
                        <a:rPr lang="en-US" sz="1400" dirty="0" smtClean="0"/>
                        <a:t> TAB-</a:t>
                      </a:r>
                      <a:r>
                        <a:rPr lang="ru-RU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Упаковка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32469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Ед.</a:t>
                      </a:r>
                      <a:r>
                        <a:rPr lang="ru-RU" sz="1400" baseline="0" dirty="0" smtClean="0"/>
                        <a:t> измерения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справочник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TAB-1</a:t>
                      </a:r>
                      <a:r>
                        <a:rPr lang="ru-RU" sz="1400" dirty="0" smtClean="0"/>
                        <a:t> 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23347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EAN</a:t>
                      </a:r>
                      <a:r>
                        <a:rPr lang="en-US" sz="1400" baseline="0" dirty="0" smtClean="0"/>
                        <a:t> Code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</a:t>
                      </a:r>
                      <a:r>
                        <a:rPr lang="ru-RU" sz="1400" dirty="0" smtClean="0"/>
                        <a:t>-</a:t>
                      </a:r>
                      <a:r>
                        <a:rPr lang="en-US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09770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Связы с др спр.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Страна</a:t>
                      </a:r>
                      <a:r>
                        <a:rPr lang="ru-RU" sz="1400" baseline="0" dirty="0" smtClean="0"/>
                        <a:t> /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Включение</a:t>
                      </a:r>
                      <a:r>
                        <a:rPr lang="ru-RU" sz="1400" baseline="0" dirty="0" smtClean="0"/>
                        <a:t> др блоки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629094"/>
                  </a:ext>
                </a:extLst>
              </a:tr>
              <a:tr h="28977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Видео</a:t>
                      </a:r>
                      <a:r>
                        <a:rPr lang="ru-RU" sz="1400" baseline="0" dirty="0" smtClean="0"/>
                        <a:t> / Фото инструкций / </a:t>
                      </a:r>
                      <a:r>
                        <a:rPr lang="en-US" sz="1400" baseline="0" dirty="0" smtClean="0"/>
                        <a:t>PDF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TAB-</a:t>
                      </a:r>
                      <a:r>
                        <a:rPr lang="ru-RU" sz="1400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846808"/>
                  </a:ext>
                </a:extLst>
              </a:tr>
              <a:tr h="67721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609600"/>
            <a:ext cx="9900594" cy="731168"/>
          </a:xfrm>
        </p:spPr>
        <p:txBody>
          <a:bodyPr/>
          <a:lstStyle/>
          <a:p>
            <a:r>
              <a:rPr lang="ru-RU" dirty="0" smtClean="0"/>
              <a:t>Цель проекта (</a:t>
            </a:r>
            <a:r>
              <a:rPr lang="en-US" dirty="0" smtClean="0"/>
              <a:t>Project Goals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340768"/>
            <a:ext cx="11017224" cy="4896544"/>
          </a:xfrm>
        </p:spPr>
        <p:txBody>
          <a:bodyPr>
            <a:normAutofit fontScale="32500" lnSpcReduction="20000"/>
          </a:bodyPr>
          <a:lstStyle/>
          <a:p>
            <a:pPr marL="274320" lvl="2" indent="-274320">
              <a:spcBef>
                <a:spcPts val="1800"/>
              </a:spcBef>
            </a:pP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Создать платформу </a:t>
            </a:r>
            <a:r>
              <a:rPr lang="ru-RU" sz="7400" dirty="0"/>
              <a:t>с БД для разных </a:t>
            </a:r>
            <a:r>
              <a:rPr lang="ru-RU" sz="7400" dirty="0" smtClean="0"/>
              <a:t>категорий продукций.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Реализировать </a:t>
            </a:r>
            <a:r>
              <a:rPr lang="en-US" sz="7400" dirty="0" err="1"/>
              <a:t>eCommerce</a:t>
            </a:r>
            <a:r>
              <a:rPr lang="en-US" sz="7400" dirty="0"/>
              <a:t> Solutions </a:t>
            </a:r>
            <a:r>
              <a:rPr lang="ru-RU" sz="7400" dirty="0"/>
              <a:t>на базе домена клиента для различных участников бизнеса (производители, дистрибьюторы, магазины, мелкие импорторы).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 smtClean="0"/>
              <a:t>Мульти-язычная</a:t>
            </a:r>
            <a:r>
              <a:rPr lang="ru-RU" sz="7400" dirty="0"/>
              <a:t>, </a:t>
            </a:r>
            <a:r>
              <a:rPr lang="ru-RU" sz="7400" dirty="0" smtClean="0"/>
              <a:t>мульти-валютная </a:t>
            </a:r>
            <a:r>
              <a:rPr lang="ru-RU" sz="7400" dirty="0"/>
              <a:t>платформа для различных каналов торговли (розница, мелко оптовая, оптовая, экпорт и импорт и </a:t>
            </a:r>
            <a:r>
              <a:rPr lang="ru-RU" sz="7400" dirty="0" smtClean="0"/>
              <a:t>также инструмент </a:t>
            </a:r>
            <a:r>
              <a:rPr lang="ru-RU" sz="7400" dirty="0"/>
              <a:t>для отдела закупки.)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Платформа имеет 3 </a:t>
            </a:r>
            <a:r>
              <a:rPr lang="ru-RU" sz="7400" dirty="0" smtClean="0"/>
              <a:t>уровен</a:t>
            </a:r>
            <a:r>
              <a:rPr lang="ru-RU" sz="7400" dirty="0"/>
              <a:t>и</a:t>
            </a:r>
            <a:r>
              <a:rPr lang="ru-RU" sz="7400" dirty="0" smtClean="0"/>
              <a:t> управления.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БД </a:t>
            </a:r>
            <a:r>
              <a:rPr lang="ru-RU" sz="7400" b="1" dirty="0" smtClean="0"/>
              <a:t>системных</a:t>
            </a:r>
            <a:r>
              <a:rPr lang="ru-RU" sz="7400" dirty="0" smtClean="0"/>
              <a:t> </a:t>
            </a:r>
            <a:r>
              <a:rPr lang="ru-RU" sz="7400" dirty="0"/>
              <a:t>справочных и также </a:t>
            </a:r>
            <a:r>
              <a:rPr lang="ru-RU" sz="7400" b="1" dirty="0" smtClean="0"/>
              <a:t>пользовательских </a:t>
            </a:r>
            <a:r>
              <a:rPr lang="ru-RU" sz="7400" dirty="0" smtClean="0"/>
              <a:t>справочных френчайсов.</a:t>
            </a:r>
            <a:endParaRPr lang="ru-RU" sz="7400" dirty="0"/>
          </a:p>
          <a:p>
            <a:pPr marL="274320" lvl="2" indent="-274320">
              <a:spcBef>
                <a:spcPts val="1800"/>
              </a:spcBef>
            </a:pPr>
            <a:r>
              <a:rPr lang="ru-RU" sz="7400" dirty="0"/>
              <a:t>Интеграция с бизнес программами (1С </a:t>
            </a:r>
            <a:r>
              <a:rPr lang="ru-RU" sz="7400" dirty="0" smtClean="0"/>
              <a:t>/ Мои склад/ </a:t>
            </a:r>
            <a:r>
              <a:rPr lang="en-US" sz="7400" dirty="0"/>
              <a:t>Quick Book</a:t>
            </a:r>
            <a:r>
              <a:rPr lang="ru-RU" sz="7400" dirty="0" smtClean="0"/>
              <a:t>) и каналами оплат.</a:t>
            </a:r>
            <a:endParaRPr lang="ru-RU" sz="7400" dirty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загрузки справочников (общий)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749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765820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харак-ки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18148" y="4365104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Колонка № 1 (</a:t>
            </a:r>
            <a:r>
              <a:rPr lang="en-US" dirty="0" smtClean="0">
                <a:solidFill>
                  <a:schemeClr val="tx1"/>
                </a:solidFill>
              </a:rPr>
              <a:t>A)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764" y="4365104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254652" y="5373216"/>
            <a:ext cx="151216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Загрузить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8748" y="1628800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9" name="Rounded Rectangle 18"/>
          <p:cNvSpPr/>
          <p:nvPr/>
        </p:nvSpPr>
        <p:spPr>
          <a:xfrm>
            <a:off x="261764" y="1052736"/>
            <a:ext cx="8280920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нажмите, чтобы просмотреть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(имя файла после выбора)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550796" y="2348880"/>
            <a:ext cx="1728192" cy="2880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</a:t>
            </a:r>
            <a:r>
              <a:rPr lang="ru-RU" dirty="0" smtClean="0">
                <a:solidFill>
                  <a:schemeClr val="tx1"/>
                </a:solidFill>
              </a:rPr>
              <a:t>Сравнить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550796" y="162880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Создать Новые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50796" y="1052736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7788" y="2204864"/>
            <a:ext cx="3312368" cy="3600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Наименование листа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454452" y="1412776"/>
            <a:ext cx="100811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Open</a:t>
            </a:r>
            <a:endParaRPr lang="ru-RU" sz="1000" dirty="0" smtClean="0"/>
          </a:p>
        </p:txBody>
      </p:sp>
      <p:sp>
        <p:nvSpPr>
          <p:cNvPr id="28" name="Rounded Rectangle 27"/>
          <p:cNvSpPr/>
          <p:nvPr/>
        </p:nvSpPr>
        <p:spPr>
          <a:xfrm>
            <a:off x="9910836" y="5373216"/>
            <a:ext cx="158417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СТОП</a:t>
            </a:r>
            <a:endParaRPr lang="ru-RU" dirty="0"/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9118748" y="198884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598468" y="436510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42" name="Down Arrow 41"/>
          <p:cNvSpPr/>
          <p:nvPr/>
        </p:nvSpPr>
        <p:spPr>
          <a:xfrm>
            <a:off x="3358108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550796" y="1988840"/>
            <a:ext cx="172819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Перезаписать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830716" y="980728"/>
            <a:ext cx="0" cy="1800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118748" y="234888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7" name="Rounded Rectangle 46"/>
          <p:cNvSpPr/>
          <p:nvPr/>
        </p:nvSpPr>
        <p:spPr>
          <a:xfrm>
            <a:off x="5878388" y="2204864"/>
            <a:ext cx="129614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Начало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246540" y="2204864"/>
            <a:ext cx="122413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конец № ряда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9756" y="3284984"/>
            <a:ext cx="1137726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Просмотр файла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10436" y="443711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3" name="Rounded Rectangle 52"/>
          <p:cNvSpPr/>
          <p:nvPr/>
        </p:nvSpPr>
        <p:spPr>
          <a:xfrm>
            <a:off x="837828" y="4941168"/>
            <a:ext cx="273630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Наименование</a:t>
            </a:r>
            <a:r>
              <a:rPr lang="en-US" dirty="0"/>
              <a:t> </a:t>
            </a:r>
            <a:r>
              <a:rPr lang="ru-RU" dirty="0" smtClean="0"/>
              <a:t>харак-ки</a:t>
            </a:r>
            <a:endParaRPr lang="ru-RU" dirty="0"/>
          </a:p>
        </p:txBody>
      </p:sp>
      <p:sp>
        <p:nvSpPr>
          <p:cNvPr id="54" name="Rounded Rectangle 53"/>
          <p:cNvSpPr/>
          <p:nvPr/>
        </p:nvSpPr>
        <p:spPr>
          <a:xfrm>
            <a:off x="3718148" y="4941168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Колонка № </a:t>
            </a:r>
            <a:r>
              <a:rPr lang="en-US" dirty="0" smtClean="0"/>
              <a:t>2</a:t>
            </a:r>
            <a:r>
              <a:rPr lang="ru-RU" dirty="0" smtClean="0"/>
              <a:t> (</a:t>
            </a:r>
            <a:r>
              <a:rPr lang="en-US" dirty="0" smtClean="0"/>
              <a:t>B)</a:t>
            </a:r>
            <a:endParaRPr lang="ru-RU" dirty="0"/>
          </a:p>
        </p:txBody>
      </p:sp>
      <p:sp>
        <p:nvSpPr>
          <p:cNvPr id="55" name="Rounded Rectangle 54"/>
          <p:cNvSpPr/>
          <p:nvPr/>
        </p:nvSpPr>
        <p:spPr>
          <a:xfrm>
            <a:off x="261764" y="4941168"/>
            <a:ext cx="432048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56" name="Rounded Rectangle 55"/>
          <p:cNvSpPr/>
          <p:nvPr/>
        </p:nvSpPr>
        <p:spPr>
          <a:xfrm>
            <a:off x="6598468" y="486916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endParaRPr lang="ru-RU" b="1" dirty="0" smtClean="0"/>
          </a:p>
        </p:txBody>
      </p:sp>
      <p:sp>
        <p:nvSpPr>
          <p:cNvPr id="57" name="Down Arrow 56"/>
          <p:cNvSpPr/>
          <p:nvPr/>
        </p:nvSpPr>
        <p:spPr>
          <a:xfrm>
            <a:off x="343011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8" name="Down Arrow 57"/>
          <p:cNvSpPr/>
          <p:nvPr/>
        </p:nvSpPr>
        <p:spPr>
          <a:xfrm>
            <a:off x="6310436" y="501317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Down Arrow 59"/>
          <p:cNvSpPr/>
          <p:nvPr/>
        </p:nvSpPr>
        <p:spPr>
          <a:xfrm>
            <a:off x="3646140" y="2276872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5" name="Rounded Rectangle 34"/>
          <p:cNvSpPr/>
          <p:nvPr/>
        </p:nvSpPr>
        <p:spPr>
          <a:xfrm>
            <a:off x="7966620" y="4365104"/>
            <a:ext cx="3456384" cy="9361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Комментрия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846940" y="1052736"/>
            <a:ext cx="432048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37" name="Down Arrow 36"/>
          <p:cNvSpPr/>
          <p:nvPr/>
        </p:nvSpPr>
        <p:spPr>
          <a:xfrm>
            <a:off x="10126860" y="1124744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8" name="Rounded Rectangle 37"/>
          <p:cNvSpPr/>
          <p:nvPr/>
        </p:nvSpPr>
        <p:spPr>
          <a:xfrm>
            <a:off x="477788" y="2708920"/>
            <a:ext cx="331236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бренда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3646140" y="278092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26961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Правила и инструкций ЗАГРУЗКИ </a:t>
            </a:r>
            <a:r>
              <a:rPr lang="ru-RU" dirty="0" smtClean="0"/>
              <a:t>ФАЙЛА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94864"/>
              </p:ext>
            </p:extLst>
          </p:nvPr>
        </p:nvGraphicFramePr>
        <p:xfrm>
          <a:off x="189755" y="1124741"/>
          <a:ext cx="11744948" cy="51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36237">
                  <a:extLst>
                    <a:ext uri="{9D8B030D-6E8A-4147-A177-3AD203B41FA5}">
                      <a16:colId xmlns:a16="http://schemas.microsoft.com/office/drawing/2014/main" val="717790832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1157148954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2311051406"/>
                    </a:ext>
                  </a:extLst>
                </a:gridCol>
                <a:gridCol w="2936237">
                  <a:extLst>
                    <a:ext uri="{9D8B030D-6E8A-4147-A177-3AD203B41FA5}">
                      <a16:colId xmlns:a16="http://schemas.microsoft.com/office/drawing/2014/main" val="919318157"/>
                    </a:ext>
                  </a:extLst>
                </a:gridCol>
              </a:tblGrid>
              <a:tr h="63578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Элемент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Формат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Пример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B0F0"/>
                          </a:solidFill>
                        </a:rPr>
                        <a:t>Примечание</a:t>
                      </a:r>
                      <a:endParaRPr lang="ru-RU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37296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Язык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@</a:t>
                      </a:r>
                      <a:r>
                        <a:rPr lang="ru-RU" baseline="0" dirty="0" smtClean="0"/>
                        <a:t>язык при входе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2953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/ Drag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35721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Файл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Excel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“</a:t>
                      </a:r>
                      <a:r>
                        <a:rPr lang="ru-RU" sz="1200" dirty="0" smtClean="0"/>
                        <a:t>неверный формат / файл не выбран</a:t>
                      </a:r>
                      <a:r>
                        <a:rPr lang="en-US" sz="1200" dirty="0" smtClean="0"/>
                        <a:t>”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PopUp</a:t>
                      </a:r>
                      <a:r>
                        <a:rPr lang="en-US" baseline="0" dirty="0" smtClean="0"/>
                        <a:t> Window – Error</a:t>
                      </a:r>
                      <a:r>
                        <a:rPr lang="ru-RU" baseline="0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737738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en-US" dirty="0" smtClean="0"/>
                        <a:t>File Sheet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--П/П</a:t>
                      </a:r>
                      <a:r>
                        <a:rPr lang="ru-RU" baseline="0" dirty="0" smtClean="0"/>
                        <a:t> № листа</a:t>
                      </a:r>
                      <a:r>
                        <a:rPr lang="en-US" baseline="0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лист</a:t>
                      </a:r>
                      <a:r>
                        <a:rPr lang="ru-RU" baseline="0" dirty="0" smtClean="0"/>
                        <a:t> 1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87262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начала 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5895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ряда конца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1452 or None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16014"/>
                  </a:ext>
                </a:extLst>
              </a:tr>
              <a:tr h="399532"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Новые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создаются новые элементы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Создаются новые элементы во всех языках справочника с копированием на языке загрузки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36137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Перезаписать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 Box (Y</a:t>
                      </a:r>
                      <a:r>
                        <a:rPr lang="en-US" baseline="0" dirty="0" smtClean="0"/>
                        <a:t> / N)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перезапись существующих элементов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Если НЕТ, то не менять данные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965552"/>
                  </a:ext>
                </a:extLst>
              </a:tr>
              <a:tr h="471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Создать</a:t>
                      </a:r>
                      <a:r>
                        <a:rPr lang="ru-RU" baseline="0" dirty="0" smtClean="0"/>
                        <a:t> + Перезапи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/ No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55244"/>
                  </a:ext>
                </a:extLst>
              </a:tr>
              <a:tr h="635782">
                <a:tc>
                  <a:txBody>
                    <a:bodyPr/>
                    <a:lstStyle/>
                    <a:p>
                      <a:r>
                        <a:rPr lang="ru-RU" dirty="0" smtClean="0"/>
                        <a:t>Красный</a:t>
                      </a:r>
                      <a:r>
                        <a:rPr lang="ru-RU" baseline="0" dirty="0" smtClean="0"/>
                        <a:t> контур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Где ошибка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/>
          <a:lstStyle/>
          <a:p>
            <a:r>
              <a:rPr lang="ru-RU" dirty="0"/>
              <a:t>Формат </a:t>
            </a:r>
            <a:r>
              <a:rPr lang="ru-RU" dirty="0" smtClean="0"/>
              <a:t>загрузки </a:t>
            </a:r>
            <a:r>
              <a:rPr lang="ru-RU" dirty="0"/>
              <a:t>справочников 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0476658" cy="44777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ПОКА ПУСТО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49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ru-RU" dirty="0" smtClean="0"/>
              <a:t>– справочник – Атрибуты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983723"/>
              </p:ext>
            </p:extLst>
          </p:nvPr>
        </p:nvGraphicFramePr>
        <p:xfrm>
          <a:off x="190500" y="1126233"/>
          <a:ext cx="11807824" cy="30480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/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 по умолчанию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Описание</a:t>
                      </a:r>
                      <a:r>
                        <a:rPr lang="ru-RU" b="0" baseline="0" dirty="0" smtClean="0"/>
                        <a:t> языка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RUSSIAN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Скрипт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РУССКИЙ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Нужно</a:t>
                      </a:r>
                      <a:r>
                        <a:rPr lang="ru-RU" baseline="0" dirty="0" smtClean="0"/>
                        <a:t> добавить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для</a:t>
                      </a:r>
                      <a:r>
                        <a:rPr lang="en-US" baseline="0" dirty="0" smtClean="0"/>
                        <a:t>Front)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Выбор языка</a:t>
                      </a:r>
                    </a:p>
                    <a:p>
                      <a:r>
                        <a:rPr lang="ru-RU" sz="1200" dirty="0" smtClean="0"/>
                        <a:t>поменять ручно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</a:t>
                      </a:r>
                      <a:r>
                        <a:rPr lang="ru-RU" dirty="0" smtClean="0"/>
                        <a:t>Язык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 входе в систему.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191683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Языки </a:t>
            </a:r>
            <a:r>
              <a:rPr lang="en-US" dirty="0"/>
              <a:t>(Users) </a:t>
            </a:r>
            <a:r>
              <a:rPr lang="en-US" dirty="0" smtClean="0"/>
              <a:t>- </a:t>
            </a:r>
            <a:r>
              <a:rPr lang="ru-RU" dirty="0" smtClean="0"/>
              <a:t>Формат управления справочника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31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26176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Поиск                          Х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278204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314208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22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02324" y="1196752"/>
            <a:ext cx="576064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2240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1053852" y="2420888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22404" y="2420888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22004" y="2420888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02124" y="2420888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30316" y="2420888"/>
            <a:ext cx="792088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 ПУ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1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          </a:t>
            </a:r>
            <a:r>
              <a:rPr lang="en-US" dirty="0" smtClean="0">
                <a:solidFill>
                  <a:schemeClr val="tx1"/>
                </a:solidFill>
              </a:rPr>
              <a:t> Active                 EN              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No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English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English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57908" y="2420888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74248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5014292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 записи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110636" y="2420888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Скрипт наименования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ru-RU" dirty="0" smtClean="0">
                <a:solidFill>
                  <a:schemeClr val="tx1"/>
                </a:solidFill>
              </a:rPr>
              <a:t>            </a:t>
            </a:r>
            <a:r>
              <a:rPr lang="en-US" dirty="0" smtClean="0">
                <a:solidFill>
                  <a:schemeClr val="tx1"/>
                </a:solidFill>
              </a:rPr>
              <a:t>Active  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              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Yes             Russian                        </a:t>
            </a:r>
            <a:r>
              <a:rPr lang="ru-RU" dirty="0" smtClean="0">
                <a:solidFill>
                  <a:schemeClr val="tx1"/>
                </a:solidFill>
              </a:rPr>
              <a:t>       Русский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25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         </a:t>
            </a:r>
            <a:r>
              <a:rPr lang="en-US" dirty="0" smtClean="0">
                <a:solidFill>
                  <a:schemeClr val="tx1"/>
                </a:solidFill>
              </a:rPr>
              <a:t>Active  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ES               </a:t>
            </a: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No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Spanish                        </a:t>
            </a:r>
            <a:r>
              <a:rPr lang="ru-RU" dirty="0" smtClean="0">
                <a:solidFill>
                  <a:schemeClr val="tx1"/>
                </a:solidFill>
              </a:rPr>
              <a:t>       </a:t>
            </a:r>
            <a:r>
              <a:rPr lang="en-US" dirty="0" err="1" smtClean="0">
                <a:solidFill>
                  <a:schemeClr val="tx1"/>
                </a:solidFill>
              </a:rPr>
              <a:t>Español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26        </a:t>
            </a:r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         Active                 CN                  No              Chinese                              </a:t>
            </a:r>
            <a:r>
              <a:rPr lang="ja-JP" altLang="en-US" dirty="0" smtClean="0">
                <a:solidFill>
                  <a:schemeClr val="tx1"/>
                </a:solidFill>
              </a:rPr>
              <a:t>中国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5" name="Rounded Rectangle 64"/>
          <p:cNvSpPr/>
          <p:nvPr/>
        </p:nvSpPr>
        <p:spPr>
          <a:xfrm>
            <a:off x="11134972" y="10527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9046740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</a:t>
            </a:r>
            <a:endParaRPr lang="ru-RU" dirty="0" err="1" smtClean="0"/>
          </a:p>
        </p:txBody>
      </p:sp>
      <p:sp>
        <p:nvSpPr>
          <p:cNvPr id="55" name="Down Arrow 54"/>
          <p:cNvSpPr/>
          <p:nvPr/>
        </p:nvSpPr>
        <p:spPr>
          <a:xfrm>
            <a:off x="9766820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6" name="Sun 65"/>
          <p:cNvSpPr/>
          <p:nvPr/>
        </p:nvSpPr>
        <p:spPr>
          <a:xfrm>
            <a:off x="10342884" y="2420888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14931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/>
          </a:bodyPr>
          <a:lstStyle/>
          <a:p>
            <a:r>
              <a:rPr lang="ru-RU" dirty="0"/>
              <a:t>Языки </a:t>
            </a:r>
            <a:r>
              <a:rPr lang="en-US" dirty="0"/>
              <a:t>(</a:t>
            </a:r>
            <a:r>
              <a:rPr lang="en-US" dirty="0" smtClean="0"/>
              <a:t>Users) 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7433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177281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RUS  ENG ESP CHN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27089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Описание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70892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Russian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Скрипт языка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140968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Русский</a:t>
            </a:r>
          </a:p>
        </p:txBody>
      </p:sp>
      <p:sp>
        <p:nvSpPr>
          <p:cNvPr id="25" name="Rectangle 24"/>
          <p:cNvSpPr/>
          <p:nvPr/>
        </p:nvSpPr>
        <p:spPr>
          <a:xfrm flipH="1">
            <a:off x="4870276" y="2348880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261764" y="3933056"/>
            <a:ext cx="194421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638028" y="3861048"/>
            <a:ext cx="4608512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1764" y="2276872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Язык по умолчанию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8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управление справочника</a:t>
            </a:r>
            <a:r>
              <a:rPr lang="en-US" dirty="0" smtClean="0"/>
              <a:t> 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96752"/>
            <a:ext cx="10609421" cy="5040312"/>
          </a:xfrm>
        </p:spPr>
      </p:pic>
    </p:spTree>
    <p:extLst>
      <p:ext uri="{BB962C8B-B14F-4D97-AF65-F5344CB8AC3E}">
        <p14:creationId xmlns:p14="http://schemas.microsoft.com/office/powerpoint/2010/main" val="40167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476672"/>
            <a:ext cx="10548666" cy="576064"/>
          </a:xfrm>
        </p:spPr>
        <p:txBody>
          <a:bodyPr/>
          <a:lstStyle/>
          <a:p>
            <a:r>
              <a:rPr lang="ru-RU" dirty="0"/>
              <a:t>Языки </a:t>
            </a:r>
            <a:r>
              <a:rPr lang="ru-RU" dirty="0" smtClean="0"/>
              <a:t>(</a:t>
            </a:r>
            <a:r>
              <a:rPr lang="en-US" dirty="0" smtClean="0"/>
              <a:t>Users</a:t>
            </a:r>
            <a:r>
              <a:rPr lang="ru-RU" dirty="0" smtClean="0"/>
              <a:t>) – справочник</a:t>
            </a:r>
            <a:r>
              <a:rPr lang="en-US" dirty="0" smtClean="0"/>
              <a:t> – Add/Edit 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26" y="1125538"/>
            <a:ext cx="7063535" cy="5040312"/>
          </a:xfrm>
        </p:spPr>
      </p:pic>
    </p:spTree>
    <p:extLst>
      <p:ext uri="{BB962C8B-B14F-4D97-AF65-F5344CB8AC3E}">
        <p14:creationId xmlns:p14="http://schemas.microsoft.com/office/powerpoint/2010/main" val="41180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>
            <a:normAutofit/>
          </a:bodyPr>
          <a:lstStyle/>
          <a:p>
            <a:r>
              <a:rPr lang="ru-RU" dirty="0"/>
              <a:t>Языки (</a:t>
            </a:r>
            <a:r>
              <a:rPr lang="en-US" dirty="0"/>
              <a:t>Users</a:t>
            </a:r>
            <a:r>
              <a:rPr lang="ru-RU" dirty="0"/>
              <a:t>) – </a:t>
            </a:r>
            <a:r>
              <a:rPr lang="ru-RU" dirty="0" smtClean="0"/>
              <a:t>справочник 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0476658" cy="447772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Нам пока не нужны 100 языков. Но 2 языка – мало. Нужны 3-4 языка для проверки на стади разработки и 5 языков при запуске и далее до 10.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0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Страны </a:t>
            </a:r>
            <a:r>
              <a:rPr lang="en-US" dirty="0"/>
              <a:t>(Countries</a:t>
            </a:r>
            <a:r>
              <a:rPr lang="en-US" dirty="0" smtClean="0"/>
              <a:t>)</a:t>
            </a:r>
            <a:r>
              <a:rPr lang="ru-RU" dirty="0" smtClean="0"/>
              <a:t> – справочник – Атрибуты +++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166799"/>
              </p:ext>
            </p:extLst>
          </p:nvPr>
        </p:nvGraphicFramePr>
        <p:xfrm>
          <a:off x="190500" y="1126233"/>
          <a:ext cx="11807824" cy="406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Код 3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ru-RU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Австралия (</a:t>
                      </a:r>
                      <a:r>
                        <a:rPr lang="en-US" dirty="0" smtClean="0"/>
                        <a:t>AUS</a:t>
                      </a:r>
                      <a:r>
                        <a:rPr lang="ru-RU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Австралия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 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Австралийский</a:t>
                      </a:r>
                      <a:r>
                        <a:rPr lang="ru-RU" baseline="0" dirty="0" smtClean="0"/>
                        <a:t> союз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Копи</a:t>
                      </a:r>
                      <a:r>
                        <a:rPr lang="ru-RU" baseline="0" dirty="0" smtClean="0"/>
                        <a:t> (Он же)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6559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Тор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9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язык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Код 2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Цифровой Код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Австралия 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63844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Код 3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ru-RU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AUS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Австралия (</a:t>
                      </a:r>
                      <a:r>
                        <a:rPr lang="en-US" dirty="0" smtClean="0"/>
                        <a:t>AUS</a:t>
                      </a:r>
                      <a:r>
                        <a:rPr lang="ru-RU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2115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4437112"/>
            <a:ext cx="351483" cy="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Участники (</a:t>
            </a:r>
            <a:r>
              <a:rPr lang="en-US" dirty="0" smtClean="0"/>
              <a:t>Stakeholders)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68760"/>
            <a:ext cx="11449272" cy="4896544"/>
          </a:xfrm>
        </p:spPr>
        <p:txBody>
          <a:bodyPr>
            <a:normAutofit fontScale="92500" lnSpcReduction="1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Случайный не регистрационный </a:t>
            </a:r>
            <a:r>
              <a:rPr lang="ru-RU" sz="2400" dirty="0" smtClean="0"/>
              <a:t>покупатель (из любой точки мира)</a:t>
            </a:r>
            <a:r>
              <a:rPr lang="en-US" sz="2400" dirty="0" smtClean="0"/>
              <a:t>.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Постоянный покупатель (регистрация) (для текущих ремонт)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Крупные покупатели (формирование склада)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Филиалы / Партнеры / Представители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(моно-бренд и мульти бренд) (известные)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с прайсами (секрет бизнеса)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Поставщики без прайсов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Разборки (не имеют прайсы и работают не всегда с артикулями)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Закупочные менеджеры импортеров.</a:t>
            </a:r>
          </a:p>
          <a:p>
            <a:r>
              <a:rPr lang="ru-RU" dirty="0" smtClean="0"/>
              <a:t>Администраторы наших френчайсов</a:t>
            </a:r>
            <a:r>
              <a:rPr lang="en-US" dirty="0" smtClean="0"/>
              <a:t>.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- </a:t>
            </a:r>
            <a:r>
              <a:rPr lang="ru-RU" dirty="0"/>
              <a:t>Формат </a:t>
            </a:r>
            <a:r>
              <a:rPr lang="ru-RU" dirty="0" smtClean="0"/>
              <a:t>управления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Поиск                        Х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98868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918948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Foto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721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Active    RU 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    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AU         </a:t>
            </a: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AUS      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36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86900" y="2924944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7678588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486900" y="3429000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486900" y="3933056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486900" y="4437112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Rounded Rectangle 60"/>
          <p:cNvSpPr/>
          <p:nvPr/>
        </p:nvSpPr>
        <p:spPr>
          <a:xfrm>
            <a:off x="11711036" y="98072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981844" y="3429000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Active    </a:t>
            </a: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ru-RU" dirty="0" smtClean="0">
                <a:solidFill>
                  <a:schemeClr val="tx1"/>
                </a:solidFill>
              </a:rPr>
              <a:t>Австралия</a:t>
            </a:r>
            <a:r>
              <a:rPr lang="en-US" dirty="0" smtClean="0">
                <a:solidFill>
                  <a:schemeClr val="tx1"/>
                </a:solidFill>
              </a:rPr>
              <a:t>                </a:t>
            </a:r>
            <a:r>
              <a:rPr lang="ru-RU" dirty="0" smtClean="0">
                <a:solidFill>
                  <a:schemeClr val="tx1"/>
                </a:solidFill>
              </a:rPr>
              <a:t>Австрали́йский Сою́з</a:t>
            </a:r>
            <a:r>
              <a:rPr lang="en-US" dirty="0" smtClean="0">
                <a:solidFill>
                  <a:schemeClr val="tx1"/>
                </a:solidFill>
              </a:rPr>
              <a:t>       AU              AUS         36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981844" y="3933056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Active    RU          </a:t>
            </a:r>
            <a:r>
              <a:rPr lang="ru-RU" dirty="0" smtClean="0">
                <a:solidFill>
                  <a:schemeClr val="tx1"/>
                </a:solidFill>
              </a:rPr>
              <a:t>Россия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ru-RU" dirty="0" smtClean="0">
                <a:solidFill>
                  <a:schemeClr val="tx1"/>
                </a:solidFill>
              </a:rPr>
              <a:t>Российская федерация</a:t>
            </a:r>
            <a:r>
              <a:rPr lang="en-US" dirty="0" smtClean="0">
                <a:solidFill>
                  <a:schemeClr val="tx1"/>
                </a:solidFill>
              </a:rPr>
              <a:t>   RU             RUS         643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981844" y="4437112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rgbClr val="FF0000"/>
                </a:solidFill>
              </a:rPr>
              <a:t>Disable</a:t>
            </a:r>
            <a:r>
              <a:rPr lang="en-US" dirty="0" smtClean="0">
                <a:solidFill>
                  <a:schemeClr val="tx1"/>
                </a:solidFill>
              </a:rPr>
              <a:t>  EN          Russia  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   Russian Federation           RU              RUS         643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981844" y="2348880"/>
            <a:ext cx="957706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 </a:t>
            </a:r>
            <a:r>
              <a:rPr lang="en-US" dirty="0" smtClean="0">
                <a:solidFill>
                  <a:schemeClr val="tx1"/>
                </a:solidFill>
              </a:rPr>
              <a:t>ID </a:t>
            </a:r>
            <a:r>
              <a:rPr lang="ru-RU" dirty="0" smtClean="0">
                <a:solidFill>
                  <a:schemeClr val="tx1"/>
                </a:solidFill>
              </a:rPr>
              <a:t>   Статус    Яз        Наименование         Пол наименование        Код№2    Код№3   Цфр код </a:t>
            </a:r>
          </a:p>
        </p:txBody>
      </p:sp>
      <p:sp>
        <p:nvSpPr>
          <p:cNvPr id="2" name="Sun 1"/>
          <p:cNvSpPr/>
          <p:nvPr/>
        </p:nvSpPr>
        <p:spPr>
          <a:xfrm>
            <a:off x="10774932" y="2420888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9458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54866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Страны </a:t>
            </a:r>
            <a:r>
              <a:rPr lang="en-US" dirty="0"/>
              <a:t>(Countries) </a:t>
            </a:r>
            <a:r>
              <a:rPr lang="en-US" dirty="0" smtClean="0"/>
              <a:t>--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</a:t>
            </a:r>
            <a:r>
              <a:rPr lang="ru-RU" dirty="0"/>
              <a:t>а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7047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3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Новый элемент языка пользователя 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249289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en-US" sz="1600" dirty="0" smtClean="0">
                <a:solidFill>
                  <a:schemeClr val="tx1"/>
                </a:solidFill>
              </a:rPr>
              <a:t> *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249289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1764" y="386104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Буквенный код</a:t>
            </a:r>
            <a:r>
              <a:rPr lang="ru-RU" dirty="0" smtClean="0">
                <a:solidFill>
                  <a:schemeClr val="tx1"/>
                </a:solidFill>
              </a:rPr>
              <a:t> 2 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82044" y="3861048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RU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3772" y="45091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Цифровой </a:t>
            </a:r>
            <a:r>
              <a:rPr lang="ru-RU" sz="1600" dirty="0">
                <a:solidFill>
                  <a:schemeClr val="tx1"/>
                </a:solidFill>
              </a:rPr>
              <a:t>Код </a:t>
            </a:r>
            <a:r>
              <a:rPr lang="ru-RU" sz="1600" dirty="0">
                <a:solidFill>
                  <a:srgbClr val="FF0000"/>
                </a:solidFill>
              </a:rPr>
              <a:t>!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82044" y="4365104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643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7390556" y="328498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8758708" y="1772816"/>
            <a:ext cx="1872208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66620" y="3573016"/>
            <a:ext cx="4130723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1200" dirty="0" smtClean="0">
                <a:solidFill>
                  <a:schemeClr val="tx1"/>
                </a:solidFill>
              </a:rPr>
              <a:t>(размер файла 000</a:t>
            </a:r>
            <a:r>
              <a:rPr lang="en-US" sz="1200" dirty="0" smtClean="0">
                <a:solidFill>
                  <a:schemeClr val="tx1"/>
                </a:solidFill>
              </a:rPr>
              <a:t> x 000 pixels)</a:t>
            </a:r>
            <a:endParaRPr lang="ru-RU" sz="1200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61764" y="3140968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Наименование (полное) *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34288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11134972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046740" y="1124744"/>
            <a:ext cx="115212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82844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3" name="Rounded Rectangle 22"/>
          <p:cNvSpPr/>
          <p:nvPr/>
        </p:nvSpPr>
        <p:spPr>
          <a:xfrm>
            <a:off x="2710036" y="2924944"/>
            <a:ext cx="4608512" cy="7920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Российская федерация (копи – он же)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Буквенный код 3 </a:t>
            </a:r>
            <a:r>
              <a:rPr lang="en-US" sz="1600" dirty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10036" y="198884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RUS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62564" y="2060848"/>
            <a:ext cx="216024" cy="216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8" name="Rounded Rectangle 27"/>
          <p:cNvSpPr/>
          <p:nvPr/>
        </p:nvSpPr>
        <p:spPr>
          <a:xfrm>
            <a:off x="7750596" y="198884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</a:t>
            </a:r>
          </a:p>
        </p:txBody>
      </p:sp>
    </p:spTree>
    <p:extLst>
      <p:ext uri="{BB962C8B-B14F-4D97-AF65-F5344CB8AC3E}">
        <p14:creationId xmlns:p14="http://schemas.microsoft.com/office/powerpoint/2010/main" val="13123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</a:t>
            </a:r>
            <a:r>
              <a:rPr lang="en-US" dirty="0"/>
              <a:t>- </a:t>
            </a:r>
            <a:r>
              <a:rPr lang="ru-RU" dirty="0"/>
              <a:t>Формат управления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268760"/>
            <a:ext cx="8703555" cy="48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332656"/>
            <a:ext cx="10332642" cy="792088"/>
          </a:xfrm>
        </p:spPr>
        <p:txBody>
          <a:bodyPr/>
          <a:lstStyle/>
          <a:p>
            <a:r>
              <a:rPr lang="ru-RU" dirty="0" smtClean="0"/>
              <a:t>Страны </a:t>
            </a:r>
            <a:r>
              <a:rPr lang="en-US" dirty="0" smtClean="0"/>
              <a:t>(Countries) – Add / Edit </a:t>
            </a:r>
            <a:r>
              <a:rPr lang="ru-RU" dirty="0" smtClean="0"/>
              <a:t>элемента </a:t>
            </a:r>
            <a:r>
              <a:rPr lang="en-US" dirty="0" smtClean="0"/>
              <a:t>– Real View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341438"/>
            <a:ext cx="9000999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76672"/>
            <a:ext cx="10476658" cy="648072"/>
          </a:xfrm>
        </p:spPr>
        <p:txBody>
          <a:bodyPr/>
          <a:lstStyle/>
          <a:p>
            <a:r>
              <a:rPr lang="ru-RU" dirty="0" smtClean="0"/>
              <a:t> Страны справочник </a:t>
            </a:r>
            <a:r>
              <a:rPr lang="ru-RU" dirty="0"/>
              <a:t>– </a:t>
            </a:r>
            <a:r>
              <a:rPr lang="en-US" dirty="0" smtClean="0"/>
              <a:t>Issue +++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56" y="1124744"/>
            <a:ext cx="11521280" cy="4477721"/>
          </a:xfrm>
        </p:spPr>
        <p:txBody>
          <a:bodyPr/>
          <a:lstStyle/>
          <a:p>
            <a:r>
              <a:rPr lang="ru-RU" dirty="0" smtClean="0"/>
              <a:t>Колонка языка должна показать ЯЗЫК системы (формы) создания (последное редектирования) элемента справочника.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756" y="404664"/>
            <a:ext cx="10476658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(Currencies)</a:t>
            </a:r>
            <a:r>
              <a:rPr lang="ru-RU" dirty="0"/>
              <a:t> – справочник – Атрибуты </a:t>
            </a:r>
            <a:r>
              <a:rPr lang="ru-RU" dirty="0" smtClean="0"/>
              <a:t>+</a:t>
            </a:r>
            <a:r>
              <a:rPr lang="en-US" dirty="0" smtClean="0"/>
              <a:t>++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539812"/>
              </p:ext>
            </p:extLst>
          </p:nvPr>
        </p:nvGraphicFramePr>
        <p:xfrm>
          <a:off x="190500" y="1126233"/>
          <a:ext cx="11807824" cy="36931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51956">
                  <a:extLst>
                    <a:ext uri="{9D8B030D-6E8A-4147-A177-3AD203B41FA5}">
                      <a16:colId xmlns:a16="http://schemas.microsoft.com/office/drawing/2014/main" val="264148374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886671195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680823429"/>
                    </a:ext>
                  </a:extLst>
                </a:gridCol>
                <a:gridCol w="2951956">
                  <a:extLst>
                    <a:ext uri="{9D8B030D-6E8A-4147-A177-3AD203B41FA5}">
                      <a16:colId xmlns:a16="http://schemas.microsoft.com/office/drawing/2014/main" val="169602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Particulars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Value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Format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Remarks</a:t>
                      </a:r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Цифровой Код 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Альфавет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Код 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Доллар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/>
                        <a:t>USD)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 Dollar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1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Тор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Box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6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Статус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@Active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/ Disable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1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 smtClean="0"/>
                        <a:t>язык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Drop</a:t>
                      </a:r>
                      <a:r>
                        <a:rPr lang="en-US" baseline="0" dirty="0" smtClean="0"/>
                        <a:t> List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37429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r>
                        <a:rPr lang="ru-RU" b="0" dirty="0" smtClean="0"/>
                        <a:t>Деноминация</a:t>
                      </a:r>
                      <a:r>
                        <a:rPr lang="en-US" b="0" dirty="0" smtClean="0"/>
                        <a:t> 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986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 smtClean="0"/>
                        <a:t>Аватар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21153"/>
                  </a:ext>
                </a:extLst>
              </a:tr>
              <a:tr h="295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---</a:t>
                      </a:r>
                      <a:r>
                        <a:rPr lang="ru-RU" b="0" dirty="0" smtClean="0">
                          <a:solidFill>
                            <a:srgbClr val="FF0000"/>
                          </a:solidFill>
                        </a:rPr>
                        <a:t>Связы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---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Спр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стран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Счетчик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2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Валюты </a:t>
            </a:r>
            <a:r>
              <a:rPr lang="en-US" dirty="0"/>
              <a:t>(</a:t>
            </a:r>
            <a:r>
              <a:rPr lang="en-US" dirty="0" smtClean="0"/>
              <a:t>Currencies) </a:t>
            </a:r>
            <a:r>
              <a:rPr lang="en-US" dirty="0"/>
              <a:t>- </a:t>
            </a:r>
            <a:r>
              <a:rPr lang="ru-RU" dirty="0"/>
              <a:t>Формат </a:t>
            </a:r>
            <a:r>
              <a:rPr lang="ru-RU" dirty="0" smtClean="0"/>
              <a:t>управления +++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5222" y="908720"/>
            <a:ext cx="12053603" cy="525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                          Х </a:t>
            </a:r>
            <a:endParaRPr lang="ru-RU" dirty="0" smtClean="0"/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98868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918948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1053852" y="2420888"/>
            <a:ext cx="936104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|   </a:t>
            </a:r>
            <a:r>
              <a:rPr lang="ru-RU" dirty="0" smtClean="0">
                <a:solidFill>
                  <a:schemeClr val="tx1"/>
                </a:solidFill>
              </a:rPr>
              <a:t>Статус </a:t>
            </a:r>
            <a:r>
              <a:rPr lang="en-US" dirty="0" smtClean="0">
                <a:solidFill>
                  <a:schemeClr val="tx1"/>
                </a:solidFill>
              </a:rPr>
              <a:t>   |  </a:t>
            </a:r>
            <a:r>
              <a:rPr lang="ru-RU" dirty="0" smtClean="0">
                <a:solidFill>
                  <a:schemeClr val="tx1"/>
                </a:solidFill>
              </a:rPr>
              <a:t>Яз</a:t>
            </a:r>
            <a:r>
              <a:rPr lang="en-US" dirty="0" smtClean="0">
                <a:solidFill>
                  <a:schemeClr val="tx1"/>
                </a:solidFill>
              </a:rPr>
              <a:t>   |      </a:t>
            </a:r>
            <a:r>
              <a:rPr lang="ru-RU" dirty="0" smtClean="0">
                <a:solidFill>
                  <a:schemeClr val="tx1"/>
                </a:solidFill>
              </a:rPr>
              <a:t>    Наименование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Алф код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Циф код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  Дено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 симбол </a:t>
            </a:r>
            <a:r>
              <a:rPr lang="en-US" dirty="0" smtClean="0">
                <a:solidFill>
                  <a:schemeClr val="tx1"/>
                </a:solidFill>
              </a:rPr>
              <a:t>|</a:t>
            </a:r>
            <a:r>
              <a:rPr lang="ru-RU" dirty="0" smtClean="0">
                <a:solidFill>
                  <a:schemeClr val="tx1"/>
                </a:solidFill>
              </a:rPr>
              <a:t>Связи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Российский Рубль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RUB              643         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P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86900" y="2924944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5662364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486900" y="3429000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486900" y="3933056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486900" y="4437112"/>
            <a:ext cx="576064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Rounded Rectangle 60"/>
          <p:cNvSpPr/>
          <p:nvPr/>
        </p:nvSpPr>
        <p:spPr>
          <a:xfrm>
            <a:off x="11711036" y="980728"/>
            <a:ext cx="360040" cy="3600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981844" y="3429000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</a:t>
            </a:r>
            <a:r>
              <a:rPr lang="en-US" dirty="0" smtClean="0">
                <a:solidFill>
                  <a:schemeClr val="tx1"/>
                </a:solidFill>
              </a:rPr>
              <a:t>2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Active         RU           </a:t>
            </a:r>
            <a:r>
              <a:rPr lang="ru-RU" dirty="0" smtClean="0">
                <a:solidFill>
                  <a:schemeClr val="tx1"/>
                </a:solidFill>
              </a:rPr>
              <a:t>Американский Доллар </a:t>
            </a:r>
            <a:r>
              <a:rPr lang="en-US" dirty="0" smtClean="0">
                <a:solidFill>
                  <a:schemeClr val="tx1"/>
                </a:solidFill>
              </a:rPr>
              <a:t> USD          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840             2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$</a:t>
            </a:r>
            <a:r>
              <a:rPr lang="ru-RU" dirty="0" smtClean="0">
                <a:solidFill>
                  <a:schemeClr val="tx1"/>
                </a:solidFill>
              </a:rPr>
              <a:t>              </a:t>
            </a:r>
            <a:r>
              <a:rPr lang="ru-RU" u="sng" dirty="0" smtClean="0">
                <a:solidFill>
                  <a:srgbClr val="0070C0"/>
                </a:solidFill>
              </a:rPr>
              <a:t>254</a:t>
            </a:r>
            <a:endParaRPr lang="ru-RU" u="sng" dirty="0">
              <a:solidFill>
                <a:srgbClr val="0070C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81844" y="3933056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2    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Active         RU           </a:t>
            </a:r>
            <a:r>
              <a:rPr lang="ru-RU" dirty="0" smtClean="0">
                <a:solidFill>
                  <a:schemeClr val="tx1"/>
                </a:solidFill>
              </a:rPr>
              <a:t>Евро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dirty="0" smtClean="0">
                <a:solidFill>
                  <a:schemeClr val="tx1"/>
                </a:solidFill>
              </a:rPr>
              <a:t>EURO            978            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E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54</a:t>
            </a:r>
            <a:endParaRPr lang="ru-RU" u="sng" dirty="0">
              <a:solidFill>
                <a:srgbClr val="0070C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81844" y="4437112"/>
            <a:ext cx="9433048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721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Disable       EN           Indian Rupee             </a:t>
            </a:r>
            <a:r>
              <a:rPr lang="ru-RU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    INR                356            2            Q</a:t>
            </a:r>
            <a:r>
              <a:rPr lang="ru-RU" dirty="0" smtClean="0">
                <a:solidFill>
                  <a:schemeClr val="tx1"/>
                </a:solidFill>
              </a:rPr>
              <a:t>               </a:t>
            </a:r>
            <a:r>
              <a:rPr lang="ru-RU" u="sng" dirty="0" smtClean="0">
                <a:solidFill>
                  <a:srgbClr val="0070C0"/>
                </a:solidFill>
              </a:rPr>
              <a:t>2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6670476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9" name="Down Arrow 68"/>
          <p:cNvSpPr/>
          <p:nvPr/>
        </p:nvSpPr>
        <p:spPr>
          <a:xfrm>
            <a:off x="7678588" y="2492896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0" name="Sun 49"/>
          <p:cNvSpPr/>
          <p:nvPr/>
        </p:nvSpPr>
        <p:spPr>
          <a:xfrm>
            <a:off x="10558908" y="2420888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4708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332656"/>
            <a:ext cx="1094521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Валюты </a:t>
            </a:r>
            <a:r>
              <a:rPr lang="en-US" dirty="0"/>
              <a:t>(Currencies) </a:t>
            </a:r>
            <a:r>
              <a:rPr lang="en-US" dirty="0" smtClean="0"/>
              <a:t>- </a:t>
            </a:r>
            <a:r>
              <a:rPr lang="ru-RU" dirty="0" smtClean="0"/>
              <a:t>Формат </a:t>
            </a:r>
            <a:r>
              <a:rPr lang="en-US" dirty="0" smtClean="0"/>
              <a:t>Add/Edit</a:t>
            </a:r>
            <a:r>
              <a:rPr lang="ru-RU" dirty="0" smtClean="0"/>
              <a:t> элемента справочника +++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6670476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83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Новая валюта (потом Код)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249289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>
                <a:solidFill>
                  <a:schemeClr val="tx1"/>
                </a:solidFill>
              </a:rPr>
              <a:t>*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2492896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Американский Доллар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764" y="328498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Цифровой 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ru-RU" dirty="0" smtClean="0">
                <a:solidFill>
                  <a:schemeClr val="tx1"/>
                </a:solidFill>
              </a:rPr>
              <a:t> 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3284984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840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764" y="3933056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Деноминация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10036" y="3789040"/>
            <a:ext cx="4608512" cy="576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046740" y="1772816"/>
            <a:ext cx="1872208" cy="17281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966620" y="3573016"/>
            <a:ext cx="4130723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34288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11134972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046740" y="1124744"/>
            <a:ext cx="1152128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982844" y="1196752"/>
            <a:ext cx="216024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4" name="Rounded Rectangle 23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Альфавет </a:t>
            </a:r>
            <a:r>
              <a:rPr lang="ru-RU" sz="1600" dirty="0" smtClean="0">
                <a:solidFill>
                  <a:schemeClr val="tx1"/>
                </a:solidFill>
              </a:rPr>
              <a:t>Код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10036" y="1988840"/>
            <a:ext cx="4608512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534572" y="2060848"/>
            <a:ext cx="216024" cy="216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7894612" y="198884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Тор</a:t>
            </a:r>
          </a:p>
        </p:txBody>
      </p:sp>
    </p:spTree>
    <p:extLst>
      <p:ext uri="{BB962C8B-B14F-4D97-AF65-F5344CB8AC3E}">
        <p14:creationId xmlns:p14="http://schemas.microsoft.com/office/powerpoint/2010/main" val="20646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76672"/>
            <a:ext cx="10332642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</a:t>
            </a:r>
            <a:r>
              <a:rPr lang="en-US" dirty="0" smtClean="0"/>
              <a:t>)</a:t>
            </a:r>
            <a:r>
              <a:rPr lang="ru-RU" dirty="0" smtClean="0"/>
              <a:t> – Формат управления – </a:t>
            </a:r>
            <a:r>
              <a:rPr lang="en-US" dirty="0" smtClean="0"/>
              <a:t>Real View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57" y="1341438"/>
            <a:ext cx="8446910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76672"/>
            <a:ext cx="10332642" cy="720080"/>
          </a:xfrm>
        </p:spPr>
        <p:txBody>
          <a:bodyPr/>
          <a:lstStyle/>
          <a:p>
            <a:r>
              <a:rPr lang="ru-RU" dirty="0"/>
              <a:t>Валюты </a:t>
            </a:r>
            <a:r>
              <a:rPr lang="en-US" dirty="0"/>
              <a:t>(Currencies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Issues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340768"/>
            <a:ext cx="11377264" cy="4752528"/>
          </a:xfrm>
        </p:spPr>
        <p:txBody>
          <a:bodyPr/>
          <a:lstStyle/>
          <a:p>
            <a:r>
              <a:rPr lang="ru-RU" dirty="0"/>
              <a:t>Форма валюты -- не </a:t>
            </a:r>
            <a:r>
              <a:rPr lang="ru-RU" dirty="0" smtClean="0"/>
              <a:t>верная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Обьект </a:t>
            </a:r>
            <a:r>
              <a:rPr lang="ru-RU" dirty="0"/>
              <a:t>(название страны) -- нужно </a:t>
            </a:r>
            <a:r>
              <a:rPr lang="ru-RU" dirty="0" smtClean="0"/>
              <a:t>убрать</a:t>
            </a:r>
            <a:r>
              <a:rPr lang="en-US" dirty="0" smtClean="0"/>
              <a:t> </a:t>
            </a:r>
            <a:r>
              <a:rPr lang="ru-RU" dirty="0" smtClean="0"/>
              <a:t>Страны </a:t>
            </a:r>
            <a:r>
              <a:rPr lang="ru-RU" dirty="0"/>
              <a:t>связаны с </a:t>
            </a:r>
            <a:r>
              <a:rPr lang="ru-RU" dirty="0" smtClean="0"/>
              <a:t>валютой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EURO </a:t>
            </a:r>
            <a:r>
              <a:rPr lang="ru-RU" dirty="0"/>
              <a:t>- 34 </a:t>
            </a:r>
            <a:r>
              <a:rPr lang="ru-RU" dirty="0" smtClean="0"/>
              <a:t>страны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USD </a:t>
            </a:r>
            <a:r>
              <a:rPr lang="ru-RU" dirty="0"/>
              <a:t>-- по списку 19 странах работает ---- а по принцепу работает во всех стран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USD -- только 1 страна --- остальные нет в списке</a:t>
            </a:r>
          </a:p>
        </p:txBody>
      </p:sp>
    </p:spTree>
    <p:extLst>
      <p:ext uri="{BB962C8B-B14F-4D97-AF65-F5344CB8AC3E}">
        <p14:creationId xmlns:p14="http://schemas.microsoft.com/office/powerpoint/2010/main" val="22056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19431"/>
            <a:ext cx="10260634" cy="805313"/>
          </a:xfrm>
        </p:spPr>
        <p:txBody>
          <a:bodyPr/>
          <a:lstStyle/>
          <a:p>
            <a:r>
              <a:rPr lang="ru-RU" dirty="0" smtClean="0"/>
              <a:t>Уровени проекта – </a:t>
            </a:r>
            <a:r>
              <a:rPr lang="en-US" dirty="0" smtClean="0"/>
              <a:t>project levels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44" y="1406163"/>
            <a:ext cx="11593288" cy="41896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ru-RU" dirty="0" smtClean="0"/>
              <a:t>    </a:t>
            </a:r>
            <a:r>
              <a:rPr lang="en-US" dirty="0" smtClean="0"/>
              <a:t>       </a:t>
            </a:r>
            <a:endParaRPr lang="ru-RU" dirty="0"/>
          </a:p>
        </p:txBody>
      </p:sp>
      <p:sp>
        <p:nvSpPr>
          <p:cNvPr id="8" name="Rounded Rectangle 7"/>
          <p:cNvSpPr/>
          <p:nvPr/>
        </p:nvSpPr>
        <p:spPr>
          <a:xfrm>
            <a:off x="189756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Development</a:t>
            </a:r>
            <a:endParaRPr lang="ru-RU" sz="2400" dirty="0" smtClean="0">
              <a:solidFill>
                <a:srgbClr val="0070C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78188" y="1196752"/>
            <a:ext cx="3744416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Френчайс (Партнер)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8628" y="1196752"/>
            <a:ext cx="3672408" cy="9361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End Users</a:t>
            </a:r>
            <a:endParaRPr lang="en-US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0849"/>
              </p:ext>
            </p:extLst>
          </p:nvPr>
        </p:nvGraphicFramePr>
        <p:xfrm>
          <a:off x="261764" y="2204864"/>
          <a:ext cx="11665296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30749282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79950140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3197207128"/>
                    </a:ext>
                  </a:extLst>
                </a:gridCol>
              </a:tblGrid>
              <a:tr h="39604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Александр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Санджай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(B-End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Модераторы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(F-End User)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Системные справочники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User) – 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Много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Языки (платформы) –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RU-EN-CN</a:t>
                      </a: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Валюты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Трансфер эле-тов пользовательских в системных справочников.</a:t>
                      </a: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Админ френчайса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(</a:t>
                      </a:r>
                      <a:r>
                        <a:rPr lang="en-US" b="0" baseline="0" dirty="0" smtClean="0"/>
                        <a:t>B-End User)</a:t>
                      </a: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Менеджеры</a:t>
                      </a:r>
                      <a:r>
                        <a:rPr lang="en-US" b="0" baseline="0" dirty="0" smtClean="0"/>
                        <a:t> (B&amp;F-End Users)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Закупщики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Склад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Экспедиторы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Филиалы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b="0" baseline="0" dirty="0" smtClean="0"/>
                        <a:t>Запуск ИМ на их домене.</a:t>
                      </a:r>
                      <a:endParaRPr lang="en-US" b="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Управление сайта / заказов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Загрузка локаль спр. и прайсы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Лимит добавления новых эл-тов (ЛП)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использование БД.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="0" baseline="0" dirty="0" smtClean="0"/>
                        <a:t>Оплата за тех-подержку сайта.</a:t>
                      </a:r>
                    </a:p>
                    <a:p>
                      <a:pPr marL="0" indent="0">
                        <a:buNone/>
                      </a:pPr>
                      <a:endParaRPr lang="ru-RU" b="0" baseline="0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 регистрационный покупатель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Регистрационный покупатель.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Оптовые покупатели.</a:t>
                      </a:r>
                    </a:p>
                    <a:p>
                      <a:pPr marL="342900" lvl="2" indent="-342900">
                        <a:spcBef>
                          <a:spcPts val="1800"/>
                        </a:spcBef>
                        <a:buAutoNum type="arabicPeriod"/>
                      </a:pP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Выбор языка и валюты по ГЕО 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IP.</a:t>
                      </a:r>
                      <a:endParaRPr lang="ru-RU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0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Категория продукций спр – форма упр.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31" y="980728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26176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                         Х </a:t>
            </a:r>
            <a:endParaRPr lang="ru-RU" dirty="0" smtClean="0"/>
          </a:p>
        </p:txBody>
      </p:sp>
      <p:sp>
        <p:nvSpPr>
          <p:cNvPr id="9" name="Oval Callout 8"/>
          <p:cNvSpPr/>
          <p:nvPr/>
        </p:nvSpPr>
        <p:spPr>
          <a:xfrm>
            <a:off x="278204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314208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822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30232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2240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26" name="Rounded Rectangle 25"/>
          <p:cNvSpPr/>
          <p:nvPr/>
        </p:nvSpPr>
        <p:spPr>
          <a:xfrm>
            <a:off x="909836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        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1        Active           RU     </a:t>
            </a:r>
            <a:r>
              <a:rPr lang="ru-RU" dirty="0" smtClean="0">
                <a:solidFill>
                  <a:schemeClr val="tx1"/>
                </a:solidFill>
              </a:rPr>
              <a:t>Сельского </a:t>
            </a:r>
            <a:r>
              <a:rPr lang="ru-RU" dirty="0">
                <a:solidFill>
                  <a:schemeClr val="tx1"/>
                </a:solidFill>
              </a:rPr>
              <a:t>хозяйства и </a:t>
            </a:r>
            <a:r>
              <a:rPr lang="ru-RU" dirty="0" smtClean="0">
                <a:solidFill>
                  <a:schemeClr val="tx1"/>
                </a:solidFill>
              </a:rPr>
              <a:t>еда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Сельского </a:t>
            </a:r>
            <a:r>
              <a:rPr lang="ru-RU" dirty="0">
                <a:solidFill>
                  <a:schemeClr val="tx1"/>
                </a:solidFill>
              </a:rPr>
              <a:t>хозяйства и еда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674248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 записи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ru-RU" dirty="0" smtClean="0">
                <a:solidFill>
                  <a:schemeClr val="tx1"/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       Active            RU     </a:t>
            </a:r>
            <a:r>
              <a:rPr lang="ru-RU" dirty="0" smtClean="0">
                <a:solidFill>
                  <a:schemeClr val="tx1"/>
                </a:solidFill>
              </a:rPr>
              <a:t>Одежда</a:t>
            </a:r>
            <a:r>
              <a:rPr lang="ru-RU" dirty="0">
                <a:solidFill>
                  <a:schemeClr val="tx1"/>
                </a:solidFill>
              </a:rPr>
              <a:t>, текстиль и </a:t>
            </a:r>
            <a:r>
              <a:rPr lang="ru-RU" dirty="0" smtClean="0">
                <a:solidFill>
                  <a:schemeClr val="tx1"/>
                </a:solidFill>
              </a:rPr>
              <a:t>аксессуары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Active       </a:t>
            </a:r>
            <a:r>
              <a:rPr lang="en-US" dirty="0" smtClean="0">
                <a:solidFill>
                  <a:schemeClr val="tx1"/>
                </a:solidFill>
              </a:rPr>
              <a:t>	RU     </a:t>
            </a:r>
            <a:r>
              <a:rPr lang="ru-RU" dirty="0" smtClean="0">
                <a:solidFill>
                  <a:schemeClr val="tx1"/>
                </a:solidFill>
              </a:rPr>
              <a:t>Авто и транспорт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Foto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ru-RU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Active       </a:t>
            </a:r>
            <a:r>
              <a:rPr lang="en-US" dirty="0" smtClean="0">
                <a:solidFill>
                  <a:schemeClr val="tx1"/>
                </a:solidFill>
              </a:rPr>
              <a:t>     EN     Health &amp; Medicines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Action Button: Back or Previous 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5" name="Rounded Rectangle 64"/>
          <p:cNvSpPr/>
          <p:nvPr/>
        </p:nvSpPr>
        <p:spPr>
          <a:xfrm>
            <a:off x="11134972" y="105273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981844" y="2348880"/>
            <a:ext cx="9217024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Фото  </a:t>
            </a:r>
            <a:r>
              <a:rPr lang="en-US" dirty="0" smtClean="0">
                <a:solidFill>
                  <a:schemeClr val="tx1"/>
                </a:solidFill>
              </a:rPr>
              <a:t>          ID </a:t>
            </a:r>
            <a:r>
              <a:rPr lang="ru-RU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Статус    </a:t>
            </a:r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ru-RU" dirty="0" smtClean="0">
                <a:solidFill>
                  <a:schemeClr val="tx1"/>
                </a:solidFill>
              </a:rPr>
              <a:t>Яз      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ru-RU" dirty="0" smtClean="0">
                <a:solidFill>
                  <a:schemeClr val="tx1"/>
                </a:solidFill>
              </a:rPr>
              <a:t>Наименование         </a:t>
            </a:r>
            <a:r>
              <a:rPr lang="en-US" dirty="0" smtClean="0">
                <a:solidFill>
                  <a:schemeClr val="tx1"/>
                </a:solidFill>
              </a:rPr>
              <a:t>         </a:t>
            </a:r>
            <a:r>
              <a:rPr lang="ru-RU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61" name="Sun 60"/>
          <p:cNvSpPr/>
          <p:nvPr/>
        </p:nvSpPr>
        <p:spPr>
          <a:xfrm>
            <a:off x="10342884" y="2420888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6" name="Rounded Rectangle 65"/>
          <p:cNvSpPr/>
          <p:nvPr/>
        </p:nvSpPr>
        <p:spPr>
          <a:xfrm>
            <a:off x="9766820" y="1052736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67" name="Down Arrow 66"/>
          <p:cNvSpPr/>
          <p:nvPr/>
        </p:nvSpPr>
        <p:spPr>
          <a:xfrm>
            <a:off x="10486900" y="1124744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38624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82" y="332656"/>
            <a:ext cx="10548666" cy="576064"/>
          </a:xfrm>
        </p:spPr>
        <p:txBody>
          <a:bodyPr>
            <a:normAutofit/>
          </a:bodyPr>
          <a:lstStyle/>
          <a:p>
            <a:r>
              <a:rPr lang="ru-RU" sz="2800" dirty="0"/>
              <a:t>Категория продукций </a:t>
            </a:r>
            <a:r>
              <a:rPr lang="en-US" sz="2800" dirty="0"/>
              <a:t>(</a:t>
            </a:r>
            <a:r>
              <a:rPr lang="ru-RU" sz="2800" dirty="0"/>
              <a:t>обл бизнеса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ru-RU" sz="2400" dirty="0" smtClean="0"/>
              <a:t>– </a:t>
            </a:r>
            <a:r>
              <a:rPr lang="ru-RU" sz="2400" dirty="0"/>
              <a:t>форма упр</a:t>
            </a:r>
            <a:r>
              <a:rPr lang="ru-RU" sz="2400" dirty="0" smtClean="0"/>
              <a:t>. </a:t>
            </a:r>
            <a:r>
              <a:rPr lang="en-US" sz="2400" dirty="0" smtClean="0"/>
              <a:t>Add/Edit</a:t>
            </a:r>
            <a:r>
              <a:rPr lang="ru-RU" sz="2400" dirty="0" smtClean="0"/>
              <a:t> элемента спр</a:t>
            </a:r>
            <a:endParaRPr lang="ru-RU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5374332" y="1124744"/>
            <a:ext cx="2160240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756" y="1124744"/>
            <a:ext cx="496855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Новая категория (потом название)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1764" y="198884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 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smtClean="0">
                <a:solidFill>
                  <a:schemeClr val="tx1"/>
                </a:solidFill>
              </a:rPr>
              <a:t>Код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567020" y="47667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Х</a:t>
            </a:r>
            <a:endParaRPr lang="ru-RU" sz="2400" b="1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710036" y="1772816"/>
            <a:ext cx="4752528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Техники, промышленного частей и инструментов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5780" y="4509120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Комментарий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82044" y="4221088"/>
            <a:ext cx="4680520" cy="10801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Текст поле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974732" y="1340768"/>
            <a:ext cx="1944216" cy="19442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334772" y="5733256"/>
            <a:ext cx="1080120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Отмена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702924" y="5733256"/>
            <a:ext cx="108012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822604" y="3356992"/>
            <a:ext cx="4274739" cy="2016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Перетащите файл(ы) сюда, чтобы начать или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нажмите, чтобы просмотреть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(размер файла 000</a:t>
            </a:r>
            <a:r>
              <a:rPr lang="en-US" sz="1200" dirty="0">
                <a:solidFill>
                  <a:schemeClr val="tx1"/>
                </a:solidFill>
              </a:rPr>
              <a:t> x 000 pixels)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764" y="2924944"/>
            <a:ext cx="2304256" cy="3600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 </a:t>
            </a:r>
            <a:r>
              <a:rPr lang="ru-RU" sz="1600" dirty="0" smtClean="0">
                <a:solidFill>
                  <a:srgbClr val="FF0000"/>
                </a:solidFill>
              </a:rPr>
              <a:t>!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10036" y="2708920"/>
            <a:ext cx="4752528" cy="7200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Техники, промышленного частей и инструментов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22604" y="1124744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20" name="Down Arrow 19"/>
          <p:cNvSpPr/>
          <p:nvPr/>
        </p:nvSpPr>
        <p:spPr>
          <a:xfrm>
            <a:off x="8542684" y="1196752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4602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32642" cy="576064"/>
          </a:xfrm>
        </p:spPr>
        <p:txBody>
          <a:bodyPr/>
          <a:lstStyle/>
          <a:p>
            <a:r>
              <a:rPr lang="ru-RU" dirty="0"/>
              <a:t>Категория </a:t>
            </a:r>
            <a:r>
              <a:rPr lang="ru-RU" dirty="0" smtClean="0"/>
              <a:t>продукций </a:t>
            </a:r>
            <a:r>
              <a:rPr lang="ru-RU" sz="2800" dirty="0" smtClean="0"/>
              <a:t>– Пример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1052736"/>
            <a:ext cx="11267040" cy="4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84" y="980728"/>
            <a:ext cx="8640960" cy="48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3772" y="404664"/>
            <a:ext cx="10367674" cy="648072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851338"/>
              </p:ext>
            </p:extLst>
          </p:nvPr>
        </p:nvGraphicFramePr>
        <p:xfrm>
          <a:off x="333375" y="1050927"/>
          <a:ext cx="11449050" cy="4898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350">
                  <a:extLst>
                    <a:ext uri="{9D8B030D-6E8A-4147-A177-3AD203B41FA5}">
                      <a16:colId xmlns:a16="http://schemas.microsoft.com/office/drawing/2014/main" val="786900798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1178484997"/>
                    </a:ext>
                  </a:extLst>
                </a:gridCol>
                <a:gridCol w="3816350">
                  <a:extLst>
                    <a:ext uri="{9D8B030D-6E8A-4147-A177-3AD203B41FA5}">
                      <a16:colId xmlns:a16="http://schemas.microsoft.com/office/drawing/2014/main" val="3700274701"/>
                    </a:ext>
                  </a:extLst>
                </a:gridCol>
              </a:tblGrid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24095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r>
                        <a:rPr lang="en-US" dirty="0" smtClean="0"/>
                        <a:t>Vue.js 2.0</a:t>
                      </a:r>
                      <a:r>
                        <a:rPr lang="en-US" baseline="0" dirty="0" smtClean="0"/>
                        <a:t> (Java Script)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8899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26046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Nuxt.js + </a:t>
                      </a:r>
                      <a:r>
                        <a:rPr lang="en-US" sz="1800" dirty="0" err="1" smtClean="0"/>
                        <a:t>vuetify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9734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3689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My SQL and/or 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484407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 – IIS (Kestrel)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2603"/>
                  </a:ext>
                </a:extLst>
              </a:tr>
              <a:tr h="61229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35" y="1905000"/>
            <a:ext cx="6572956" cy="369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8" y="1229735"/>
            <a:ext cx="10516609" cy="5079585"/>
          </a:xfrm>
        </p:spPr>
        <p:txBody>
          <a:bodyPr>
            <a:normAutofit fontScale="25000" lnSpcReduction="20000"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9600" dirty="0"/>
              <a:t>Языки.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Категория / под категорий товаров. </a:t>
            </a:r>
          </a:p>
          <a:p>
            <a:pPr marL="274320" lvl="2" indent="-274320">
              <a:spcBef>
                <a:spcPts val="1800"/>
              </a:spcBef>
            </a:pPr>
            <a:r>
              <a:rPr lang="en-US" sz="9600" dirty="0" smtClean="0"/>
              <a:t>Category </a:t>
            </a:r>
            <a:r>
              <a:rPr lang="en-US" sz="9600" dirty="0"/>
              <a:t>- Sub category - Product Range - Product Line - Product Groups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Пример - </a:t>
            </a:r>
            <a:r>
              <a:rPr lang="en-US" sz="9600" dirty="0" smtClean="0"/>
              <a:t>Auto </a:t>
            </a:r>
            <a:r>
              <a:rPr lang="en-US" sz="9600" dirty="0"/>
              <a:t>Transport - Automobiles &amp; Motorcycles --Transmission -- Automatic Transmission </a:t>
            </a:r>
            <a:r>
              <a:rPr lang="ru-RU" sz="9600" dirty="0"/>
              <a:t>или МКПП или Вариаторы или  гидротрансформаты -- </a:t>
            </a:r>
            <a:r>
              <a:rPr lang="en-US" sz="9600" dirty="0"/>
              <a:t>Overhaul Kits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Валюты </a:t>
            </a:r>
            <a:r>
              <a:rPr lang="ru-RU" sz="9600" dirty="0"/>
              <a:t>(Код / символ / страны / округления</a:t>
            </a:r>
            <a:r>
              <a:rPr lang="ru-RU" sz="9600" dirty="0" smtClean="0"/>
              <a:t>) </a:t>
            </a:r>
            <a:r>
              <a:rPr lang="en-US" sz="9600" dirty="0" smtClean="0"/>
              <a:t>EX RATE + </a:t>
            </a:r>
            <a:r>
              <a:rPr lang="ru-RU" sz="9600" dirty="0" smtClean="0"/>
              <a:t>коэффицент +++.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Страны </a:t>
            </a:r>
            <a:r>
              <a:rPr lang="ru-RU" sz="9600" dirty="0"/>
              <a:t>(код / флаг / язык / валюта / города / код телефона</a:t>
            </a:r>
            <a:r>
              <a:rPr lang="ru-RU" sz="9600" dirty="0" smtClean="0"/>
              <a:t>).</a:t>
            </a:r>
            <a:r>
              <a:rPr lang="ru-RU" sz="9600" dirty="0"/>
              <a:t> </a:t>
            </a:r>
            <a:endParaRPr lang="ru-RU" sz="96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Города </a:t>
            </a:r>
            <a:r>
              <a:rPr lang="ru-RU" sz="9600" dirty="0"/>
              <a:t>(коды / коды аэропортов / коды ЖД / коды портов / почтовые индекс</a:t>
            </a:r>
            <a:r>
              <a:rPr lang="ru-RU" sz="9600" dirty="0" smtClean="0"/>
              <a:t>).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Бренды (марка / каталог / качество / материал / термин (</a:t>
            </a:r>
            <a:r>
              <a:rPr lang="en-US" sz="9600" dirty="0" smtClean="0"/>
              <a:t>OEM)</a:t>
            </a:r>
            <a:r>
              <a:rPr lang="ru-RU" sz="9600" dirty="0" smtClean="0"/>
              <a:t> </a:t>
            </a:r>
            <a:endParaRPr lang="ru-RU" sz="9600" dirty="0"/>
          </a:p>
          <a:p>
            <a:pPr marL="274320" lvl="2" indent="-274320">
              <a:spcBef>
                <a:spcPts val="1800"/>
              </a:spcBef>
            </a:pPr>
            <a:r>
              <a:rPr lang="ru-RU" sz="9600" dirty="0" smtClean="0"/>
              <a:t>Модефикация</a:t>
            </a:r>
            <a:r>
              <a:rPr lang="ru-RU" sz="9600" dirty="0" smtClean="0"/>
              <a:t>.</a:t>
            </a:r>
            <a:endParaRPr lang="ru-RU" sz="96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400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/>
              <a:t>Справочники--Данные проекта (</a:t>
            </a:r>
            <a:r>
              <a:rPr lang="en-US" dirty="0"/>
              <a:t>Features)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2339" y="1229735"/>
            <a:ext cx="10228577" cy="5007577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Пользователи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Контрагенты (</a:t>
            </a:r>
            <a:r>
              <a:rPr lang="ru-RU" sz="2400" dirty="0" smtClean="0"/>
              <a:t>покупатели / поставщики)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Применения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Объекты применения (Авто модели)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элементов справочников (</a:t>
            </a:r>
            <a:r>
              <a:rPr lang="en-US" sz="2400" dirty="0" smtClean="0"/>
              <a:t>Active, Disable) </a:t>
            </a:r>
            <a:endParaRPr lang="ru-RU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Условия </a:t>
            </a:r>
            <a:r>
              <a:rPr lang="ru-RU" sz="2400" dirty="0"/>
              <a:t>поставки (Склад / </a:t>
            </a:r>
            <a:r>
              <a:rPr lang="en-US" sz="2400" dirty="0"/>
              <a:t>CIP</a:t>
            </a:r>
            <a:r>
              <a:rPr lang="ru-RU" sz="2400" dirty="0"/>
              <a:t> / </a:t>
            </a:r>
            <a:r>
              <a:rPr lang="en-US" sz="2400" dirty="0"/>
              <a:t>CIF</a:t>
            </a:r>
            <a:r>
              <a:rPr lang="ru-RU" sz="2400" dirty="0"/>
              <a:t> / </a:t>
            </a:r>
            <a:r>
              <a:rPr lang="en-US" sz="2400" dirty="0"/>
              <a:t>DDU</a:t>
            </a:r>
            <a:r>
              <a:rPr lang="ru-RU" sz="2400" dirty="0"/>
              <a:t> / </a:t>
            </a:r>
            <a:r>
              <a:rPr lang="en-US" sz="2400" dirty="0"/>
              <a:t>DDP</a:t>
            </a:r>
            <a:r>
              <a:rPr lang="ru-RU" sz="2400" dirty="0"/>
              <a:t> / </a:t>
            </a:r>
            <a:r>
              <a:rPr lang="en-US" sz="2400" dirty="0"/>
              <a:t>FOB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1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80" y="609600"/>
            <a:ext cx="10260634" cy="515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Справочники--Данные проекта (</a:t>
            </a:r>
            <a:r>
              <a:rPr lang="en-US" dirty="0" smtClean="0"/>
              <a:t>Features)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80" y="1253019"/>
            <a:ext cx="11449272" cy="4912285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оплаты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уровня цен </a:t>
            </a:r>
            <a:r>
              <a:rPr lang="ru-RU" sz="2400" dirty="0" smtClean="0"/>
              <a:t>продажи (Цена 1 -</a:t>
            </a:r>
            <a:r>
              <a:rPr lang="en-US" sz="2400" dirty="0" smtClean="0"/>
              <a:t> N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</a:t>
            </a:r>
            <a:r>
              <a:rPr lang="ru-RU" sz="2400" dirty="0" smtClean="0"/>
              <a:t>скидок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Тип доставки </a:t>
            </a:r>
            <a:r>
              <a:rPr lang="ru-RU" sz="2400" dirty="0" smtClean="0"/>
              <a:t>(Авто / Авиа / ЖД /склад-склад /дверь-дверь/ </a:t>
            </a:r>
            <a:r>
              <a:rPr lang="en-US" sz="2400" dirty="0" smtClean="0"/>
              <a:t>SEA FCL</a:t>
            </a:r>
            <a:r>
              <a:rPr lang="ru-RU" sz="2400" dirty="0" smtClean="0"/>
              <a:t> /</a:t>
            </a:r>
            <a:r>
              <a:rPr lang="en-US" sz="2400" dirty="0" smtClean="0"/>
              <a:t> SEA LCL</a:t>
            </a:r>
            <a:r>
              <a:rPr lang="ru-RU" sz="2400" dirty="0" smtClean="0"/>
              <a:t>)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Грузоперевозчики</a:t>
            </a:r>
          </a:p>
          <a:p>
            <a:pPr marL="274320" lvl="2" indent="-274320">
              <a:spcBef>
                <a:spcPts val="1800"/>
              </a:spcBef>
            </a:pPr>
            <a:r>
              <a:rPr lang="ru-RU" sz="2400" dirty="0"/>
              <a:t>Т</a:t>
            </a:r>
            <a:r>
              <a:rPr lang="ru-RU" sz="2400" dirty="0" smtClean="0"/>
              <a:t>ип рекламаций</a:t>
            </a:r>
            <a:endParaRPr lang="ru-RU" sz="2400" dirty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Статусы состояния заказа.</a:t>
            </a:r>
            <a:endParaRPr lang="en-US" sz="2400" dirty="0" smtClean="0"/>
          </a:p>
          <a:p>
            <a:pPr marL="274320" lvl="2" indent="-274320">
              <a:spcBef>
                <a:spcPts val="1800"/>
              </a:spcBef>
            </a:pPr>
            <a:r>
              <a:rPr lang="ru-RU" sz="2400" dirty="0" smtClean="0"/>
              <a:t>Ед измерения</a:t>
            </a:r>
            <a:endParaRPr lang="ru-RU" sz="2400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351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40" y="332656"/>
            <a:ext cx="10620674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</a:t>
            </a:r>
            <a:r>
              <a:rPr lang="en-US" dirty="0" smtClean="0"/>
              <a:t> (</a:t>
            </a:r>
            <a:r>
              <a:rPr lang="ru-RU" dirty="0" smtClean="0"/>
              <a:t>общий) управления справочников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47" y="1052736"/>
            <a:ext cx="12071076" cy="51845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" name="Rounded Rectangle 5"/>
          <p:cNvSpPr/>
          <p:nvPr/>
        </p:nvSpPr>
        <p:spPr>
          <a:xfrm>
            <a:off x="333772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Выбор фильтра</a:t>
            </a:r>
          </a:p>
        </p:txBody>
      </p:sp>
      <p:sp>
        <p:nvSpPr>
          <p:cNvPr id="7" name="Down Arrow 6"/>
          <p:cNvSpPr/>
          <p:nvPr/>
        </p:nvSpPr>
        <p:spPr>
          <a:xfrm>
            <a:off x="2854052" y="1268760"/>
            <a:ext cx="288032" cy="288032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8" name="Rounded Rectangle 7"/>
          <p:cNvSpPr/>
          <p:nvPr/>
        </p:nvSpPr>
        <p:spPr>
          <a:xfrm>
            <a:off x="3502124" y="1196752"/>
            <a:ext cx="2808312" cy="432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Поиск                               </a:t>
            </a:r>
            <a:r>
              <a:rPr lang="ru-RU" dirty="0" smtClean="0">
                <a:solidFill>
                  <a:srgbClr val="FF0000"/>
                </a:solidFill>
              </a:rPr>
              <a:t>х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022404" y="1268760"/>
            <a:ext cx="216024" cy="288032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0" name="Rounded Rectangle 9"/>
          <p:cNvSpPr/>
          <p:nvPr/>
        </p:nvSpPr>
        <p:spPr>
          <a:xfrm>
            <a:off x="6382444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Поиск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8548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</a:t>
            </a:r>
            <a:endParaRPr lang="ru-RU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7966620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Копия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614692" y="1196752"/>
            <a:ext cx="576064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Обнов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910836" y="1196752"/>
            <a:ext cx="1008112" cy="432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</a:t>
            </a:r>
            <a:endParaRPr lang="ru-RU" dirty="0" err="1" smtClean="0"/>
          </a:p>
        </p:txBody>
      </p:sp>
      <p:sp>
        <p:nvSpPr>
          <p:cNvPr id="15" name="Down Arrow 14"/>
          <p:cNvSpPr/>
          <p:nvPr/>
        </p:nvSpPr>
        <p:spPr>
          <a:xfrm>
            <a:off x="10630916" y="1268760"/>
            <a:ext cx="279648" cy="351656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6" name="6-Point Star 15"/>
          <p:cNvSpPr/>
          <p:nvPr/>
        </p:nvSpPr>
        <p:spPr>
          <a:xfrm>
            <a:off x="549796" y="242088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7" name="Rectangle 16"/>
          <p:cNvSpPr/>
          <p:nvPr/>
        </p:nvSpPr>
        <p:spPr>
          <a:xfrm>
            <a:off x="189756" y="2420888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1989956" y="2348880"/>
            <a:ext cx="5040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22404" y="2348880"/>
            <a:ext cx="230425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Пол наименование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326660" y="2348880"/>
            <a:ext cx="936104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4012" y="2348880"/>
            <a:ext cx="108012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62764" y="2348880"/>
            <a:ext cx="94657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Связи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94212" y="2348880"/>
            <a:ext cx="172819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Наименование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74132" y="2348880"/>
            <a:ext cx="720080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Яз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844" y="2924944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1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342884" y="2924944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34972" y="2924944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32" name="Up-Down Arrow 31"/>
          <p:cNvSpPr/>
          <p:nvPr/>
        </p:nvSpPr>
        <p:spPr>
          <a:xfrm>
            <a:off x="11711035" y="1340768"/>
            <a:ext cx="360041" cy="4752528"/>
          </a:xfrm>
          <a:prstGeom prst="up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3" name="Left-Right Arrow 32"/>
          <p:cNvSpPr/>
          <p:nvPr/>
        </p:nvSpPr>
        <p:spPr>
          <a:xfrm>
            <a:off x="189756" y="5805264"/>
            <a:ext cx="11377264" cy="28803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34" name="Rounded Rectangle 33"/>
          <p:cNvSpPr/>
          <p:nvPr/>
        </p:nvSpPr>
        <p:spPr>
          <a:xfrm>
            <a:off x="261764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 записи/ стр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366220" y="5445224"/>
            <a:ext cx="2088232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[1] [2] [3] [4] [5]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3852" y="2348880"/>
            <a:ext cx="86409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фото</a:t>
            </a:r>
          </a:p>
        </p:txBody>
      </p:sp>
      <p:sp>
        <p:nvSpPr>
          <p:cNvPr id="39" name="6-Point Star 38"/>
          <p:cNvSpPr/>
          <p:nvPr/>
        </p:nvSpPr>
        <p:spPr>
          <a:xfrm>
            <a:off x="549796" y="299695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0" name="Rectangle 39"/>
          <p:cNvSpPr/>
          <p:nvPr/>
        </p:nvSpPr>
        <p:spPr>
          <a:xfrm>
            <a:off x="189756" y="306896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1" name="Rounded Rectangle 40"/>
          <p:cNvSpPr/>
          <p:nvPr/>
        </p:nvSpPr>
        <p:spPr>
          <a:xfrm>
            <a:off x="9262764" y="1196752"/>
            <a:ext cx="576064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5806380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3" name="Down Arrow 42"/>
          <p:cNvSpPr/>
          <p:nvPr/>
        </p:nvSpPr>
        <p:spPr>
          <a:xfrm>
            <a:off x="8110636" y="2420888"/>
            <a:ext cx="144016" cy="28803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4" name="Down Arrow 43"/>
          <p:cNvSpPr/>
          <p:nvPr/>
        </p:nvSpPr>
        <p:spPr>
          <a:xfrm>
            <a:off x="1989956" y="5517232"/>
            <a:ext cx="216024" cy="216024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5" name="Rounded Rectangle 44"/>
          <p:cNvSpPr/>
          <p:nvPr/>
        </p:nvSpPr>
        <p:spPr>
          <a:xfrm>
            <a:off x="981844" y="3429000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342884" y="3429000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1134972" y="3429000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48" name="6-Point Star 47"/>
          <p:cNvSpPr/>
          <p:nvPr/>
        </p:nvSpPr>
        <p:spPr>
          <a:xfrm>
            <a:off x="549796" y="3501008"/>
            <a:ext cx="360040" cy="36004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49" name="Rectangle 48"/>
          <p:cNvSpPr/>
          <p:nvPr/>
        </p:nvSpPr>
        <p:spPr>
          <a:xfrm>
            <a:off x="189756" y="3573016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1844" y="3933056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0342884" y="3933056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134972" y="3933056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3" name="6-Point Star 52"/>
          <p:cNvSpPr/>
          <p:nvPr/>
        </p:nvSpPr>
        <p:spPr>
          <a:xfrm>
            <a:off x="549796" y="3933056"/>
            <a:ext cx="360040" cy="360040"/>
          </a:xfrm>
          <a:prstGeom prst="star6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4" name="Rectangle 53"/>
          <p:cNvSpPr/>
          <p:nvPr/>
        </p:nvSpPr>
        <p:spPr>
          <a:xfrm>
            <a:off x="189756" y="4005064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5" name="Rounded Rectangle 54"/>
          <p:cNvSpPr/>
          <p:nvPr/>
        </p:nvSpPr>
        <p:spPr>
          <a:xfrm>
            <a:off x="981844" y="4437112"/>
            <a:ext cx="9289032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Записи 4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342884" y="4437112"/>
            <a:ext cx="720080" cy="43204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Редек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134972" y="4437112"/>
            <a:ext cx="50405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удал</a:t>
            </a:r>
          </a:p>
        </p:txBody>
      </p:sp>
      <p:sp>
        <p:nvSpPr>
          <p:cNvPr id="58" name="6-Point Star 57"/>
          <p:cNvSpPr/>
          <p:nvPr/>
        </p:nvSpPr>
        <p:spPr>
          <a:xfrm>
            <a:off x="549796" y="4437112"/>
            <a:ext cx="360040" cy="360040"/>
          </a:xfrm>
          <a:prstGeom prst="star6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59" name="Rectangle 58"/>
          <p:cNvSpPr/>
          <p:nvPr/>
        </p:nvSpPr>
        <p:spPr>
          <a:xfrm>
            <a:off x="189756" y="4509120"/>
            <a:ext cx="288032" cy="279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0" name="Rounded Rectangle 59"/>
          <p:cNvSpPr/>
          <p:nvPr/>
        </p:nvSpPr>
        <p:spPr>
          <a:xfrm>
            <a:off x="9046740" y="5445224"/>
            <a:ext cx="1944216" cy="3600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20252 записи</a:t>
            </a:r>
          </a:p>
        </p:txBody>
      </p:sp>
      <p:sp>
        <p:nvSpPr>
          <p:cNvPr id="62" name="Action Button: Back or Previous 61">
            <a:hlinkClick r:id="" action="ppaction://hlinkshowjump?jump=previousslide" highlightClick="1"/>
          </p:cNvPr>
          <p:cNvSpPr/>
          <p:nvPr/>
        </p:nvSpPr>
        <p:spPr>
          <a:xfrm>
            <a:off x="3862164" y="5445224"/>
            <a:ext cx="360040" cy="360040"/>
          </a:xfrm>
          <a:prstGeom prst="actionButtonBackPreviou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3" name="Action Button: Forward or Next 62">
            <a:hlinkClick r:id="" action="ppaction://hlinkshowjump?jump=nextslide" highlightClick="1"/>
          </p:cNvPr>
          <p:cNvSpPr/>
          <p:nvPr/>
        </p:nvSpPr>
        <p:spPr>
          <a:xfrm>
            <a:off x="6598468" y="5445224"/>
            <a:ext cx="432048" cy="360040"/>
          </a:xfrm>
          <a:prstGeom prst="actionButtonForwardNex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  <p:sp>
        <p:nvSpPr>
          <p:cNvPr id="61" name="Sun 60"/>
          <p:cNvSpPr/>
          <p:nvPr/>
        </p:nvSpPr>
        <p:spPr>
          <a:xfrm>
            <a:off x="10342884" y="2348880"/>
            <a:ext cx="360040" cy="360040"/>
          </a:xfrm>
          <a:prstGeom prst="su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1557</TotalTime>
  <Words>2431</Words>
  <Application>Microsoft Office PowerPoint</Application>
  <PresentationFormat>Custom</PresentationFormat>
  <Paragraphs>745</Paragraphs>
  <Slides>50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ゴシック</vt:lpstr>
      <vt:lpstr>Arial</vt:lpstr>
      <vt:lpstr>Calibri</vt:lpstr>
      <vt:lpstr>Wingdings</vt:lpstr>
      <vt:lpstr>Project planning overview presentation</vt:lpstr>
      <vt:lpstr>yatOyat Project Overview</vt:lpstr>
      <vt:lpstr>Цель проекта (Project Goals)</vt:lpstr>
      <vt:lpstr>Участники (Stakeholders)</vt:lpstr>
      <vt:lpstr>Уровени проекта – project levels</vt:lpstr>
      <vt:lpstr>Technology</vt:lpstr>
      <vt:lpstr>Справочники--Данные проекта (Features)</vt:lpstr>
      <vt:lpstr>Справочники--Данные проекта (Features)</vt:lpstr>
      <vt:lpstr>Справочники--Данные проекта (Features)</vt:lpstr>
      <vt:lpstr>Формат (общий) управления справочников</vt:lpstr>
      <vt:lpstr>Формат управления справочников – Элементы - 01</vt:lpstr>
      <vt:lpstr>Формат управления справочников – Элементы - 02</vt:lpstr>
      <vt:lpstr>Формат управления справочников – Элементы - 03</vt:lpstr>
      <vt:lpstr>Формат управления справочников – Issue +++</vt:lpstr>
      <vt:lpstr>Формат управления справочников – Issue +++</vt:lpstr>
      <vt:lpstr>Формат (общий) создания элемента справочников - TAB1</vt:lpstr>
      <vt:lpstr>Формат (общий) создания элемента справочников -- TAB-2</vt:lpstr>
      <vt:lpstr>Формат (общий) создания элемента справочников -- TAB-3</vt:lpstr>
      <vt:lpstr>Формат (общий) создания элемента справочников - 01</vt:lpstr>
      <vt:lpstr>Формат (общий) создания элемента справочников - 02</vt:lpstr>
      <vt:lpstr>Формат загрузки справочников (общий)</vt:lpstr>
      <vt:lpstr>Правила и инструкций ЗАГРУЗКИ ФАЙЛА</vt:lpstr>
      <vt:lpstr>Формат загрузки справочников – Issue +++</vt:lpstr>
      <vt:lpstr>Языки (Users) – справочник – Атрибуты</vt:lpstr>
      <vt:lpstr>Языки (Users) - Формат управления справочника</vt:lpstr>
      <vt:lpstr>Языки (Users) -- Формат Add/Edit элемента справочника</vt:lpstr>
      <vt:lpstr>Языки (Users) – управление справочника – Real View</vt:lpstr>
      <vt:lpstr>Языки (Users) – справочник – Add/Edit – Real View</vt:lpstr>
      <vt:lpstr>Языки (Users) – справочник – Issue +++</vt:lpstr>
      <vt:lpstr>Страны (Countries) – справочник – Атрибуты +++</vt:lpstr>
      <vt:lpstr>Страны (Countries) - Формат управления</vt:lpstr>
      <vt:lpstr>Страны (Countries) -- Формат Add/Edit элемента справочника</vt:lpstr>
      <vt:lpstr>Страны (Countries) - Формат управления – Real View</vt:lpstr>
      <vt:lpstr>Страны (Countries) – Add / Edit элемента – Real View</vt:lpstr>
      <vt:lpstr> Страны справочник – Issue +++</vt:lpstr>
      <vt:lpstr>Валюты (Currencies) – справочник – Атрибуты +++</vt:lpstr>
      <vt:lpstr>Валюты (Currencies) - Формат управления +++</vt:lpstr>
      <vt:lpstr>Валюты (Currencies) - Формат Add/Edit элемента справочника +++</vt:lpstr>
      <vt:lpstr>Валюты (Currencies) – Формат управления – Real View</vt:lpstr>
      <vt:lpstr>Валюты (Currencies) – Issues</vt:lpstr>
      <vt:lpstr>Категория продукций спр – форма упр.</vt:lpstr>
      <vt:lpstr>Категория продукций (обл бизнеса) – форма упр. Add/Edit элемента спр</vt:lpstr>
      <vt:lpstr>Категория продукций – 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Sanjay Sharma</dc:creator>
  <cp:lastModifiedBy>Sanjay Sharma</cp:lastModifiedBy>
  <cp:revision>240</cp:revision>
  <dcterms:created xsi:type="dcterms:W3CDTF">2018-08-29T19:54:37Z</dcterms:created>
  <dcterms:modified xsi:type="dcterms:W3CDTF">2018-09-17T18:01:19Z</dcterms:modified>
</cp:coreProperties>
</file>