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7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268" r:id="rId2"/>
    <p:sldId id="269" r:id="rId3"/>
    <p:sldId id="270" r:id="rId4"/>
    <p:sldId id="282" r:id="rId5"/>
    <p:sldId id="273" r:id="rId6"/>
    <p:sldId id="279" r:id="rId7"/>
    <p:sldId id="280" r:id="rId8"/>
    <p:sldId id="281" r:id="rId9"/>
    <p:sldId id="271" r:id="rId10"/>
    <p:sldId id="293" r:id="rId11"/>
    <p:sldId id="283" r:id="rId12"/>
    <p:sldId id="291" r:id="rId13"/>
    <p:sldId id="287" r:id="rId14"/>
    <p:sldId id="294" r:id="rId15"/>
    <p:sldId id="284" r:id="rId16"/>
    <p:sldId id="292" r:id="rId17"/>
    <p:sldId id="288" r:id="rId18"/>
    <p:sldId id="296" r:id="rId19"/>
    <p:sldId id="297" r:id="rId20"/>
    <p:sldId id="289" r:id="rId21"/>
    <p:sldId id="290" r:id="rId22"/>
    <p:sldId id="300" r:id="rId23"/>
    <p:sldId id="301" r:id="rId24"/>
    <p:sldId id="298" r:id="rId25"/>
    <p:sldId id="299" r:id="rId26"/>
    <p:sldId id="295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7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9/7/2018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sz="8800" dirty="0" err="1" smtClean="0">
                <a:solidFill>
                  <a:srgbClr val="00B0F0"/>
                </a:solidFill>
              </a:rPr>
              <a:t>O</a:t>
            </a:r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IT </a:t>
            </a:r>
            <a:r>
              <a:rPr lang="en-US" dirty="0" err="1" smtClean="0"/>
              <a:t>yty</a:t>
            </a:r>
            <a:r>
              <a:rPr lang="en-US" dirty="0" smtClean="0"/>
              <a:t> 1.0 </a:t>
            </a:r>
            <a:r>
              <a:rPr lang="en-US" dirty="0"/>
              <a:t>| </a:t>
            </a:r>
            <a:r>
              <a:rPr lang="en-US" dirty="0" err="1" smtClean="0"/>
              <a:t>yatOyat</a:t>
            </a:r>
            <a:r>
              <a:rPr lang="ru-RU" dirty="0" smtClean="0"/>
              <a:t> </a:t>
            </a:r>
            <a:r>
              <a:rPr lang="en-US" dirty="0" smtClean="0"/>
              <a:t>LLC.| </a:t>
            </a:r>
            <a:r>
              <a:rPr lang="en-US" dirty="0" err="1" smtClean="0"/>
              <a:t>yOy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42841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(Unique)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138010A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/>
                        <a:t>    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по</a:t>
                      </a:r>
                      <a:r>
                        <a:rPr lang="ru-RU" baseline="0" dirty="0" smtClean="0"/>
                        <a:t> умальчанию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Выбор элементов (</a:t>
                      </a:r>
                      <a:r>
                        <a:rPr lang="en-US" dirty="0" smtClean="0"/>
                        <a:t>Select)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/ None / Starred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желтый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С</a:t>
                      </a:r>
                      <a:r>
                        <a:rPr lang="en-US" dirty="0" smtClean="0"/>
                        <a:t>lick</a:t>
                      </a:r>
                      <a:r>
                        <a:rPr lang="en-US" baseline="0" dirty="0" smtClean="0"/>
                        <a:t> – On / 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без комментарий).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серий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с комментариев).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 </a:t>
                      </a:r>
                      <a:r>
                        <a:rPr lang="ru-RU" dirty="0" smtClean="0"/>
                        <a:t>(почистить)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Почистить комментарию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5873"/>
              </p:ext>
            </p:extLst>
          </p:nvPr>
        </p:nvGraphicFramePr>
        <p:xfrm>
          <a:off x="189755" y="1124741"/>
          <a:ext cx="11744948" cy="481503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085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Поисковая панель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Like / No Like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 - </a:t>
                      </a:r>
                      <a:r>
                        <a:rPr lang="en-US" baseline="0" dirty="0" err="1" smtClean="0"/>
                        <a:t>Sel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Сортировка</a:t>
                      </a:r>
                      <a:r>
                        <a:rPr lang="ru-RU" baseline="0" dirty="0" smtClean="0"/>
                        <a:t> / Выбор 1-</a:t>
                      </a:r>
                      <a:r>
                        <a:rPr lang="en-US" baseline="0" dirty="0" smtClean="0"/>
                        <a:t>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Up-Down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Left-Right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 1 2 3 ….118 119 120 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en-US" dirty="0" smtClean="0"/>
                        <a:t> [   </a:t>
                      </a:r>
                      <a:r>
                        <a:rPr lang="en-US" baseline="0" dirty="0" smtClean="0"/>
                        <a:t>  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9423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связи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4730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на всех др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языках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668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68265"/>
              </p:ext>
            </p:extLst>
          </p:nvPr>
        </p:nvGraphicFramePr>
        <p:xfrm>
          <a:off x="189755" y="1124741"/>
          <a:ext cx="11744948" cy="5030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описание и полное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Добовить</a:t>
                      </a:r>
                      <a:r>
                        <a:rPr lang="ru-RU" baseline="0" dirty="0" smtClean="0"/>
                        <a:t> с копи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ВСЕ кроме кода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4447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51317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A-Z</a:t>
                      </a:r>
                      <a:r>
                        <a:rPr lang="en-US" baseline="0" dirty="0" smtClean="0"/>
                        <a:t> / Z-A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Свзанные</a:t>
                      </a:r>
                      <a:r>
                        <a:rPr lang="ru-RU" baseline="0" dirty="0" smtClean="0"/>
                        <a:t> эл-ты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234</a:t>
                      </a:r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на спр свя эл-тов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200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Всего</a:t>
                      </a:r>
                      <a:r>
                        <a:rPr lang="ru-RU" baseline="0" dirty="0" smtClean="0"/>
                        <a:t> записи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5883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1109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160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72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648072"/>
          </a:xfrm>
        </p:spPr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8542684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( потом Код)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812" y="5661248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18948" y="1124744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812" y="4797152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Код </a:t>
            </a:r>
            <a:r>
              <a:rPr lang="ru-RU" sz="1600" dirty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98868" y="476672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894612" y="2996952"/>
            <a:ext cx="2016224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нажмите, чтобы просмотреть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826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220486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204864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Велткобритания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1764" y="285293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Полное 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2636912"/>
            <a:ext cx="4608512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Велткобритания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(Копи – он же) По больше по размеру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5820" y="3429000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2244" y="3429000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№ колонки 1 (</a:t>
            </a:r>
            <a:r>
              <a:rPr lang="en-US" sz="1600" dirty="0" smtClean="0">
                <a:solidFill>
                  <a:schemeClr val="tx1"/>
                </a:solidFill>
              </a:rPr>
              <a:t>A)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7462564" y="306896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26" name="Down Arrow 25"/>
          <p:cNvSpPr/>
          <p:nvPr/>
        </p:nvSpPr>
        <p:spPr>
          <a:xfrm>
            <a:off x="2422004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9" name="Down Arrow 28"/>
          <p:cNvSpPr/>
          <p:nvPr/>
        </p:nvSpPr>
        <p:spPr>
          <a:xfrm>
            <a:off x="2422004" y="285293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0" name="Rounded Rectangle 29"/>
          <p:cNvSpPr/>
          <p:nvPr/>
        </p:nvSpPr>
        <p:spPr>
          <a:xfrm>
            <a:off x="5446340" y="1124744"/>
            <a:ext cx="180020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102524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261764" y="342900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 +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18548" y="3429000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65820" y="3861048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582244" y="3861048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№ колонки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ru-RU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B)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Content Placeholder 31"/>
          <p:cNvSpPr txBox="1">
            <a:spLocks/>
          </p:cNvSpPr>
          <p:nvPr/>
        </p:nvSpPr>
        <p:spPr>
          <a:xfrm>
            <a:off x="261764" y="3861048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7318548" y="386104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765820" y="4293096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582244" y="4293096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№ колонки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r>
              <a:rPr lang="ru-RU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C)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Content Placeholder 31"/>
          <p:cNvSpPr txBox="1">
            <a:spLocks/>
          </p:cNvSpPr>
          <p:nvPr/>
        </p:nvSpPr>
        <p:spPr>
          <a:xfrm>
            <a:off x="261764" y="429309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318548" y="429309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10126860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774932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350996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126860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774932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423004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126860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774932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1423004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4222204" y="35010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2" name="Down Arrow 51"/>
          <p:cNvSpPr/>
          <p:nvPr/>
        </p:nvSpPr>
        <p:spPr>
          <a:xfrm>
            <a:off x="4222204" y="393305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2638028" y="4797152"/>
            <a:ext cx="446449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10486900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7" name="Down Arrow 56"/>
          <p:cNvSpPr/>
          <p:nvPr/>
        </p:nvSpPr>
        <p:spPr>
          <a:xfrm>
            <a:off x="4222204" y="436510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7030516" y="436510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Down Arrow 58"/>
          <p:cNvSpPr/>
          <p:nvPr/>
        </p:nvSpPr>
        <p:spPr>
          <a:xfrm>
            <a:off x="7030516" y="393305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7030516" y="35010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Down Arrow 60"/>
          <p:cNvSpPr/>
          <p:nvPr/>
        </p:nvSpPr>
        <p:spPr>
          <a:xfrm>
            <a:off x="11855052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2" name="Down Arrow 61"/>
          <p:cNvSpPr/>
          <p:nvPr/>
        </p:nvSpPr>
        <p:spPr>
          <a:xfrm>
            <a:off x="2205980" y="566124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Down Arrow 62"/>
          <p:cNvSpPr/>
          <p:nvPr/>
        </p:nvSpPr>
        <p:spPr>
          <a:xfrm>
            <a:off x="2205980" y="4869160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4" name="Rounded Rectangle 63"/>
          <p:cNvSpPr/>
          <p:nvPr/>
        </p:nvSpPr>
        <p:spPr>
          <a:xfrm>
            <a:off x="693812" y="5229200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205980" y="53012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887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(</a:t>
            </a:r>
            <a:r>
              <a:rPr lang="ru-RU" dirty="0"/>
              <a:t>общий) создания элемента </a:t>
            </a:r>
            <a:r>
              <a:rPr lang="ru-RU" dirty="0" smtClean="0"/>
              <a:t>справочников</a:t>
            </a:r>
            <a:r>
              <a:rPr lang="en-US" dirty="0" smtClean="0"/>
              <a:t> </a:t>
            </a:r>
            <a:r>
              <a:rPr lang="ru-RU" dirty="0" smtClean="0"/>
              <a:t>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6525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r>
                        <a:rPr lang="ru-RU" baseline="0" dirty="0" smtClean="0"/>
                        <a:t> 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при </a:t>
                      </a:r>
                      <a:r>
                        <a:rPr lang="en-US" baseline="0" dirty="0" smtClean="0"/>
                        <a:t>Save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Полное 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текст (оно-же)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Связы с др спр.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Включение</a:t>
                      </a:r>
                      <a:r>
                        <a:rPr lang="ru-RU" baseline="0" dirty="0" smtClean="0"/>
                        <a:t> др блоки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Фото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Перемещение порядок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загрузки справочников (общий)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749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765820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харак-ки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8148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Колонка № 1 (</a:t>
            </a:r>
            <a:r>
              <a:rPr lang="en-US" dirty="0" smtClean="0">
                <a:solidFill>
                  <a:schemeClr val="tx1"/>
                </a:solidFill>
              </a:rPr>
              <a:t>A)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764" y="4365104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254652" y="5373216"/>
            <a:ext cx="151216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8748" y="1628800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9" name="Rounded Rectangle 18"/>
          <p:cNvSpPr/>
          <p:nvPr/>
        </p:nvSpPr>
        <p:spPr>
          <a:xfrm>
            <a:off x="261764" y="1052736"/>
            <a:ext cx="828092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нажмите, чтобы просмотреть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(имя файла после выбора)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550796" y="2348880"/>
            <a:ext cx="1728192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ru-RU" dirty="0" smtClean="0">
                <a:solidFill>
                  <a:schemeClr val="tx1"/>
                </a:solidFill>
              </a:rPr>
              <a:t>Сравнить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50796" y="162880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Создать Новые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50796" y="1052736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7788" y="2204864"/>
            <a:ext cx="3312368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 листа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54452" y="14127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ru-RU" sz="10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9910836" y="5373216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СТОП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9118748" y="198884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598468" y="436510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42" name="Down Arrow 41"/>
          <p:cNvSpPr/>
          <p:nvPr/>
        </p:nvSpPr>
        <p:spPr>
          <a:xfrm>
            <a:off x="3358108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550796" y="198884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Перезаписать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830716" y="980728"/>
            <a:ext cx="0" cy="18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18748" y="234888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7" name="Rounded Rectangle 46"/>
          <p:cNvSpPr/>
          <p:nvPr/>
        </p:nvSpPr>
        <p:spPr>
          <a:xfrm>
            <a:off x="5878388" y="2204864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Начало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46540" y="2204864"/>
            <a:ext cx="122413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конец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9756" y="3284984"/>
            <a:ext cx="1137726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Просмотр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10436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837828" y="4941168"/>
            <a:ext cx="273630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 smtClean="0"/>
              <a:t>харак-ки</a:t>
            </a:r>
            <a:endParaRPr lang="ru-RU" dirty="0"/>
          </a:p>
        </p:txBody>
      </p:sp>
      <p:sp>
        <p:nvSpPr>
          <p:cNvPr id="54" name="Rounded Rectangle 53"/>
          <p:cNvSpPr/>
          <p:nvPr/>
        </p:nvSpPr>
        <p:spPr>
          <a:xfrm>
            <a:off x="3718148" y="4941168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Колонка № </a:t>
            </a:r>
            <a:r>
              <a:rPr lang="en-US" dirty="0" smtClean="0"/>
              <a:t>2</a:t>
            </a:r>
            <a:r>
              <a:rPr lang="ru-RU" dirty="0" smtClean="0"/>
              <a:t> (</a:t>
            </a:r>
            <a:r>
              <a:rPr lang="en-US" dirty="0" smtClean="0"/>
              <a:t>B)</a:t>
            </a:r>
            <a:endParaRPr lang="ru-RU" dirty="0"/>
          </a:p>
        </p:txBody>
      </p:sp>
      <p:sp>
        <p:nvSpPr>
          <p:cNvPr id="55" name="Rounded Rectangle 54"/>
          <p:cNvSpPr/>
          <p:nvPr/>
        </p:nvSpPr>
        <p:spPr>
          <a:xfrm>
            <a:off x="261764" y="4941168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56" name="Rounded Rectangle 55"/>
          <p:cNvSpPr/>
          <p:nvPr/>
        </p:nvSpPr>
        <p:spPr>
          <a:xfrm>
            <a:off x="6598468" y="486916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343011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631043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3646140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5" name="Rounded Rectangle 34"/>
          <p:cNvSpPr/>
          <p:nvPr/>
        </p:nvSpPr>
        <p:spPr>
          <a:xfrm>
            <a:off x="7966620" y="4365104"/>
            <a:ext cx="345638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46940" y="1052736"/>
            <a:ext cx="432048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7" name="Down Arrow 36"/>
          <p:cNvSpPr/>
          <p:nvPr/>
        </p:nvSpPr>
        <p:spPr>
          <a:xfrm>
            <a:off x="10126860" y="112474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77788" y="2708920"/>
            <a:ext cx="331236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бренда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3646140" y="278092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6961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и инструкций ЗАГРУЗКИ </a:t>
            </a:r>
            <a:r>
              <a:rPr lang="ru-RU" dirty="0" smtClean="0"/>
              <a:t>ФАЙЛА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94864"/>
              </p:ext>
            </p:extLst>
          </p:nvPr>
        </p:nvGraphicFramePr>
        <p:xfrm>
          <a:off x="189755" y="1124741"/>
          <a:ext cx="11744948" cy="51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/ Drag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неверный формат / файл не выбран</a:t>
                      </a:r>
                      <a:r>
                        <a:rPr lang="en-US" sz="1200" dirty="0" smtClean="0"/>
                        <a:t>”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PopUp</a:t>
                      </a:r>
                      <a:r>
                        <a:rPr lang="en-US" baseline="0" dirty="0" smtClean="0"/>
                        <a:t> Window – Error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en-US" dirty="0" smtClean="0"/>
                        <a:t>File Sheet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--П/П</a:t>
                      </a:r>
                      <a:r>
                        <a:rPr lang="ru-RU" baseline="0" dirty="0" smtClean="0"/>
                        <a:t> № листа</a:t>
                      </a:r>
                      <a:r>
                        <a:rPr lang="en-US" baseline="0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начала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конца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1452 or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Новые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создаются новые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Создаются новые элементы во всех языках справочника с копированием на языке загрузки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перезапись существующих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Если НЕТ, то не менять данные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+ Перезапи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/ 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635782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Красный</a:t>
                      </a:r>
                      <a:r>
                        <a:rPr lang="ru-RU" baseline="0" dirty="0" smtClean="0"/>
                        <a:t> контур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ru-RU" dirty="0" smtClean="0"/>
              <a:t>– справочник – Атрибуты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83723"/>
              </p:ext>
            </p:extLst>
          </p:nvPr>
        </p:nvGraphicFramePr>
        <p:xfrm>
          <a:off x="190500" y="1126233"/>
          <a:ext cx="11807824" cy="3048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/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 по умолчанию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Описание</a:t>
                      </a:r>
                      <a:r>
                        <a:rPr lang="ru-RU" b="0" baseline="0" dirty="0" smtClean="0"/>
                        <a:t> языка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RUSSIAN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Скрипт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добавить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для</a:t>
                      </a:r>
                      <a:r>
                        <a:rPr lang="en-US" baseline="0" dirty="0" smtClean="0"/>
                        <a:t>Front)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Выбор языка</a:t>
                      </a:r>
                    </a:p>
                    <a:p>
                      <a:r>
                        <a:rPr lang="ru-RU" sz="1200" dirty="0" smtClean="0"/>
                        <a:t>поменять ручно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Язык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 входе в систему.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91683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en-US" dirty="0" smtClean="0"/>
              <a:t>- </a:t>
            </a:r>
            <a:r>
              <a:rPr lang="ru-RU" dirty="0" smtClean="0"/>
              <a:t>Формат управления справочника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31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26176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78204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314208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22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0232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2240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86300" y="2348880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66020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94212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 ПУ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1    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Active                EN               No                            English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English</a:t>
            </a: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34772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74248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15019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 записи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7174532" y="2348880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Скрипт наименования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          Active                RU               Yes                            Russian                        </a:t>
            </a:r>
            <a:r>
              <a:rPr lang="ru-RU" dirty="0" smtClean="0">
                <a:solidFill>
                  <a:schemeClr val="tx1"/>
                </a:solidFill>
              </a:rPr>
              <a:t> Русский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25</a:t>
            </a:r>
            <a:r>
              <a:rPr lang="en-US" dirty="0" smtClean="0">
                <a:solidFill>
                  <a:schemeClr val="tx1"/>
                </a:solidFill>
              </a:rPr>
              <a:t>           Active                ES               No                            Spanish          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spañol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           Active                CN               No                            Chinese                        </a:t>
            </a:r>
            <a:r>
              <a:rPr lang="ja-JP" altLang="en-US" dirty="0">
                <a:solidFill>
                  <a:schemeClr val="tx1"/>
                </a:solidFill>
              </a:rPr>
              <a:t>中</a:t>
            </a:r>
            <a:r>
              <a:rPr lang="ja-JP" altLang="en-US" dirty="0" smtClean="0">
                <a:solidFill>
                  <a:schemeClr val="tx1"/>
                </a:solidFill>
              </a:rPr>
              <a:t>国     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5" name="Rounded Rectangle 64"/>
          <p:cNvSpPr/>
          <p:nvPr/>
        </p:nvSpPr>
        <p:spPr>
          <a:xfrm>
            <a:off x="11134972" y="10527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93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/>
          </a:bodyPr>
          <a:lstStyle/>
          <a:p>
            <a:r>
              <a:rPr lang="ru-RU" dirty="0"/>
              <a:t>Языки </a:t>
            </a:r>
            <a:r>
              <a:rPr lang="en-US" dirty="0"/>
              <a:t>(</a:t>
            </a:r>
            <a:r>
              <a:rPr lang="en-US" dirty="0" smtClean="0"/>
              <a:t>Users) 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7433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 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</a:t>
            </a:r>
            <a:r>
              <a:rPr lang="en-US" sz="1600" dirty="0" smtClean="0">
                <a:solidFill>
                  <a:schemeClr val="tx1"/>
                </a:solidFill>
              </a:rPr>
              <a:t>S  ENG ESP CHN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764" y="27089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70892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Russian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Скрипт языка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140968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Русский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4870276" y="234888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261764" y="3933056"/>
            <a:ext cx="194421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638028" y="3861048"/>
            <a:ext cx="460851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нажмите, чтобы просмотреть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61764" y="2276872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Язык по умолчанию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8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609600"/>
            <a:ext cx="9900594" cy="731168"/>
          </a:xfrm>
        </p:spPr>
        <p:txBody>
          <a:bodyPr/>
          <a:lstStyle/>
          <a:p>
            <a:r>
              <a:rPr lang="ru-RU" dirty="0" smtClean="0"/>
              <a:t>Цель проекта (</a:t>
            </a:r>
            <a:r>
              <a:rPr lang="en-US" dirty="0" smtClean="0"/>
              <a:t>Project Goals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340768"/>
            <a:ext cx="11017224" cy="4896544"/>
          </a:xfrm>
        </p:spPr>
        <p:txBody>
          <a:bodyPr>
            <a:normAutofit fontScale="32500" lnSpcReduction="20000"/>
          </a:bodyPr>
          <a:lstStyle/>
          <a:p>
            <a:pPr marL="274320" lvl="2" indent="-274320">
              <a:spcBef>
                <a:spcPts val="1800"/>
              </a:spcBef>
            </a:pP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Создать платформу </a:t>
            </a:r>
            <a:r>
              <a:rPr lang="ru-RU" sz="7400" dirty="0"/>
              <a:t>с БД для разных областей бизнеса.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Реализировать </a:t>
            </a:r>
            <a:r>
              <a:rPr lang="en-US" sz="7400" dirty="0" err="1"/>
              <a:t>eCommerce</a:t>
            </a:r>
            <a:r>
              <a:rPr lang="en-US" sz="7400" dirty="0"/>
              <a:t> Solutions </a:t>
            </a:r>
            <a:r>
              <a:rPr lang="ru-RU" sz="7400" dirty="0"/>
              <a:t>на базе домена клиента для различных участников бизнеса (производители, дистрибьюторы, магазины, мелкие импорторы).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Мульти-язычная</a:t>
            </a:r>
            <a:r>
              <a:rPr lang="ru-RU" sz="7400" dirty="0"/>
              <a:t>, </a:t>
            </a:r>
            <a:r>
              <a:rPr lang="ru-RU" sz="7400" dirty="0" smtClean="0"/>
              <a:t>мульти-валютная </a:t>
            </a:r>
            <a:r>
              <a:rPr lang="ru-RU" sz="7400" dirty="0"/>
              <a:t>платформа для различных каналов торговли (розница, мелко оптовая, оптовая, экпорт и импорт и </a:t>
            </a:r>
            <a:r>
              <a:rPr lang="ru-RU" sz="7400" dirty="0" smtClean="0"/>
              <a:t>также инструмент </a:t>
            </a:r>
            <a:r>
              <a:rPr lang="ru-RU" sz="7400" dirty="0"/>
              <a:t>для отдела закупки.)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Платформа имеет 3 </a:t>
            </a:r>
            <a:r>
              <a:rPr lang="ru-RU" sz="7400" dirty="0" smtClean="0"/>
              <a:t>уровен</a:t>
            </a:r>
            <a:r>
              <a:rPr lang="ru-RU" sz="7400" dirty="0"/>
              <a:t>и</a:t>
            </a:r>
            <a:r>
              <a:rPr lang="ru-RU" sz="7400" dirty="0" smtClean="0"/>
              <a:t> управления.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БД </a:t>
            </a:r>
            <a:r>
              <a:rPr lang="ru-RU" sz="7400" b="1" dirty="0"/>
              <a:t>глобальных</a:t>
            </a:r>
            <a:r>
              <a:rPr lang="ru-RU" sz="7400" dirty="0"/>
              <a:t> справочных и также </a:t>
            </a:r>
            <a:r>
              <a:rPr lang="ru-RU" sz="7400" b="1" dirty="0"/>
              <a:t>локальных</a:t>
            </a:r>
            <a:r>
              <a:rPr lang="ru-RU" sz="7400" dirty="0"/>
              <a:t> справочных </a:t>
            </a:r>
            <a:r>
              <a:rPr lang="ru-RU" sz="7400" dirty="0" smtClean="0"/>
              <a:t>френчайсов.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Интеграция с бизнес программами (1С </a:t>
            </a:r>
            <a:r>
              <a:rPr lang="ru-RU" sz="7400" dirty="0" smtClean="0"/>
              <a:t>/ Мои склад/ </a:t>
            </a:r>
            <a:r>
              <a:rPr lang="en-US" sz="7400" dirty="0"/>
              <a:t>Quick Book</a:t>
            </a:r>
            <a:r>
              <a:rPr lang="ru-RU" sz="7400" dirty="0" smtClean="0"/>
              <a:t>) и каналами оплат.</a:t>
            </a:r>
            <a:endParaRPr lang="ru-RU" sz="7400" dirty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управление справочника</a:t>
            </a:r>
            <a:r>
              <a:rPr lang="en-US" dirty="0" smtClean="0"/>
              <a:t> 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96752"/>
            <a:ext cx="10609421" cy="5040312"/>
          </a:xfrm>
        </p:spPr>
      </p:pic>
    </p:spTree>
    <p:extLst>
      <p:ext uri="{BB962C8B-B14F-4D97-AF65-F5344CB8AC3E}">
        <p14:creationId xmlns:p14="http://schemas.microsoft.com/office/powerpoint/2010/main" val="40167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справочник</a:t>
            </a:r>
            <a:r>
              <a:rPr lang="en-US" dirty="0" smtClean="0"/>
              <a:t> – Add/Edit 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26" y="1125538"/>
            <a:ext cx="7063535" cy="5040312"/>
          </a:xfrm>
        </p:spPr>
      </p:pic>
    </p:spTree>
    <p:extLst>
      <p:ext uri="{BB962C8B-B14F-4D97-AF65-F5344CB8AC3E}">
        <p14:creationId xmlns:p14="http://schemas.microsoft.com/office/powerpoint/2010/main" val="41180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- </a:t>
            </a:r>
            <a:r>
              <a:rPr lang="ru-RU" dirty="0"/>
              <a:t>Формат </a:t>
            </a:r>
            <a:r>
              <a:rPr lang="ru-RU" dirty="0" smtClean="0"/>
              <a:t>управления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22" y="908720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98868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918948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86300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90556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Код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82645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Код 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8108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38028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AU         AUS       36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86900" y="2924944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838828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87027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717453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486900" y="3429000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486900" y="3933056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486900" y="4437112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Rounded Rectangle 60"/>
          <p:cNvSpPr/>
          <p:nvPr/>
        </p:nvSpPr>
        <p:spPr>
          <a:xfrm>
            <a:off x="11711036" y="98072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8902724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Цф код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981844" y="3429000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</a:t>
            </a: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AU         AUS       36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81844" y="3933056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</a:t>
            </a:r>
            <a:r>
              <a:rPr lang="ru-RU" dirty="0" smtClean="0">
                <a:solidFill>
                  <a:schemeClr val="tx1"/>
                </a:solidFill>
              </a:rPr>
              <a:t>Россия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Российская федерация</a:t>
            </a:r>
            <a:r>
              <a:rPr lang="en-US" dirty="0" smtClean="0">
                <a:solidFill>
                  <a:schemeClr val="tx1"/>
                </a:solidFill>
              </a:rPr>
              <a:t>    RU        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US      643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81844" y="4437112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Disable       EN          Russia  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Russian Federation            RU        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US       643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8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</a:t>
            </a:r>
            <a:r>
              <a:rPr lang="en-US" dirty="0" smtClean="0"/>
              <a:t>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7047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3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249289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249289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386104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Буквенный код</a:t>
            </a:r>
            <a:r>
              <a:rPr lang="ru-RU" dirty="0" smtClean="0">
                <a:solidFill>
                  <a:schemeClr val="tx1"/>
                </a:solidFill>
              </a:rPr>
              <a:t> 2 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82044" y="3861048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3772" y="45091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Буквенный код </a:t>
            </a:r>
            <a:r>
              <a:rPr lang="ru-RU" sz="1600" dirty="0" smtClean="0">
                <a:solidFill>
                  <a:schemeClr val="tx1"/>
                </a:solidFill>
              </a:rPr>
              <a:t>3 </a:t>
            </a:r>
            <a:r>
              <a:rPr lang="ru-RU" sz="16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82044" y="4365104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RUS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7390556" y="3284984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046740" y="1772816"/>
            <a:ext cx="1872208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66620" y="3573016"/>
            <a:ext cx="4130723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нажмите, чтобы просмотреть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61764" y="314096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Наименование (полное) *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4288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11134972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046740" y="1124744"/>
            <a:ext cx="115212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82844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3" name="Rounded Rectangle 22"/>
          <p:cNvSpPr/>
          <p:nvPr/>
        </p:nvSpPr>
        <p:spPr>
          <a:xfrm>
            <a:off x="2710036" y="2924944"/>
            <a:ext cx="4608512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Российская федерация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Цифровой Код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10036" y="198884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643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3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</a:t>
            </a:r>
            <a:r>
              <a:rPr lang="en-US" dirty="0"/>
              <a:t>- </a:t>
            </a:r>
            <a:r>
              <a:rPr lang="ru-RU" dirty="0"/>
              <a:t>Формат управления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268760"/>
            <a:ext cx="8703555" cy="48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– Add / Edit </a:t>
            </a:r>
            <a:r>
              <a:rPr lang="ru-RU" dirty="0" smtClean="0"/>
              <a:t>элемента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341438"/>
            <a:ext cx="9000999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32642" cy="576064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340768"/>
            <a:ext cx="2232247" cy="27592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412776"/>
            <a:ext cx="2808312" cy="2634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5229200"/>
            <a:ext cx="1042035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836712"/>
            <a:ext cx="2808312" cy="43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Участники (</a:t>
            </a:r>
            <a:r>
              <a:rPr lang="en-US" dirty="0" smtClean="0"/>
              <a:t>Stakeholders)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68760"/>
            <a:ext cx="11449272" cy="4896544"/>
          </a:xfrm>
        </p:spPr>
        <p:txBody>
          <a:bodyPr>
            <a:normAutofit fontScale="92500" lnSpcReduction="1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Случайный не регистрационный </a:t>
            </a:r>
            <a:r>
              <a:rPr lang="ru-RU" sz="2400" dirty="0" smtClean="0"/>
              <a:t>покупатель (из любой точки мира)</a:t>
            </a:r>
            <a:r>
              <a:rPr lang="en-US" sz="2400" dirty="0" smtClean="0"/>
              <a:t>.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Постоянный покупатель (регистрация) (для текущих ремонт)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Крупные покупатели (формирование склада)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Филиалы / Партнеры / Представители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(моно-бренд и мульти бренд) (известные)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(секрет бизнеса)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без прайсов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Разборки (не имеют прайсы и работают не всегда с артикулями)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Закупочные менеджеры импортеров.</a:t>
            </a:r>
          </a:p>
          <a:p>
            <a:r>
              <a:rPr lang="ru-RU" dirty="0" smtClean="0"/>
              <a:t>Администраторы наших френчайсов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19431"/>
            <a:ext cx="10260634" cy="805313"/>
          </a:xfrm>
        </p:spPr>
        <p:txBody>
          <a:bodyPr/>
          <a:lstStyle/>
          <a:p>
            <a:r>
              <a:rPr lang="ru-RU" dirty="0" smtClean="0"/>
              <a:t>Уровени проекта – </a:t>
            </a:r>
            <a:r>
              <a:rPr lang="en-US" dirty="0" smtClean="0"/>
              <a:t>project levels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44" y="1406163"/>
            <a:ext cx="11593288" cy="41896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ru-RU" dirty="0" smtClean="0"/>
              <a:t>    </a:t>
            </a:r>
            <a:r>
              <a:rPr lang="en-US" dirty="0" smtClean="0"/>
              <a:t>       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89756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Development</a:t>
            </a:r>
            <a:endParaRPr lang="ru-RU" sz="2400" dirty="0" smtClean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8188" y="1196752"/>
            <a:ext cx="3744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Френчайс (Партнер)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8628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End Users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7342"/>
              </p:ext>
            </p:extLst>
          </p:nvPr>
        </p:nvGraphicFramePr>
        <p:xfrm>
          <a:off x="261764" y="2204864"/>
          <a:ext cx="11665296" cy="3960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30749282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79950140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197207128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Александр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Санджай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Модераторы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(F-End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Глобольные каталоги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User) –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Много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(платформы)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RU-EN-CN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Валюты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Трансфер эле-ты локальных каталогов в глобальных.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Админ френчайса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(</a:t>
                      </a:r>
                      <a:r>
                        <a:rPr lang="en-US" b="0" baseline="0" dirty="0" smtClean="0"/>
                        <a:t>B-End User)</a:t>
                      </a: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Менеджеры</a:t>
                      </a:r>
                      <a:r>
                        <a:rPr lang="en-US" b="0" baseline="0" dirty="0" smtClean="0"/>
                        <a:t> (B&amp;F-End Users)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Закупщики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Склад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Экспедиторы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Филиалы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b="0" baseline="0" dirty="0" smtClean="0"/>
                        <a:t>Запуск ИМ на их домене.</a:t>
                      </a:r>
                      <a:endParaRPr lang="en-US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Управление сайта / заказов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Загрузка локаль спр. и прайсы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Лимит добавления новых эл-тов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использование БД.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тех-подержку сайта.</a:t>
                      </a:r>
                    </a:p>
                    <a:p>
                      <a:pPr marL="0" indent="0">
                        <a:buNone/>
                      </a:pP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регистрационный покупатель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Регистрационный покупатель.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Оптовые покупатели.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языка и валюты по ГЕО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IP.</a:t>
                      </a:r>
                      <a:endParaRPr lang="ru-RU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0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67674" cy="648072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51338"/>
              </p:ext>
            </p:extLst>
          </p:nvPr>
        </p:nvGraphicFramePr>
        <p:xfrm>
          <a:off x="333375" y="1050927"/>
          <a:ext cx="11449050" cy="489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786900798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1178484997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3700274701"/>
                    </a:ext>
                  </a:extLst>
                </a:gridCol>
              </a:tblGrid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24095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Vue.js 2.0</a:t>
                      </a:r>
                      <a:r>
                        <a:rPr lang="en-US" baseline="0" dirty="0" smtClean="0"/>
                        <a:t> (Java Script)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8899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26046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Nuxt.js + </a:t>
                      </a:r>
                      <a:r>
                        <a:rPr lang="en-US" sz="1800" dirty="0" err="1" smtClean="0"/>
                        <a:t>vuetify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9734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689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My SQL and/or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440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 – IIS (Kestrel)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2603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60634" cy="4333705"/>
          </a:xfrm>
        </p:spPr>
        <p:txBody>
          <a:bodyPr>
            <a:normAutofit fontScale="25000" lnSpcReduction="2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Языки.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Область бизнеса</a:t>
            </a:r>
            <a:r>
              <a:rPr lang="en-US" sz="9600" dirty="0" smtClean="0"/>
              <a:t>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Категория товаров.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Валюты </a:t>
            </a:r>
            <a:r>
              <a:rPr lang="ru-RU" sz="9600" dirty="0"/>
              <a:t>(Код / символ / страны / округления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Страны </a:t>
            </a:r>
            <a:r>
              <a:rPr lang="ru-RU" sz="9600" dirty="0"/>
              <a:t>(код / флаг / язык / валюта / города / код телефона</a:t>
            </a:r>
            <a:r>
              <a:rPr lang="ru-RU" sz="9600" dirty="0" smtClean="0"/>
              <a:t>).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Города </a:t>
            </a:r>
            <a:r>
              <a:rPr lang="ru-RU" sz="9600" dirty="0"/>
              <a:t>(коды / коды аэропортов / коды ЖД / коды портов / почтовые индекс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Бренды (марка / каталог / качество / материал / термин (</a:t>
            </a:r>
            <a:r>
              <a:rPr lang="en-US" sz="9600" dirty="0" smtClean="0"/>
              <a:t>OEM)</a:t>
            </a:r>
            <a:r>
              <a:rPr lang="ru-RU" sz="9600" dirty="0" smtClean="0"/>
              <a:t> 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Группы </a:t>
            </a:r>
            <a:r>
              <a:rPr lang="ru-RU" sz="9600" dirty="0" smtClean="0"/>
              <a:t>товаров.</a:t>
            </a:r>
            <a:endParaRPr lang="ru-RU" sz="96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28577" cy="5007577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Пользователи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Контрагенты (</a:t>
            </a:r>
            <a:r>
              <a:rPr lang="ru-RU" sz="2400" dirty="0" smtClean="0"/>
              <a:t>покупатели / поставщики)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Применения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Объекты применения (Авто модели)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справочников (</a:t>
            </a:r>
            <a:r>
              <a:rPr lang="en-US" sz="2400" dirty="0" smtClean="0"/>
              <a:t>Active, Disable)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Условия </a:t>
            </a:r>
            <a:r>
              <a:rPr lang="ru-RU" sz="2400" dirty="0"/>
              <a:t>поставки (Склад / </a:t>
            </a:r>
            <a:r>
              <a:rPr lang="en-US" sz="2400" dirty="0"/>
              <a:t>CIP</a:t>
            </a:r>
            <a:r>
              <a:rPr lang="ru-RU" sz="2400" dirty="0"/>
              <a:t> / </a:t>
            </a:r>
            <a:r>
              <a:rPr lang="en-US" sz="2400" dirty="0"/>
              <a:t>CIF</a:t>
            </a:r>
            <a:r>
              <a:rPr lang="ru-RU" sz="2400" dirty="0"/>
              <a:t> / </a:t>
            </a:r>
            <a:r>
              <a:rPr lang="en-US" sz="2400" dirty="0"/>
              <a:t>DDU</a:t>
            </a:r>
            <a:r>
              <a:rPr lang="ru-RU" sz="2400" dirty="0"/>
              <a:t> / </a:t>
            </a:r>
            <a:r>
              <a:rPr lang="en-US" sz="2400" dirty="0"/>
              <a:t>DDP</a:t>
            </a:r>
            <a:r>
              <a:rPr lang="ru-RU" sz="2400" dirty="0"/>
              <a:t> / </a:t>
            </a:r>
            <a:r>
              <a:rPr lang="en-US" sz="2400" dirty="0"/>
              <a:t>FOB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Справочники--Данные проекта (</a:t>
            </a:r>
            <a:r>
              <a:rPr lang="en-US" dirty="0" smtClean="0"/>
              <a:t>Features)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53019"/>
            <a:ext cx="11449272" cy="4912285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оплаты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уровня цен </a:t>
            </a:r>
            <a:r>
              <a:rPr lang="ru-RU" sz="2400" dirty="0" smtClean="0"/>
              <a:t>продажи (Цена 1 -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</a:t>
            </a:r>
            <a:r>
              <a:rPr lang="ru-RU" sz="2400" dirty="0" smtClean="0"/>
              <a:t>скидок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доставки </a:t>
            </a:r>
            <a:r>
              <a:rPr lang="ru-RU" sz="2400" dirty="0" smtClean="0"/>
              <a:t>(Авто / Авиа / ЖД /склад-склад /дверь-дверь/ </a:t>
            </a:r>
            <a:r>
              <a:rPr lang="en-US" sz="2400" dirty="0" smtClean="0"/>
              <a:t>SEA FCL</a:t>
            </a:r>
            <a:r>
              <a:rPr lang="ru-RU" sz="2400" dirty="0" smtClean="0"/>
              <a:t> /</a:t>
            </a:r>
            <a:r>
              <a:rPr lang="en-US" sz="2400" dirty="0" smtClean="0"/>
              <a:t> SEA LCL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Грузоперевозчики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</a:t>
            </a:r>
            <a:r>
              <a:rPr lang="ru-RU" sz="2400" dirty="0" smtClean="0"/>
              <a:t>ип рекламаций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состояния заказа.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</a:t>
            </a:r>
            <a:r>
              <a:rPr lang="en-US" dirty="0" smtClean="0"/>
              <a:t> (</a:t>
            </a:r>
            <a:r>
              <a:rPr lang="ru-RU" dirty="0" smtClean="0"/>
              <a:t>общий) управления справочников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47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910836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630916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14292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90556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98668" y="2348880"/>
            <a:ext cx="94657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6100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66020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406780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87027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717453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5" name="Rounded Rectangle 54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963</TotalTime>
  <Words>1503</Words>
  <Application>Microsoft Office PowerPoint</Application>
  <PresentationFormat>Custom</PresentationFormat>
  <Paragraphs>482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ゴシック</vt:lpstr>
      <vt:lpstr>Arial</vt:lpstr>
      <vt:lpstr>Calibri</vt:lpstr>
      <vt:lpstr>Wingdings</vt:lpstr>
      <vt:lpstr>Project planning overview presentation</vt:lpstr>
      <vt:lpstr>yatOyat Project Overview</vt:lpstr>
      <vt:lpstr>Цель проекта (Project Goals)</vt:lpstr>
      <vt:lpstr>Участники (Stakeholders)</vt:lpstr>
      <vt:lpstr>Уровени проекта – project levels</vt:lpstr>
      <vt:lpstr>Technology</vt:lpstr>
      <vt:lpstr>Справочники--Данные проекта (Features)</vt:lpstr>
      <vt:lpstr>Справочники--Данные проекта (Features)</vt:lpstr>
      <vt:lpstr>Справочники--Данные проекта (Features)</vt:lpstr>
      <vt:lpstr>Формат (общий) управления справочников</vt:lpstr>
      <vt:lpstr>Формат управления справочников – Элементы - 01</vt:lpstr>
      <vt:lpstr>Формат управления справочников – Элементы - 02</vt:lpstr>
      <vt:lpstr>Формат управления справочников – Элементы - 03</vt:lpstr>
      <vt:lpstr>Формат (общий) создания элемента справочников</vt:lpstr>
      <vt:lpstr>Формат (общий) создания элемента справочников - 01</vt:lpstr>
      <vt:lpstr>Формат загрузки справочников (общий)</vt:lpstr>
      <vt:lpstr>Правила и инструкций ЗАГРУЗКИ ФАЙЛА</vt:lpstr>
      <vt:lpstr>Языки (Users) – справочник – Атрибуты</vt:lpstr>
      <vt:lpstr>Языки (Users) - Формат управления справочника</vt:lpstr>
      <vt:lpstr>Языки (Users) -- Формат Add/Edit элемента справочника</vt:lpstr>
      <vt:lpstr>Языки (Users) – управление справочника – Real View</vt:lpstr>
      <vt:lpstr>Языки (Users) – справочник – Add/Edit – Real View</vt:lpstr>
      <vt:lpstr>Страны (Countries) - Формат управления</vt:lpstr>
      <vt:lpstr>Страны (Countries) -- Формат Add/Edit элемента справочника</vt:lpstr>
      <vt:lpstr>Страны (Countries) - Формат управления – Real View</vt:lpstr>
      <vt:lpstr>Страны (Countries) – Add / Edit элемента – Real View</vt:lpstr>
      <vt:lpstr>Examples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Sanjay Sharma</dc:creator>
  <cp:lastModifiedBy>Sanjay Sharma</cp:lastModifiedBy>
  <cp:revision>148</cp:revision>
  <dcterms:created xsi:type="dcterms:W3CDTF">2018-08-29T19:54:37Z</dcterms:created>
  <dcterms:modified xsi:type="dcterms:W3CDTF">2018-09-07T10:57:34Z</dcterms:modified>
</cp:coreProperties>
</file>