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5.jpg" ContentType="image/pn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7.jpg" ContentType="image/png"/>
  <Override PartName="/ppt/media/image8.jpg" ContentType="image/pn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41"/>
  </p:notesMasterIdLst>
  <p:handoutMasterIdLst>
    <p:handoutMasterId r:id="rId42"/>
  </p:handoutMasterIdLst>
  <p:sldIdLst>
    <p:sldId id="268" r:id="rId2"/>
    <p:sldId id="269" r:id="rId3"/>
    <p:sldId id="270" r:id="rId4"/>
    <p:sldId id="282" r:id="rId5"/>
    <p:sldId id="273" r:id="rId6"/>
    <p:sldId id="279" r:id="rId7"/>
    <p:sldId id="280" r:id="rId8"/>
    <p:sldId id="281" r:id="rId9"/>
    <p:sldId id="271" r:id="rId10"/>
    <p:sldId id="293" r:id="rId11"/>
    <p:sldId id="283" r:id="rId12"/>
    <p:sldId id="291" r:id="rId13"/>
    <p:sldId id="309" r:id="rId14"/>
    <p:sldId id="314" r:id="rId15"/>
    <p:sldId id="287" r:id="rId16"/>
    <p:sldId id="294" r:id="rId17"/>
    <p:sldId id="284" r:id="rId18"/>
    <p:sldId id="292" r:id="rId19"/>
    <p:sldId id="310" r:id="rId20"/>
    <p:sldId id="288" r:id="rId21"/>
    <p:sldId id="296" r:id="rId22"/>
    <p:sldId id="297" r:id="rId23"/>
    <p:sldId id="289" r:id="rId24"/>
    <p:sldId id="290" r:id="rId25"/>
    <p:sldId id="315" r:id="rId26"/>
    <p:sldId id="307" r:id="rId27"/>
    <p:sldId id="300" r:id="rId28"/>
    <p:sldId id="301" r:id="rId29"/>
    <p:sldId id="298" r:id="rId30"/>
    <p:sldId id="299" r:id="rId31"/>
    <p:sldId id="311" r:id="rId32"/>
    <p:sldId id="308" r:id="rId33"/>
    <p:sldId id="302" r:id="rId34"/>
    <p:sldId id="303" r:id="rId35"/>
    <p:sldId id="305" r:id="rId36"/>
    <p:sldId id="304" r:id="rId37"/>
    <p:sldId id="312" r:id="rId38"/>
    <p:sldId id="313" r:id="rId39"/>
    <p:sldId id="295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1" d="100"/>
          <a:sy n="91" d="100"/>
        </p:scale>
        <p:origin x="534" y="9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9/10/2018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9/10/2018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1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6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81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35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26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50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76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42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24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1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45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5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9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0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40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8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9/10/2018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 err="1" smtClean="0">
                <a:solidFill>
                  <a:srgbClr val="00B050"/>
                </a:solidFill>
              </a:rPr>
              <a:t>y</a:t>
            </a:r>
            <a:r>
              <a:rPr lang="en-US" sz="8800" dirty="0" err="1" smtClean="0">
                <a:solidFill>
                  <a:srgbClr val="FFC000"/>
                </a:solidFill>
              </a:rPr>
              <a:t>at</a:t>
            </a:r>
            <a:r>
              <a:rPr lang="en-US" sz="8800" dirty="0" err="1" smtClean="0">
                <a:solidFill>
                  <a:srgbClr val="00B0F0"/>
                </a:solidFill>
              </a:rPr>
              <a:t>O</a:t>
            </a:r>
            <a:r>
              <a:rPr lang="en-US" sz="8800" dirty="0" err="1" smtClean="0">
                <a:solidFill>
                  <a:srgbClr val="00B050"/>
                </a:solidFill>
              </a:rPr>
              <a:t>y</a:t>
            </a:r>
            <a:r>
              <a:rPr lang="en-US" sz="8800" dirty="0" err="1" smtClean="0">
                <a:solidFill>
                  <a:srgbClr val="FFC000"/>
                </a:solidFill>
              </a:rPr>
              <a:t>at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Project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IT </a:t>
            </a:r>
            <a:r>
              <a:rPr lang="en-US" dirty="0" err="1" smtClean="0"/>
              <a:t>yty</a:t>
            </a:r>
            <a:r>
              <a:rPr lang="en-US" dirty="0" smtClean="0"/>
              <a:t> 1.0 </a:t>
            </a:r>
            <a:r>
              <a:rPr lang="en-US" dirty="0"/>
              <a:t>| </a:t>
            </a:r>
            <a:r>
              <a:rPr lang="en-US" dirty="0" err="1" smtClean="0"/>
              <a:t>yatOyat</a:t>
            </a:r>
            <a:r>
              <a:rPr lang="ru-RU" dirty="0" smtClean="0"/>
              <a:t> </a:t>
            </a:r>
            <a:r>
              <a:rPr lang="en-US" dirty="0" smtClean="0"/>
              <a:t>LLC.| </a:t>
            </a:r>
            <a:r>
              <a:rPr lang="en-US" dirty="0" err="1" smtClean="0"/>
              <a:t>yOy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управления справочников – Элементы - 01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42841"/>
              </p:ext>
            </p:extLst>
          </p:nvPr>
        </p:nvGraphicFramePr>
        <p:xfrm>
          <a:off x="189755" y="1124738"/>
          <a:ext cx="11744948" cy="511257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3573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Дата записи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Пользователь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 (Unique)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138010A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dirty="0" smtClean="0"/>
                        <a:t>    @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 по</a:t>
                      </a:r>
                      <a:r>
                        <a:rPr lang="ru-RU" baseline="0" dirty="0" smtClean="0"/>
                        <a:t> умальчанию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5895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ru-RU" dirty="0" smtClean="0"/>
                        <a:t>Выбор</a:t>
                      </a:r>
                      <a:r>
                        <a:rPr lang="ru-RU" baseline="0" dirty="0" smtClean="0"/>
                        <a:t> языка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6014"/>
                  </a:ext>
                </a:extLst>
              </a:tr>
              <a:tr h="500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Выбор элементов (</a:t>
                      </a:r>
                      <a:r>
                        <a:rPr lang="en-US" dirty="0" smtClean="0"/>
                        <a:t>Select)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/ None / Starred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65552"/>
                  </a:ext>
                </a:extLst>
              </a:tr>
              <a:tr h="471903">
                <a:tc>
                  <a:txBody>
                    <a:bodyPr/>
                    <a:lstStyle/>
                    <a:p>
                      <a:r>
                        <a:rPr lang="ru-RU" dirty="0" smtClean="0"/>
                        <a:t>Помечанные (</a:t>
                      </a:r>
                      <a:r>
                        <a:rPr lang="en-US" dirty="0" smtClean="0"/>
                        <a:t>Starred)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Цвет - желтый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С</a:t>
                      </a:r>
                      <a:r>
                        <a:rPr lang="en-US" dirty="0" smtClean="0"/>
                        <a:t>lick</a:t>
                      </a:r>
                      <a:r>
                        <a:rPr lang="en-US" baseline="0" dirty="0" smtClean="0"/>
                        <a:t> – On / Off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 </a:t>
                      </a:r>
                      <a:r>
                        <a:rPr lang="en-US" dirty="0" smtClean="0"/>
                        <a:t>Click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без комментарий).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55244"/>
                  </a:ext>
                </a:extLst>
              </a:tr>
              <a:tr h="471903">
                <a:tc>
                  <a:txBody>
                    <a:bodyPr/>
                    <a:lstStyle/>
                    <a:p>
                      <a:r>
                        <a:rPr lang="ru-RU" dirty="0" smtClean="0"/>
                        <a:t>Помечанные (</a:t>
                      </a:r>
                      <a:r>
                        <a:rPr lang="en-US" dirty="0" smtClean="0"/>
                        <a:t>Starred)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Цвет - серий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 </a:t>
                      </a:r>
                      <a:r>
                        <a:rPr lang="en-US" dirty="0" smtClean="0"/>
                        <a:t>Click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с комментариев).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23347"/>
                  </a:ext>
                </a:extLst>
              </a:tr>
              <a:tr h="635732">
                <a:tc>
                  <a:txBody>
                    <a:bodyPr/>
                    <a:lstStyle/>
                    <a:p>
                      <a:r>
                        <a:rPr lang="ru-RU" dirty="0" smtClean="0"/>
                        <a:t>Помечанные (</a:t>
                      </a:r>
                      <a:r>
                        <a:rPr lang="en-US" dirty="0" smtClean="0"/>
                        <a:t>Starred)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Cancel </a:t>
                      </a:r>
                      <a:r>
                        <a:rPr lang="ru-RU" dirty="0" smtClean="0"/>
                        <a:t>(почистить)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Почистить комментарию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4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управления справочников – Элементы - 02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25873"/>
              </p:ext>
            </p:extLst>
          </p:nvPr>
        </p:nvGraphicFramePr>
        <p:xfrm>
          <a:off x="189755" y="1124741"/>
          <a:ext cx="11744948" cy="481503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08534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Выбор</a:t>
                      </a:r>
                      <a:r>
                        <a:rPr lang="ru-RU" baseline="0" dirty="0" smtClean="0"/>
                        <a:t> языка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Статус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@Active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Поисковая панель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1310AB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Like / No Like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Поисковые элементы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 - </a:t>
                      </a:r>
                      <a:r>
                        <a:rPr lang="en-US" baseline="0" dirty="0" err="1" smtClean="0"/>
                        <a:t>Sel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Сортировка</a:t>
                      </a:r>
                      <a:r>
                        <a:rPr lang="ru-RU" baseline="0" dirty="0" smtClean="0"/>
                        <a:t> / Выбор 1-</a:t>
                      </a:r>
                      <a:r>
                        <a:rPr lang="en-US" baseline="0" dirty="0" smtClean="0"/>
                        <a:t>N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en-US" dirty="0" smtClean="0"/>
                        <a:t>Scroll</a:t>
                      </a:r>
                      <a:r>
                        <a:rPr lang="en-US" baseline="0" dirty="0" smtClean="0"/>
                        <a:t> Up-Down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5895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en-US" dirty="0" smtClean="0"/>
                        <a:t>Scroll</a:t>
                      </a:r>
                      <a:r>
                        <a:rPr lang="en-US" baseline="0" dirty="0" smtClean="0"/>
                        <a:t> Left-Right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6014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en-US" dirty="0" smtClean="0"/>
                        <a:t>Pagination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&lt; 1 2 3 ….118 119 120 &gt;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36137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en-US" dirty="0" smtClean="0"/>
                        <a:t>Pagination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Переход</a:t>
                      </a:r>
                      <a:r>
                        <a:rPr lang="en-US" dirty="0" smtClean="0"/>
                        <a:t> [   </a:t>
                      </a:r>
                      <a:r>
                        <a:rPr lang="en-US" baseline="0" dirty="0" smtClean="0"/>
                        <a:t>  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94233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Проверка</a:t>
                      </a:r>
                      <a:r>
                        <a:rPr lang="ru-RU" baseline="0" dirty="0" smtClean="0"/>
                        <a:t> связи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14730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Сохранить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 на всех др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языках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26688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Отмена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9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управления справочников – Элементы - 03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100215"/>
              </p:ext>
            </p:extLst>
          </p:nvPr>
        </p:nvGraphicFramePr>
        <p:xfrm>
          <a:off x="189755" y="1124741"/>
          <a:ext cx="11744948" cy="517974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3578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 описание и полное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Добовить</a:t>
                      </a:r>
                      <a:r>
                        <a:rPr lang="ru-RU" baseline="0" dirty="0" smtClean="0"/>
                        <a:t> с копи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</a:t>
                      </a:r>
                      <a:r>
                        <a:rPr lang="ru-RU" baseline="0" dirty="0" smtClean="0"/>
                        <a:t> ВСЕ кроме кода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44476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51317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Обновить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Сортировка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A-Z</a:t>
                      </a:r>
                      <a:r>
                        <a:rPr lang="en-US" baseline="0" dirty="0" smtClean="0"/>
                        <a:t> / Z-A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+++Сортировка -- стрелки действующей сортировки колонки должны быть выделяющие -- СИНИЙ Цвет -- остальные СЕРЫЙ+++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Свзанные</a:t>
                      </a:r>
                      <a:r>
                        <a:rPr lang="ru-RU" baseline="0" dirty="0" smtClean="0"/>
                        <a:t> эл-ты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Counter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70C0"/>
                          </a:solidFill>
                        </a:rPr>
                        <a:t>234</a:t>
                      </a:r>
                      <a:endParaRPr lang="ru-RU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Переход</a:t>
                      </a:r>
                      <a:r>
                        <a:rPr lang="ru-RU" baseline="0" dirty="0" smtClean="0"/>
                        <a:t> на спр свя эл-тов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4200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Всего</a:t>
                      </a:r>
                      <a:r>
                        <a:rPr lang="ru-RU" baseline="0" dirty="0" smtClean="0"/>
                        <a:t> записи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458832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1109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11602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7272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79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672"/>
            <a:ext cx="10666414" cy="648072"/>
          </a:xfrm>
        </p:spPr>
        <p:txBody>
          <a:bodyPr/>
          <a:lstStyle/>
          <a:p>
            <a:r>
              <a:rPr lang="ru-RU" dirty="0"/>
              <a:t>Формат управления справочников – </a:t>
            </a:r>
            <a:r>
              <a:rPr lang="en-US" dirty="0" smtClean="0"/>
              <a:t>Issue +++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1" y="1196753"/>
            <a:ext cx="2993556" cy="280831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56" y="1268759"/>
            <a:ext cx="2232248" cy="2759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196752"/>
            <a:ext cx="2808312" cy="4314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5373216"/>
            <a:ext cx="10420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404664"/>
            <a:ext cx="10332642" cy="720080"/>
          </a:xfrm>
        </p:spPr>
        <p:txBody>
          <a:bodyPr/>
          <a:lstStyle/>
          <a:p>
            <a:r>
              <a:rPr lang="ru-RU" dirty="0"/>
              <a:t>Формат управления справочников – </a:t>
            </a:r>
            <a:r>
              <a:rPr lang="en-US" dirty="0"/>
              <a:t>Issue +++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0" y="1196752"/>
            <a:ext cx="10260634" cy="4405713"/>
          </a:xfrm>
        </p:spPr>
        <p:txBody>
          <a:bodyPr/>
          <a:lstStyle/>
          <a:p>
            <a:r>
              <a:rPr lang="ru-RU" dirty="0" smtClean="0"/>
              <a:t>Двойной клик на </a:t>
            </a:r>
            <a:r>
              <a:rPr lang="en-US" dirty="0" smtClean="0"/>
              <a:t>STARRED </a:t>
            </a:r>
            <a:r>
              <a:rPr lang="ru-RU" dirty="0" smtClean="0"/>
              <a:t>комментприй (открое форма) – удаляется.</a:t>
            </a:r>
          </a:p>
          <a:p>
            <a:r>
              <a:rPr lang="en-US" dirty="0"/>
              <a:t>STARRED </a:t>
            </a:r>
            <a:r>
              <a:rPr lang="ru-RU" dirty="0"/>
              <a:t>комментприй (открое форма</a:t>
            </a:r>
            <a:r>
              <a:rPr lang="ru-RU" dirty="0" smtClean="0"/>
              <a:t>) – При </a:t>
            </a:r>
            <a:r>
              <a:rPr lang="en-US" dirty="0" smtClean="0"/>
              <a:t>Enter – </a:t>
            </a:r>
            <a:r>
              <a:rPr lang="ru-RU" dirty="0" smtClean="0"/>
              <a:t>работает ПОЧИСТИТЬ</a:t>
            </a:r>
          </a:p>
          <a:p>
            <a:r>
              <a:rPr lang="en-US" dirty="0" smtClean="0"/>
              <a:t>Drop List </a:t>
            </a:r>
            <a:r>
              <a:rPr lang="ru-RU" dirty="0" smtClean="0"/>
              <a:t>языка пользователя – НЕ нужно флаги – либо </a:t>
            </a:r>
            <a:r>
              <a:rPr lang="en-US" dirty="0" smtClean="0"/>
              <a:t>RU / EN, </a:t>
            </a:r>
            <a:r>
              <a:rPr lang="ru-RU" dirty="0" smtClean="0"/>
              <a:t>а лучше СКРИПТ языка – </a:t>
            </a:r>
            <a:r>
              <a:rPr lang="en-US" dirty="0" smtClean="0"/>
              <a:t>English / </a:t>
            </a:r>
            <a:r>
              <a:rPr lang="ru-RU" dirty="0" smtClean="0"/>
              <a:t>Русский.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6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476672"/>
            <a:ext cx="10548666" cy="648072"/>
          </a:xfrm>
        </p:spPr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(</a:t>
            </a:r>
            <a:r>
              <a:rPr lang="ru-RU" dirty="0" smtClean="0"/>
              <a:t>общий) создания элемента справочников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8542684" y="11247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756" y="1124744"/>
            <a:ext cx="49685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Новый элемент ( потом Код)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3812" y="5661248"/>
            <a:ext cx="165618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Связи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18948" y="1124744"/>
            <a:ext cx="108012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3812" y="4797152"/>
            <a:ext cx="165618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Связи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1764" y="177281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Код </a:t>
            </a:r>
            <a:r>
              <a:rPr lang="ru-RU" sz="1600" dirty="0">
                <a:solidFill>
                  <a:srgbClr val="FF0000"/>
                </a:solidFill>
              </a:rPr>
              <a:t>!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198868" y="476672"/>
            <a:ext cx="792088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567020" y="47667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7894612" y="2996952"/>
            <a:ext cx="2088232" cy="2016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Перетащите файл(ы) сюда, чтобы начать или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нажмите, чтобы просмотреть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(размер файла 000</a:t>
            </a:r>
            <a:r>
              <a:rPr lang="en-US" sz="1200" dirty="0">
                <a:solidFill>
                  <a:schemeClr val="tx1"/>
                </a:solidFill>
              </a:rPr>
              <a:t> x 000 pixels)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10036" y="1772816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826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1764" y="2204864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Описание </a:t>
            </a:r>
            <a:r>
              <a:rPr lang="ru-RU" sz="1600" dirty="0" smtClean="0">
                <a:solidFill>
                  <a:srgbClr val="FF0000"/>
                </a:solidFill>
              </a:rPr>
              <a:t>*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10036" y="2204864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Велткобритания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61764" y="285293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Полное описание </a:t>
            </a:r>
            <a:r>
              <a:rPr lang="ru-RU" sz="1600" dirty="0" smtClean="0">
                <a:solidFill>
                  <a:srgbClr val="FF0000"/>
                </a:solidFill>
              </a:rPr>
              <a:t>*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10036" y="2636912"/>
            <a:ext cx="4608512" cy="7200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Велткобритания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(Копи – он же) По больше по размеру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65820" y="3429000"/>
            <a:ext cx="3672408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Характеристики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82244" y="3429000"/>
            <a:ext cx="266429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№ колонки 1 (</a:t>
            </a:r>
            <a:r>
              <a:rPr lang="en-US" sz="1600" dirty="0" smtClean="0">
                <a:solidFill>
                  <a:schemeClr val="tx1"/>
                </a:solidFill>
              </a:rPr>
              <a:t>A)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 flipH="1">
            <a:off x="7462564" y="3068960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 err="1" smtClean="0"/>
          </a:p>
        </p:txBody>
      </p:sp>
      <p:sp>
        <p:nvSpPr>
          <p:cNvPr id="26" name="Down Arrow 25"/>
          <p:cNvSpPr/>
          <p:nvPr/>
        </p:nvSpPr>
        <p:spPr>
          <a:xfrm>
            <a:off x="2422004" y="227687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29" name="Down Arrow 28"/>
          <p:cNvSpPr/>
          <p:nvPr/>
        </p:nvSpPr>
        <p:spPr>
          <a:xfrm>
            <a:off x="2422004" y="285293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0" name="Rounded Rectangle 29"/>
          <p:cNvSpPr/>
          <p:nvPr/>
        </p:nvSpPr>
        <p:spPr>
          <a:xfrm>
            <a:off x="5446340" y="1124744"/>
            <a:ext cx="180020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7102524" y="119675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261764" y="3429000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 +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318548" y="3429000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765820" y="3861048"/>
            <a:ext cx="3672408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Характеристики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582244" y="3861048"/>
            <a:ext cx="266429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№ колонки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r>
              <a:rPr lang="ru-RU" sz="1600" dirty="0" smtClean="0">
                <a:solidFill>
                  <a:schemeClr val="tx1"/>
                </a:solidFill>
              </a:rPr>
              <a:t> (</a:t>
            </a:r>
            <a:r>
              <a:rPr lang="en-US" sz="1600" dirty="0" smtClean="0">
                <a:solidFill>
                  <a:schemeClr val="tx1"/>
                </a:solidFill>
              </a:rPr>
              <a:t>B)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Content Placeholder 31"/>
          <p:cNvSpPr txBox="1">
            <a:spLocks/>
          </p:cNvSpPr>
          <p:nvPr/>
        </p:nvSpPr>
        <p:spPr>
          <a:xfrm>
            <a:off x="261764" y="3861048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smtClean="0"/>
              <a:t> +</a:t>
            </a:r>
            <a:endParaRPr lang="ru-RU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7318548" y="3861048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765820" y="4293096"/>
            <a:ext cx="3672408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Характеристики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582244" y="4293096"/>
            <a:ext cx="266429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№ колонки </a:t>
            </a:r>
            <a:r>
              <a:rPr lang="en-US" sz="1600" dirty="0" smtClean="0">
                <a:solidFill>
                  <a:schemeClr val="tx1"/>
                </a:solidFill>
              </a:rPr>
              <a:t>3</a:t>
            </a:r>
            <a:r>
              <a:rPr lang="ru-RU" sz="1600" dirty="0" smtClean="0">
                <a:solidFill>
                  <a:schemeClr val="tx1"/>
                </a:solidFill>
              </a:rPr>
              <a:t> (</a:t>
            </a:r>
            <a:r>
              <a:rPr lang="en-US" sz="1600" dirty="0" smtClean="0">
                <a:solidFill>
                  <a:schemeClr val="tx1"/>
                </a:solidFill>
              </a:rPr>
              <a:t>C)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Content Placeholder 31"/>
          <p:cNvSpPr txBox="1">
            <a:spLocks/>
          </p:cNvSpPr>
          <p:nvPr/>
        </p:nvSpPr>
        <p:spPr>
          <a:xfrm>
            <a:off x="261764" y="4293096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smtClean="0"/>
              <a:t> +</a:t>
            </a:r>
            <a:endParaRPr lang="ru-RU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7318548" y="4293096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42" name="Rounded Rectangle 41"/>
          <p:cNvSpPr/>
          <p:nvPr/>
        </p:nvSpPr>
        <p:spPr>
          <a:xfrm>
            <a:off x="10126860" y="3068960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774932" y="3068960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1350996" y="3068960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0126860" y="3717032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0774932" y="3717032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423004" y="3717032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0126860" y="4365104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0774932" y="4365104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1423004" y="4365104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1" name="Down Arrow 50"/>
          <p:cNvSpPr/>
          <p:nvPr/>
        </p:nvSpPr>
        <p:spPr>
          <a:xfrm>
            <a:off x="4222204" y="350100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2" name="Down Arrow 51"/>
          <p:cNvSpPr/>
          <p:nvPr/>
        </p:nvSpPr>
        <p:spPr>
          <a:xfrm>
            <a:off x="4222204" y="393305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3" name="Rounded Rectangle 52"/>
          <p:cNvSpPr/>
          <p:nvPr/>
        </p:nvSpPr>
        <p:spPr>
          <a:xfrm>
            <a:off x="2638028" y="4797152"/>
            <a:ext cx="4464496" cy="1224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Комментарий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334772" y="5733256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2924" y="5733256"/>
            <a:ext cx="108012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10486900" y="119675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7" name="Down Arrow 56"/>
          <p:cNvSpPr/>
          <p:nvPr/>
        </p:nvSpPr>
        <p:spPr>
          <a:xfrm>
            <a:off x="4222204" y="4365104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8" name="Down Arrow 57"/>
          <p:cNvSpPr/>
          <p:nvPr/>
        </p:nvSpPr>
        <p:spPr>
          <a:xfrm>
            <a:off x="7030516" y="4365104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9" name="Down Arrow 58"/>
          <p:cNvSpPr/>
          <p:nvPr/>
        </p:nvSpPr>
        <p:spPr>
          <a:xfrm>
            <a:off x="7030516" y="393305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Down Arrow 59"/>
          <p:cNvSpPr/>
          <p:nvPr/>
        </p:nvSpPr>
        <p:spPr>
          <a:xfrm>
            <a:off x="7030516" y="350100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1" name="Down Arrow 60"/>
          <p:cNvSpPr/>
          <p:nvPr/>
        </p:nvSpPr>
        <p:spPr>
          <a:xfrm>
            <a:off x="11855052" y="119675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2" name="Down Arrow 61"/>
          <p:cNvSpPr/>
          <p:nvPr/>
        </p:nvSpPr>
        <p:spPr>
          <a:xfrm>
            <a:off x="2205980" y="566124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3" name="Down Arrow 62"/>
          <p:cNvSpPr/>
          <p:nvPr/>
        </p:nvSpPr>
        <p:spPr>
          <a:xfrm>
            <a:off x="2205980" y="4869160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4" name="Rounded Rectangle 63"/>
          <p:cNvSpPr/>
          <p:nvPr/>
        </p:nvSpPr>
        <p:spPr>
          <a:xfrm>
            <a:off x="693812" y="5229200"/>
            <a:ext cx="165618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Связи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2205980" y="530120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38876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Формат </a:t>
            </a:r>
            <a:r>
              <a:rPr lang="en-US" dirty="0"/>
              <a:t>(</a:t>
            </a:r>
            <a:r>
              <a:rPr lang="ru-RU" dirty="0"/>
              <a:t>общий) создания элемента </a:t>
            </a:r>
            <a:r>
              <a:rPr lang="ru-RU" dirty="0" smtClean="0"/>
              <a:t>справочников</a:t>
            </a:r>
            <a:r>
              <a:rPr lang="en-US" dirty="0" smtClean="0"/>
              <a:t> </a:t>
            </a:r>
            <a:r>
              <a:rPr lang="ru-RU" dirty="0" smtClean="0"/>
              <a:t>- 01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86525"/>
              </p:ext>
            </p:extLst>
          </p:nvPr>
        </p:nvGraphicFramePr>
        <p:xfrm>
          <a:off x="189755" y="1124738"/>
          <a:ext cx="11744948" cy="511257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3573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Дата записи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Пользователь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ru-RU" dirty="0" smtClean="0"/>
                        <a:t>Выбор</a:t>
                      </a:r>
                      <a:r>
                        <a:rPr lang="ru-RU" baseline="0" dirty="0" smtClean="0"/>
                        <a:t> языка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ru-RU" dirty="0" smtClean="0"/>
                        <a:t>Статус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@Active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ru-RU" dirty="0" smtClean="0"/>
                        <a:t>Код</a:t>
                      </a:r>
                      <a:r>
                        <a:rPr lang="ru-RU" baseline="0" dirty="0" smtClean="0"/>
                        <a:t> 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Проверка</a:t>
                      </a:r>
                      <a:r>
                        <a:rPr lang="ru-RU" baseline="0" dirty="0" smtClean="0"/>
                        <a:t> при </a:t>
                      </a:r>
                      <a:r>
                        <a:rPr lang="en-US" baseline="0" dirty="0" smtClean="0"/>
                        <a:t>Save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5895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r>
                        <a:rPr lang="ru-RU" baseline="0" dirty="0" smtClean="0"/>
                        <a:t>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6014"/>
                  </a:ext>
                </a:extLst>
              </a:tr>
              <a:tr h="500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Полное описание</a:t>
                      </a:r>
                      <a:r>
                        <a:rPr lang="ru-RU" baseline="0" dirty="0" smtClean="0"/>
                        <a:t> *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 текст (оно-же)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65552"/>
                  </a:ext>
                </a:extLst>
              </a:tr>
              <a:tr h="471903">
                <a:tc>
                  <a:txBody>
                    <a:bodyPr/>
                    <a:lstStyle/>
                    <a:p>
                      <a:r>
                        <a:rPr lang="ru-RU" dirty="0" smtClean="0"/>
                        <a:t>Связы с др спр.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Включение</a:t>
                      </a:r>
                      <a:r>
                        <a:rPr lang="ru-RU" baseline="0" dirty="0" smtClean="0"/>
                        <a:t> др блоки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55244"/>
                  </a:ext>
                </a:extLst>
              </a:tr>
              <a:tr h="471903">
                <a:tc>
                  <a:txBody>
                    <a:bodyPr/>
                    <a:lstStyle/>
                    <a:p>
                      <a:r>
                        <a:rPr lang="ru-RU" dirty="0" smtClean="0"/>
                        <a:t>Фото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Перемещение порядок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23347"/>
                  </a:ext>
                </a:extLst>
              </a:tr>
              <a:tr h="6357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5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загрузки справочников (общий)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749" y="980728"/>
            <a:ext cx="12071076" cy="5184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" name="Rounded Rectangle 5"/>
          <p:cNvSpPr/>
          <p:nvPr/>
        </p:nvSpPr>
        <p:spPr>
          <a:xfrm>
            <a:off x="765820" y="4365104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Наименование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харак-ки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8148" y="4365104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Колонка № 1 (</a:t>
            </a:r>
            <a:r>
              <a:rPr lang="en-US" dirty="0" smtClean="0">
                <a:solidFill>
                  <a:schemeClr val="tx1"/>
                </a:solidFill>
              </a:rPr>
              <a:t>A)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1764" y="4365104"/>
            <a:ext cx="432048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254652" y="5373216"/>
            <a:ext cx="1512168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Загрузить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18748" y="1628800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9" name="Rounded Rectangle 18"/>
          <p:cNvSpPr/>
          <p:nvPr/>
        </p:nvSpPr>
        <p:spPr>
          <a:xfrm>
            <a:off x="261764" y="1052736"/>
            <a:ext cx="8280920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Перетащите файл(ы) сюда, чтобы начать или </a:t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нажмите, чтобы просмотреть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(имя файла после выбора)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550796" y="2348880"/>
            <a:ext cx="1728192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</a:t>
            </a:r>
            <a:r>
              <a:rPr lang="ru-RU" dirty="0" smtClean="0">
                <a:solidFill>
                  <a:schemeClr val="tx1"/>
                </a:solidFill>
              </a:rPr>
              <a:t>Сравнить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550796" y="1628800"/>
            <a:ext cx="1728192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Создать Новые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550796" y="1052736"/>
            <a:ext cx="72008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7788" y="2204864"/>
            <a:ext cx="3312368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Наименование листа файла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454452" y="1412776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Open</a:t>
            </a:r>
            <a:endParaRPr lang="ru-RU" sz="1000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9910836" y="5373216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СТОП</a:t>
            </a:r>
            <a:endParaRPr lang="ru-RU" dirty="0"/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9118748" y="198884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6598468" y="4365104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  <a:endParaRPr lang="ru-RU" b="1" dirty="0" smtClean="0"/>
          </a:p>
        </p:txBody>
      </p:sp>
      <p:sp>
        <p:nvSpPr>
          <p:cNvPr id="42" name="Down Arrow 41"/>
          <p:cNvSpPr/>
          <p:nvPr/>
        </p:nvSpPr>
        <p:spPr>
          <a:xfrm>
            <a:off x="3358108" y="443711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5" name="Rounded Rectangle 44"/>
          <p:cNvSpPr/>
          <p:nvPr/>
        </p:nvSpPr>
        <p:spPr>
          <a:xfrm>
            <a:off x="9550796" y="1988840"/>
            <a:ext cx="1728192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Перезаписать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830716" y="980728"/>
            <a:ext cx="0" cy="1800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118748" y="234888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7" name="Rounded Rectangle 46"/>
          <p:cNvSpPr/>
          <p:nvPr/>
        </p:nvSpPr>
        <p:spPr>
          <a:xfrm>
            <a:off x="5878388" y="2204864"/>
            <a:ext cx="129614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Начало № ряда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246540" y="2204864"/>
            <a:ext cx="122413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конец № ряда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89756" y="3284984"/>
            <a:ext cx="11377264" cy="9361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Просмотр файла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6310436" y="443711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3" name="Rounded Rectangle 52"/>
          <p:cNvSpPr/>
          <p:nvPr/>
        </p:nvSpPr>
        <p:spPr>
          <a:xfrm>
            <a:off x="837828" y="4941168"/>
            <a:ext cx="2736304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Наименование</a:t>
            </a:r>
            <a:r>
              <a:rPr lang="en-US" dirty="0"/>
              <a:t> </a:t>
            </a:r>
            <a:r>
              <a:rPr lang="ru-RU" dirty="0" smtClean="0"/>
              <a:t>харак-ки</a:t>
            </a:r>
            <a:endParaRPr lang="ru-RU" dirty="0"/>
          </a:p>
        </p:txBody>
      </p:sp>
      <p:sp>
        <p:nvSpPr>
          <p:cNvPr id="54" name="Rounded Rectangle 53"/>
          <p:cNvSpPr/>
          <p:nvPr/>
        </p:nvSpPr>
        <p:spPr>
          <a:xfrm>
            <a:off x="3718148" y="4941168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Колонка № </a:t>
            </a:r>
            <a:r>
              <a:rPr lang="en-US" dirty="0" smtClean="0"/>
              <a:t>2</a:t>
            </a:r>
            <a:r>
              <a:rPr lang="ru-RU" dirty="0" smtClean="0"/>
              <a:t> (</a:t>
            </a:r>
            <a:r>
              <a:rPr lang="en-US" dirty="0" smtClean="0"/>
              <a:t>B)</a:t>
            </a:r>
            <a:endParaRPr lang="ru-RU" dirty="0"/>
          </a:p>
        </p:txBody>
      </p:sp>
      <p:sp>
        <p:nvSpPr>
          <p:cNvPr id="55" name="Rounded Rectangle 54"/>
          <p:cNvSpPr/>
          <p:nvPr/>
        </p:nvSpPr>
        <p:spPr>
          <a:xfrm>
            <a:off x="261764" y="4941168"/>
            <a:ext cx="432048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56" name="Rounded Rectangle 55"/>
          <p:cNvSpPr/>
          <p:nvPr/>
        </p:nvSpPr>
        <p:spPr>
          <a:xfrm>
            <a:off x="6598468" y="486916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  <a:endParaRPr lang="ru-RU" b="1" dirty="0" smtClean="0"/>
          </a:p>
        </p:txBody>
      </p:sp>
      <p:sp>
        <p:nvSpPr>
          <p:cNvPr id="57" name="Down Arrow 56"/>
          <p:cNvSpPr/>
          <p:nvPr/>
        </p:nvSpPr>
        <p:spPr>
          <a:xfrm>
            <a:off x="3430116" y="501317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8" name="Down Arrow 57"/>
          <p:cNvSpPr/>
          <p:nvPr/>
        </p:nvSpPr>
        <p:spPr>
          <a:xfrm>
            <a:off x="6310436" y="501317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Down Arrow 59"/>
          <p:cNvSpPr/>
          <p:nvPr/>
        </p:nvSpPr>
        <p:spPr>
          <a:xfrm>
            <a:off x="3646140" y="227687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5" name="Rounded Rectangle 34"/>
          <p:cNvSpPr/>
          <p:nvPr/>
        </p:nvSpPr>
        <p:spPr>
          <a:xfrm>
            <a:off x="7966620" y="4365104"/>
            <a:ext cx="3456384" cy="9361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Комментрия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846940" y="1052736"/>
            <a:ext cx="432048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37" name="Down Arrow 36"/>
          <p:cNvSpPr/>
          <p:nvPr/>
        </p:nvSpPr>
        <p:spPr>
          <a:xfrm>
            <a:off x="10126860" y="1124744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8" name="Rounded Rectangle 37"/>
          <p:cNvSpPr/>
          <p:nvPr/>
        </p:nvSpPr>
        <p:spPr>
          <a:xfrm>
            <a:off x="477788" y="2708920"/>
            <a:ext cx="3312368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Выбор бренда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3646140" y="278092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269615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 и инструкций ЗАГРУЗКИ </a:t>
            </a:r>
            <a:r>
              <a:rPr lang="ru-RU" dirty="0" smtClean="0"/>
              <a:t>ФАЙЛА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94864"/>
              </p:ext>
            </p:extLst>
          </p:nvPr>
        </p:nvGraphicFramePr>
        <p:xfrm>
          <a:off x="189755" y="1124741"/>
          <a:ext cx="11744948" cy="51803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3578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Язык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/ Drag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 Excel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“</a:t>
                      </a:r>
                      <a:r>
                        <a:rPr lang="ru-RU" sz="1200" dirty="0" smtClean="0"/>
                        <a:t>неверный формат / файл не выбран</a:t>
                      </a:r>
                      <a:r>
                        <a:rPr lang="en-US" sz="1200" dirty="0" smtClean="0"/>
                        <a:t>”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PopUp</a:t>
                      </a:r>
                      <a:r>
                        <a:rPr lang="en-US" baseline="0" dirty="0" smtClean="0"/>
                        <a:t> Window – Error</a:t>
                      </a:r>
                      <a:r>
                        <a:rPr lang="ru-RU" baseline="0" dirty="0" smtClean="0"/>
                        <a:t> 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en-US" dirty="0" smtClean="0"/>
                        <a:t>File Sheet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ru-RU" dirty="0" smtClean="0"/>
                        <a:t>--П/П</a:t>
                      </a:r>
                      <a:r>
                        <a:rPr lang="ru-RU" baseline="0" dirty="0" smtClean="0"/>
                        <a:t> № листа</a:t>
                      </a:r>
                      <a:r>
                        <a:rPr lang="en-US" baseline="0" dirty="0" smtClean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Лист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@</a:t>
                      </a:r>
                      <a:r>
                        <a:rPr lang="ru-RU" dirty="0" smtClean="0"/>
                        <a:t>лист</a:t>
                      </a:r>
                      <a:r>
                        <a:rPr lang="ru-RU" baseline="0" dirty="0" smtClean="0"/>
                        <a:t> 1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r>
                        <a:rPr lang="ru-RU" baseline="0" dirty="0" smtClean="0"/>
                        <a:t> ряда начала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5895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№</a:t>
                      </a:r>
                      <a:r>
                        <a:rPr lang="ru-RU" baseline="0" dirty="0" smtClean="0"/>
                        <a:t> ряда конца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1452 or None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6014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Создать</a:t>
                      </a:r>
                      <a:r>
                        <a:rPr lang="ru-RU" baseline="0" dirty="0" smtClean="0"/>
                        <a:t> Новые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Box (Y</a:t>
                      </a:r>
                      <a:r>
                        <a:rPr lang="en-US" baseline="0" dirty="0" smtClean="0"/>
                        <a:t> / N)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создаются новые элементы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Создаются новые элементы во всех языках справочника с копированием на языке загрузки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36137"/>
                  </a:ext>
                </a:extLst>
              </a:tr>
              <a:tr h="50033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Перезаписать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 Box (Y</a:t>
                      </a:r>
                      <a:r>
                        <a:rPr lang="en-US" baseline="0" dirty="0" smtClean="0"/>
                        <a:t> / N)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перезапись существующих элементов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Если НЕТ, то не менять данные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65552"/>
                  </a:ext>
                </a:extLst>
              </a:tr>
              <a:tr h="471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Создать</a:t>
                      </a:r>
                      <a:r>
                        <a:rPr lang="ru-RU" baseline="0" dirty="0" smtClean="0"/>
                        <a:t> + Перезапи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/ No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Ошибка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55244"/>
                  </a:ext>
                </a:extLst>
              </a:tr>
              <a:tr h="635782">
                <a:tc>
                  <a:txBody>
                    <a:bodyPr/>
                    <a:lstStyle/>
                    <a:p>
                      <a:r>
                        <a:rPr lang="ru-RU" dirty="0" smtClean="0"/>
                        <a:t>Красный</a:t>
                      </a:r>
                      <a:r>
                        <a:rPr lang="ru-RU" baseline="0" dirty="0" smtClean="0"/>
                        <a:t> контур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Где ошибка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0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476672"/>
            <a:ext cx="10476658" cy="648072"/>
          </a:xfrm>
        </p:spPr>
        <p:txBody>
          <a:bodyPr/>
          <a:lstStyle/>
          <a:p>
            <a:r>
              <a:rPr lang="ru-RU" dirty="0"/>
              <a:t>Формат </a:t>
            </a:r>
            <a:r>
              <a:rPr lang="ru-RU" dirty="0" smtClean="0"/>
              <a:t>загрузки </a:t>
            </a:r>
            <a:r>
              <a:rPr lang="ru-RU" dirty="0"/>
              <a:t>справочников – </a:t>
            </a:r>
            <a:r>
              <a:rPr lang="en-US" dirty="0" smtClean="0"/>
              <a:t>Issue +++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1124744"/>
            <a:ext cx="10476658" cy="4477721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49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609600"/>
            <a:ext cx="9900594" cy="731168"/>
          </a:xfrm>
        </p:spPr>
        <p:txBody>
          <a:bodyPr/>
          <a:lstStyle/>
          <a:p>
            <a:r>
              <a:rPr lang="ru-RU" dirty="0" smtClean="0"/>
              <a:t>Цель проекта (</a:t>
            </a:r>
            <a:r>
              <a:rPr lang="en-US" dirty="0" smtClean="0"/>
              <a:t>Project Goals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1340768"/>
            <a:ext cx="11017224" cy="4896544"/>
          </a:xfrm>
        </p:spPr>
        <p:txBody>
          <a:bodyPr>
            <a:normAutofit fontScale="32500" lnSpcReduction="20000"/>
          </a:bodyPr>
          <a:lstStyle/>
          <a:p>
            <a:pPr marL="274320" lvl="2" indent="-274320">
              <a:spcBef>
                <a:spcPts val="1800"/>
              </a:spcBef>
            </a:pPr>
            <a:endParaRPr lang="ru-RU" sz="7400" dirty="0"/>
          </a:p>
          <a:p>
            <a:pPr marL="274320" lvl="2" indent="-274320">
              <a:spcBef>
                <a:spcPts val="1800"/>
              </a:spcBef>
            </a:pPr>
            <a:r>
              <a:rPr lang="ru-RU" sz="7400" dirty="0" smtClean="0"/>
              <a:t>Создать платформу </a:t>
            </a:r>
            <a:r>
              <a:rPr lang="ru-RU" sz="7400" dirty="0"/>
              <a:t>с БД для разных областей бизнеса.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7400" dirty="0"/>
              <a:t>Реализировать </a:t>
            </a:r>
            <a:r>
              <a:rPr lang="en-US" sz="7400" dirty="0" err="1"/>
              <a:t>eCommerce</a:t>
            </a:r>
            <a:r>
              <a:rPr lang="en-US" sz="7400" dirty="0"/>
              <a:t> Solutions </a:t>
            </a:r>
            <a:r>
              <a:rPr lang="ru-RU" sz="7400" dirty="0"/>
              <a:t>на базе домена клиента для различных участников бизнеса (производители, дистрибьюторы, магазины, мелкие импорторы).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7400" dirty="0" smtClean="0"/>
              <a:t>Мульти-язычная</a:t>
            </a:r>
            <a:r>
              <a:rPr lang="ru-RU" sz="7400" dirty="0"/>
              <a:t>, </a:t>
            </a:r>
            <a:r>
              <a:rPr lang="ru-RU" sz="7400" dirty="0" smtClean="0"/>
              <a:t>мульти-валютная </a:t>
            </a:r>
            <a:r>
              <a:rPr lang="ru-RU" sz="7400" dirty="0"/>
              <a:t>платформа для различных каналов торговли (розница, мелко оптовая, оптовая, экпорт и импорт и </a:t>
            </a:r>
            <a:r>
              <a:rPr lang="ru-RU" sz="7400" dirty="0" smtClean="0"/>
              <a:t>также инструмент </a:t>
            </a:r>
            <a:r>
              <a:rPr lang="ru-RU" sz="7400" dirty="0"/>
              <a:t>для отдела закупки.)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7400" dirty="0"/>
              <a:t>Платформа имеет 3 </a:t>
            </a:r>
            <a:r>
              <a:rPr lang="ru-RU" sz="7400" dirty="0" smtClean="0"/>
              <a:t>уровен</a:t>
            </a:r>
            <a:r>
              <a:rPr lang="ru-RU" sz="7400" dirty="0"/>
              <a:t>и</a:t>
            </a:r>
            <a:r>
              <a:rPr lang="ru-RU" sz="7400" dirty="0" smtClean="0"/>
              <a:t> управления.</a:t>
            </a:r>
            <a:endParaRPr lang="ru-RU" sz="7400" dirty="0"/>
          </a:p>
          <a:p>
            <a:pPr marL="274320" lvl="2" indent="-274320">
              <a:spcBef>
                <a:spcPts val="1800"/>
              </a:spcBef>
            </a:pPr>
            <a:r>
              <a:rPr lang="ru-RU" sz="7400" dirty="0"/>
              <a:t>БД </a:t>
            </a:r>
            <a:r>
              <a:rPr lang="ru-RU" sz="7400" b="1" dirty="0"/>
              <a:t>глобальных</a:t>
            </a:r>
            <a:r>
              <a:rPr lang="ru-RU" sz="7400" dirty="0"/>
              <a:t> справочных и также </a:t>
            </a:r>
            <a:r>
              <a:rPr lang="ru-RU" sz="7400" b="1" dirty="0"/>
              <a:t>локальных</a:t>
            </a:r>
            <a:r>
              <a:rPr lang="ru-RU" sz="7400" dirty="0"/>
              <a:t> справочных </a:t>
            </a:r>
            <a:r>
              <a:rPr lang="ru-RU" sz="7400" dirty="0" smtClean="0"/>
              <a:t>френчайсов.</a:t>
            </a:r>
            <a:endParaRPr lang="ru-RU" sz="7400" dirty="0"/>
          </a:p>
          <a:p>
            <a:pPr marL="274320" lvl="2" indent="-274320">
              <a:spcBef>
                <a:spcPts val="1800"/>
              </a:spcBef>
            </a:pPr>
            <a:r>
              <a:rPr lang="ru-RU" sz="7400" dirty="0"/>
              <a:t>Интеграция с бизнес программами (1С </a:t>
            </a:r>
            <a:r>
              <a:rPr lang="ru-RU" sz="7400" dirty="0" smtClean="0"/>
              <a:t>/ Мои склад/ </a:t>
            </a:r>
            <a:r>
              <a:rPr lang="en-US" sz="7400" dirty="0"/>
              <a:t>Quick Book</a:t>
            </a:r>
            <a:r>
              <a:rPr lang="ru-RU" sz="7400" dirty="0" smtClean="0"/>
              <a:t>) и каналами оплат.</a:t>
            </a:r>
            <a:endParaRPr lang="ru-RU" sz="7400" dirty="0"/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756" y="404664"/>
            <a:ext cx="10476658" cy="720080"/>
          </a:xfrm>
        </p:spPr>
        <p:txBody>
          <a:bodyPr/>
          <a:lstStyle/>
          <a:p>
            <a:r>
              <a:rPr lang="ru-RU" dirty="0"/>
              <a:t>Языки </a:t>
            </a:r>
            <a:r>
              <a:rPr lang="en-US" dirty="0"/>
              <a:t>(Users) </a:t>
            </a:r>
            <a:r>
              <a:rPr lang="ru-RU" dirty="0" smtClean="0"/>
              <a:t>– справочник – Атрибуты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983723"/>
              </p:ext>
            </p:extLst>
          </p:nvPr>
        </p:nvGraphicFramePr>
        <p:xfrm>
          <a:off x="190500" y="1126233"/>
          <a:ext cx="11807824" cy="30480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51956">
                  <a:extLst>
                    <a:ext uri="{9D8B030D-6E8A-4147-A177-3AD203B41FA5}">
                      <a16:colId xmlns:a16="http://schemas.microsoft.com/office/drawing/2014/main" val="264148374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886671195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680823429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169602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Particulars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Value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Format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Remarks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Код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/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17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Аватар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Язык по умолчанию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Y/N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Box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Статус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/ Disable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Описание</a:t>
                      </a:r>
                      <a:r>
                        <a:rPr lang="ru-RU" b="0" baseline="0" dirty="0" smtClean="0"/>
                        <a:t> языка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RUSSIAN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Нужно</a:t>
                      </a:r>
                      <a:r>
                        <a:rPr lang="ru-RU" baseline="0" dirty="0" smtClean="0"/>
                        <a:t> добавить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7429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Скрипт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РУССКИЙ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Нужно</a:t>
                      </a:r>
                      <a:r>
                        <a:rPr lang="ru-RU" baseline="0" dirty="0" smtClean="0"/>
                        <a:t> добавить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для</a:t>
                      </a:r>
                      <a:r>
                        <a:rPr lang="en-US" baseline="0" dirty="0" smtClean="0"/>
                        <a:t>Front)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9863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/>
                        <a:t>Выбор языка</a:t>
                      </a:r>
                    </a:p>
                    <a:p>
                      <a:r>
                        <a:rPr lang="ru-RU" sz="1200" dirty="0" smtClean="0"/>
                        <a:t>поменять ручно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ru-RU" dirty="0" smtClean="0"/>
                        <a:t>Язык пользователя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 входе в систему.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2990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92" y="1916832"/>
            <a:ext cx="351483" cy="3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5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Языки </a:t>
            </a:r>
            <a:r>
              <a:rPr lang="en-US" dirty="0"/>
              <a:t>(Users) </a:t>
            </a:r>
            <a:r>
              <a:rPr lang="en-US" dirty="0" smtClean="0"/>
              <a:t>- </a:t>
            </a:r>
            <a:r>
              <a:rPr lang="ru-RU" dirty="0" smtClean="0"/>
              <a:t>Формат управления справочника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231" y="980728"/>
            <a:ext cx="12071076" cy="5184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8" name="Rounded Rectangle 7"/>
          <p:cNvSpPr/>
          <p:nvPr/>
        </p:nvSpPr>
        <p:spPr>
          <a:xfrm>
            <a:off x="261764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Поиск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2782044" y="1268760"/>
            <a:ext cx="216024" cy="288032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0" name="Rounded Rectangle 9"/>
          <p:cNvSpPr/>
          <p:nvPr/>
        </p:nvSpPr>
        <p:spPr>
          <a:xfrm>
            <a:off x="314208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Поиск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8224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530232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Копия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2240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Обнов</a:t>
            </a:r>
          </a:p>
        </p:txBody>
      </p:sp>
      <p:sp>
        <p:nvSpPr>
          <p:cNvPr id="16" name="6-Point Star 15"/>
          <p:cNvSpPr/>
          <p:nvPr/>
        </p:nvSpPr>
        <p:spPr>
          <a:xfrm>
            <a:off x="549796" y="242088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7" name="Rectangle 16"/>
          <p:cNvSpPr/>
          <p:nvPr/>
        </p:nvSpPr>
        <p:spPr>
          <a:xfrm>
            <a:off x="189756" y="2420888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8" name="Rounded Rectangle 17"/>
          <p:cNvSpPr/>
          <p:nvPr/>
        </p:nvSpPr>
        <p:spPr>
          <a:xfrm>
            <a:off x="981844" y="2348880"/>
            <a:ext cx="50405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086300" y="2348880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Пол наименование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485900" y="2348880"/>
            <a:ext cx="108012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566020" y="2348880"/>
            <a:ext cx="172819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294212" y="2348880"/>
            <a:ext cx="792088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 ПУ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81844" y="2924944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1          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Active                EN               No                            English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English</a:t>
            </a:r>
            <a:r>
              <a:rPr lang="en-US" dirty="0" smtClean="0">
                <a:solidFill>
                  <a:schemeClr val="tx1"/>
                </a:solidFill>
              </a:rPr>
              <a:t>       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42884" y="2924944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134972" y="2924944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4" name="Rounded Rectangle 33"/>
          <p:cNvSpPr/>
          <p:nvPr/>
        </p:nvSpPr>
        <p:spPr>
          <a:xfrm>
            <a:off x="261764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 записи/ стр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66220" y="5445224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[1] [2] [3] [4] [5]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334772" y="2348880"/>
            <a:ext cx="86409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39" name="6-Point Star 38"/>
          <p:cNvSpPr/>
          <p:nvPr/>
        </p:nvSpPr>
        <p:spPr>
          <a:xfrm>
            <a:off x="549796" y="299695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189756" y="306896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6742484" y="1196752"/>
            <a:ext cx="576064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4150196" y="24208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4" name="Down Arrow 43"/>
          <p:cNvSpPr/>
          <p:nvPr/>
        </p:nvSpPr>
        <p:spPr>
          <a:xfrm>
            <a:off x="1989956" y="5517232"/>
            <a:ext cx="216024" cy="2160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6" name="Rounded Rectangle 45"/>
          <p:cNvSpPr/>
          <p:nvPr/>
        </p:nvSpPr>
        <p:spPr>
          <a:xfrm>
            <a:off x="10342884" y="3429000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134972" y="342900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8" name="6-Point Star 47"/>
          <p:cNvSpPr/>
          <p:nvPr/>
        </p:nvSpPr>
        <p:spPr>
          <a:xfrm>
            <a:off x="549796" y="350100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9" name="Rectangle 48"/>
          <p:cNvSpPr/>
          <p:nvPr/>
        </p:nvSpPr>
        <p:spPr>
          <a:xfrm>
            <a:off x="189756" y="3573016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1" name="Rounded Rectangle 50"/>
          <p:cNvSpPr/>
          <p:nvPr/>
        </p:nvSpPr>
        <p:spPr>
          <a:xfrm>
            <a:off x="10342884" y="3933056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134972" y="393305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3" name="6-Point Star 52"/>
          <p:cNvSpPr/>
          <p:nvPr/>
        </p:nvSpPr>
        <p:spPr>
          <a:xfrm>
            <a:off x="549796" y="3933056"/>
            <a:ext cx="360040" cy="360040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4" name="Rectangle 53"/>
          <p:cNvSpPr/>
          <p:nvPr/>
        </p:nvSpPr>
        <p:spPr>
          <a:xfrm>
            <a:off x="189756" y="4005064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6" name="Rounded Rectangle 55"/>
          <p:cNvSpPr/>
          <p:nvPr/>
        </p:nvSpPr>
        <p:spPr>
          <a:xfrm>
            <a:off x="10342884" y="4437112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134972" y="443711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8" name="6-Point Star 57"/>
          <p:cNvSpPr/>
          <p:nvPr/>
        </p:nvSpPr>
        <p:spPr>
          <a:xfrm>
            <a:off x="549796" y="443711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9" name="Rectangle 58"/>
          <p:cNvSpPr/>
          <p:nvPr/>
        </p:nvSpPr>
        <p:spPr>
          <a:xfrm>
            <a:off x="189756" y="450912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Rounded Rectangle 59"/>
          <p:cNvSpPr/>
          <p:nvPr/>
        </p:nvSpPr>
        <p:spPr>
          <a:xfrm>
            <a:off x="9046740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 записи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7174532" y="2348880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Скрипт наименования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981844" y="3429000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          Active                RU               Yes                            Russian                        </a:t>
            </a:r>
            <a:r>
              <a:rPr lang="ru-RU" dirty="0" smtClean="0">
                <a:solidFill>
                  <a:schemeClr val="tx1"/>
                </a:solidFill>
              </a:rPr>
              <a:t> Русский</a:t>
            </a:r>
            <a:r>
              <a:rPr lang="en-US" dirty="0" smtClean="0">
                <a:solidFill>
                  <a:schemeClr val="tx1"/>
                </a:solidFill>
              </a:rPr>
              <a:t>      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81844" y="3933056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25</a:t>
            </a:r>
            <a:r>
              <a:rPr lang="en-US" dirty="0" smtClean="0">
                <a:solidFill>
                  <a:schemeClr val="tx1"/>
                </a:solidFill>
              </a:rPr>
              <a:t>           Active                ES               No                            Spanish                    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dirty="0" err="1" smtClean="0">
                <a:solidFill>
                  <a:schemeClr val="tx1"/>
                </a:solidFill>
              </a:rPr>
              <a:t>spañol</a:t>
            </a:r>
            <a:r>
              <a:rPr lang="en-US" dirty="0" smtClean="0">
                <a:solidFill>
                  <a:schemeClr val="tx1"/>
                </a:solidFill>
              </a:rPr>
              <a:t>      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81844" y="4437112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26           Active                CN               No                            Chinese                        </a:t>
            </a:r>
            <a:r>
              <a:rPr lang="ja-JP" altLang="en-US" dirty="0">
                <a:solidFill>
                  <a:schemeClr val="tx1"/>
                </a:solidFill>
              </a:rPr>
              <a:t>中</a:t>
            </a:r>
            <a:r>
              <a:rPr lang="ja-JP" altLang="en-US" dirty="0" smtClean="0">
                <a:solidFill>
                  <a:schemeClr val="tx1"/>
                </a:solidFill>
              </a:rPr>
              <a:t>国            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" name="Action Button: Back or Previous 1">
            <a:hlinkClick r:id="" action="ppaction://hlinkshowjump?jump=previousslide" highlightClick="1"/>
          </p:cNvPr>
          <p:cNvSpPr/>
          <p:nvPr/>
        </p:nvSpPr>
        <p:spPr>
          <a:xfrm>
            <a:off x="3862164" y="5445224"/>
            <a:ext cx="360040" cy="360040"/>
          </a:xfrm>
          <a:prstGeom prst="actionButtonBackPrevio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6598468" y="5445224"/>
            <a:ext cx="432048" cy="360040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5" name="Rounded Rectangle 64"/>
          <p:cNvSpPr/>
          <p:nvPr/>
        </p:nvSpPr>
        <p:spPr>
          <a:xfrm>
            <a:off x="11134972" y="105273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931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332656"/>
            <a:ext cx="10548666" cy="576064"/>
          </a:xfrm>
        </p:spPr>
        <p:txBody>
          <a:bodyPr>
            <a:normAutofit/>
          </a:bodyPr>
          <a:lstStyle/>
          <a:p>
            <a:r>
              <a:rPr lang="ru-RU" dirty="0"/>
              <a:t>Языки </a:t>
            </a:r>
            <a:r>
              <a:rPr lang="en-US" dirty="0"/>
              <a:t>(</a:t>
            </a:r>
            <a:r>
              <a:rPr lang="en-US" dirty="0" smtClean="0"/>
              <a:t>Users) -- </a:t>
            </a:r>
            <a:r>
              <a:rPr lang="ru-RU" dirty="0" smtClean="0"/>
              <a:t>Формат </a:t>
            </a:r>
            <a:r>
              <a:rPr lang="en-US" dirty="0" smtClean="0"/>
              <a:t>Add/Edit</a:t>
            </a:r>
            <a:r>
              <a:rPr lang="ru-RU" dirty="0" smtClean="0"/>
              <a:t> элемента справочник</a:t>
            </a:r>
            <a:r>
              <a:rPr lang="ru-RU" dirty="0"/>
              <a:t>а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74332" y="11247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756" y="1124744"/>
            <a:ext cx="49685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Новый элемент языка пользователя ( потом Код)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1764" y="177281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 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ru-RU" sz="1600" dirty="0" smtClean="0">
                <a:solidFill>
                  <a:schemeClr val="tx1"/>
                </a:solidFill>
              </a:rPr>
              <a:t>Код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!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567020" y="47667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710036" y="1772816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RUS  ENG ESP CHN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1764" y="2708920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Описание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10036" y="2708920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Russian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1764" y="3284984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Скрипт языка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10036" y="3140968"/>
            <a:ext cx="4608512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Русский</a:t>
            </a:r>
          </a:p>
        </p:txBody>
      </p:sp>
      <p:sp>
        <p:nvSpPr>
          <p:cNvPr id="25" name="Rectangle 24"/>
          <p:cNvSpPr/>
          <p:nvPr/>
        </p:nvSpPr>
        <p:spPr>
          <a:xfrm flipH="1">
            <a:off x="4870276" y="2348880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 err="1" smtClean="0"/>
          </a:p>
        </p:txBody>
      </p:sp>
      <p:sp>
        <p:nvSpPr>
          <p:cNvPr id="50" name="Rounded Rectangle 49"/>
          <p:cNvSpPr/>
          <p:nvPr/>
        </p:nvSpPr>
        <p:spPr>
          <a:xfrm>
            <a:off x="261764" y="3933056"/>
            <a:ext cx="1944216" cy="19442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334772" y="5733256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2924" y="5733256"/>
            <a:ext cx="108012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638028" y="3861048"/>
            <a:ext cx="4608512" cy="2016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Перетащите файл(ы) сюда, чтобы начать или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нажмите, чтобы просмотреть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(размер файла 000</a:t>
            </a:r>
            <a:r>
              <a:rPr lang="en-US" sz="1200" dirty="0">
                <a:solidFill>
                  <a:schemeClr val="tx1"/>
                </a:solidFill>
              </a:rPr>
              <a:t> x 000 pixels)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61764" y="2276872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Язык по умолчанию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083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476672"/>
            <a:ext cx="10548666" cy="576064"/>
          </a:xfrm>
        </p:spPr>
        <p:txBody>
          <a:bodyPr/>
          <a:lstStyle/>
          <a:p>
            <a:r>
              <a:rPr lang="ru-RU" dirty="0"/>
              <a:t>Языки </a:t>
            </a:r>
            <a:r>
              <a:rPr lang="ru-RU" dirty="0" smtClean="0"/>
              <a:t>(</a:t>
            </a:r>
            <a:r>
              <a:rPr lang="en-US" dirty="0" smtClean="0"/>
              <a:t>Users</a:t>
            </a:r>
            <a:r>
              <a:rPr lang="ru-RU" dirty="0" smtClean="0"/>
              <a:t>) – управление справочника</a:t>
            </a:r>
            <a:r>
              <a:rPr lang="en-US" dirty="0" smtClean="0"/>
              <a:t> – Real View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196752"/>
            <a:ext cx="10609421" cy="5040312"/>
          </a:xfrm>
        </p:spPr>
      </p:pic>
    </p:spTree>
    <p:extLst>
      <p:ext uri="{BB962C8B-B14F-4D97-AF65-F5344CB8AC3E}">
        <p14:creationId xmlns:p14="http://schemas.microsoft.com/office/powerpoint/2010/main" val="401678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476672"/>
            <a:ext cx="10548666" cy="576064"/>
          </a:xfrm>
        </p:spPr>
        <p:txBody>
          <a:bodyPr/>
          <a:lstStyle/>
          <a:p>
            <a:r>
              <a:rPr lang="ru-RU" dirty="0"/>
              <a:t>Языки </a:t>
            </a:r>
            <a:r>
              <a:rPr lang="ru-RU" dirty="0" smtClean="0"/>
              <a:t>(</a:t>
            </a:r>
            <a:r>
              <a:rPr lang="en-US" dirty="0" smtClean="0"/>
              <a:t>Users</a:t>
            </a:r>
            <a:r>
              <a:rPr lang="ru-RU" dirty="0" smtClean="0"/>
              <a:t>) – справочник</a:t>
            </a:r>
            <a:r>
              <a:rPr lang="en-US" dirty="0" smtClean="0"/>
              <a:t> – Add/Edit – Real View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26" y="1125538"/>
            <a:ext cx="7063535" cy="5040312"/>
          </a:xfrm>
        </p:spPr>
      </p:pic>
    </p:spTree>
    <p:extLst>
      <p:ext uri="{BB962C8B-B14F-4D97-AF65-F5344CB8AC3E}">
        <p14:creationId xmlns:p14="http://schemas.microsoft.com/office/powerpoint/2010/main" val="41180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476672"/>
            <a:ext cx="10476658" cy="648072"/>
          </a:xfrm>
        </p:spPr>
        <p:txBody>
          <a:bodyPr>
            <a:normAutofit/>
          </a:bodyPr>
          <a:lstStyle/>
          <a:p>
            <a:r>
              <a:rPr lang="ru-RU" dirty="0"/>
              <a:t>Языки (</a:t>
            </a:r>
            <a:r>
              <a:rPr lang="en-US" dirty="0"/>
              <a:t>Users</a:t>
            </a:r>
            <a:r>
              <a:rPr lang="ru-RU" dirty="0"/>
              <a:t>) – </a:t>
            </a:r>
            <a:r>
              <a:rPr lang="ru-RU" dirty="0" smtClean="0"/>
              <a:t>справочник – </a:t>
            </a:r>
            <a:r>
              <a:rPr lang="en-US" dirty="0" smtClean="0"/>
              <a:t>Issue +++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1124744"/>
            <a:ext cx="10476658" cy="447772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Нам пока не нужны 100 языков. Но 2 языка – мало. Нужны 3-4 языка для проверки в стади разработки и 5 языков при запуске и далее до 10.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40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756" y="404664"/>
            <a:ext cx="10476658" cy="720080"/>
          </a:xfrm>
        </p:spPr>
        <p:txBody>
          <a:bodyPr/>
          <a:lstStyle/>
          <a:p>
            <a:r>
              <a:rPr lang="ru-RU" dirty="0"/>
              <a:t>Страны </a:t>
            </a:r>
            <a:r>
              <a:rPr lang="en-US" dirty="0"/>
              <a:t>(Countries</a:t>
            </a:r>
            <a:r>
              <a:rPr lang="en-US" dirty="0" smtClean="0"/>
              <a:t>)</a:t>
            </a:r>
            <a:r>
              <a:rPr lang="ru-RU" dirty="0" smtClean="0"/>
              <a:t> – справочник – Атрибуты +++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488641"/>
              </p:ext>
            </p:extLst>
          </p:nvPr>
        </p:nvGraphicFramePr>
        <p:xfrm>
          <a:off x="190500" y="1126233"/>
          <a:ext cx="11807824" cy="332232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51956">
                  <a:extLst>
                    <a:ext uri="{9D8B030D-6E8A-4147-A177-3AD203B41FA5}">
                      <a16:colId xmlns:a16="http://schemas.microsoft.com/office/drawing/2014/main" val="264148374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886671195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680823429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169602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Particulars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Value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Format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Remarks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Цифровой Код </a:t>
                      </a:r>
                      <a:r>
                        <a:rPr lang="ru-RU" b="0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17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Наименование *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Австралия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 наименование *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Австралийский</a:t>
                      </a:r>
                      <a:r>
                        <a:rPr lang="ru-RU" baseline="0" dirty="0" smtClean="0"/>
                        <a:t> союз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</a:t>
                      </a:r>
                      <a:r>
                        <a:rPr lang="ru-RU" baseline="0" dirty="0" smtClean="0"/>
                        <a:t> (Он же)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Статус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/ Disable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 smtClean="0"/>
                        <a:t>язык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7429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Код 2 *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9863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Код 3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21153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Аватар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2990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92" y="4077072"/>
            <a:ext cx="351483" cy="3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Страны </a:t>
            </a:r>
            <a:r>
              <a:rPr lang="en-US" dirty="0"/>
              <a:t>(Countries) - </a:t>
            </a:r>
            <a:r>
              <a:rPr lang="ru-RU" dirty="0"/>
              <a:t>Формат </a:t>
            </a:r>
            <a:r>
              <a:rPr lang="ru-RU" dirty="0" smtClean="0"/>
              <a:t>управления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222" y="908720"/>
            <a:ext cx="12071076" cy="5184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" name="Rounded Rectangle 5"/>
          <p:cNvSpPr/>
          <p:nvPr/>
        </p:nvSpPr>
        <p:spPr>
          <a:xfrm>
            <a:off x="333772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Выбор фильтра</a:t>
            </a:r>
          </a:p>
        </p:txBody>
      </p:sp>
      <p:sp>
        <p:nvSpPr>
          <p:cNvPr id="7" name="Down Arrow 6"/>
          <p:cNvSpPr/>
          <p:nvPr/>
        </p:nvSpPr>
        <p:spPr>
          <a:xfrm>
            <a:off x="2854052" y="1268760"/>
            <a:ext cx="288032" cy="288032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8" name="Rounded Rectangle 7"/>
          <p:cNvSpPr/>
          <p:nvPr/>
        </p:nvSpPr>
        <p:spPr>
          <a:xfrm>
            <a:off x="3502124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Поиск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6022404" y="1268760"/>
            <a:ext cx="216024" cy="288032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0" name="Rounded Rectangle 9"/>
          <p:cNvSpPr/>
          <p:nvPr/>
        </p:nvSpPr>
        <p:spPr>
          <a:xfrm>
            <a:off x="638244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Поиск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18548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7966620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Копия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614692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Обнов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198868" y="1196752"/>
            <a:ext cx="1008112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</a:t>
            </a:r>
            <a:endParaRPr lang="ru-RU" dirty="0" err="1" smtClean="0"/>
          </a:p>
        </p:txBody>
      </p:sp>
      <p:sp>
        <p:nvSpPr>
          <p:cNvPr id="15" name="Down Arrow 14"/>
          <p:cNvSpPr/>
          <p:nvPr/>
        </p:nvSpPr>
        <p:spPr>
          <a:xfrm>
            <a:off x="10918948" y="1268760"/>
            <a:ext cx="279648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6" name="6-Point Star 15"/>
          <p:cNvSpPr/>
          <p:nvPr/>
        </p:nvSpPr>
        <p:spPr>
          <a:xfrm>
            <a:off x="549796" y="242088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7" name="Rectangle 16"/>
          <p:cNvSpPr/>
          <p:nvPr/>
        </p:nvSpPr>
        <p:spPr>
          <a:xfrm>
            <a:off x="189756" y="2420888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8" name="Rounded Rectangle 17"/>
          <p:cNvSpPr/>
          <p:nvPr/>
        </p:nvSpPr>
        <p:spPr>
          <a:xfrm>
            <a:off x="981844" y="2348880"/>
            <a:ext cx="50405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086300" y="2348880"/>
            <a:ext cx="230425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Пол наименование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390556" y="2348880"/>
            <a:ext cx="792088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Код 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485900" y="2348880"/>
            <a:ext cx="108012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182645" y="2348880"/>
            <a:ext cx="792088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Код 3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8108" y="2348880"/>
            <a:ext cx="172819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638028" y="2348880"/>
            <a:ext cx="72008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81844" y="2924944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721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Active         RU           </a:t>
            </a:r>
            <a:r>
              <a:rPr lang="ru-RU" dirty="0" smtClean="0">
                <a:solidFill>
                  <a:schemeClr val="tx1"/>
                </a:solidFill>
              </a:rPr>
              <a:t>Австралия</a:t>
            </a:r>
            <a:r>
              <a:rPr lang="en-US" dirty="0" smtClean="0">
                <a:solidFill>
                  <a:schemeClr val="tx1"/>
                </a:solidFill>
              </a:rPr>
              <a:t>           </a:t>
            </a:r>
            <a:r>
              <a:rPr lang="ru-RU" dirty="0" smtClean="0">
                <a:solidFill>
                  <a:schemeClr val="tx1"/>
                </a:solidFill>
              </a:rPr>
              <a:t>Австрали́йский Сою́з</a:t>
            </a:r>
            <a:r>
              <a:rPr lang="en-US" dirty="0" smtClean="0">
                <a:solidFill>
                  <a:schemeClr val="tx1"/>
                </a:solidFill>
              </a:rPr>
              <a:t>      AU         AUS       36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486900" y="2924944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134972" y="2924944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4" name="Rounded Rectangle 33"/>
          <p:cNvSpPr/>
          <p:nvPr/>
        </p:nvSpPr>
        <p:spPr>
          <a:xfrm>
            <a:off x="261764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 записи/ стр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66220" y="5445224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[1] [2] [3] [4] [5]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838828" y="2348880"/>
            <a:ext cx="72008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39" name="6-Point Star 38"/>
          <p:cNvSpPr/>
          <p:nvPr/>
        </p:nvSpPr>
        <p:spPr>
          <a:xfrm>
            <a:off x="549796" y="299695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189756" y="306896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9262764" y="1196752"/>
            <a:ext cx="576064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4870276" y="24208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3" name="Down Arrow 42"/>
          <p:cNvSpPr/>
          <p:nvPr/>
        </p:nvSpPr>
        <p:spPr>
          <a:xfrm>
            <a:off x="7174532" y="24208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4" name="Down Arrow 43"/>
          <p:cNvSpPr/>
          <p:nvPr/>
        </p:nvSpPr>
        <p:spPr>
          <a:xfrm>
            <a:off x="1989956" y="5517232"/>
            <a:ext cx="216024" cy="2160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6" name="Rounded Rectangle 45"/>
          <p:cNvSpPr/>
          <p:nvPr/>
        </p:nvSpPr>
        <p:spPr>
          <a:xfrm>
            <a:off x="10486900" y="3429000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134972" y="342900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8" name="6-Point Star 47"/>
          <p:cNvSpPr/>
          <p:nvPr/>
        </p:nvSpPr>
        <p:spPr>
          <a:xfrm>
            <a:off x="549796" y="350100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9" name="Rectangle 48"/>
          <p:cNvSpPr/>
          <p:nvPr/>
        </p:nvSpPr>
        <p:spPr>
          <a:xfrm>
            <a:off x="189756" y="3573016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1" name="Rounded Rectangle 50"/>
          <p:cNvSpPr/>
          <p:nvPr/>
        </p:nvSpPr>
        <p:spPr>
          <a:xfrm>
            <a:off x="10486900" y="3933056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134972" y="393305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3" name="6-Point Star 52"/>
          <p:cNvSpPr/>
          <p:nvPr/>
        </p:nvSpPr>
        <p:spPr>
          <a:xfrm>
            <a:off x="549796" y="3933056"/>
            <a:ext cx="360040" cy="360040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4" name="Rectangle 53"/>
          <p:cNvSpPr/>
          <p:nvPr/>
        </p:nvSpPr>
        <p:spPr>
          <a:xfrm>
            <a:off x="189756" y="4005064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6" name="Rounded Rectangle 55"/>
          <p:cNvSpPr/>
          <p:nvPr/>
        </p:nvSpPr>
        <p:spPr>
          <a:xfrm>
            <a:off x="10486900" y="4437112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134972" y="443711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8" name="6-Point Star 57"/>
          <p:cNvSpPr/>
          <p:nvPr/>
        </p:nvSpPr>
        <p:spPr>
          <a:xfrm>
            <a:off x="549796" y="443711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9" name="Rectangle 58"/>
          <p:cNvSpPr/>
          <p:nvPr/>
        </p:nvSpPr>
        <p:spPr>
          <a:xfrm>
            <a:off x="189756" y="450912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Rounded Rectangle 59"/>
          <p:cNvSpPr/>
          <p:nvPr/>
        </p:nvSpPr>
        <p:spPr>
          <a:xfrm>
            <a:off x="9046740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20252 записи</a:t>
            </a:r>
          </a:p>
        </p:txBody>
      </p:sp>
      <p:sp>
        <p:nvSpPr>
          <p:cNvPr id="62" name="Action Button: Back or Previous 61">
            <a:hlinkClick r:id="" action="ppaction://hlinkshowjump?jump=previousslide" highlightClick="1"/>
          </p:cNvPr>
          <p:cNvSpPr/>
          <p:nvPr/>
        </p:nvSpPr>
        <p:spPr>
          <a:xfrm>
            <a:off x="3862164" y="5445224"/>
            <a:ext cx="360040" cy="360040"/>
          </a:xfrm>
          <a:prstGeom prst="actionButtonBackPrevio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3" name="Action Button: Forward or Next 62">
            <a:hlinkClick r:id="" action="ppaction://hlinkshowjump?jump=nextslide" highlightClick="1"/>
          </p:cNvPr>
          <p:cNvSpPr/>
          <p:nvPr/>
        </p:nvSpPr>
        <p:spPr>
          <a:xfrm>
            <a:off x="6598468" y="5445224"/>
            <a:ext cx="432048" cy="360040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1" name="Rounded Rectangle 60"/>
          <p:cNvSpPr/>
          <p:nvPr/>
        </p:nvSpPr>
        <p:spPr>
          <a:xfrm>
            <a:off x="11711036" y="980728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64" name="Rounded Rectangle 63"/>
          <p:cNvSpPr/>
          <p:nvPr/>
        </p:nvSpPr>
        <p:spPr>
          <a:xfrm>
            <a:off x="8902724" y="2348880"/>
            <a:ext cx="93610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Цф код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981844" y="3429000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721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Active         </a:t>
            </a:r>
            <a:r>
              <a:rPr lang="en-US" dirty="0" smtClean="0">
                <a:solidFill>
                  <a:srgbClr val="FF0000"/>
                </a:solidFill>
              </a:rPr>
              <a:t>EN </a:t>
            </a:r>
            <a:r>
              <a:rPr lang="en-US" dirty="0" smtClean="0">
                <a:solidFill>
                  <a:schemeClr val="tx1"/>
                </a:solidFill>
              </a:rPr>
              <a:t>          </a:t>
            </a:r>
            <a:r>
              <a:rPr lang="ru-RU" dirty="0" smtClean="0">
                <a:solidFill>
                  <a:schemeClr val="tx1"/>
                </a:solidFill>
              </a:rPr>
              <a:t>Австралия</a:t>
            </a:r>
            <a:r>
              <a:rPr lang="en-US" dirty="0" smtClean="0">
                <a:solidFill>
                  <a:schemeClr val="tx1"/>
                </a:solidFill>
              </a:rPr>
              <a:t>           </a:t>
            </a:r>
            <a:r>
              <a:rPr lang="ru-RU" dirty="0" smtClean="0">
                <a:solidFill>
                  <a:schemeClr val="tx1"/>
                </a:solidFill>
              </a:rPr>
              <a:t>Австрали́йский Сою́з</a:t>
            </a:r>
            <a:r>
              <a:rPr lang="en-US" dirty="0" smtClean="0">
                <a:solidFill>
                  <a:schemeClr val="tx1"/>
                </a:solidFill>
              </a:rPr>
              <a:t>      AU         AUS       36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981844" y="3933056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721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Active         RU          </a:t>
            </a:r>
            <a:r>
              <a:rPr lang="ru-RU" dirty="0" smtClean="0">
                <a:solidFill>
                  <a:schemeClr val="tx1"/>
                </a:solidFill>
              </a:rPr>
              <a:t>Россия</a:t>
            </a:r>
            <a:r>
              <a:rPr lang="en-US" dirty="0" smtClean="0">
                <a:solidFill>
                  <a:schemeClr val="tx1"/>
                </a:solidFill>
              </a:rPr>
              <a:t>           </a:t>
            </a: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Российская федерация</a:t>
            </a:r>
            <a:r>
              <a:rPr lang="en-US" dirty="0" smtClean="0">
                <a:solidFill>
                  <a:schemeClr val="tx1"/>
                </a:solidFill>
              </a:rPr>
              <a:t>    RU        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US      643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981844" y="4437112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721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Disable       EN          Russia             </a:t>
            </a: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 Russian Federation            RU        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US       643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8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332656"/>
            <a:ext cx="10548666" cy="576064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Страны </a:t>
            </a:r>
            <a:r>
              <a:rPr lang="en-US" dirty="0"/>
              <a:t>(Countries) </a:t>
            </a:r>
            <a:r>
              <a:rPr lang="en-US" dirty="0" smtClean="0"/>
              <a:t>-- </a:t>
            </a:r>
            <a:r>
              <a:rPr lang="ru-RU" dirty="0" smtClean="0"/>
              <a:t>Формат </a:t>
            </a:r>
            <a:r>
              <a:rPr lang="en-US" dirty="0" smtClean="0"/>
              <a:t>Add/Edit</a:t>
            </a:r>
            <a:r>
              <a:rPr lang="ru-RU" dirty="0" smtClean="0"/>
              <a:t> элемента справочник</a:t>
            </a:r>
            <a:r>
              <a:rPr lang="ru-RU" dirty="0"/>
              <a:t>а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70476" y="11247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9836" y="1124744"/>
            <a:ext cx="49685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Новый элемент языка пользователя (потом Код)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1764" y="249289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 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ru-RU" sz="1600" dirty="0" smtClean="0">
                <a:solidFill>
                  <a:schemeClr val="tx1"/>
                </a:solidFill>
              </a:rPr>
              <a:t>Код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!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567020" y="47667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710036" y="2492896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Россия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1764" y="3861048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Буквенный код</a:t>
            </a:r>
            <a:r>
              <a:rPr lang="ru-RU" dirty="0" smtClean="0">
                <a:solidFill>
                  <a:schemeClr val="tx1"/>
                </a:solidFill>
              </a:rPr>
              <a:t> 2 *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82044" y="3861048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RU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3772" y="4509120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Буквенный код </a:t>
            </a:r>
            <a:r>
              <a:rPr lang="ru-RU" sz="1600" dirty="0" smtClean="0">
                <a:solidFill>
                  <a:schemeClr val="tx1"/>
                </a:solidFill>
              </a:rPr>
              <a:t>3 </a:t>
            </a:r>
            <a:r>
              <a:rPr lang="ru-RU" sz="16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82044" y="4365104"/>
            <a:ext cx="4608512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RUS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H="1">
            <a:off x="7390556" y="3284984"/>
            <a:ext cx="216024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 err="1" smtClean="0"/>
          </a:p>
        </p:txBody>
      </p:sp>
      <p:sp>
        <p:nvSpPr>
          <p:cNvPr id="50" name="Rounded Rectangle 49"/>
          <p:cNvSpPr/>
          <p:nvPr/>
        </p:nvSpPr>
        <p:spPr>
          <a:xfrm>
            <a:off x="9046740" y="1772816"/>
            <a:ext cx="1872208" cy="1728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334772" y="5733256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2924" y="5733256"/>
            <a:ext cx="108012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66620" y="3573016"/>
            <a:ext cx="4130723" cy="1800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Перетащите файл(ы) сюда, чтобы начать или 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нажмите, чтобы </a:t>
            </a:r>
            <a:r>
              <a:rPr lang="ru-RU" dirty="0" smtClean="0">
                <a:solidFill>
                  <a:schemeClr val="tx1"/>
                </a:solidFill>
              </a:rPr>
              <a:t>просмотреть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sz="1200" dirty="0" smtClean="0">
                <a:solidFill>
                  <a:schemeClr val="tx1"/>
                </a:solidFill>
              </a:rPr>
              <a:t>(размер файла 000</a:t>
            </a:r>
            <a:r>
              <a:rPr lang="en-US" sz="1200" dirty="0" smtClean="0">
                <a:solidFill>
                  <a:schemeClr val="tx1"/>
                </a:solidFill>
              </a:rPr>
              <a:t> x 000 </a:t>
            </a:r>
            <a:r>
              <a:rPr lang="en-US" sz="1200" dirty="0" smtClean="0">
                <a:solidFill>
                  <a:schemeClr val="tx1"/>
                </a:solidFill>
              </a:rPr>
              <a:t>pixels)</a:t>
            </a:r>
            <a:endParaRPr lang="ru-RU" sz="1200" dirty="0" smtClean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61764" y="3140968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Наименование (полное) *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342884" y="1124744"/>
            <a:ext cx="1008112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</a:t>
            </a:r>
            <a:endParaRPr lang="ru-RU" dirty="0" err="1" smtClean="0"/>
          </a:p>
        </p:txBody>
      </p:sp>
      <p:sp>
        <p:nvSpPr>
          <p:cNvPr id="20" name="Down Arrow 19"/>
          <p:cNvSpPr/>
          <p:nvPr/>
        </p:nvSpPr>
        <p:spPr>
          <a:xfrm>
            <a:off x="11134972" y="1196752"/>
            <a:ext cx="216024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21" name="Rounded Rectangle 20"/>
          <p:cNvSpPr/>
          <p:nvPr/>
        </p:nvSpPr>
        <p:spPr>
          <a:xfrm>
            <a:off x="9046740" y="1124744"/>
            <a:ext cx="1152128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982844" y="1196752"/>
            <a:ext cx="216024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23" name="Rounded Rectangle 22"/>
          <p:cNvSpPr/>
          <p:nvPr/>
        </p:nvSpPr>
        <p:spPr>
          <a:xfrm>
            <a:off x="2710036" y="2924944"/>
            <a:ext cx="4608512" cy="7920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Российская федерация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1764" y="1988840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Цифровой Код </a:t>
            </a:r>
            <a:r>
              <a:rPr lang="ru-RU" sz="1600" dirty="0" smtClean="0">
                <a:solidFill>
                  <a:srgbClr val="FF0000"/>
                </a:solidFill>
              </a:rPr>
              <a:t>!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710036" y="1988840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643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232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332656"/>
            <a:ext cx="10332642" cy="792088"/>
          </a:xfrm>
        </p:spPr>
        <p:txBody>
          <a:bodyPr/>
          <a:lstStyle/>
          <a:p>
            <a:r>
              <a:rPr lang="ru-RU" dirty="0" smtClean="0"/>
              <a:t>Страны </a:t>
            </a:r>
            <a:r>
              <a:rPr lang="en-US" dirty="0" smtClean="0"/>
              <a:t>(Countries) </a:t>
            </a:r>
            <a:r>
              <a:rPr lang="en-US" dirty="0"/>
              <a:t>- </a:t>
            </a:r>
            <a:r>
              <a:rPr lang="ru-RU" dirty="0"/>
              <a:t>Формат управления </a:t>
            </a:r>
            <a:r>
              <a:rPr lang="en-US" dirty="0" smtClean="0"/>
              <a:t>– Real View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8" y="1268760"/>
            <a:ext cx="8703555" cy="48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609600"/>
            <a:ext cx="10260634" cy="5151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Участники (</a:t>
            </a:r>
            <a:r>
              <a:rPr lang="en-US" dirty="0" smtClean="0"/>
              <a:t>Stakeholders)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5780" y="1268760"/>
            <a:ext cx="11449272" cy="4896544"/>
          </a:xfrm>
        </p:spPr>
        <p:txBody>
          <a:bodyPr>
            <a:normAutofit fontScale="92500" lnSpcReduction="10000"/>
          </a:bodyPr>
          <a:lstStyle/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Случайный не регистрационный </a:t>
            </a:r>
            <a:r>
              <a:rPr lang="ru-RU" sz="2400" dirty="0" smtClean="0"/>
              <a:t>покупатель (из любой точки мира)</a:t>
            </a:r>
            <a:r>
              <a:rPr lang="en-US" sz="2400" dirty="0" smtClean="0"/>
              <a:t>.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Постоянный покупатель (регистрация) (для текущих ремонт)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Крупные покупатели (формирование склада)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Филиалы / Партнеры / Представители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Поставщики с прайсами (моно-бренд и мульти бренд) (известные)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Поставщики с прайсами (секрет бизнеса)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Поставщики без прайсов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Разборки (не имеют прайсы и работают не всегда с артикулями)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Закупочные менеджеры импортеров.</a:t>
            </a:r>
          </a:p>
          <a:p>
            <a:r>
              <a:rPr lang="ru-RU" dirty="0" smtClean="0"/>
              <a:t>Администраторы наших френчайсов</a:t>
            </a:r>
            <a:r>
              <a:rPr lang="en-US" dirty="0" smtClean="0"/>
              <a:t>.</a:t>
            </a:r>
            <a:endParaRPr lang="en-US" dirty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332656"/>
            <a:ext cx="10332642" cy="792088"/>
          </a:xfrm>
        </p:spPr>
        <p:txBody>
          <a:bodyPr/>
          <a:lstStyle/>
          <a:p>
            <a:r>
              <a:rPr lang="ru-RU" dirty="0" smtClean="0"/>
              <a:t>Страны </a:t>
            </a:r>
            <a:r>
              <a:rPr lang="en-US" dirty="0" smtClean="0"/>
              <a:t>(Countries) – Add / Edit </a:t>
            </a:r>
            <a:r>
              <a:rPr lang="ru-RU" dirty="0" smtClean="0"/>
              <a:t>элемента </a:t>
            </a:r>
            <a:r>
              <a:rPr lang="en-US" dirty="0" smtClean="0"/>
              <a:t>– Real View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828" y="1341438"/>
            <a:ext cx="9000999" cy="47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476672"/>
            <a:ext cx="10476658" cy="648072"/>
          </a:xfrm>
        </p:spPr>
        <p:txBody>
          <a:bodyPr/>
          <a:lstStyle/>
          <a:p>
            <a:r>
              <a:rPr lang="ru-RU" dirty="0" smtClean="0"/>
              <a:t> Страны справочник </a:t>
            </a:r>
            <a:r>
              <a:rPr lang="ru-RU" dirty="0"/>
              <a:t>– </a:t>
            </a:r>
            <a:r>
              <a:rPr lang="en-US" dirty="0" smtClean="0"/>
              <a:t>Issue +++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1124744"/>
            <a:ext cx="11521280" cy="4477721"/>
          </a:xfrm>
        </p:spPr>
        <p:txBody>
          <a:bodyPr/>
          <a:lstStyle/>
          <a:p>
            <a:r>
              <a:rPr lang="ru-RU" dirty="0" smtClean="0"/>
              <a:t>Колонка языка должна показать ЯЗЫК системы (формы) создания (последное редектирования) элемента справочника.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3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756" y="404664"/>
            <a:ext cx="10476658" cy="720080"/>
          </a:xfrm>
        </p:spPr>
        <p:txBody>
          <a:bodyPr/>
          <a:lstStyle/>
          <a:p>
            <a:r>
              <a:rPr lang="ru-RU" dirty="0"/>
              <a:t>Валюты </a:t>
            </a:r>
            <a:r>
              <a:rPr lang="en-US" dirty="0"/>
              <a:t>(Currencies)</a:t>
            </a:r>
            <a:r>
              <a:rPr lang="ru-RU" dirty="0"/>
              <a:t> – справочник – Атрибуты </a:t>
            </a:r>
            <a:r>
              <a:rPr lang="ru-RU" dirty="0" smtClean="0"/>
              <a:t>+</a:t>
            </a:r>
            <a:r>
              <a:rPr lang="en-US" dirty="0" smtClean="0"/>
              <a:t>++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914146"/>
              </p:ext>
            </p:extLst>
          </p:nvPr>
        </p:nvGraphicFramePr>
        <p:xfrm>
          <a:off x="190500" y="1126233"/>
          <a:ext cx="11807824" cy="332232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51956">
                  <a:extLst>
                    <a:ext uri="{9D8B030D-6E8A-4147-A177-3AD203B41FA5}">
                      <a16:colId xmlns:a16="http://schemas.microsoft.com/office/drawing/2014/main" val="264148374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886671195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680823429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169602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Particulars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Value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Format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Remarks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Цифровой Код </a:t>
                      </a:r>
                      <a:r>
                        <a:rPr lang="ru-RU" b="0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17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Альфавет</a:t>
                      </a:r>
                      <a:r>
                        <a:rPr lang="ru-RU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Код *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Наименование *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 Dollar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Статус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/ Disable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 smtClean="0"/>
                        <a:t>язык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7429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Деноминация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9863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Аватар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21153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rgbClr val="FF0000"/>
                          </a:solidFill>
                        </a:rPr>
                        <a:t>Связы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Спр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стран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Счетчик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48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Валюты </a:t>
            </a:r>
            <a:r>
              <a:rPr lang="en-US" dirty="0"/>
              <a:t>(</a:t>
            </a:r>
            <a:r>
              <a:rPr lang="en-US" dirty="0" smtClean="0"/>
              <a:t>Currencies) </a:t>
            </a:r>
            <a:r>
              <a:rPr lang="en-US" dirty="0"/>
              <a:t>- </a:t>
            </a:r>
            <a:r>
              <a:rPr lang="ru-RU" dirty="0"/>
              <a:t>Формат </a:t>
            </a:r>
            <a:r>
              <a:rPr lang="ru-RU" dirty="0" smtClean="0"/>
              <a:t>управления +++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222" y="908720"/>
            <a:ext cx="12053603" cy="525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" name="Rounded Rectangle 5"/>
          <p:cNvSpPr/>
          <p:nvPr/>
        </p:nvSpPr>
        <p:spPr>
          <a:xfrm>
            <a:off x="333772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Выбор фильтра</a:t>
            </a:r>
          </a:p>
        </p:txBody>
      </p:sp>
      <p:sp>
        <p:nvSpPr>
          <p:cNvPr id="7" name="Down Arrow 6"/>
          <p:cNvSpPr/>
          <p:nvPr/>
        </p:nvSpPr>
        <p:spPr>
          <a:xfrm>
            <a:off x="2854052" y="1268760"/>
            <a:ext cx="288032" cy="288032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8" name="Rounded Rectangle 7"/>
          <p:cNvSpPr/>
          <p:nvPr/>
        </p:nvSpPr>
        <p:spPr>
          <a:xfrm>
            <a:off x="3502124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Поиск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6022404" y="1268760"/>
            <a:ext cx="216024" cy="288032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0" name="Rounded Rectangle 9"/>
          <p:cNvSpPr/>
          <p:nvPr/>
        </p:nvSpPr>
        <p:spPr>
          <a:xfrm>
            <a:off x="638244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Поиск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18548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7966620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Копия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614692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Обнов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198868" y="1196752"/>
            <a:ext cx="1008112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</a:t>
            </a:r>
            <a:endParaRPr lang="ru-RU" dirty="0" err="1" smtClean="0"/>
          </a:p>
        </p:txBody>
      </p:sp>
      <p:sp>
        <p:nvSpPr>
          <p:cNvPr id="15" name="Down Arrow 14"/>
          <p:cNvSpPr/>
          <p:nvPr/>
        </p:nvSpPr>
        <p:spPr>
          <a:xfrm>
            <a:off x="10918948" y="1268760"/>
            <a:ext cx="279648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6" name="6-Point Star 15"/>
          <p:cNvSpPr/>
          <p:nvPr/>
        </p:nvSpPr>
        <p:spPr>
          <a:xfrm>
            <a:off x="549796" y="242088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7" name="Rectangle 16"/>
          <p:cNvSpPr/>
          <p:nvPr/>
        </p:nvSpPr>
        <p:spPr>
          <a:xfrm>
            <a:off x="189756" y="2420888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8" name="Rounded Rectangle 17"/>
          <p:cNvSpPr/>
          <p:nvPr/>
        </p:nvSpPr>
        <p:spPr>
          <a:xfrm>
            <a:off x="1053852" y="2420888"/>
            <a:ext cx="936104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|   </a:t>
            </a:r>
            <a:r>
              <a:rPr lang="ru-RU" dirty="0" smtClean="0">
                <a:solidFill>
                  <a:schemeClr val="tx1"/>
                </a:solidFill>
              </a:rPr>
              <a:t>Статус </a:t>
            </a:r>
            <a:r>
              <a:rPr lang="en-US" dirty="0" smtClean="0">
                <a:solidFill>
                  <a:schemeClr val="tx1"/>
                </a:solidFill>
              </a:rPr>
              <a:t>   |  </a:t>
            </a:r>
            <a:r>
              <a:rPr lang="ru-RU" dirty="0" smtClean="0">
                <a:solidFill>
                  <a:schemeClr val="tx1"/>
                </a:solidFill>
              </a:rPr>
              <a:t>Яз</a:t>
            </a:r>
            <a:r>
              <a:rPr lang="en-US" dirty="0" smtClean="0">
                <a:solidFill>
                  <a:schemeClr val="tx1"/>
                </a:solidFill>
              </a:rPr>
              <a:t>   |      </a:t>
            </a:r>
            <a:r>
              <a:rPr lang="ru-RU" dirty="0" smtClean="0">
                <a:solidFill>
                  <a:schemeClr val="tx1"/>
                </a:solidFill>
              </a:rPr>
              <a:t>    Наименование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ru-RU" dirty="0" smtClean="0">
                <a:solidFill>
                  <a:schemeClr val="tx1"/>
                </a:solidFill>
              </a:rPr>
              <a:t> Алф код </a:t>
            </a:r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ru-RU" dirty="0" smtClean="0">
                <a:solidFill>
                  <a:schemeClr val="tx1"/>
                </a:solidFill>
              </a:rPr>
              <a:t> Циф код </a:t>
            </a:r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ru-RU" dirty="0" smtClean="0">
                <a:solidFill>
                  <a:schemeClr val="tx1"/>
                </a:solidFill>
              </a:rPr>
              <a:t>   Дено</a:t>
            </a:r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ru-RU" dirty="0" smtClean="0">
                <a:solidFill>
                  <a:schemeClr val="tx1"/>
                </a:solidFill>
              </a:rPr>
              <a:t> симбол </a:t>
            </a:r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ru-RU" dirty="0" smtClean="0">
                <a:solidFill>
                  <a:schemeClr val="tx1"/>
                </a:solidFill>
              </a:rPr>
              <a:t>Связи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81844" y="2924944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721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Active         RU           </a:t>
            </a:r>
            <a:r>
              <a:rPr lang="ru-RU" dirty="0" smtClean="0">
                <a:solidFill>
                  <a:schemeClr val="tx1"/>
                </a:solidFill>
              </a:rPr>
              <a:t>Российский Рубль</a:t>
            </a: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RUB              643         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P</a:t>
            </a:r>
            <a:r>
              <a:rPr lang="ru-RU" dirty="0" smtClean="0">
                <a:solidFill>
                  <a:schemeClr val="tx1"/>
                </a:solidFill>
              </a:rPr>
              <a:t>               </a:t>
            </a:r>
            <a:r>
              <a:rPr lang="ru-RU" u="sng" dirty="0" smtClean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486900" y="2924944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134972" y="2924944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4" name="Rounded Rectangle 33"/>
          <p:cNvSpPr/>
          <p:nvPr/>
        </p:nvSpPr>
        <p:spPr>
          <a:xfrm>
            <a:off x="261764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 записи/ стр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66220" y="5445224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[1] [2] [3] [4] [5]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9" name="6-Point Star 38"/>
          <p:cNvSpPr/>
          <p:nvPr/>
        </p:nvSpPr>
        <p:spPr>
          <a:xfrm>
            <a:off x="549796" y="299695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189756" y="306896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9262764" y="1196752"/>
            <a:ext cx="576064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5662364" y="249289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4" name="Down Arrow 43"/>
          <p:cNvSpPr/>
          <p:nvPr/>
        </p:nvSpPr>
        <p:spPr>
          <a:xfrm>
            <a:off x="1989956" y="5517232"/>
            <a:ext cx="216024" cy="2160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6" name="Rounded Rectangle 45"/>
          <p:cNvSpPr/>
          <p:nvPr/>
        </p:nvSpPr>
        <p:spPr>
          <a:xfrm>
            <a:off x="10486900" y="3429000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134972" y="342900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8" name="6-Point Star 47"/>
          <p:cNvSpPr/>
          <p:nvPr/>
        </p:nvSpPr>
        <p:spPr>
          <a:xfrm>
            <a:off x="549796" y="350100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9" name="Rectangle 48"/>
          <p:cNvSpPr/>
          <p:nvPr/>
        </p:nvSpPr>
        <p:spPr>
          <a:xfrm>
            <a:off x="189756" y="3573016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1" name="Rounded Rectangle 50"/>
          <p:cNvSpPr/>
          <p:nvPr/>
        </p:nvSpPr>
        <p:spPr>
          <a:xfrm>
            <a:off x="10486900" y="3933056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134972" y="393305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3" name="6-Point Star 52"/>
          <p:cNvSpPr/>
          <p:nvPr/>
        </p:nvSpPr>
        <p:spPr>
          <a:xfrm>
            <a:off x="549796" y="3933056"/>
            <a:ext cx="360040" cy="360040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4" name="Rectangle 53"/>
          <p:cNvSpPr/>
          <p:nvPr/>
        </p:nvSpPr>
        <p:spPr>
          <a:xfrm>
            <a:off x="189756" y="4005064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6" name="Rounded Rectangle 55"/>
          <p:cNvSpPr/>
          <p:nvPr/>
        </p:nvSpPr>
        <p:spPr>
          <a:xfrm>
            <a:off x="10486900" y="4437112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134972" y="443711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8" name="6-Point Star 57"/>
          <p:cNvSpPr/>
          <p:nvPr/>
        </p:nvSpPr>
        <p:spPr>
          <a:xfrm>
            <a:off x="549796" y="443711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9" name="Rectangle 58"/>
          <p:cNvSpPr/>
          <p:nvPr/>
        </p:nvSpPr>
        <p:spPr>
          <a:xfrm>
            <a:off x="189756" y="450912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Rounded Rectangle 59"/>
          <p:cNvSpPr/>
          <p:nvPr/>
        </p:nvSpPr>
        <p:spPr>
          <a:xfrm>
            <a:off x="9046740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20252 записи</a:t>
            </a:r>
          </a:p>
        </p:txBody>
      </p:sp>
      <p:sp>
        <p:nvSpPr>
          <p:cNvPr id="62" name="Action Button: Back or Previous 61">
            <a:hlinkClick r:id="" action="ppaction://hlinkshowjump?jump=previousslide" highlightClick="1"/>
          </p:cNvPr>
          <p:cNvSpPr/>
          <p:nvPr/>
        </p:nvSpPr>
        <p:spPr>
          <a:xfrm>
            <a:off x="3862164" y="5445224"/>
            <a:ext cx="360040" cy="360040"/>
          </a:xfrm>
          <a:prstGeom prst="actionButtonBackPrevio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3" name="Action Button: Forward or Next 62">
            <a:hlinkClick r:id="" action="ppaction://hlinkshowjump?jump=nextslide" highlightClick="1"/>
          </p:cNvPr>
          <p:cNvSpPr/>
          <p:nvPr/>
        </p:nvSpPr>
        <p:spPr>
          <a:xfrm>
            <a:off x="6598468" y="5445224"/>
            <a:ext cx="432048" cy="360040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1" name="Rounded Rectangle 60"/>
          <p:cNvSpPr/>
          <p:nvPr/>
        </p:nvSpPr>
        <p:spPr>
          <a:xfrm>
            <a:off x="11711036" y="980728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65" name="Rounded Rectangle 64"/>
          <p:cNvSpPr/>
          <p:nvPr/>
        </p:nvSpPr>
        <p:spPr>
          <a:xfrm>
            <a:off x="981844" y="3429000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72</a:t>
            </a:r>
            <a:r>
              <a:rPr lang="en-US" dirty="0" smtClean="0">
                <a:solidFill>
                  <a:schemeClr val="tx1"/>
                </a:solidFill>
              </a:rPr>
              <a:t>2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Active         RU           </a:t>
            </a:r>
            <a:r>
              <a:rPr lang="ru-RU" dirty="0" smtClean="0">
                <a:solidFill>
                  <a:schemeClr val="tx1"/>
                </a:solidFill>
              </a:rPr>
              <a:t>Американский Доллар </a:t>
            </a:r>
            <a:r>
              <a:rPr lang="en-US" dirty="0" smtClean="0">
                <a:solidFill>
                  <a:schemeClr val="tx1"/>
                </a:solidFill>
              </a:rPr>
              <a:t> USD          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840             2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$</a:t>
            </a:r>
            <a:r>
              <a:rPr lang="ru-RU" dirty="0" smtClean="0">
                <a:solidFill>
                  <a:schemeClr val="tx1"/>
                </a:solidFill>
              </a:rPr>
              <a:t>              </a:t>
            </a:r>
            <a:r>
              <a:rPr lang="ru-RU" u="sng" dirty="0" smtClean="0">
                <a:solidFill>
                  <a:srgbClr val="0070C0"/>
                </a:solidFill>
              </a:rPr>
              <a:t>254</a:t>
            </a:r>
            <a:endParaRPr lang="ru-RU" u="sng" dirty="0">
              <a:solidFill>
                <a:srgbClr val="0070C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981844" y="3933056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2    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 Active         RU           </a:t>
            </a:r>
            <a:r>
              <a:rPr lang="ru-RU" dirty="0" smtClean="0">
                <a:solidFill>
                  <a:schemeClr val="tx1"/>
                </a:solidFill>
              </a:rPr>
              <a:t>Евро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                               </a:t>
            </a:r>
            <a:r>
              <a:rPr lang="en-US" dirty="0" smtClean="0">
                <a:solidFill>
                  <a:schemeClr val="tx1"/>
                </a:solidFill>
              </a:rPr>
              <a:t>EURO            978            2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E</a:t>
            </a:r>
            <a:r>
              <a:rPr lang="ru-RU" dirty="0" smtClean="0">
                <a:solidFill>
                  <a:schemeClr val="tx1"/>
                </a:solidFill>
              </a:rPr>
              <a:t>               </a:t>
            </a:r>
            <a:r>
              <a:rPr lang="ru-RU" u="sng" dirty="0" smtClean="0">
                <a:solidFill>
                  <a:srgbClr val="0070C0"/>
                </a:solidFill>
              </a:rPr>
              <a:t>54</a:t>
            </a:r>
            <a:endParaRPr lang="ru-RU" u="sng" dirty="0">
              <a:solidFill>
                <a:srgbClr val="0070C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81844" y="4437112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721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Disable       EN           Indian Rupee             </a:t>
            </a: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   INR                356            2            Q</a:t>
            </a:r>
            <a:r>
              <a:rPr lang="ru-RU" dirty="0" smtClean="0">
                <a:solidFill>
                  <a:schemeClr val="tx1"/>
                </a:solidFill>
              </a:rPr>
              <a:t>               </a:t>
            </a:r>
            <a:r>
              <a:rPr lang="ru-RU" u="sng" dirty="0" smtClean="0">
                <a:solidFill>
                  <a:srgbClr val="0070C0"/>
                </a:solidFill>
              </a:rPr>
              <a:t>2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7" name="Down Arrow 66"/>
          <p:cNvSpPr/>
          <p:nvPr/>
        </p:nvSpPr>
        <p:spPr>
          <a:xfrm>
            <a:off x="6670476" y="249289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9" name="Down Arrow 68"/>
          <p:cNvSpPr/>
          <p:nvPr/>
        </p:nvSpPr>
        <p:spPr>
          <a:xfrm>
            <a:off x="7678588" y="249289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347084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332656"/>
            <a:ext cx="10945216" cy="576064"/>
          </a:xfrm>
        </p:spPr>
        <p:txBody>
          <a:bodyPr>
            <a:normAutofit fontScale="90000"/>
          </a:bodyPr>
          <a:lstStyle/>
          <a:p>
            <a:r>
              <a:rPr lang="ru-RU" dirty="0"/>
              <a:t>Валюты </a:t>
            </a:r>
            <a:r>
              <a:rPr lang="en-US" dirty="0"/>
              <a:t>(Currencies) </a:t>
            </a:r>
            <a:r>
              <a:rPr lang="en-US" dirty="0" smtClean="0"/>
              <a:t>- </a:t>
            </a:r>
            <a:r>
              <a:rPr lang="ru-RU" dirty="0" smtClean="0"/>
              <a:t>Формат </a:t>
            </a:r>
            <a:r>
              <a:rPr lang="en-US" dirty="0" smtClean="0"/>
              <a:t>Add/Edit</a:t>
            </a:r>
            <a:r>
              <a:rPr lang="ru-RU" dirty="0" smtClean="0"/>
              <a:t> элемента справочника +++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6670476" y="11247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9836" y="1124744"/>
            <a:ext cx="49685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Новая валюта </a:t>
            </a:r>
            <a:r>
              <a:rPr lang="ru-RU" sz="2000" dirty="0" smtClean="0">
                <a:solidFill>
                  <a:schemeClr val="tx1"/>
                </a:solidFill>
              </a:rPr>
              <a:t>(потом Код)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1764" y="249289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 </a:t>
            </a:r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567020" y="47667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710036" y="2492896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Американский Доллар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1764" y="3284984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Альфавет код</a:t>
            </a:r>
            <a:r>
              <a:rPr lang="ru-RU" dirty="0" smtClean="0">
                <a:solidFill>
                  <a:schemeClr val="tx1"/>
                </a:solidFill>
              </a:rPr>
              <a:t> *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10036" y="3284984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USD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1764" y="393305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Деноминация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10036" y="3789040"/>
            <a:ext cx="4608512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046740" y="1772816"/>
            <a:ext cx="1872208" cy="1728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$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334772" y="5733256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2924" y="5733256"/>
            <a:ext cx="108012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66620" y="3573016"/>
            <a:ext cx="4130723" cy="1800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Перетащите файл(ы) сюда, чтобы начать или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нажмите, чтобы просмотреть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(размер файла 000</a:t>
            </a:r>
            <a:r>
              <a:rPr lang="en-US" sz="1200" dirty="0">
                <a:solidFill>
                  <a:schemeClr val="tx1"/>
                </a:solidFill>
              </a:rPr>
              <a:t> x 000 pixels)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342884" y="1124744"/>
            <a:ext cx="1008112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</a:t>
            </a:r>
            <a:endParaRPr lang="ru-RU" dirty="0" err="1" smtClean="0"/>
          </a:p>
        </p:txBody>
      </p:sp>
      <p:sp>
        <p:nvSpPr>
          <p:cNvPr id="20" name="Down Arrow 19"/>
          <p:cNvSpPr/>
          <p:nvPr/>
        </p:nvSpPr>
        <p:spPr>
          <a:xfrm>
            <a:off x="11134972" y="1196752"/>
            <a:ext cx="216024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21" name="Rounded Rectangle 20"/>
          <p:cNvSpPr/>
          <p:nvPr/>
        </p:nvSpPr>
        <p:spPr>
          <a:xfrm>
            <a:off x="9046740" y="1124744"/>
            <a:ext cx="1152128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982844" y="1196752"/>
            <a:ext cx="216024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24" name="Rounded Rectangle 23"/>
          <p:cNvSpPr/>
          <p:nvPr/>
        </p:nvSpPr>
        <p:spPr>
          <a:xfrm>
            <a:off x="261764" y="1988840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Цифровой Код </a:t>
            </a:r>
            <a:r>
              <a:rPr lang="ru-RU" sz="1600" dirty="0" smtClean="0">
                <a:solidFill>
                  <a:srgbClr val="FF0000"/>
                </a:solidFill>
              </a:rPr>
              <a:t>!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710036" y="1988840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840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89756" y="4725144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Страны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89756" y="5229200"/>
            <a:ext cx="2808312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США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142084" y="4725144"/>
            <a:ext cx="432048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3142084" y="5229200"/>
            <a:ext cx="288032" cy="2880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  <a:endParaRPr lang="ru-RU" b="1" dirty="0" smtClean="0"/>
          </a:p>
        </p:txBody>
      </p:sp>
      <p:sp>
        <p:nvSpPr>
          <p:cNvPr id="31" name="Rounded Rectangle 30"/>
          <p:cNvSpPr/>
          <p:nvPr/>
        </p:nvSpPr>
        <p:spPr>
          <a:xfrm>
            <a:off x="189756" y="5589240"/>
            <a:ext cx="2808312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Россия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142084" y="5589240"/>
            <a:ext cx="288032" cy="2880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  <a:endParaRPr lang="ru-RU" b="1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189756" y="5949280"/>
            <a:ext cx="2808312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Все странны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142084" y="5949280"/>
            <a:ext cx="288032" cy="2880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06464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476672"/>
            <a:ext cx="10332642" cy="720080"/>
          </a:xfrm>
        </p:spPr>
        <p:txBody>
          <a:bodyPr/>
          <a:lstStyle/>
          <a:p>
            <a:r>
              <a:rPr lang="ru-RU" dirty="0"/>
              <a:t>Валюты </a:t>
            </a:r>
            <a:r>
              <a:rPr lang="en-US" dirty="0"/>
              <a:t>(Currencies</a:t>
            </a:r>
            <a:r>
              <a:rPr lang="en-US" dirty="0" smtClean="0"/>
              <a:t>)</a:t>
            </a:r>
            <a:r>
              <a:rPr lang="ru-RU" dirty="0" smtClean="0"/>
              <a:t> – </a:t>
            </a:r>
            <a:r>
              <a:rPr lang="ru-RU" dirty="0" smtClean="0"/>
              <a:t>Формат управления – </a:t>
            </a:r>
            <a:r>
              <a:rPr lang="en-US" dirty="0" smtClean="0"/>
              <a:t>Real View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957" y="1341438"/>
            <a:ext cx="8446910" cy="47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4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476672"/>
            <a:ext cx="10332642" cy="720080"/>
          </a:xfrm>
        </p:spPr>
        <p:txBody>
          <a:bodyPr/>
          <a:lstStyle/>
          <a:p>
            <a:r>
              <a:rPr lang="ru-RU" dirty="0"/>
              <a:t>Валюты </a:t>
            </a:r>
            <a:r>
              <a:rPr lang="en-US" dirty="0"/>
              <a:t>(Currencies</a:t>
            </a:r>
            <a:r>
              <a:rPr lang="en-US" dirty="0" smtClean="0"/>
              <a:t>)</a:t>
            </a:r>
            <a:r>
              <a:rPr lang="ru-RU" dirty="0" smtClean="0"/>
              <a:t> – </a:t>
            </a:r>
            <a:r>
              <a:rPr lang="en-US" dirty="0" smtClean="0"/>
              <a:t>Issues +++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0" y="1340768"/>
            <a:ext cx="11377264" cy="4752528"/>
          </a:xfrm>
        </p:spPr>
        <p:txBody>
          <a:bodyPr/>
          <a:lstStyle/>
          <a:p>
            <a:r>
              <a:rPr lang="ru-RU" dirty="0"/>
              <a:t>Форма валюты -- не </a:t>
            </a:r>
            <a:r>
              <a:rPr lang="ru-RU" dirty="0" smtClean="0"/>
              <a:t>верная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ru-RU" dirty="0" smtClean="0"/>
              <a:t>Обьект </a:t>
            </a:r>
            <a:r>
              <a:rPr lang="ru-RU" dirty="0"/>
              <a:t>(название страны) -- нужно убратьСтраны связаны с </a:t>
            </a:r>
            <a:r>
              <a:rPr lang="ru-RU" dirty="0" smtClean="0"/>
              <a:t>валютой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EURO </a:t>
            </a:r>
            <a:r>
              <a:rPr lang="ru-RU" dirty="0"/>
              <a:t>- 34 </a:t>
            </a:r>
            <a:r>
              <a:rPr lang="ru-RU" dirty="0" smtClean="0"/>
              <a:t>страны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USD </a:t>
            </a:r>
            <a:r>
              <a:rPr lang="ru-RU" dirty="0"/>
              <a:t>-- по списку 19 странах работает ---- а по принцепу работает во всех стран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USD -- только 1 страна --- остальные нет в списке</a:t>
            </a:r>
          </a:p>
        </p:txBody>
      </p:sp>
    </p:spTree>
    <p:extLst>
      <p:ext uri="{BB962C8B-B14F-4D97-AF65-F5344CB8AC3E}">
        <p14:creationId xmlns:p14="http://schemas.microsoft.com/office/powerpoint/2010/main" val="220565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Категория продукций </a:t>
            </a:r>
            <a:r>
              <a:rPr lang="en-US" dirty="0" smtClean="0"/>
              <a:t>(</a:t>
            </a:r>
            <a:r>
              <a:rPr lang="ru-RU" dirty="0" smtClean="0"/>
              <a:t>обл бизнеса</a:t>
            </a:r>
            <a:r>
              <a:rPr lang="en-US" dirty="0" smtClean="0"/>
              <a:t>)</a:t>
            </a:r>
            <a:r>
              <a:rPr lang="ru-RU" dirty="0" smtClean="0"/>
              <a:t> спр – форма упр.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231" y="980728"/>
            <a:ext cx="12071076" cy="5184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8" name="Rounded Rectangle 7"/>
          <p:cNvSpPr/>
          <p:nvPr/>
        </p:nvSpPr>
        <p:spPr>
          <a:xfrm>
            <a:off x="261764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Поиск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2782044" y="1268760"/>
            <a:ext cx="216024" cy="288032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0" name="Rounded Rectangle 9"/>
          <p:cNvSpPr/>
          <p:nvPr/>
        </p:nvSpPr>
        <p:spPr>
          <a:xfrm>
            <a:off x="314208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Поиск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8224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530232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Копия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2240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Обнов</a:t>
            </a:r>
          </a:p>
        </p:txBody>
      </p:sp>
      <p:sp>
        <p:nvSpPr>
          <p:cNvPr id="16" name="6-Point Star 15"/>
          <p:cNvSpPr/>
          <p:nvPr/>
        </p:nvSpPr>
        <p:spPr>
          <a:xfrm>
            <a:off x="549796" y="242088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7" name="Rectangle 16"/>
          <p:cNvSpPr/>
          <p:nvPr/>
        </p:nvSpPr>
        <p:spPr>
          <a:xfrm>
            <a:off x="189756" y="2420888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8" name="Rounded Rectangle 17"/>
          <p:cNvSpPr/>
          <p:nvPr/>
        </p:nvSpPr>
        <p:spPr>
          <a:xfrm>
            <a:off x="981844" y="2348880"/>
            <a:ext cx="50405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54452" y="2348880"/>
            <a:ext cx="129614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связы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85900" y="2348880"/>
            <a:ext cx="108012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38028" y="2348880"/>
            <a:ext cx="3672408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81844" y="2924944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1        </a:t>
            </a:r>
            <a:r>
              <a:rPr lang="en-US" dirty="0" smtClean="0">
                <a:solidFill>
                  <a:schemeClr val="tx1"/>
                </a:solidFill>
              </a:rPr>
              <a:t>Active       </a:t>
            </a:r>
            <a:r>
              <a:rPr lang="ru-RU" dirty="0" smtClean="0">
                <a:solidFill>
                  <a:schemeClr val="tx1"/>
                </a:solidFill>
              </a:rPr>
              <a:t>Сельского </a:t>
            </a:r>
            <a:r>
              <a:rPr lang="ru-RU" dirty="0">
                <a:solidFill>
                  <a:schemeClr val="tx1"/>
                </a:solidFill>
              </a:rPr>
              <a:t>хозяйства и еда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</a:t>
            </a:r>
            <a:r>
              <a:rPr lang="ru-RU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42884" y="2924944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134972" y="2924944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4" name="Rounded Rectangle 33"/>
          <p:cNvSpPr/>
          <p:nvPr/>
        </p:nvSpPr>
        <p:spPr>
          <a:xfrm>
            <a:off x="261764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 записи/ стр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66220" y="5445224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[1] [2] [3] [4] [5]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334772" y="2348880"/>
            <a:ext cx="86409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39" name="6-Point Star 38"/>
          <p:cNvSpPr/>
          <p:nvPr/>
        </p:nvSpPr>
        <p:spPr>
          <a:xfrm>
            <a:off x="549796" y="299695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189756" y="306896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6742484" y="1196752"/>
            <a:ext cx="576064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6094412" y="24208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4" name="Down Arrow 43"/>
          <p:cNvSpPr/>
          <p:nvPr/>
        </p:nvSpPr>
        <p:spPr>
          <a:xfrm>
            <a:off x="1989956" y="5517232"/>
            <a:ext cx="216024" cy="2160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6" name="Rounded Rectangle 45"/>
          <p:cNvSpPr/>
          <p:nvPr/>
        </p:nvSpPr>
        <p:spPr>
          <a:xfrm>
            <a:off x="10342884" y="3429000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134972" y="342900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8" name="6-Point Star 47"/>
          <p:cNvSpPr/>
          <p:nvPr/>
        </p:nvSpPr>
        <p:spPr>
          <a:xfrm>
            <a:off x="549796" y="350100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9" name="Rectangle 48"/>
          <p:cNvSpPr/>
          <p:nvPr/>
        </p:nvSpPr>
        <p:spPr>
          <a:xfrm>
            <a:off x="189756" y="3573016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1" name="Rounded Rectangle 50"/>
          <p:cNvSpPr/>
          <p:nvPr/>
        </p:nvSpPr>
        <p:spPr>
          <a:xfrm>
            <a:off x="10342884" y="3933056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134972" y="393305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3" name="6-Point Star 52"/>
          <p:cNvSpPr/>
          <p:nvPr/>
        </p:nvSpPr>
        <p:spPr>
          <a:xfrm>
            <a:off x="549796" y="3933056"/>
            <a:ext cx="360040" cy="360040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4" name="Rectangle 53"/>
          <p:cNvSpPr/>
          <p:nvPr/>
        </p:nvSpPr>
        <p:spPr>
          <a:xfrm>
            <a:off x="189756" y="4005064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6" name="Rounded Rectangle 55"/>
          <p:cNvSpPr/>
          <p:nvPr/>
        </p:nvSpPr>
        <p:spPr>
          <a:xfrm>
            <a:off x="10342884" y="4437112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134972" y="443711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8" name="6-Point Star 57"/>
          <p:cNvSpPr/>
          <p:nvPr/>
        </p:nvSpPr>
        <p:spPr>
          <a:xfrm>
            <a:off x="549796" y="443711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9" name="Rectangle 58"/>
          <p:cNvSpPr/>
          <p:nvPr/>
        </p:nvSpPr>
        <p:spPr>
          <a:xfrm>
            <a:off x="189756" y="450912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Rounded Rectangle 59"/>
          <p:cNvSpPr/>
          <p:nvPr/>
        </p:nvSpPr>
        <p:spPr>
          <a:xfrm>
            <a:off x="9046740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 записи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981844" y="3429000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12</a:t>
            </a: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tx1"/>
                </a:solidFill>
              </a:rPr>
              <a:t>Active       </a:t>
            </a:r>
            <a:r>
              <a:rPr lang="ru-RU" dirty="0">
                <a:solidFill>
                  <a:schemeClr val="tx1"/>
                </a:solidFill>
              </a:rPr>
              <a:t>Одежда, текстиль и аксессуары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ru-RU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r>
              <a:rPr lang="en-US" dirty="0" err="1">
                <a:solidFill>
                  <a:schemeClr val="tx1"/>
                </a:solidFill>
              </a:rPr>
              <a:t>Foto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81844" y="3933056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1        Active       </a:t>
            </a:r>
            <a:r>
              <a:rPr lang="ru-RU" dirty="0">
                <a:solidFill>
                  <a:schemeClr val="tx1"/>
                </a:solidFill>
              </a:rPr>
              <a:t>Авто и транспорт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                              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81844" y="4437112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1        Active       </a:t>
            </a:r>
            <a:r>
              <a:rPr lang="ru-RU" dirty="0">
                <a:solidFill>
                  <a:schemeClr val="tx1"/>
                </a:solidFill>
              </a:rPr>
              <a:t>Медицина и здоровье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Action Button: Back or Previous 1">
            <a:hlinkClick r:id="" action="ppaction://hlinkshowjump?jump=previousslide" highlightClick="1"/>
          </p:cNvPr>
          <p:cNvSpPr/>
          <p:nvPr/>
        </p:nvSpPr>
        <p:spPr>
          <a:xfrm>
            <a:off x="3862164" y="5445224"/>
            <a:ext cx="360040" cy="360040"/>
          </a:xfrm>
          <a:prstGeom prst="actionButtonBackPrevio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6598468" y="5445224"/>
            <a:ext cx="432048" cy="360040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5" name="Rounded Rectangle 64"/>
          <p:cNvSpPr/>
          <p:nvPr/>
        </p:nvSpPr>
        <p:spPr>
          <a:xfrm>
            <a:off x="11134972" y="105273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7822604" y="2348880"/>
            <a:ext cx="129614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связы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82" y="332656"/>
            <a:ext cx="10548666" cy="576064"/>
          </a:xfrm>
        </p:spPr>
        <p:txBody>
          <a:bodyPr>
            <a:normAutofit/>
          </a:bodyPr>
          <a:lstStyle/>
          <a:p>
            <a:r>
              <a:rPr lang="ru-RU" sz="2800" dirty="0"/>
              <a:t>Категория продукций </a:t>
            </a:r>
            <a:r>
              <a:rPr lang="en-US" sz="2800" dirty="0"/>
              <a:t>(</a:t>
            </a:r>
            <a:r>
              <a:rPr lang="ru-RU" sz="2800" dirty="0"/>
              <a:t>обл бизнеса</a:t>
            </a:r>
            <a:r>
              <a:rPr lang="en-US" sz="2800" dirty="0"/>
              <a:t>)</a:t>
            </a:r>
            <a:r>
              <a:rPr lang="ru-RU" sz="2800" dirty="0"/>
              <a:t> </a:t>
            </a:r>
            <a:r>
              <a:rPr lang="ru-RU" sz="2400" dirty="0" smtClean="0"/>
              <a:t>– </a:t>
            </a:r>
            <a:r>
              <a:rPr lang="ru-RU" sz="2400" dirty="0"/>
              <a:t>форма упр</a:t>
            </a:r>
            <a:r>
              <a:rPr lang="ru-RU" sz="2400" dirty="0" smtClean="0"/>
              <a:t>. </a:t>
            </a:r>
            <a:r>
              <a:rPr lang="en-US" sz="2400" dirty="0" smtClean="0"/>
              <a:t>Add/Edit</a:t>
            </a:r>
            <a:r>
              <a:rPr lang="ru-RU" sz="2400" dirty="0" smtClean="0"/>
              <a:t> </a:t>
            </a:r>
            <a:r>
              <a:rPr lang="ru-RU" sz="2400" dirty="0" smtClean="0"/>
              <a:t>элемента </a:t>
            </a:r>
            <a:r>
              <a:rPr lang="ru-RU" sz="2400" dirty="0" smtClean="0"/>
              <a:t>спр</a:t>
            </a:r>
            <a:endParaRPr lang="ru-RU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5374332" y="11247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756" y="1124744"/>
            <a:ext cx="49685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Новая категория (потом название)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1764" y="1988840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 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ru-RU" sz="1600" dirty="0" smtClean="0">
                <a:solidFill>
                  <a:schemeClr val="tx1"/>
                </a:solidFill>
              </a:rPr>
              <a:t>Код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!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567020" y="47667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710036" y="1772816"/>
            <a:ext cx="4752528" cy="7200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Техники, промышленного частей и инструментов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1764" y="3284984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Примечание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10036" y="2924944"/>
            <a:ext cx="4680520" cy="10801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Текст поле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262764" y="1124744"/>
            <a:ext cx="1944216" cy="19442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334772" y="5733256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2924" y="5733256"/>
            <a:ext cx="108012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822604" y="3356992"/>
            <a:ext cx="4274739" cy="2016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Перетащите файл(ы) сюда, чтобы начать или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нажмите, чтобы просмотреть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(размер файла 000</a:t>
            </a:r>
            <a:r>
              <a:rPr lang="en-US" sz="1200" dirty="0">
                <a:solidFill>
                  <a:schemeClr val="tx1"/>
                </a:solidFill>
              </a:rPr>
              <a:t> x 000 pixels)</a:t>
            </a: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404664"/>
            <a:ext cx="10332642" cy="576064"/>
          </a:xfrm>
        </p:spPr>
        <p:txBody>
          <a:bodyPr/>
          <a:lstStyle/>
          <a:p>
            <a:r>
              <a:rPr lang="ru-RU" dirty="0"/>
              <a:t>Категория продукций </a:t>
            </a:r>
            <a:r>
              <a:rPr lang="en-US" dirty="0"/>
              <a:t>(</a:t>
            </a:r>
            <a:r>
              <a:rPr lang="ru-RU" dirty="0"/>
              <a:t>обл бизнеса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ru-RU" sz="2800" dirty="0" smtClean="0"/>
              <a:t>–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1052736"/>
            <a:ext cx="11267040" cy="43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19431"/>
            <a:ext cx="10260634" cy="805313"/>
          </a:xfrm>
        </p:spPr>
        <p:txBody>
          <a:bodyPr/>
          <a:lstStyle/>
          <a:p>
            <a:r>
              <a:rPr lang="ru-RU" dirty="0" smtClean="0"/>
              <a:t>Уровени проекта – </a:t>
            </a:r>
            <a:r>
              <a:rPr lang="en-US" dirty="0" smtClean="0"/>
              <a:t>project levels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44" y="1406163"/>
            <a:ext cx="11593288" cy="41896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ru-RU" dirty="0" smtClean="0"/>
              <a:t>    </a:t>
            </a:r>
            <a:r>
              <a:rPr lang="en-US" dirty="0" smtClean="0"/>
              <a:t>       </a:t>
            </a:r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189756" y="1196752"/>
            <a:ext cx="3672408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Development</a:t>
            </a:r>
            <a:endParaRPr lang="ru-RU" sz="2400" dirty="0" smtClean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78188" y="1196752"/>
            <a:ext cx="3744416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0070C0"/>
                </a:solidFill>
              </a:rPr>
              <a:t>Френчайс (Партнер)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38628" y="1196752"/>
            <a:ext cx="3672408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End Users</a:t>
            </a:r>
            <a:endParaRPr lang="en-US" dirty="0" smtClean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47342"/>
              </p:ext>
            </p:extLst>
          </p:nvPr>
        </p:nvGraphicFramePr>
        <p:xfrm>
          <a:off x="261764" y="2204864"/>
          <a:ext cx="11665296" cy="3960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307492828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799501407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3197207128"/>
                    </a:ext>
                  </a:extLst>
                </a:gridCol>
              </a:tblGrid>
              <a:tr h="39604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Александр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(B-End User)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Санджай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(B-End User)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Модераторы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(F-End User)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Глобольные каталоги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Языки (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User) –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Много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Языки (платформы) –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RU-EN-CN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Валюты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Трансфер эле-ты локальных каталогов в глобальных.</a:t>
                      </a: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Админ френчайса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ru-RU" b="0" baseline="0" dirty="0" smtClean="0"/>
                        <a:t>(</a:t>
                      </a:r>
                      <a:r>
                        <a:rPr lang="en-US" b="0" baseline="0" dirty="0" smtClean="0"/>
                        <a:t>B-End User)</a:t>
                      </a:r>
                      <a:endParaRPr lang="ru-RU" b="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Менеджеры</a:t>
                      </a:r>
                      <a:r>
                        <a:rPr lang="en-US" b="0" baseline="0" dirty="0" smtClean="0"/>
                        <a:t> (B&amp;F-End Users)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Закупщики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Склад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Экспедиторы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Филиалы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b="0" baseline="0" dirty="0" smtClean="0"/>
                        <a:t>Запуск ИМ на их домене.</a:t>
                      </a:r>
                      <a:endParaRPr lang="en-US" b="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Управление сайта / заказов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Загрузка локаль спр. и прайсы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Лимит добавления новых эл-тов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Оплата за использование БД.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Оплата за тех-подержку сайта.</a:t>
                      </a:r>
                    </a:p>
                    <a:p>
                      <a:pPr marL="0" indent="0">
                        <a:buNone/>
                      </a:pPr>
                      <a:endParaRPr lang="ru-RU" b="0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2" indent="-342900">
                        <a:spcBef>
                          <a:spcPts val="1800"/>
                        </a:spcBef>
                        <a:buAutoNum type="arabicPeriod"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регистрационный покупатель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2" indent="-342900">
                        <a:spcBef>
                          <a:spcPts val="1800"/>
                        </a:spcBef>
                        <a:buAutoNum type="arabicPeriod"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Регистрационный покупатель.</a:t>
                      </a:r>
                    </a:p>
                    <a:p>
                      <a:pPr marL="342900" lvl="2" indent="-342900">
                        <a:spcBef>
                          <a:spcPts val="1800"/>
                        </a:spcBef>
                        <a:buAutoNum type="arabicPeriod"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Оптовые покупатели.</a:t>
                      </a:r>
                    </a:p>
                    <a:p>
                      <a:pPr marL="342900" lvl="2" indent="-342900">
                        <a:spcBef>
                          <a:spcPts val="1800"/>
                        </a:spcBef>
                        <a:buAutoNum type="arabicPeriod"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Выбор языка и валюты по ГЕО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IP.</a:t>
                      </a:r>
                      <a:endParaRPr lang="ru-RU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0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5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772" y="404664"/>
            <a:ext cx="10367674" cy="648072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851338"/>
              </p:ext>
            </p:extLst>
          </p:nvPr>
        </p:nvGraphicFramePr>
        <p:xfrm>
          <a:off x="333375" y="1050927"/>
          <a:ext cx="11449050" cy="48983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16350">
                  <a:extLst>
                    <a:ext uri="{9D8B030D-6E8A-4147-A177-3AD203B41FA5}">
                      <a16:colId xmlns:a16="http://schemas.microsoft.com/office/drawing/2014/main" val="786900798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1178484997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3700274701"/>
                    </a:ext>
                  </a:extLst>
                </a:gridCol>
              </a:tblGrid>
              <a:tr h="612294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Benefit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Drawbacks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24095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r>
                        <a:rPr lang="en-US" dirty="0" smtClean="0"/>
                        <a:t>Vue.js 2.0</a:t>
                      </a:r>
                      <a:r>
                        <a:rPr lang="en-US" baseline="0" dirty="0" smtClean="0"/>
                        <a:t> (Java Script)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58899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26046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Nuxt.js + </a:t>
                      </a:r>
                      <a:r>
                        <a:rPr lang="en-US" sz="1800" dirty="0" err="1" smtClean="0"/>
                        <a:t>vuetify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99734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36897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My SQL and/or 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84407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Server – IIS (Kestrel)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42603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609600"/>
            <a:ext cx="10260634" cy="515144"/>
          </a:xfrm>
        </p:spPr>
        <p:txBody>
          <a:bodyPr>
            <a:normAutofit fontScale="90000"/>
          </a:bodyPr>
          <a:lstStyle/>
          <a:p>
            <a:r>
              <a:rPr lang="ru-RU" dirty="0"/>
              <a:t>Справочники--Данные проекта (</a:t>
            </a:r>
            <a:r>
              <a:rPr lang="en-US" dirty="0"/>
              <a:t>Features)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2339" y="1229735"/>
            <a:ext cx="10260634" cy="4333705"/>
          </a:xfrm>
        </p:spPr>
        <p:txBody>
          <a:bodyPr>
            <a:normAutofit fontScale="25000" lnSpcReduction="20000"/>
          </a:bodyPr>
          <a:lstStyle/>
          <a:p>
            <a:pPr marL="274320" lvl="2" indent="-274320">
              <a:spcBef>
                <a:spcPts val="1800"/>
              </a:spcBef>
            </a:pPr>
            <a:r>
              <a:rPr lang="ru-RU" sz="9600" dirty="0"/>
              <a:t>Языки.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Область бизнеса</a:t>
            </a:r>
            <a:r>
              <a:rPr lang="en-US" sz="9600" dirty="0" smtClean="0"/>
              <a:t>.</a:t>
            </a:r>
            <a:r>
              <a:rPr lang="ru-RU" sz="9600" dirty="0"/>
              <a:t> </a:t>
            </a:r>
            <a:endParaRPr lang="ru-RU" sz="9600" dirty="0" smtClean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Категория товаров.</a:t>
            </a:r>
            <a:endParaRPr lang="ru-RU" sz="9600" dirty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Валюты </a:t>
            </a:r>
            <a:r>
              <a:rPr lang="ru-RU" sz="9600" dirty="0"/>
              <a:t>(Код / символ / страны / округления</a:t>
            </a:r>
            <a:r>
              <a:rPr lang="ru-RU" sz="9600" dirty="0" smtClean="0"/>
              <a:t>).</a:t>
            </a:r>
            <a:endParaRPr lang="ru-RU" sz="9600" dirty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Страны </a:t>
            </a:r>
            <a:r>
              <a:rPr lang="ru-RU" sz="9600" dirty="0"/>
              <a:t>(код / флаг / язык / валюта / города / код телефона</a:t>
            </a:r>
            <a:r>
              <a:rPr lang="ru-RU" sz="9600" dirty="0" smtClean="0"/>
              <a:t>).</a:t>
            </a:r>
            <a:r>
              <a:rPr lang="ru-RU" sz="9600" dirty="0"/>
              <a:t> </a:t>
            </a:r>
            <a:endParaRPr lang="ru-RU" sz="9600" dirty="0" smtClean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Города </a:t>
            </a:r>
            <a:r>
              <a:rPr lang="ru-RU" sz="9600" dirty="0"/>
              <a:t>(коды / коды аэропортов / коды ЖД / коды портов / почтовые индекс</a:t>
            </a:r>
            <a:r>
              <a:rPr lang="ru-RU" sz="9600" dirty="0" smtClean="0"/>
              <a:t>).</a:t>
            </a:r>
            <a:endParaRPr lang="ru-RU" sz="9600" dirty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Бренды (марка / каталог / качество / материал / термин (</a:t>
            </a:r>
            <a:r>
              <a:rPr lang="en-US" sz="9600" dirty="0" smtClean="0"/>
              <a:t>OEM)</a:t>
            </a:r>
            <a:r>
              <a:rPr lang="ru-RU" sz="9600" dirty="0" smtClean="0"/>
              <a:t> </a:t>
            </a:r>
            <a:endParaRPr lang="ru-RU" sz="9600" dirty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/>
              <a:t>Группы </a:t>
            </a:r>
            <a:r>
              <a:rPr lang="ru-RU" sz="9600" dirty="0" smtClean="0"/>
              <a:t>товаров.</a:t>
            </a:r>
            <a:endParaRPr lang="ru-RU" sz="9600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400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609600"/>
            <a:ext cx="10260634" cy="515144"/>
          </a:xfrm>
        </p:spPr>
        <p:txBody>
          <a:bodyPr>
            <a:normAutofit fontScale="90000"/>
          </a:bodyPr>
          <a:lstStyle/>
          <a:p>
            <a:r>
              <a:rPr lang="ru-RU" dirty="0"/>
              <a:t>Справочники--Данные проекта (</a:t>
            </a:r>
            <a:r>
              <a:rPr lang="en-US" dirty="0"/>
              <a:t>Features)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2339" y="1229735"/>
            <a:ext cx="10228577" cy="5007577"/>
          </a:xfrm>
        </p:spPr>
        <p:txBody>
          <a:bodyPr>
            <a:normAutofit/>
          </a:bodyPr>
          <a:lstStyle/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Пользователи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Контрагенты (</a:t>
            </a:r>
            <a:r>
              <a:rPr lang="ru-RU" sz="2400" dirty="0" smtClean="0"/>
              <a:t>покупатели / поставщики)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Применения </a:t>
            </a:r>
            <a:endParaRPr lang="ru-RU" sz="2400" dirty="0" smtClean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Объекты применения (Авто модели)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Статусы справочников (</a:t>
            </a:r>
            <a:r>
              <a:rPr lang="en-US" sz="2400" dirty="0" smtClean="0"/>
              <a:t>Active, Disable) </a:t>
            </a:r>
            <a:endParaRPr lang="ru-RU" sz="2400" dirty="0" smtClean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Условия </a:t>
            </a:r>
            <a:r>
              <a:rPr lang="ru-RU" sz="2400" dirty="0"/>
              <a:t>поставки (Склад / </a:t>
            </a:r>
            <a:r>
              <a:rPr lang="en-US" sz="2400" dirty="0"/>
              <a:t>CIP</a:t>
            </a:r>
            <a:r>
              <a:rPr lang="ru-RU" sz="2400" dirty="0"/>
              <a:t> / </a:t>
            </a:r>
            <a:r>
              <a:rPr lang="en-US" sz="2400" dirty="0"/>
              <a:t>CIF</a:t>
            </a:r>
            <a:r>
              <a:rPr lang="ru-RU" sz="2400" dirty="0"/>
              <a:t> / </a:t>
            </a:r>
            <a:r>
              <a:rPr lang="en-US" sz="2400" dirty="0"/>
              <a:t>DDU</a:t>
            </a:r>
            <a:r>
              <a:rPr lang="ru-RU" sz="2400" dirty="0"/>
              <a:t> / </a:t>
            </a:r>
            <a:r>
              <a:rPr lang="en-US" sz="2400" dirty="0"/>
              <a:t>DDP</a:t>
            </a:r>
            <a:r>
              <a:rPr lang="ru-RU" sz="2400" dirty="0"/>
              <a:t> / </a:t>
            </a:r>
            <a:r>
              <a:rPr lang="en-US" sz="2400" dirty="0"/>
              <a:t>FOB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14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609600"/>
            <a:ext cx="10260634" cy="5151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Справочники--Данные проекта (</a:t>
            </a:r>
            <a:r>
              <a:rPr lang="en-US" dirty="0" smtClean="0"/>
              <a:t>Features)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5780" y="1253019"/>
            <a:ext cx="11449272" cy="4912285"/>
          </a:xfrm>
        </p:spPr>
        <p:txBody>
          <a:bodyPr>
            <a:normAutofit/>
          </a:bodyPr>
          <a:lstStyle/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Тип оплаты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Тип уровня цен </a:t>
            </a:r>
            <a:r>
              <a:rPr lang="ru-RU" sz="2400" dirty="0" smtClean="0"/>
              <a:t>продажи (Цена 1 -</a:t>
            </a:r>
            <a:r>
              <a:rPr lang="en-US" sz="2400" dirty="0" smtClean="0"/>
              <a:t> N</a:t>
            </a:r>
            <a:r>
              <a:rPr lang="ru-RU" sz="2400" dirty="0" smtClean="0"/>
              <a:t>)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Тип </a:t>
            </a:r>
            <a:r>
              <a:rPr lang="ru-RU" sz="2400" dirty="0" smtClean="0"/>
              <a:t>скидок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Тип доставки </a:t>
            </a:r>
            <a:r>
              <a:rPr lang="ru-RU" sz="2400" dirty="0" smtClean="0"/>
              <a:t>(Авто / Авиа / ЖД /склад-склад /дверь-дверь/ </a:t>
            </a:r>
            <a:r>
              <a:rPr lang="en-US" sz="2400" dirty="0" smtClean="0"/>
              <a:t>SEA FCL</a:t>
            </a:r>
            <a:r>
              <a:rPr lang="ru-RU" sz="2400" dirty="0" smtClean="0"/>
              <a:t> /</a:t>
            </a:r>
            <a:r>
              <a:rPr lang="en-US" sz="2400" dirty="0" smtClean="0"/>
              <a:t> SEA LCL</a:t>
            </a:r>
            <a:r>
              <a:rPr lang="ru-RU" sz="2400" dirty="0" smtClean="0"/>
              <a:t>)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Грузоперевозчики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</a:t>
            </a:r>
            <a:r>
              <a:rPr lang="ru-RU" sz="2400" dirty="0" smtClean="0"/>
              <a:t>ип рекламаций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Статусы состояния заказа.</a:t>
            </a:r>
            <a:endParaRPr lang="ru-RU" sz="2400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35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</a:t>
            </a:r>
            <a:r>
              <a:rPr lang="en-US" dirty="0" smtClean="0"/>
              <a:t> (</a:t>
            </a:r>
            <a:r>
              <a:rPr lang="ru-RU" dirty="0" smtClean="0"/>
              <a:t>общий) управления справочников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447" y="980728"/>
            <a:ext cx="12071076" cy="5184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" name="Rounded Rectangle 5"/>
          <p:cNvSpPr/>
          <p:nvPr/>
        </p:nvSpPr>
        <p:spPr>
          <a:xfrm>
            <a:off x="333772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Выбор фильтра</a:t>
            </a:r>
          </a:p>
        </p:txBody>
      </p:sp>
      <p:sp>
        <p:nvSpPr>
          <p:cNvPr id="7" name="Down Arrow 6"/>
          <p:cNvSpPr/>
          <p:nvPr/>
        </p:nvSpPr>
        <p:spPr>
          <a:xfrm>
            <a:off x="2854052" y="1268760"/>
            <a:ext cx="288032" cy="288032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8" name="Rounded Rectangle 7"/>
          <p:cNvSpPr/>
          <p:nvPr/>
        </p:nvSpPr>
        <p:spPr>
          <a:xfrm>
            <a:off x="3502124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Поиск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6022404" y="1268760"/>
            <a:ext cx="216024" cy="288032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0" name="Rounded Rectangle 9"/>
          <p:cNvSpPr/>
          <p:nvPr/>
        </p:nvSpPr>
        <p:spPr>
          <a:xfrm>
            <a:off x="638244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Поиск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18548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7966620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Копия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614692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Обнов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910836" y="1196752"/>
            <a:ext cx="1008112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</a:t>
            </a:r>
            <a:endParaRPr lang="ru-RU" dirty="0" err="1" smtClean="0"/>
          </a:p>
        </p:txBody>
      </p:sp>
      <p:sp>
        <p:nvSpPr>
          <p:cNvPr id="15" name="Down Arrow 14"/>
          <p:cNvSpPr/>
          <p:nvPr/>
        </p:nvSpPr>
        <p:spPr>
          <a:xfrm>
            <a:off x="10630916" y="1268760"/>
            <a:ext cx="279648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6" name="6-Point Star 15"/>
          <p:cNvSpPr/>
          <p:nvPr/>
        </p:nvSpPr>
        <p:spPr>
          <a:xfrm>
            <a:off x="549796" y="242088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7" name="Rectangle 16"/>
          <p:cNvSpPr/>
          <p:nvPr/>
        </p:nvSpPr>
        <p:spPr>
          <a:xfrm>
            <a:off x="189756" y="2420888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8" name="Rounded Rectangle 17"/>
          <p:cNvSpPr/>
          <p:nvPr/>
        </p:nvSpPr>
        <p:spPr>
          <a:xfrm>
            <a:off x="981844" y="2348880"/>
            <a:ext cx="50405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014292" y="2348880"/>
            <a:ext cx="230425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Пол наименование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390556" y="2348880"/>
            <a:ext cx="93610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Связи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85900" y="2348880"/>
            <a:ext cx="108012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98668" y="2348880"/>
            <a:ext cx="94657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Связи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86100" y="2348880"/>
            <a:ext cx="172819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566020" y="2348880"/>
            <a:ext cx="72008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81844" y="2924944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Записи 1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342884" y="2924944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134972" y="2924944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4" name="Rounded Rectangle 33"/>
          <p:cNvSpPr/>
          <p:nvPr/>
        </p:nvSpPr>
        <p:spPr>
          <a:xfrm>
            <a:off x="261764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 записи/ стр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66220" y="5445224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[1] [2] [3] [4] [5]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406780" y="2348880"/>
            <a:ext cx="86409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39" name="6-Point Star 38"/>
          <p:cNvSpPr/>
          <p:nvPr/>
        </p:nvSpPr>
        <p:spPr>
          <a:xfrm>
            <a:off x="549796" y="299695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189756" y="306896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9262764" y="1196752"/>
            <a:ext cx="576064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4870276" y="24208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3" name="Down Arrow 42"/>
          <p:cNvSpPr/>
          <p:nvPr/>
        </p:nvSpPr>
        <p:spPr>
          <a:xfrm>
            <a:off x="7174532" y="24208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4" name="Down Arrow 43"/>
          <p:cNvSpPr/>
          <p:nvPr/>
        </p:nvSpPr>
        <p:spPr>
          <a:xfrm>
            <a:off x="1989956" y="5517232"/>
            <a:ext cx="216024" cy="2160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5" name="Rounded Rectangle 44"/>
          <p:cNvSpPr/>
          <p:nvPr/>
        </p:nvSpPr>
        <p:spPr>
          <a:xfrm>
            <a:off x="981844" y="3429000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Записи 2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0342884" y="3429000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134972" y="342900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8" name="6-Point Star 47"/>
          <p:cNvSpPr/>
          <p:nvPr/>
        </p:nvSpPr>
        <p:spPr>
          <a:xfrm>
            <a:off x="549796" y="350100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9" name="Rectangle 48"/>
          <p:cNvSpPr/>
          <p:nvPr/>
        </p:nvSpPr>
        <p:spPr>
          <a:xfrm>
            <a:off x="189756" y="3573016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0" name="Rounded Rectangle 49"/>
          <p:cNvSpPr/>
          <p:nvPr/>
        </p:nvSpPr>
        <p:spPr>
          <a:xfrm>
            <a:off x="981844" y="3933056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Записи 3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0342884" y="3933056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134972" y="393305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3" name="6-Point Star 52"/>
          <p:cNvSpPr/>
          <p:nvPr/>
        </p:nvSpPr>
        <p:spPr>
          <a:xfrm>
            <a:off x="549796" y="3933056"/>
            <a:ext cx="360040" cy="360040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4" name="Rectangle 53"/>
          <p:cNvSpPr/>
          <p:nvPr/>
        </p:nvSpPr>
        <p:spPr>
          <a:xfrm>
            <a:off x="189756" y="4005064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5" name="Rounded Rectangle 54"/>
          <p:cNvSpPr/>
          <p:nvPr/>
        </p:nvSpPr>
        <p:spPr>
          <a:xfrm>
            <a:off x="981844" y="4437112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Записи 4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0342884" y="4437112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134972" y="443711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8" name="6-Point Star 57"/>
          <p:cNvSpPr/>
          <p:nvPr/>
        </p:nvSpPr>
        <p:spPr>
          <a:xfrm>
            <a:off x="549796" y="443711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9" name="Rectangle 58"/>
          <p:cNvSpPr/>
          <p:nvPr/>
        </p:nvSpPr>
        <p:spPr>
          <a:xfrm>
            <a:off x="189756" y="450912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Rounded Rectangle 59"/>
          <p:cNvSpPr/>
          <p:nvPr/>
        </p:nvSpPr>
        <p:spPr>
          <a:xfrm>
            <a:off x="9046740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20252 записи</a:t>
            </a:r>
          </a:p>
        </p:txBody>
      </p:sp>
      <p:sp>
        <p:nvSpPr>
          <p:cNvPr id="62" name="Action Button: Back or Previous 61">
            <a:hlinkClick r:id="" action="ppaction://hlinkshowjump?jump=previousslide" highlightClick="1"/>
          </p:cNvPr>
          <p:cNvSpPr/>
          <p:nvPr/>
        </p:nvSpPr>
        <p:spPr>
          <a:xfrm>
            <a:off x="3862164" y="5445224"/>
            <a:ext cx="360040" cy="360040"/>
          </a:xfrm>
          <a:prstGeom prst="actionButtonBackPrevio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3" name="Action Button: Forward or Next 62">
            <a:hlinkClick r:id="" action="ppaction://hlinkshowjump?jump=nextslide" highlightClick="1"/>
          </p:cNvPr>
          <p:cNvSpPr/>
          <p:nvPr/>
        </p:nvSpPr>
        <p:spPr>
          <a:xfrm>
            <a:off x="6598468" y="5445224"/>
            <a:ext cx="432048" cy="360040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1121</TotalTime>
  <Words>2078</Words>
  <Application>Microsoft Office PowerPoint</Application>
  <PresentationFormat>Custom</PresentationFormat>
  <Paragraphs>652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ＭＳ ゴシック</vt:lpstr>
      <vt:lpstr>Arial</vt:lpstr>
      <vt:lpstr>Calibri</vt:lpstr>
      <vt:lpstr>Wingdings</vt:lpstr>
      <vt:lpstr>Project planning overview presentation</vt:lpstr>
      <vt:lpstr>yatOyat Project Overview</vt:lpstr>
      <vt:lpstr>Цель проекта (Project Goals)</vt:lpstr>
      <vt:lpstr>Участники (Stakeholders)</vt:lpstr>
      <vt:lpstr>Уровени проекта – project levels</vt:lpstr>
      <vt:lpstr>Technology</vt:lpstr>
      <vt:lpstr>Справочники--Данные проекта (Features)</vt:lpstr>
      <vt:lpstr>Справочники--Данные проекта (Features)</vt:lpstr>
      <vt:lpstr>Справочники--Данные проекта (Features)</vt:lpstr>
      <vt:lpstr>Формат (общий) управления справочников</vt:lpstr>
      <vt:lpstr>Формат управления справочников – Элементы - 01</vt:lpstr>
      <vt:lpstr>Формат управления справочников – Элементы - 02</vt:lpstr>
      <vt:lpstr>Формат управления справочников – Элементы - 03</vt:lpstr>
      <vt:lpstr>Формат управления справочников – Issue +++</vt:lpstr>
      <vt:lpstr>Формат управления справочников – Issue +++</vt:lpstr>
      <vt:lpstr>Формат (общий) создания элемента справочников</vt:lpstr>
      <vt:lpstr>Формат (общий) создания элемента справочников - 01</vt:lpstr>
      <vt:lpstr>Формат загрузки справочников (общий)</vt:lpstr>
      <vt:lpstr>Правила и инструкций ЗАГРУЗКИ ФАЙЛА</vt:lpstr>
      <vt:lpstr>Формат загрузки справочников – Issue +++</vt:lpstr>
      <vt:lpstr>Языки (Users) – справочник – Атрибуты</vt:lpstr>
      <vt:lpstr>Языки (Users) - Формат управления справочника</vt:lpstr>
      <vt:lpstr>Языки (Users) -- Формат Add/Edit элемента справочника</vt:lpstr>
      <vt:lpstr>Языки (Users) – управление справочника – Real View</vt:lpstr>
      <vt:lpstr>Языки (Users) – справочник – Add/Edit – Real View</vt:lpstr>
      <vt:lpstr>Языки (Users) – справочник – Issue +++</vt:lpstr>
      <vt:lpstr>Страны (Countries) – справочник – Атрибуты +++</vt:lpstr>
      <vt:lpstr>Страны (Countries) - Формат управления</vt:lpstr>
      <vt:lpstr>Страны (Countries) -- Формат Add/Edit элемента справочника</vt:lpstr>
      <vt:lpstr>Страны (Countries) - Формат управления – Real View</vt:lpstr>
      <vt:lpstr>Страны (Countries) – Add / Edit элемента – Real View</vt:lpstr>
      <vt:lpstr> Страны справочник – Issue +++</vt:lpstr>
      <vt:lpstr>Валюты (Currencies) – справочник – Атрибуты +++</vt:lpstr>
      <vt:lpstr>Валюты (Currencies) - Формат управления +++</vt:lpstr>
      <vt:lpstr>Валюты (Currencies) - Формат Add/Edit элемента справочника +++</vt:lpstr>
      <vt:lpstr>Валюты (Currencies) – Формат управления – Real View</vt:lpstr>
      <vt:lpstr>Валюты (Currencies) – Issues +++</vt:lpstr>
      <vt:lpstr>Категория продукций (обл бизнеса) спр – форма упр.</vt:lpstr>
      <vt:lpstr>Категория продукций (обл бизнеса) – форма упр. Add/Edit элемента спр</vt:lpstr>
      <vt:lpstr>Категория продукций (обл бизнеса) – Пример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Sanjay Sharma</dc:creator>
  <cp:lastModifiedBy>Sanjay Sharma</cp:lastModifiedBy>
  <cp:revision>181</cp:revision>
  <dcterms:created xsi:type="dcterms:W3CDTF">2018-08-29T19:54:37Z</dcterms:created>
  <dcterms:modified xsi:type="dcterms:W3CDTF">2018-09-10T10:41:19Z</dcterms:modified>
</cp:coreProperties>
</file>