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0"/>
  </p:notesMasterIdLst>
  <p:handoutMasterIdLst>
    <p:handoutMasterId r:id="rId11"/>
  </p:handoutMasterIdLst>
  <p:sldIdLst>
    <p:sldId id="268" r:id="rId2"/>
    <p:sldId id="271" r:id="rId3"/>
    <p:sldId id="294" r:id="rId4"/>
    <p:sldId id="324" r:id="rId5"/>
    <p:sldId id="291" r:id="rId6"/>
    <p:sldId id="288" r:id="rId7"/>
    <p:sldId id="296" r:id="rId8"/>
    <p:sldId id="29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harma" initials="SS" lastIdx="0" clrIdx="0">
    <p:extLst>
      <p:ext uri="{19B8F6BF-5375-455C-9EA6-DF929625EA0E}">
        <p15:presenceInfo xmlns:p15="http://schemas.microsoft.com/office/powerpoint/2012/main" userId="960c8b179060cf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91" d="100"/>
          <a:sy n="91" d="100"/>
        </p:scale>
        <p:origin x="534" y="9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11/11/2018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11/11/2018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16758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324522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44136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01595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37507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11/11/2018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11/11/2018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11/11/2018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11/11/2018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11/11/2018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11/11/2018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11/11/2018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11/11/2018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11/11/2018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11/11/2018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11/11/2018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11/11/2018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11/11/2018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800" dirty="0" err="1" smtClean="0">
                <a:solidFill>
                  <a:srgbClr val="00B050"/>
                </a:solidFill>
              </a:rPr>
              <a:t>y</a:t>
            </a:r>
            <a:r>
              <a:rPr lang="en-US" sz="8800" dirty="0" err="1" smtClean="0">
                <a:solidFill>
                  <a:srgbClr val="FFC000"/>
                </a:solidFill>
              </a:rPr>
              <a:t>at</a:t>
            </a:r>
            <a:r>
              <a:rPr lang="en-US" sz="8800" dirty="0" err="1" smtClean="0">
                <a:solidFill>
                  <a:srgbClr val="00B0F0"/>
                </a:solidFill>
              </a:rPr>
              <a:t>O</a:t>
            </a:r>
            <a:r>
              <a:rPr lang="en-US" sz="8800" dirty="0" err="1" smtClean="0">
                <a:solidFill>
                  <a:srgbClr val="00B050"/>
                </a:solidFill>
              </a:rPr>
              <a:t>y</a:t>
            </a:r>
            <a:r>
              <a:rPr lang="en-US" sz="8800" dirty="0" err="1" smtClean="0">
                <a:solidFill>
                  <a:srgbClr val="FFC000"/>
                </a:solidFill>
              </a:rPr>
              <a:t>at</a:t>
            </a:r>
            <a:r>
              <a:rPr lang="en-US" dirty="0"/>
              <a:t/>
            </a:r>
            <a:br>
              <a:rPr lang="en-US" dirty="0"/>
            </a:br>
            <a:r>
              <a:rPr lang="en-US" dirty="0" smtClean="0"/>
              <a:t>Project </a:t>
            </a:r>
            <a:r>
              <a:rPr lang="en-US" dirty="0"/>
              <a:t>Overview</a:t>
            </a:r>
          </a:p>
        </p:txBody>
      </p:sp>
      <p:sp>
        <p:nvSpPr>
          <p:cNvPr id="3" name="Content Placeholder 2"/>
          <p:cNvSpPr>
            <a:spLocks noGrp="1"/>
          </p:cNvSpPr>
          <p:nvPr>
            <p:ph type="subTitle" idx="1"/>
          </p:nvPr>
        </p:nvSpPr>
        <p:spPr/>
        <p:txBody>
          <a:bodyPr/>
          <a:lstStyle/>
          <a:p>
            <a:r>
              <a:rPr lang="en-US" dirty="0" smtClean="0"/>
              <a:t>Project IT </a:t>
            </a:r>
            <a:r>
              <a:rPr lang="en-US" dirty="0" err="1" smtClean="0"/>
              <a:t>yty</a:t>
            </a:r>
            <a:r>
              <a:rPr lang="en-US" dirty="0" smtClean="0"/>
              <a:t> 1.0 </a:t>
            </a:r>
            <a:r>
              <a:rPr lang="en-US" dirty="0"/>
              <a:t>| </a:t>
            </a:r>
            <a:r>
              <a:rPr lang="en-US" dirty="0" err="1" smtClean="0"/>
              <a:t>yatOyat</a:t>
            </a:r>
            <a:r>
              <a:rPr lang="ru-RU" dirty="0" smtClean="0"/>
              <a:t> </a:t>
            </a:r>
            <a:r>
              <a:rPr lang="en-US" dirty="0" smtClean="0"/>
              <a:t>LLC.| </a:t>
            </a:r>
            <a:r>
              <a:rPr lang="en-US" dirty="0" err="1" smtClean="0"/>
              <a:t>yOy</a:t>
            </a:r>
            <a:r>
              <a:rPr lang="en-US" dirty="0" smtClean="0"/>
              <a:t> team</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a:t>
            </a:r>
            <a:r>
              <a:rPr lang="en-US" dirty="0" smtClean="0"/>
              <a:t> (</a:t>
            </a:r>
            <a:r>
              <a:rPr lang="ru-RU" dirty="0" smtClean="0"/>
              <a:t>общий) управления справочников</a:t>
            </a:r>
            <a:endParaRPr lang="en-US" dirty="0"/>
          </a:p>
        </p:txBody>
      </p:sp>
      <p:sp>
        <p:nvSpPr>
          <p:cNvPr id="5" name="Rectangle 4"/>
          <p:cNvSpPr/>
          <p:nvPr/>
        </p:nvSpPr>
        <p:spPr>
          <a:xfrm>
            <a:off x="82447" y="1052736"/>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 name="Rounded Rectangle 5"/>
          <p:cNvSpPr/>
          <p:nvPr/>
        </p:nvSpPr>
        <p:spPr>
          <a:xfrm>
            <a:off x="333772"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фильтра</a:t>
            </a:r>
          </a:p>
        </p:txBody>
      </p:sp>
      <p:sp>
        <p:nvSpPr>
          <p:cNvPr id="7" name="Down Arrow 6"/>
          <p:cNvSpPr/>
          <p:nvPr/>
        </p:nvSpPr>
        <p:spPr>
          <a:xfrm>
            <a:off x="2854052" y="1268760"/>
            <a:ext cx="288032" cy="288032"/>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350212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t>Поиск                               </a:t>
            </a:r>
            <a:r>
              <a:rPr lang="ru-RU" dirty="0" smtClean="0">
                <a:solidFill>
                  <a:srgbClr val="FF0000"/>
                </a:solidFill>
              </a:rPr>
              <a:t>х</a:t>
            </a:r>
          </a:p>
        </p:txBody>
      </p:sp>
      <p:sp>
        <p:nvSpPr>
          <p:cNvPr id="9" name="Oval Callout 8"/>
          <p:cNvSpPr/>
          <p:nvPr/>
        </p:nvSpPr>
        <p:spPr>
          <a:xfrm>
            <a:off x="602240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63824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7318548"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7966620"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8614692"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4" name="Rounded Rectangle 13"/>
          <p:cNvSpPr/>
          <p:nvPr/>
        </p:nvSpPr>
        <p:spPr>
          <a:xfrm>
            <a:off x="9910836"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15" name="Down Arrow 14"/>
          <p:cNvSpPr/>
          <p:nvPr/>
        </p:nvSpPr>
        <p:spPr>
          <a:xfrm>
            <a:off x="10630916"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8" name="Rounded Rectangle 17"/>
          <p:cNvSpPr/>
          <p:nvPr/>
        </p:nvSpPr>
        <p:spPr>
          <a:xfrm>
            <a:off x="1989956" y="2348880"/>
            <a:ext cx="5040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19" name="Rounded Rectangle 18"/>
          <p:cNvSpPr/>
          <p:nvPr/>
        </p:nvSpPr>
        <p:spPr>
          <a:xfrm>
            <a:off x="6022404" y="2348880"/>
            <a:ext cx="23042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 наименование</a:t>
            </a:r>
          </a:p>
        </p:txBody>
      </p:sp>
      <p:sp>
        <p:nvSpPr>
          <p:cNvPr id="20" name="Rounded Rectangle 19"/>
          <p:cNvSpPr/>
          <p:nvPr/>
        </p:nvSpPr>
        <p:spPr>
          <a:xfrm>
            <a:off x="8326660" y="2348880"/>
            <a:ext cx="936104"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Связи</a:t>
            </a:r>
            <a:endParaRPr lang="ru-RU" dirty="0" smtClean="0">
              <a:solidFill>
                <a:schemeClr val="tx1"/>
              </a:solidFill>
            </a:endParaRPr>
          </a:p>
        </p:txBody>
      </p:sp>
      <p:sp>
        <p:nvSpPr>
          <p:cNvPr id="22" name="Rounded Rectangle 21"/>
          <p:cNvSpPr/>
          <p:nvPr/>
        </p:nvSpPr>
        <p:spPr>
          <a:xfrm>
            <a:off x="2494012" y="2348880"/>
            <a:ext cx="108012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3" name="Rounded Rectangle 22"/>
          <p:cNvSpPr/>
          <p:nvPr/>
        </p:nvSpPr>
        <p:spPr>
          <a:xfrm>
            <a:off x="9262764" y="2348880"/>
            <a:ext cx="94657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Связи</a:t>
            </a:r>
            <a:endParaRPr lang="ru-RU" dirty="0" smtClean="0">
              <a:solidFill>
                <a:schemeClr val="tx1"/>
              </a:solidFill>
            </a:endParaRPr>
          </a:p>
        </p:txBody>
      </p:sp>
      <p:sp>
        <p:nvSpPr>
          <p:cNvPr id="24" name="Rounded Rectangle 23"/>
          <p:cNvSpPr/>
          <p:nvPr/>
        </p:nvSpPr>
        <p:spPr>
          <a:xfrm>
            <a:off x="4294212" y="2348880"/>
            <a:ext cx="172819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Наименование</a:t>
            </a:r>
            <a:r>
              <a:rPr lang="ru-RU" dirty="0" smtClean="0">
                <a:solidFill>
                  <a:schemeClr val="tx1"/>
                </a:solidFill>
              </a:rPr>
              <a:t> </a:t>
            </a:r>
          </a:p>
        </p:txBody>
      </p:sp>
      <p:sp>
        <p:nvSpPr>
          <p:cNvPr id="25" name="Rounded Rectangle 24"/>
          <p:cNvSpPr/>
          <p:nvPr/>
        </p:nvSpPr>
        <p:spPr>
          <a:xfrm>
            <a:off x="3574132" y="2348880"/>
            <a:ext cx="72008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a:t>
            </a:r>
          </a:p>
        </p:txBody>
      </p:sp>
      <p:sp>
        <p:nvSpPr>
          <p:cNvPr id="26" name="Rounded Rectangle 25"/>
          <p:cNvSpPr/>
          <p:nvPr/>
        </p:nvSpPr>
        <p:spPr>
          <a:xfrm>
            <a:off x="981844" y="2924944"/>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1</a:t>
            </a:r>
          </a:p>
        </p:txBody>
      </p:sp>
      <p:sp>
        <p:nvSpPr>
          <p:cNvPr id="27" name="Rounded Rectangle 26"/>
          <p:cNvSpPr/>
          <p:nvPr/>
        </p:nvSpPr>
        <p:spPr>
          <a:xfrm>
            <a:off x="10342884" y="2924944"/>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8" name="Rounded Rectangle 37"/>
          <p:cNvSpPr/>
          <p:nvPr/>
        </p:nvSpPr>
        <p:spPr>
          <a:xfrm>
            <a:off x="1053852" y="2348880"/>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926276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2" name="Down Arrow 41"/>
          <p:cNvSpPr/>
          <p:nvPr/>
        </p:nvSpPr>
        <p:spPr>
          <a:xfrm>
            <a:off x="5806380" y="242088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3" name="Down Arrow 42"/>
          <p:cNvSpPr/>
          <p:nvPr/>
        </p:nvSpPr>
        <p:spPr>
          <a:xfrm>
            <a:off x="8110636" y="242088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5" name="Rounded Rectangle 44"/>
          <p:cNvSpPr/>
          <p:nvPr/>
        </p:nvSpPr>
        <p:spPr>
          <a:xfrm>
            <a:off x="981844" y="3429000"/>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2</a:t>
            </a:r>
          </a:p>
        </p:txBody>
      </p:sp>
      <p:sp>
        <p:nvSpPr>
          <p:cNvPr id="46" name="Rounded Rectangle 45"/>
          <p:cNvSpPr/>
          <p:nvPr/>
        </p:nvSpPr>
        <p:spPr>
          <a:xfrm>
            <a:off x="10342884" y="3429000"/>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0" name="Rounded Rectangle 49"/>
          <p:cNvSpPr/>
          <p:nvPr/>
        </p:nvSpPr>
        <p:spPr>
          <a:xfrm>
            <a:off x="981844" y="3933056"/>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3</a:t>
            </a:r>
          </a:p>
        </p:txBody>
      </p:sp>
      <p:sp>
        <p:nvSpPr>
          <p:cNvPr id="51" name="Rounded Rectangle 50"/>
          <p:cNvSpPr/>
          <p:nvPr/>
        </p:nvSpPr>
        <p:spPr>
          <a:xfrm>
            <a:off x="10342884" y="3933056"/>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5" name="Rounded Rectangle 54"/>
          <p:cNvSpPr/>
          <p:nvPr/>
        </p:nvSpPr>
        <p:spPr>
          <a:xfrm>
            <a:off x="981844" y="4437112"/>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4</a:t>
            </a:r>
          </a:p>
        </p:txBody>
      </p:sp>
      <p:sp>
        <p:nvSpPr>
          <p:cNvPr id="56" name="Rounded Rectangle 55"/>
          <p:cNvSpPr/>
          <p:nvPr/>
        </p:nvSpPr>
        <p:spPr>
          <a:xfrm>
            <a:off x="10342884" y="4437112"/>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20252 записи</a:t>
            </a:r>
          </a:p>
        </p:txBody>
      </p:sp>
      <p:sp>
        <p:nvSpPr>
          <p:cNvPr id="62" name="Action Button: Back or Previous 6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3" name="Action Button: Forward or Next 62">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1" name="Sun 60"/>
          <p:cNvSpPr/>
          <p:nvPr/>
        </p:nvSpPr>
        <p:spPr>
          <a:xfrm>
            <a:off x="10342884" y="2348880"/>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Формат </a:t>
            </a:r>
            <a:r>
              <a:rPr lang="en-US" dirty="0"/>
              <a:t>(</a:t>
            </a:r>
            <a:r>
              <a:rPr lang="ru-RU" dirty="0"/>
              <a:t>общий) создания элемента </a:t>
            </a:r>
            <a:r>
              <a:rPr lang="ru-RU" dirty="0" smtClean="0"/>
              <a:t>справочников</a:t>
            </a:r>
            <a:r>
              <a:rPr lang="en-US" dirty="0" smtClean="0"/>
              <a:t> </a:t>
            </a:r>
            <a:r>
              <a:rPr lang="ru-RU" dirty="0" smtClean="0"/>
              <a:t>- 01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66742594"/>
              </p:ext>
            </p:extLst>
          </p:nvPr>
        </p:nvGraphicFramePr>
        <p:xfrm>
          <a:off x="189756" y="980727"/>
          <a:ext cx="11737305" cy="5511660"/>
        </p:xfrm>
        <a:graphic>
          <a:graphicData uri="http://schemas.openxmlformats.org/drawingml/2006/table">
            <a:tbl>
              <a:tblPr firstRow="1" bandRow="1">
                <a:tableStyleId>{0E3FDE45-AF77-4B5C-9715-49D594BDF05E}</a:tableStyleId>
              </a:tblPr>
              <a:tblGrid>
                <a:gridCol w="2376264">
                  <a:extLst>
                    <a:ext uri="{9D8B030D-6E8A-4147-A177-3AD203B41FA5}">
                      <a16:colId xmlns:a16="http://schemas.microsoft.com/office/drawing/2014/main" val="717790832"/>
                    </a:ext>
                  </a:extLst>
                </a:gridCol>
                <a:gridCol w="1368152">
                  <a:extLst>
                    <a:ext uri="{9D8B030D-6E8A-4147-A177-3AD203B41FA5}">
                      <a16:colId xmlns:a16="http://schemas.microsoft.com/office/drawing/2014/main" val="1157148954"/>
                    </a:ext>
                  </a:extLst>
                </a:gridCol>
                <a:gridCol w="1800200">
                  <a:extLst>
                    <a:ext uri="{9D8B030D-6E8A-4147-A177-3AD203B41FA5}">
                      <a16:colId xmlns:a16="http://schemas.microsoft.com/office/drawing/2014/main" val="1985719331"/>
                    </a:ext>
                  </a:extLst>
                </a:gridCol>
                <a:gridCol w="3845228">
                  <a:extLst>
                    <a:ext uri="{9D8B030D-6E8A-4147-A177-3AD203B41FA5}">
                      <a16:colId xmlns:a16="http://schemas.microsoft.com/office/drawing/2014/main" val="2311051406"/>
                    </a:ext>
                  </a:extLst>
                </a:gridCol>
                <a:gridCol w="2347461">
                  <a:extLst>
                    <a:ext uri="{9D8B030D-6E8A-4147-A177-3AD203B41FA5}">
                      <a16:colId xmlns:a16="http://schemas.microsoft.com/office/drawing/2014/main" val="919318157"/>
                    </a:ext>
                  </a:extLst>
                </a:gridCol>
              </a:tblGrid>
              <a:tr h="66792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en-US" dirty="0" smtClean="0">
                          <a:solidFill>
                            <a:srgbClr val="00B0F0"/>
                          </a:solidFill>
                        </a:rPr>
                        <a:t>TAB</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20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Дата записи</a:t>
                      </a:r>
                    </a:p>
                  </a:txBody>
                  <a:tcPr/>
                </a:tc>
                <a:tc>
                  <a:txBody>
                    <a:bodyPr/>
                    <a:lstStyle/>
                    <a:p>
                      <a:endParaRPr lang="ru-RU" sz="1400" dirty="0"/>
                    </a:p>
                  </a:txBody>
                  <a:tcPr/>
                </a:tc>
                <a:tc>
                  <a:txBody>
                    <a:bodyPr/>
                    <a:lstStyle/>
                    <a:p>
                      <a:r>
                        <a:rPr lang="en-US" sz="1400" dirty="0" smtClean="0"/>
                        <a:t>TAB-1 (</a:t>
                      </a:r>
                      <a:r>
                        <a:rPr lang="ru-RU" sz="1400" dirty="0" smtClean="0"/>
                        <a:t>Основной)</a:t>
                      </a:r>
                      <a:endParaRPr lang="ru-RU" sz="1400" dirty="0"/>
                    </a:p>
                  </a:txBody>
                  <a:tcPr/>
                </a:tc>
                <a:tc>
                  <a:txBody>
                    <a:bodyPr/>
                    <a:lstStyle/>
                    <a:p>
                      <a:endParaRPr lang="ru-RU" sz="1400" dirty="0"/>
                    </a:p>
                  </a:txBody>
                  <a:tcPr/>
                </a:tc>
                <a:tc>
                  <a:txBody>
                    <a:bodyPr/>
                    <a:lstStyle/>
                    <a:p>
                      <a:endParaRPr lang="ru-RU" sz="1400" dirty="0"/>
                    </a:p>
                  </a:txBody>
                  <a:tcPr/>
                </a:tc>
                <a:extLst>
                  <a:ext uri="{0D108BD9-81ED-4DB2-BD59-A6C34878D82A}">
                    <a16:rowId xmlns:a16="http://schemas.microsoft.com/office/drawing/2014/main" val="2312872953"/>
                  </a:ext>
                </a:extLst>
              </a:tr>
              <a:tr h="320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Пользователь</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endParaRPr lang="ru-RU" sz="1400" dirty="0"/>
                    </a:p>
                  </a:txBody>
                  <a:tcPr/>
                </a:tc>
                <a:extLst>
                  <a:ext uri="{0D108BD9-81ED-4DB2-BD59-A6C34878D82A}">
                    <a16:rowId xmlns:a16="http://schemas.microsoft.com/office/drawing/2014/main" val="2132135721"/>
                  </a:ext>
                </a:extLst>
              </a:tr>
              <a:tr h="320233">
                <a:tc>
                  <a:txBody>
                    <a:bodyPr/>
                    <a:lstStyle/>
                    <a:p>
                      <a:r>
                        <a:rPr lang="ru-RU" sz="1400" dirty="0" smtClean="0"/>
                        <a:t>Выбор</a:t>
                      </a:r>
                      <a:r>
                        <a:rPr lang="ru-RU" sz="1400" baseline="0" dirty="0" smtClean="0"/>
                        <a:t> языка</a:t>
                      </a:r>
                      <a:endParaRPr lang="ru-RU" sz="1400" dirty="0"/>
                    </a:p>
                  </a:txBody>
                  <a:tcPr/>
                </a:tc>
                <a:tc>
                  <a:txBody>
                    <a:bodyPr/>
                    <a:lstStyle/>
                    <a:p>
                      <a:r>
                        <a:rPr lang="en-US" sz="1400" dirty="0" smtClean="0"/>
                        <a:t>Drop</a:t>
                      </a:r>
                      <a:r>
                        <a:rPr lang="en-US" sz="1400" baseline="0" dirty="0" smtClean="0"/>
                        <a:t> List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1400" dirty="0" smtClean="0"/>
                        <a:t>RU</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t>
                      </a:r>
                      <a:r>
                        <a:rPr lang="ru-RU" sz="1400" baseline="0" dirty="0" smtClean="0"/>
                        <a:t>язык при входе</a:t>
                      </a:r>
                      <a:endParaRPr lang="ru-RU" sz="1400" dirty="0"/>
                    </a:p>
                  </a:txBody>
                  <a:tcPr/>
                </a:tc>
                <a:extLst>
                  <a:ext uri="{0D108BD9-81ED-4DB2-BD59-A6C34878D82A}">
                    <a16:rowId xmlns:a16="http://schemas.microsoft.com/office/drawing/2014/main" val="1454737738"/>
                  </a:ext>
                </a:extLst>
              </a:tr>
              <a:tr h="323379">
                <a:tc>
                  <a:txBody>
                    <a:bodyPr/>
                    <a:lstStyle/>
                    <a:p>
                      <a:r>
                        <a:rPr lang="ru-RU" sz="1400" dirty="0" smtClean="0"/>
                        <a:t>Статус</a:t>
                      </a:r>
                      <a:endParaRPr lang="ru-RU" sz="1400" dirty="0"/>
                    </a:p>
                  </a:txBody>
                  <a:tcPr/>
                </a:tc>
                <a:tc>
                  <a:txBody>
                    <a:bodyPr/>
                    <a:lstStyle/>
                    <a:p>
                      <a:r>
                        <a:rPr lang="en-US" sz="1400" dirty="0" smtClean="0"/>
                        <a:t>Drop</a:t>
                      </a:r>
                      <a:r>
                        <a:rPr lang="en-US" sz="1400" baseline="0" dirty="0" smtClean="0"/>
                        <a:t> List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1400" dirty="0" smtClean="0"/>
                        <a:t>Active</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@Active</a:t>
                      </a:r>
                      <a:endParaRPr lang="ru-RU" sz="1400" dirty="0" smtClean="0"/>
                    </a:p>
                  </a:txBody>
                  <a:tcPr/>
                </a:tc>
                <a:extLst>
                  <a:ext uri="{0D108BD9-81ED-4DB2-BD59-A6C34878D82A}">
                    <a16:rowId xmlns:a16="http://schemas.microsoft.com/office/drawing/2014/main" val="4184587262"/>
                  </a:ext>
                </a:extLst>
              </a:tr>
              <a:tr h="300616">
                <a:tc>
                  <a:txBody>
                    <a:bodyPr/>
                    <a:lstStyle/>
                    <a:p>
                      <a:r>
                        <a:rPr lang="ru-RU" sz="1400" dirty="0" smtClean="0"/>
                        <a:t>Код</a:t>
                      </a:r>
                      <a:r>
                        <a:rPr lang="ru-RU" sz="1400" baseline="0" dirty="0" smtClean="0"/>
                        <a:t> !</a:t>
                      </a:r>
                      <a:endParaRPr lang="ru-RU" sz="1400" dirty="0"/>
                    </a:p>
                  </a:txBody>
                  <a:tcPr/>
                </a:tc>
                <a:tc>
                  <a:txBody>
                    <a:bodyPr/>
                    <a:lstStyle/>
                    <a:p>
                      <a:r>
                        <a:rPr lang="en-US" sz="1400" dirty="0" smtClean="0"/>
                        <a:t>Unique</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Проверка</a:t>
                      </a:r>
                      <a:r>
                        <a:rPr lang="ru-RU" sz="1400" baseline="0" dirty="0" smtClean="0"/>
                        <a:t> при </a:t>
                      </a:r>
                      <a:r>
                        <a:rPr lang="en-US" sz="1400" baseline="0" dirty="0" smtClean="0"/>
                        <a:t>Save</a:t>
                      </a:r>
                      <a:endParaRPr lang="ru-RU" sz="1400" dirty="0" smtClean="0"/>
                    </a:p>
                  </a:txBody>
                  <a:tcPr/>
                </a:tc>
                <a:extLst>
                  <a:ext uri="{0D108BD9-81ED-4DB2-BD59-A6C34878D82A}">
                    <a16:rowId xmlns:a16="http://schemas.microsoft.com/office/drawing/2014/main" val="4221835895"/>
                  </a:ext>
                </a:extLst>
              </a:tr>
              <a:tr h="304087">
                <a:tc>
                  <a:txBody>
                    <a:bodyPr/>
                    <a:lstStyle/>
                    <a:p>
                      <a:r>
                        <a:rPr lang="ru-RU" sz="1400" dirty="0" smtClean="0"/>
                        <a:t>Артикул</a:t>
                      </a:r>
                      <a:endParaRPr lang="ru-RU" sz="1400" dirty="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534716014"/>
                  </a:ext>
                </a:extLst>
              </a:tr>
              <a:tr h="300616">
                <a:tc>
                  <a:txBody>
                    <a:bodyPr/>
                    <a:lstStyle/>
                    <a:p>
                      <a:r>
                        <a:rPr lang="ru-RU" sz="1400" dirty="0" smtClean="0"/>
                        <a:t>Описание</a:t>
                      </a:r>
                      <a:r>
                        <a:rPr lang="ru-RU" sz="1400" baseline="0" dirty="0" smtClean="0"/>
                        <a:t> *</a:t>
                      </a:r>
                      <a:endParaRPr lang="ru-RU" sz="1400" dirty="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037546097"/>
                  </a:ext>
                </a:extLst>
              </a:tr>
              <a:tr h="3430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Полное описание</a:t>
                      </a:r>
                      <a:r>
                        <a:rPr lang="ru-RU" sz="1400" baseline="0" dirty="0" smtClean="0"/>
                        <a:t> *</a:t>
                      </a:r>
                      <a:endParaRPr lang="ru-RU" sz="1400" dirty="0" smtClean="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Копи текст (оно-же)</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269965552"/>
                  </a:ext>
                </a:extLst>
              </a:tr>
              <a:tr h="320233">
                <a:tc>
                  <a:txBody>
                    <a:bodyPr/>
                    <a:lstStyle/>
                    <a:p>
                      <a:r>
                        <a:rPr lang="ru-RU" sz="1400" dirty="0" smtClean="0"/>
                        <a:t>Фото (Основное)</a:t>
                      </a:r>
                      <a:endParaRPr lang="ru-RU" sz="1400" dirty="0"/>
                    </a:p>
                  </a:txBody>
                  <a:tcPr/>
                </a:tc>
                <a:tc>
                  <a:txBody>
                    <a:bodyPr/>
                    <a:lstStyle/>
                    <a:p>
                      <a:r>
                        <a:rPr lang="en-US" sz="1400" dirty="0" smtClean="0"/>
                        <a:t>jpg</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Перемещение порядка</a:t>
                      </a:r>
                    </a:p>
                  </a:txBody>
                  <a:tcPr/>
                </a:tc>
                <a:extLst>
                  <a:ext uri="{0D108BD9-81ED-4DB2-BD59-A6C34878D82A}">
                    <a16:rowId xmlns:a16="http://schemas.microsoft.com/office/drawing/2014/main" val="3499955244"/>
                  </a:ext>
                </a:extLst>
              </a:tr>
              <a:tr h="320233">
                <a:tc>
                  <a:txBody>
                    <a:bodyPr/>
                    <a:lstStyle/>
                    <a:p>
                      <a:r>
                        <a:rPr lang="en-US" sz="1400" dirty="0" smtClean="0"/>
                        <a:t>Brand</a:t>
                      </a:r>
                      <a:r>
                        <a:rPr lang="en-US" sz="1400" baseline="0" dirty="0" smtClean="0"/>
                        <a:t> Owner</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682289402"/>
                  </a:ext>
                </a:extLst>
              </a:tr>
              <a:tr h="300616">
                <a:tc>
                  <a:txBody>
                    <a:bodyPr/>
                    <a:lstStyle/>
                    <a:p>
                      <a:r>
                        <a:rPr lang="ru-RU" sz="1400" dirty="0" smtClean="0"/>
                        <a:t>Тор</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Включить</a:t>
                      </a:r>
                      <a:r>
                        <a:rPr lang="ru-RU" sz="1400" baseline="0" dirty="0" smtClean="0"/>
                        <a:t> э-т в ТОП</a:t>
                      </a:r>
                      <a:endParaRPr lang="ru-RU" sz="1400" dirty="0" smtClean="0"/>
                    </a:p>
                  </a:txBody>
                  <a:tcPr/>
                </a:tc>
                <a:extLst>
                  <a:ext uri="{0D108BD9-81ED-4DB2-BD59-A6C34878D82A}">
                    <a16:rowId xmlns:a16="http://schemas.microsoft.com/office/drawing/2014/main" val="2281009770"/>
                  </a:ext>
                </a:extLst>
              </a:tr>
              <a:tr h="300616">
                <a:tc>
                  <a:txBody>
                    <a:bodyPr/>
                    <a:lstStyle/>
                    <a:p>
                      <a:r>
                        <a:rPr lang="ru-RU" sz="1400" dirty="0" smtClean="0"/>
                        <a:t>Комментария (скрыта)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3566846808"/>
                  </a:ext>
                </a:extLst>
              </a:tr>
              <a:tr h="1052157">
                <a:tc>
                  <a:txBody>
                    <a:bodyPr/>
                    <a:lstStyle/>
                    <a:p>
                      <a:r>
                        <a:rPr lang="ru-RU" sz="1400" dirty="0" smtClean="0"/>
                        <a:t>Комментария (для паказа)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600" b="0" i="0" u="none" strike="noStrike" kern="1200" baseline="0" dirty="0" smtClean="0">
                          <a:solidFill>
                            <a:schemeClr val="tx1"/>
                          </a:solidFill>
                          <a:latin typeface="+mn-lt"/>
                          <a:ea typeface="+mn-ea"/>
                          <a:cs typeface="+mn-cs"/>
                        </a:rPr>
                        <a:t>This "open palette" can be used to convey comments such as minor product changes or manufacturing anomalies in the product that have no impact on the overall application, function, or attribute of the product. </a:t>
                      </a:r>
                    </a:p>
                    <a:p>
                      <a:r>
                        <a:rPr lang="en-US" sz="600" b="0" i="0" u="none" strike="noStrike" kern="1200" baseline="0" dirty="0" smtClean="0">
                          <a:solidFill>
                            <a:schemeClr val="tx1"/>
                          </a:solidFill>
                          <a:latin typeface="+mn-lt"/>
                          <a:ea typeface="+mn-ea"/>
                          <a:cs typeface="+mn-cs"/>
                        </a:rPr>
                        <a:t>This description can also be used to ensure the customer that the product is not blemished or damaged as well</a:t>
                      </a:r>
                      <a:r>
                        <a:rPr lang="en-US" sz="800" b="0" i="0" u="none" strike="noStrike" kern="1200" baseline="0" dirty="0" smtClean="0">
                          <a:solidFill>
                            <a:schemeClr val="tx1"/>
                          </a:solidFill>
                          <a:latin typeface="+mn-lt"/>
                          <a:ea typeface="+mn-ea"/>
                          <a:cs typeface="+mn-cs"/>
                        </a:rPr>
                        <a:t>. </a:t>
                      </a:r>
                      <a:endParaRPr lang="ru-RU"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ASC (2000 Characters) Associated Comments </a:t>
                      </a:r>
                      <a:endParaRPr lang="ru-RU" sz="1200" dirty="0" smtClean="0"/>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35575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Формат </a:t>
            </a:r>
            <a:r>
              <a:rPr lang="en-US" dirty="0"/>
              <a:t>(</a:t>
            </a:r>
            <a:r>
              <a:rPr lang="ru-RU" dirty="0"/>
              <a:t>общий) создания элемента </a:t>
            </a:r>
            <a:r>
              <a:rPr lang="ru-RU" dirty="0" smtClean="0"/>
              <a:t>справочников</a:t>
            </a:r>
            <a:r>
              <a:rPr lang="en-US" dirty="0" smtClean="0"/>
              <a:t> </a:t>
            </a:r>
            <a:r>
              <a:rPr lang="ru-RU" dirty="0" smtClean="0"/>
              <a:t>- 02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8599991"/>
              </p:ext>
            </p:extLst>
          </p:nvPr>
        </p:nvGraphicFramePr>
        <p:xfrm>
          <a:off x="189756" y="908721"/>
          <a:ext cx="11737305" cy="5767287"/>
        </p:xfrm>
        <a:graphic>
          <a:graphicData uri="http://schemas.openxmlformats.org/drawingml/2006/table">
            <a:tbl>
              <a:tblPr firstRow="1" bandRow="1">
                <a:tableStyleId>{0E3FDE45-AF77-4B5C-9715-49D594BDF05E}</a:tableStyleId>
              </a:tblPr>
              <a:tblGrid>
                <a:gridCol w="2347461">
                  <a:extLst>
                    <a:ext uri="{9D8B030D-6E8A-4147-A177-3AD203B41FA5}">
                      <a16:colId xmlns:a16="http://schemas.microsoft.com/office/drawing/2014/main" val="717790832"/>
                    </a:ext>
                  </a:extLst>
                </a:gridCol>
                <a:gridCol w="1252939">
                  <a:extLst>
                    <a:ext uri="{9D8B030D-6E8A-4147-A177-3AD203B41FA5}">
                      <a16:colId xmlns:a16="http://schemas.microsoft.com/office/drawing/2014/main" val="1157148954"/>
                    </a:ext>
                  </a:extLst>
                </a:gridCol>
                <a:gridCol w="3441983">
                  <a:extLst>
                    <a:ext uri="{9D8B030D-6E8A-4147-A177-3AD203B41FA5}">
                      <a16:colId xmlns:a16="http://schemas.microsoft.com/office/drawing/2014/main" val="1766561156"/>
                    </a:ext>
                  </a:extLst>
                </a:gridCol>
                <a:gridCol w="2347461">
                  <a:extLst>
                    <a:ext uri="{9D8B030D-6E8A-4147-A177-3AD203B41FA5}">
                      <a16:colId xmlns:a16="http://schemas.microsoft.com/office/drawing/2014/main" val="2311051406"/>
                    </a:ext>
                  </a:extLst>
                </a:gridCol>
                <a:gridCol w="2347461">
                  <a:extLst>
                    <a:ext uri="{9D8B030D-6E8A-4147-A177-3AD203B41FA5}">
                      <a16:colId xmlns:a16="http://schemas.microsoft.com/office/drawing/2014/main" val="919318157"/>
                    </a:ext>
                  </a:extLst>
                </a:gridCol>
              </a:tblGrid>
              <a:tr h="677218">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en-US" dirty="0" smtClean="0">
                          <a:solidFill>
                            <a:srgbClr val="00B0F0"/>
                          </a:solidFill>
                        </a:rPr>
                        <a:t>TAB</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24690">
                <a:tc>
                  <a:txBody>
                    <a:bodyPr/>
                    <a:lstStyle/>
                    <a:p>
                      <a:r>
                        <a:rPr lang="ru-RU" sz="1400" dirty="0" smtClean="0"/>
                        <a:t>Ед.</a:t>
                      </a:r>
                      <a:r>
                        <a:rPr lang="ru-RU" sz="1400" baseline="0" dirty="0" smtClean="0"/>
                        <a:t> измерения</a:t>
                      </a:r>
                      <a:endParaRPr lang="ru-RU" sz="1400" dirty="0"/>
                    </a:p>
                  </a:txBody>
                  <a:tcPr/>
                </a:tc>
                <a:tc>
                  <a:txBody>
                    <a:bodyPr/>
                    <a:lstStyle/>
                    <a:p>
                      <a:r>
                        <a:rPr lang="ru-RU" sz="1400" dirty="0" smtClean="0"/>
                        <a:t>справочник</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Формат ед изм.</a:t>
                      </a:r>
                    </a:p>
                  </a:txBody>
                  <a:tcPr/>
                </a:tc>
                <a:extLst>
                  <a:ext uri="{0D108BD9-81ED-4DB2-BD59-A6C34878D82A}">
                    <a16:rowId xmlns:a16="http://schemas.microsoft.com/office/drawing/2014/main" val="939999362"/>
                  </a:ext>
                </a:extLst>
              </a:tr>
              <a:tr h="324690">
                <a:tc>
                  <a:txBody>
                    <a:bodyPr/>
                    <a:lstStyle/>
                    <a:p>
                      <a:r>
                        <a:rPr lang="ru-RU" sz="1400" dirty="0" smtClean="0"/>
                        <a:t>Видимость</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Показать каталог в зонах</a:t>
                      </a:r>
                    </a:p>
                  </a:txBody>
                  <a:tcPr/>
                </a:tc>
                <a:extLst>
                  <a:ext uri="{0D108BD9-81ED-4DB2-BD59-A6C34878D82A}">
                    <a16:rowId xmlns:a16="http://schemas.microsoft.com/office/drawing/2014/main" val="933232453"/>
                  </a:ext>
                </a:extLst>
              </a:tr>
              <a:tr h="324690">
                <a:tc>
                  <a:txBody>
                    <a:bodyPr/>
                    <a:lstStyle/>
                    <a:p>
                      <a:r>
                        <a:rPr lang="ru-RU" sz="1400" dirty="0" smtClean="0"/>
                        <a:t>Характеристики</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312872953"/>
                  </a:ext>
                </a:extLst>
              </a:tr>
              <a:tr h="324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Применения</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132135721"/>
                  </a:ext>
                </a:extLst>
              </a:tr>
              <a:tr h="327880">
                <a:tc>
                  <a:txBody>
                    <a:bodyPr/>
                    <a:lstStyle/>
                    <a:p>
                      <a:r>
                        <a:rPr lang="ru-RU" sz="1400" dirty="0" smtClean="0"/>
                        <a:t>Модификация</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4184587262"/>
                  </a:ext>
                </a:extLst>
              </a:tr>
              <a:tr h="217729">
                <a:tc>
                  <a:txBody>
                    <a:bodyPr/>
                    <a:lstStyle/>
                    <a:p>
                      <a:r>
                        <a:rPr lang="ru-RU" sz="1400" dirty="0" smtClean="0"/>
                        <a:t>Связы с др спр.</a:t>
                      </a:r>
                      <a:endParaRPr lang="ru-RU" sz="1400" dirty="0"/>
                    </a:p>
                  </a:txBody>
                  <a:tcPr/>
                </a:tc>
                <a:tc>
                  <a:txBody>
                    <a:bodyPr/>
                    <a:lstStyle/>
                    <a:p>
                      <a:r>
                        <a:rPr lang="ru-RU" sz="1400" dirty="0" smtClean="0"/>
                        <a:t>Страна</a:t>
                      </a:r>
                      <a:r>
                        <a:rPr lang="ru-RU" sz="1400" baseline="0" dirty="0" smtClean="0"/>
                        <a:t> / </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Включение</a:t>
                      </a:r>
                      <a:r>
                        <a:rPr lang="ru-RU" sz="1400" baseline="0" dirty="0" smtClean="0"/>
                        <a:t> др блоки</a:t>
                      </a:r>
                      <a:endParaRPr lang="ru-RU" sz="1400" dirty="0" smtClean="0"/>
                    </a:p>
                  </a:txBody>
                  <a:tcPr/>
                </a:tc>
                <a:extLst>
                  <a:ext uri="{0D108BD9-81ED-4DB2-BD59-A6C34878D82A}">
                    <a16:rowId xmlns:a16="http://schemas.microsoft.com/office/drawing/2014/main" val="4221835895"/>
                  </a:ext>
                </a:extLst>
              </a:tr>
              <a:tr h="29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Кроссы</a:t>
                      </a:r>
                      <a:r>
                        <a:rPr lang="en-US" sz="1400" dirty="0" smtClean="0"/>
                        <a:t> (Interchanges)</a:t>
                      </a: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3</a:t>
                      </a:r>
                      <a:r>
                        <a:rPr lang="en-US" sz="1400" dirty="0" smtClean="0"/>
                        <a:t>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534716014"/>
                  </a:ext>
                </a:extLst>
              </a:tr>
              <a:tr h="347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EAN</a:t>
                      </a:r>
                      <a:r>
                        <a:rPr lang="en-US" sz="1400" baseline="0" dirty="0" smtClean="0"/>
                        <a:t> Code</a:t>
                      </a: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3</a:t>
                      </a:r>
                      <a:r>
                        <a:rPr lang="en-US" sz="1400" dirty="0" smtClean="0"/>
                        <a:t>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000801506"/>
                  </a:ext>
                </a:extLst>
              </a:tr>
              <a:tr h="324690">
                <a:tc>
                  <a:txBody>
                    <a:bodyPr/>
                    <a:lstStyle/>
                    <a:p>
                      <a:r>
                        <a:rPr lang="ru-RU" sz="1400" dirty="0" smtClean="0"/>
                        <a:t>Упаковка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gridSpan="2">
                  <a:txBody>
                    <a:bodyPr/>
                    <a:lstStyle/>
                    <a:p>
                      <a:r>
                        <a:rPr lang="en-US" sz="800" b="1" i="0" u="none" strike="noStrike" kern="1200" baseline="0" dirty="0" smtClean="0">
                          <a:solidFill>
                            <a:schemeClr val="tx1"/>
                          </a:solidFill>
                          <a:latin typeface="+mn-lt"/>
                          <a:ea typeface="+mn-ea"/>
                          <a:cs typeface="+mn-cs"/>
                        </a:rPr>
                        <a:t>Package Segment </a:t>
                      </a:r>
                      <a:r>
                        <a:rPr lang="en-US" sz="800" b="0" i="0" u="none" strike="noStrike" kern="1200" baseline="0" dirty="0" smtClean="0">
                          <a:solidFill>
                            <a:schemeClr val="tx1"/>
                          </a:solidFill>
                          <a:latin typeface="+mn-lt"/>
                          <a:ea typeface="+mn-ea"/>
                          <a:cs typeface="+mn-cs"/>
                        </a:rPr>
                        <a:t>– a means to convey packaging dimensions and information at all package levels, from unit package, through cases and pallets, to containers. </a:t>
                      </a:r>
                      <a:endParaRPr lang="ru-RU" sz="8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3499955244"/>
                  </a:ext>
                </a:extLst>
              </a:tr>
              <a:tr h="324690">
                <a:tc>
                  <a:txBody>
                    <a:bodyPr/>
                    <a:lstStyle/>
                    <a:p>
                      <a:r>
                        <a:rPr lang="ru-RU" sz="1400" dirty="0" smtClean="0"/>
                        <a:t>Комплекты</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a:txBody>
                    <a:bodyPr/>
                    <a:lstStyle/>
                    <a:p>
                      <a:r>
                        <a:rPr lang="en-US" sz="800" b="1" i="0" u="none" strike="noStrike" kern="1200" baseline="0" dirty="0" smtClean="0">
                          <a:solidFill>
                            <a:schemeClr val="tx1"/>
                          </a:solidFill>
                          <a:latin typeface="+mn-lt"/>
                          <a:ea typeface="+mn-ea"/>
                          <a:cs typeface="+mn-cs"/>
                        </a:rPr>
                        <a:t>Kit Sub-Segment </a:t>
                      </a:r>
                      <a:r>
                        <a:rPr lang="en-US" sz="800" b="0" i="0" u="none" strike="noStrike" kern="1200" baseline="0" dirty="0" smtClean="0">
                          <a:solidFill>
                            <a:schemeClr val="tx1"/>
                          </a:solidFill>
                          <a:latin typeface="+mn-lt"/>
                          <a:ea typeface="+mn-ea"/>
                          <a:cs typeface="+mn-cs"/>
                        </a:rPr>
                        <a:t>– the means by which to send a list of materials contained in a product that is a Kit. </a:t>
                      </a:r>
                      <a:endParaRPr lang="ru-RU"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dirty="0" smtClean="0"/>
                        <a:t>Комплектующие</a:t>
                      </a:r>
                      <a:r>
                        <a:rPr lang="ru-RU" sz="1000" baseline="0" dirty="0" smtClean="0"/>
                        <a:t> / кол-во / доля</a:t>
                      </a:r>
                      <a:endParaRPr lang="ru-RU" sz="1000" dirty="0" smtClean="0"/>
                    </a:p>
                  </a:txBody>
                  <a:tcPr/>
                </a:tc>
                <a:extLst>
                  <a:ext uri="{0D108BD9-81ED-4DB2-BD59-A6C34878D82A}">
                    <a16:rowId xmlns:a16="http://schemas.microsoft.com/office/drawing/2014/main" val="463623347"/>
                  </a:ext>
                </a:extLst>
              </a:tr>
              <a:tr h="289779">
                <a:tc>
                  <a:txBody>
                    <a:bodyPr/>
                    <a:lstStyle/>
                    <a:p>
                      <a:r>
                        <a:rPr lang="ru-RU" sz="1400" dirty="0" smtClean="0"/>
                        <a:t>Вредность</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gridSpan="2">
                  <a:txBody>
                    <a:bodyPr/>
                    <a:lstStyle/>
                    <a:p>
                      <a:r>
                        <a:rPr lang="en-US" sz="800" b="1" i="0" u="none" strike="noStrike" kern="1200" baseline="0" dirty="0" smtClean="0">
                          <a:solidFill>
                            <a:schemeClr val="tx1"/>
                          </a:solidFill>
                          <a:latin typeface="+mn-lt"/>
                          <a:ea typeface="+mn-ea"/>
                          <a:cs typeface="+mn-cs"/>
                        </a:rPr>
                        <a:t>Hazardous Material Sub-Segment </a:t>
                      </a:r>
                      <a:r>
                        <a:rPr lang="en-US" sz="800" b="0" i="0" u="none" strike="noStrike" kern="1200" baseline="0" dirty="0" smtClean="0">
                          <a:solidFill>
                            <a:schemeClr val="tx1"/>
                          </a:solidFill>
                          <a:latin typeface="+mn-lt"/>
                          <a:ea typeface="+mn-ea"/>
                          <a:cs typeface="+mn-cs"/>
                        </a:rPr>
                        <a:t>– a means to build and convey an electronic HAZMAT manifest for the product, including all regulatory codes required to ship hazardous material. </a:t>
                      </a:r>
                      <a:endParaRPr lang="ru-RU" sz="8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a:p>
                  </a:txBody>
                  <a:tcPr/>
                </a:tc>
                <a:extLst>
                  <a:ext uri="{0D108BD9-81ED-4DB2-BD59-A6C34878D82A}">
                    <a16:rowId xmlns:a16="http://schemas.microsoft.com/office/drawing/2014/main" val="2281009770"/>
                  </a:ext>
                </a:extLst>
              </a:tr>
              <a:tr h="289779">
                <a:tc>
                  <a:txBody>
                    <a:bodyPr/>
                    <a:lstStyle/>
                    <a:p>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784629094"/>
                  </a:ext>
                </a:extLst>
              </a:tr>
              <a:tr h="289779">
                <a:tc>
                  <a:txBody>
                    <a:bodyPr/>
                    <a:lstStyle/>
                    <a:p>
                      <a:r>
                        <a:rPr lang="ru-RU" sz="1400" dirty="0" smtClean="0"/>
                        <a:t>Видео</a:t>
                      </a:r>
                      <a:r>
                        <a:rPr lang="ru-RU" sz="1400" baseline="0" dirty="0" smtClean="0"/>
                        <a:t> / Фото инструкций / </a:t>
                      </a:r>
                      <a:r>
                        <a:rPr lang="en-US" sz="1400" baseline="0" dirty="0" smtClean="0"/>
                        <a:t>PDF</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5</a:t>
                      </a:r>
                      <a:r>
                        <a:rPr lang="en-US" sz="1400" baseline="0" dirty="0" smtClean="0"/>
                        <a:t> (</a:t>
                      </a:r>
                      <a:r>
                        <a:rPr lang="ru-RU" sz="1400" baseline="0" dirty="0" smtClean="0"/>
                        <a:t>Мульти медиа)</a:t>
                      </a:r>
                      <a:endParaRPr lang="ru-RU" sz="1400" dirty="0" smtClean="0"/>
                    </a:p>
                  </a:txBody>
                  <a:tcPr/>
                </a:tc>
                <a:tc>
                  <a:txBody>
                    <a:bodyPr/>
                    <a:lstStyle/>
                    <a:p>
                      <a:r>
                        <a:rPr lang="en-US" sz="1000" b="1" i="0" u="none" strike="noStrike" kern="1200" baseline="0" dirty="0" smtClean="0">
                          <a:solidFill>
                            <a:schemeClr val="tx1"/>
                          </a:solidFill>
                          <a:latin typeface="+mn-lt"/>
                          <a:ea typeface="+mn-ea"/>
                          <a:cs typeface="+mn-cs"/>
                        </a:rPr>
                        <a:t>Digital Assets Sub-Segment </a:t>
                      </a:r>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Медиа (мультимедиа)</a:t>
                      </a:r>
                    </a:p>
                  </a:txBody>
                  <a:tcPr/>
                </a:tc>
                <a:extLst>
                  <a:ext uri="{0D108BD9-81ED-4DB2-BD59-A6C34878D82A}">
                    <a16:rowId xmlns:a16="http://schemas.microsoft.com/office/drawing/2014/main" val="3566846808"/>
                  </a:ext>
                </a:extLst>
              </a:tr>
              <a:tr h="677218">
                <a:tc>
                  <a:txBody>
                    <a:bodyPr/>
                    <a:lstStyle/>
                    <a:p>
                      <a:endParaRPr lang="ru-RU" sz="1400" dirty="0"/>
                    </a:p>
                  </a:txBody>
                  <a:tcPr/>
                </a:tc>
                <a:tc>
                  <a:txBody>
                    <a:bodyPr/>
                    <a:lstStyle/>
                    <a:p>
                      <a:endParaRPr lang="ru-RU" sz="1400" dirty="0"/>
                    </a:p>
                  </a:txBody>
                  <a:tcPr/>
                </a:tc>
                <a:tc>
                  <a:txBody>
                    <a:bodyPr/>
                    <a:lstStyle/>
                    <a:p>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41172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 управления справочников – Элементы - 03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3147145"/>
              </p:ext>
            </p:extLst>
          </p:nvPr>
        </p:nvGraphicFramePr>
        <p:xfrm>
          <a:off x="189755" y="1124741"/>
          <a:ext cx="11744948" cy="5179742"/>
        </p:xfrm>
        <a:graphic>
          <a:graphicData uri="http://schemas.openxmlformats.org/drawingml/2006/table">
            <a:tbl>
              <a:tblPr firstRow="1" bandRow="1">
                <a:tableStyleId>{0E3FDE45-AF77-4B5C-9715-49D594BDF05E}</a:tableStyleId>
              </a:tblPr>
              <a:tblGrid>
                <a:gridCol w="2936237">
                  <a:extLst>
                    <a:ext uri="{9D8B030D-6E8A-4147-A177-3AD203B41FA5}">
                      <a16:colId xmlns:a16="http://schemas.microsoft.com/office/drawing/2014/main" val="717790832"/>
                    </a:ext>
                  </a:extLst>
                </a:gridCol>
                <a:gridCol w="2936237">
                  <a:extLst>
                    <a:ext uri="{9D8B030D-6E8A-4147-A177-3AD203B41FA5}">
                      <a16:colId xmlns:a16="http://schemas.microsoft.com/office/drawing/2014/main" val="1157148954"/>
                    </a:ext>
                  </a:extLst>
                </a:gridCol>
                <a:gridCol w="2936237">
                  <a:extLst>
                    <a:ext uri="{9D8B030D-6E8A-4147-A177-3AD203B41FA5}">
                      <a16:colId xmlns:a16="http://schemas.microsoft.com/office/drawing/2014/main" val="2311051406"/>
                    </a:ext>
                  </a:extLst>
                </a:gridCol>
                <a:gridCol w="2936237">
                  <a:extLst>
                    <a:ext uri="{9D8B030D-6E8A-4147-A177-3AD203B41FA5}">
                      <a16:colId xmlns:a16="http://schemas.microsoft.com/office/drawing/2014/main" val="919318157"/>
                    </a:ext>
                  </a:extLst>
                </a:gridCol>
              </a:tblGrid>
              <a:tr h="63578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99532">
                <a:tc>
                  <a:txBody>
                    <a:bodyPr/>
                    <a:lstStyle/>
                    <a:p>
                      <a:r>
                        <a:rPr lang="ru-RU" dirty="0" smtClean="0"/>
                        <a:t>Добавить</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 описание и полное</a:t>
                      </a:r>
                    </a:p>
                  </a:txBody>
                  <a:tcPr/>
                </a:tc>
                <a:extLst>
                  <a:ext uri="{0D108BD9-81ED-4DB2-BD59-A6C34878D82A}">
                    <a16:rowId xmlns:a16="http://schemas.microsoft.com/office/drawing/2014/main" val="2312872953"/>
                  </a:ext>
                </a:extLst>
              </a:tr>
              <a:tr h="399532">
                <a:tc>
                  <a:txBody>
                    <a:bodyPr/>
                    <a:lstStyle/>
                    <a:p>
                      <a:r>
                        <a:rPr lang="ru-RU" dirty="0" smtClean="0"/>
                        <a:t>Добовить</a:t>
                      </a:r>
                      <a:r>
                        <a:rPr lang="ru-RU" baseline="0" dirty="0" smtClean="0"/>
                        <a:t> с копи</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a:t>
                      </a:r>
                      <a:r>
                        <a:rPr lang="ru-RU" baseline="0" dirty="0" smtClean="0"/>
                        <a:t> ВСЕ кроме кода</a:t>
                      </a:r>
                      <a:endParaRPr lang="ru-RU" dirty="0" smtClean="0"/>
                    </a:p>
                  </a:txBody>
                  <a:tcPr/>
                </a:tc>
                <a:extLst>
                  <a:ext uri="{0D108BD9-81ED-4DB2-BD59-A6C34878D82A}">
                    <a16:rowId xmlns:a16="http://schemas.microsoft.com/office/drawing/2014/main" val="3805644476"/>
                  </a:ext>
                </a:extLst>
              </a:tr>
              <a:tr h="399532">
                <a:tc>
                  <a:txBody>
                    <a:bodyPr/>
                    <a:lstStyle/>
                    <a:p>
                      <a:r>
                        <a:rPr lang="ru-RU" dirty="0" smtClean="0"/>
                        <a:t>Редактирование</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 +++ </a:t>
                      </a:r>
                      <a:r>
                        <a:rPr lang="ru-RU" sz="1000" dirty="0" smtClean="0"/>
                        <a:t>Связанные записи будут затронуты</a:t>
                      </a:r>
                    </a:p>
                  </a:txBody>
                  <a:tcPr/>
                </a:tc>
                <a:extLst>
                  <a:ext uri="{0D108BD9-81ED-4DB2-BD59-A6C34878D82A}">
                    <a16:rowId xmlns:a16="http://schemas.microsoft.com/office/drawing/2014/main" val="3077051317"/>
                  </a:ext>
                </a:extLst>
              </a:tr>
              <a:tr h="399532">
                <a:tc>
                  <a:txBody>
                    <a:bodyPr/>
                    <a:lstStyle/>
                    <a:p>
                      <a:r>
                        <a:rPr lang="ru-RU" dirty="0" smtClean="0"/>
                        <a:t>Обновить</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132135721"/>
                  </a:ext>
                </a:extLst>
              </a:tr>
              <a:tr h="399532">
                <a:tc>
                  <a:txBody>
                    <a:bodyPr/>
                    <a:lstStyle/>
                    <a:p>
                      <a:r>
                        <a:rPr lang="ru-RU" dirty="0" smtClean="0"/>
                        <a:t>Сортировка</a:t>
                      </a:r>
                      <a:endParaRPr lang="ru-RU" dirty="0"/>
                    </a:p>
                  </a:txBody>
                  <a:tcPr/>
                </a:tc>
                <a:tc>
                  <a:txBody>
                    <a:bodyPr/>
                    <a:lstStyle/>
                    <a:p>
                      <a:r>
                        <a:rPr lang="en-US" dirty="0" smtClean="0"/>
                        <a:t>A-Z</a:t>
                      </a:r>
                      <a:r>
                        <a:rPr lang="en-US" baseline="0" dirty="0" smtClean="0"/>
                        <a:t> / Z-A</a:t>
                      </a:r>
                      <a:endParaRPr lang="ru-RU" dirty="0"/>
                    </a:p>
                  </a:txBody>
                  <a:tcPr/>
                </a:tc>
                <a:tc>
                  <a:txBody>
                    <a:bodyPr/>
                    <a:lstStyle/>
                    <a:p>
                      <a:endParaRPr lang="ru-RU" dirty="0"/>
                    </a:p>
                  </a:txBody>
                  <a:tcPr/>
                </a:tc>
                <a:tc>
                  <a:txBody>
                    <a:bodyPr/>
                    <a:lstStyle/>
                    <a:p>
                      <a:r>
                        <a:rPr lang="ru-RU" sz="1000" dirty="0" smtClean="0"/>
                        <a:t>Сортировка -- стрелки действующей сортировки колонки должны быть выделяющие -- СИНИЙ Цвет -- остальные СЕРЫЙ</a:t>
                      </a:r>
                      <a:endParaRPr lang="ru-RU" sz="1000" dirty="0"/>
                    </a:p>
                  </a:txBody>
                  <a:tcPr/>
                </a:tc>
                <a:extLst>
                  <a:ext uri="{0D108BD9-81ED-4DB2-BD59-A6C34878D82A}">
                    <a16:rowId xmlns:a16="http://schemas.microsoft.com/office/drawing/2014/main" val="1454737738"/>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Свзанные</a:t>
                      </a:r>
                      <a:r>
                        <a:rPr lang="ru-RU" baseline="0" dirty="0" smtClean="0"/>
                        <a:t> эл-ты</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Counter</a:t>
                      </a:r>
                      <a:endParaRPr lang="ru-RU" dirty="0" smtClean="0"/>
                    </a:p>
                  </a:txBody>
                  <a:tcPr/>
                </a:tc>
                <a:tc>
                  <a:txBody>
                    <a:bodyPr/>
                    <a:lstStyle/>
                    <a:p>
                      <a:r>
                        <a:rPr lang="en-US" u="sng" dirty="0" smtClean="0">
                          <a:solidFill>
                            <a:srgbClr val="0070C0"/>
                          </a:solidFill>
                        </a:rPr>
                        <a:t>234</a:t>
                      </a:r>
                      <a:endParaRPr lang="ru-RU" u="sng"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Переход</a:t>
                      </a:r>
                      <a:r>
                        <a:rPr lang="ru-RU" baseline="0" dirty="0" smtClean="0"/>
                        <a:t> на спр свя эл-тов</a:t>
                      </a:r>
                      <a:endParaRPr lang="ru-RU" dirty="0" smtClean="0"/>
                    </a:p>
                  </a:txBody>
                  <a:tcPr/>
                </a:tc>
                <a:extLst>
                  <a:ext uri="{0D108BD9-81ED-4DB2-BD59-A6C34878D82A}">
                    <a16:rowId xmlns:a16="http://schemas.microsoft.com/office/drawing/2014/main" val="1292542001"/>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Всего</a:t>
                      </a:r>
                      <a:r>
                        <a:rPr lang="ru-RU" baseline="0" dirty="0" smtClean="0"/>
                        <a:t> записи</a:t>
                      </a:r>
                      <a:endParaRPr lang="ru-RU" dirty="0" smtClean="0"/>
                    </a:p>
                  </a:txBody>
                  <a:tcPr/>
                </a:tc>
                <a:tc>
                  <a:txBody>
                    <a:bodyPr/>
                    <a:lstStyle/>
                    <a:p>
                      <a:r>
                        <a:rPr lang="en-US" dirty="0" smtClean="0"/>
                        <a:t>Counter</a:t>
                      </a:r>
                      <a:endParaRPr lang="ru-RU" dirty="0"/>
                    </a:p>
                  </a:txBody>
                  <a:tcPr/>
                </a:tc>
                <a:tc>
                  <a:txBody>
                    <a:bodyPr/>
                    <a:lstStyle/>
                    <a:p>
                      <a:r>
                        <a:rPr lang="en-US" dirty="0" smtClean="0"/>
                        <a:t>23140</a:t>
                      </a:r>
                      <a:endParaRPr lang="ru-RU" dirty="0"/>
                    </a:p>
                  </a:txBody>
                  <a:tcPr/>
                </a:tc>
                <a:tc>
                  <a:txBody>
                    <a:bodyPr/>
                    <a:lstStyle/>
                    <a:p>
                      <a:endParaRPr lang="ru-RU" dirty="0"/>
                    </a:p>
                  </a:txBody>
                  <a:tcPr/>
                </a:tc>
                <a:extLst>
                  <a:ext uri="{0D108BD9-81ED-4DB2-BD59-A6C34878D82A}">
                    <a16:rowId xmlns:a16="http://schemas.microsoft.com/office/drawing/2014/main" val="3807458832"/>
                  </a:ext>
                </a:extLst>
              </a:tr>
              <a:tr h="399532">
                <a:tc>
                  <a:txBody>
                    <a:bodyPr/>
                    <a:lstStyle/>
                    <a:p>
                      <a:r>
                        <a:rPr lang="ru-RU" dirty="0" smtClean="0"/>
                        <a:t>Настройка</a:t>
                      </a:r>
                      <a:r>
                        <a:rPr lang="ru-RU" baseline="0" dirty="0" smtClean="0"/>
                        <a:t> полей</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r>
                        <a:rPr lang="ru-RU" dirty="0" smtClean="0"/>
                        <a:t>+++</a:t>
                      </a:r>
                      <a:r>
                        <a:rPr lang="ru-RU" baseline="0" dirty="0" smtClean="0"/>
                        <a:t> выбрать </a:t>
                      </a:r>
                      <a:r>
                        <a:rPr lang="en-US" sz="1000" baseline="0" dirty="0" smtClean="0"/>
                        <a:t>(1 </a:t>
                      </a:r>
                      <a:r>
                        <a:rPr lang="ru-RU" sz="1000" baseline="0" dirty="0" smtClean="0"/>
                        <a:t>клик ВСЕ / НЕЧЕГО)</a:t>
                      </a:r>
                      <a:endParaRPr lang="ru-RU" sz="1000" dirty="0"/>
                    </a:p>
                  </a:txBody>
                  <a:tcPr/>
                </a:tc>
                <a:extLst>
                  <a:ext uri="{0D108BD9-81ED-4DB2-BD59-A6C34878D82A}">
                    <a16:rowId xmlns:a16="http://schemas.microsoft.com/office/drawing/2014/main" val="1342211091"/>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u="sng"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1940811602"/>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740572721"/>
                  </a:ext>
                </a:extLst>
              </a:tr>
              <a:tr h="399532">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4184587262"/>
                  </a:ext>
                </a:extLst>
              </a:tr>
            </a:tbl>
          </a:graphicData>
        </a:graphic>
      </p:graphicFrame>
      <p:sp>
        <p:nvSpPr>
          <p:cNvPr id="5" name="Sun 4"/>
          <p:cNvSpPr/>
          <p:nvPr/>
        </p:nvSpPr>
        <p:spPr>
          <a:xfrm>
            <a:off x="6166420" y="4725144"/>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31967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404664"/>
            <a:ext cx="10476658" cy="720080"/>
          </a:xfrm>
        </p:spPr>
        <p:txBody>
          <a:bodyPr/>
          <a:lstStyle/>
          <a:p>
            <a:r>
              <a:rPr lang="ru-RU" dirty="0"/>
              <a:t>Языки </a:t>
            </a:r>
            <a:r>
              <a:rPr lang="en-US" dirty="0"/>
              <a:t>(Users) </a:t>
            </a:r>
            <a:r>
              <a:rPr lang="ru-RU" dirty="0" smtClean="0"/>
              <a:t>– справочник – Атрибуты</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11027666"/>
              </p:ext>
            </p:extLst>
          </p:nvPr>
        </p:nvGraphicFramePr>
        <p:xfrm>
          <a:off x="190500" y="1126233"/>
          <a:ext cx="11807824" cy="3779520"/>
        </p:xfrm>
        <a:graphic>
          <a:graphicData uri="http://schemas.openxmlformats.org/drawingml/2006/table">
            <a:tbl>
              <a:tblPr firstRow="1" firstCol="1" bandRow="1">
                <a:tableStyleId>{3B4B98B0-60AC-42C2-AFA5-B58CD77FA1E5}</a:tableStyleId>
              </a:tblPr>
              <a:tblGrid>
                <a:gridCol w="2951956">
                  <a:extLst>
                    <a:ext uri="{9D8B030D-6E8A-4147-A177-3AD203B41FA5}">
                      <a16:colId xmlns:a16="http://schemas.microsoft.com/office/drawing/2014/main" val="264148374"/>
                    </a:ext>
                  </a:extLst>
                </a:gridCol>
                <a:gridCol w="2951956">
                  <a:extLst>
                    <a:ext uri="{9D8B030D-6E8A-4147-A177-3AD203B41FA5}">
                      <a16:colId xmlns:a16="http://schemas.microsoft.com/office/drawing/2014/main" val="886671195"/>
                    </a:ext>
                  </a:extLst>
                </a:gridCol>
                <a:gridCol w="2951956">
                  <a:extLst>
                    <a:ext uri="{9D8B030D-6E8A-4147-A177-3AD203B41FA5}">
                      <a16:colId xmlns:a16="http://schemas.microsoft.com/office/drawing/2014/main" val="680823429"/>
                    </a:ext>
                  </a:extLst>
                </a:gridCol>
                <a:gridCol w="2951956">
                  <a:extLst>
                    <a:ext uri="{9D8B030D-6E8A-4147-A177-3AD203B41FA5}">
                      <a16:colId xmlns:a16="http://schemas.microsoft.com/office/drawing/2014/main" val="1696022932"/>
                    </a:ext>
                  </a:extLst>
                </a:gridCol>
              </a:tblGrid>
              <a:tr h="370840">
                <a:tc>
                  <a:txBody>
                    <a:bodyPr/>
                    <a:lstStyle/>
                    <a:p>
                      <a:r>
                        <a:rPr lang="en-US" dirty="0" smtClean="0">
                          <a:solidFill>
                            <a:srgbClr val="0070C0"/>
                          </a:solidFill>
                        </a:rPr>
                        <a:t>Particulars</a:t>
                      </a:r>
                      <a:endParaRPr lang="ru-RU" dirty="0">
                        <a:solidFill>
                          <a:srgbClr val="0070C0"/>
                        </a:solidFill>
                      </a:endParaRPr>
                    </a:p>
                  </a:txBody>
                  <a:tcPr/>
                </a:tc>
                <a:tc>
                  <a:txBody>
                    <a:bodyPr/>
                    <a:lstStyle/>
                    <a:p>
                      <a:r>
                        <a:rPr lang="en-US" dirty="0" smtClean="0">
                          <a:solidFill>
                            <a:srgbClr val="0070C0"/>
                          </a:solidFill>
                        </a:rPr>
                        <a:t>Value</a:t>
                      </a:r>
                      <a:endParaRPr lang="ru-RU" dirty="0">
                        <a:solidFill>
                          <a:srgbClr val="0070C0"/>
                        </a:solidFill>
                      </a:endParaRPr>
                    </a:p>
                  </a:txBody>
                  <a:tcPr/>
                </a:tc>
                <a:tc>
                  <a:txBody>
                    <a:bodyPr/>
                    <a:lstStyle/>
                    <a:p>
                      <a:r>
                        <a:rPr lang="en-US" dirty="0" smtClean="0">
                          <a:solidFill>
                            <a:srgbClr val="0070C0"/>
                          </a:solidFill>
                        </a:rPr>
                        <a:t>Format</a:t>
                      </a:r>
                      <a:endParaRPr lang="ru-RU" dirty="0">
                        <a:solidFill>
                          <a:srgbClr val="0070C0"/>
                        </a:solidFill>
                      </a:endParaRPr>
                    </a:p>
                  </a:txBody>
                  <a:tcPr/>
                </a:tc>
                <a:tc>
                  <a:txBody>
                    <a:bodyPr/>
                    <a:lstStyle/>
                    <a:p>
                      <a:r>
                        <a:rPr lang="en-US" dirty="0" smtClean="0">
                          <a:solidFill>
                            <a:srgbClr val="0070C0"/>
                          </a:solidFill>
                        </a:rPr>
                        <a:t>Remarks</a:t>
                      </a:r>
                      <a:endParaRPr lang="ru-RU" dirty="0">
                        <a:solidFill>
                          <a:srgbClr val="0070C0"/>
                        </a:solidFill>
                      </a:endParaRPr>
                    </a:p>
                  </a:txBody>
                  <a:tcPr/>
                </a:tc>
                <a:extLst>
                  <a:ext uri="{0D108BD9-81ED-4DB2-BD59-A6C34878D82A}">
                    <a16:rowId xmlns:a16="http://schemas.microsoft.com/office/drawing/2014/main" val="2365009860"/>
                  </a:ext>
                </a:extLst>
              </a:tr>
              <a:tr h="370840">
                <a:tc>
                  <a:txBody>
                    <a:bodyPr/>
                    <a:lstStyle/>
                    <a:p>
                      <a:r>
                        <a:rPr lang="ru-RU" b="0" dirty="0" smtClean="0"/>
                        <a:t>Код</a:t>
                      </a:r>
                      <a:r>
                        <a:rPr lang="ru-RU" b="0" baseline="0" dirty="0" smtClean="0"/>
                        <a:t> (артикул)</a:t>
                      </a:r>
                      <a:endParaRPr lang="en-US" b="0" dirty="0" smtClean="0"/>
                    </a:p>
                  </a:txBody>
                  <a:tcPr/>
                </a:tc>
                <a:tc>
                  <a:txBody>
                    <a:bodyPr/>
                    <a:lstStyle/>
                    <a:p>
                      <a:r>
                        <a:rPr lang="en-US" dirty="0" smtClean="0"/>
                        <a:t>RU</a:t>
                      </a:r>
                      <a:endParaRPr lang="ru-RU" dirty="0"/>
                    </a:p>
                  </a:txBody>
                  <a:tcPr/>
                </a:tc>
                <a:tc>
                  <a:txBody>
                    <a:bodyPr/>
                    <a:lstStyle/>
                    <a:p>
                      <a:r>
                        <a:rPr lang="en-US" dirty="0" smtClean="0"/>
                        <a:t>INT / TEXT</a:t>
                      </a:r>
                      <a:endParaRPr lang="ru-RU" dirty="0"/>
                    </a:p>
                  </a:txBody>
                  <a:tcPr/>
                </a:tc>
                <a:tc>
                  <a:txBody>
                    <a:bodyPr/>
                    <a:lstStyle/>
                    <a:p>
                      <a:r>
                        <a:rPr lang="en-US" dirty="0" smtClean="0"/>
                        <a:t>Unique</a:t>
                      </a:r>
                      <a:endParaRPr lang="ru-RU" dirty="0"/>
                    </a:p>
                  </a:txBody>
                  <a:tcPr/>
                </a:tc>
                <a:extLst>
                  <a:ext uri="{0D108BD9-81ED-4DB2-BD59-A6C34878D82A}">
                    <a16:rowId xmlns:a16="http://schemas.microsoft.com/office/drawing/2014/main" val="25921701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Аватар</a:t>
                      </a:r>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txBody>
                  <a:tcPr/>
                </a:tc>
                <a:tc>
                  <a:txBody>
                    <a:bodyPr/>
                    <a:lstStyle/>
                    <a:p>
                      <a:endParaRPr lang="ru-RU" dirty="0"/>
                    </a:p>
                  </a:txBody>
                  <a:tcPr/>
                </a:tc>
                <a:extLst>
                  <a:ext uri="{0D108BD9-81ED-4DB2-BD59-A6C34878D82A}">
                    <a16:rowId xmlns:a16="http://schemas.microsoft.com/office/drawing/2014/main" val="3128315732"/>
                  </a:ext>
                </a:extLst>
              </a:tr>
              <a:tr h="370840">
                <a:tc>
                  <a:txBody>
                    <a:bodyPr/>
                    <a:lstStyle/>
                    <a:p>
                      <a:r>
                        <a:rPr lang="ru-RU" sz="1800" b="0" i="0" kern="1200" dirty="0" smtClean="0">
                          <a:solidFill>
                            <a:schemeClr val="tx1"/>
                          </a:solidFill>
                          <a:effectLst/>
                          <a:latin typeface="+mn-lt"/>
                          <a:ea typeface="+mn-ea"/>
                          <a:cs typeface="+mn-cs"/>
                        </a:rPr>
                        <a:t>Язык по умолчанию</a:t>
                      </a:r>
                      <a:endParaRPr lang="ru-RU" b="0" dirty="0"/>
                    </a:p>
                  </a:txBody>
                  <a:tcPr/>
                </a:tc>
                <a:tc>
                  <a:txBody>
                    <a:bodyPr/>
                    <a:lstStyle/>
                    <a:p>
                      <a:r>
                        <a:rPr lang="en-US" dirty="0" smtClean="0"/>
                        <a:t>Y/N</a:t>
                      </a:r>
                      <a:endParaRPr lang="ru-RU" dirty="0"/>
                    </a:p>
                  </a:txBody>
                  <a:tcPr/>
                </a:tc>
                <a:tc>
                  <a:txBody>
                    <a:bodyPr/>
                    <a:lstStyle/>
                    <a:p>
                      <a:r>
                        <a:rPr lang="en-US" dirty="0" smtClean="0"/>
                        <a:t>Check Box</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520917863"/>
                  </a:ext>
                </a:extLst>
              </a:tr>
              <a:tr h="370840">
                <a:tc>
                  <a:txBody>
                    <a:bodyPr/>
                    <a:lstStyle/>
                    <a:p>
                      <a:r>
                        <a:rPr lang="ru-RU" b="0" dirty="0" smtClean="0"/>
                        <a:t>Статус</a:t>
                      </a:r>
                      <a:endParaRPr lang="ru-RU" b="0" dirty="0"/>
                    </a:p>
                  </a:txBody>
                  <a:tcPr/>
                </a:tc>
                <a:tc>
                  <a:txBody>
                    <a:bodyPr/>
                    <a:lstStyle/>
                    <a:p>
                      <a:r>
                        <a:rPr lang="en-US" dirty="0" smtClean="0"/>
                        <a:t>@Active</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Active / Disable</a:t>
                      </a:r>
                      <a:endParaRPr lang="ru-RU" dirty="0"/>
                    </a:p>
                  </a:txBody>
                  <a:tcPr/>
                </a:tc>
                <a:extLst>
                  <a:ext uri="{0D108BD9-81ED-4DB2-BD59-A6C34878D82A}">
                    <a16:rowId xmlns:a16="http://schemas.microsoft.com/office/drawing/2014/main" val="3743913828"/>
                  </a:ext>
                </a:extLst>
              </a:tr>
              <a:tr h="370840">
                <a:tc>
                  <a:txBody>
                    <a:bodyPr/>
                    <a:lstStyle/>
                    <a:p>
                      <a:r>
                        <a:rPr lang="ru-RU" b="0" dirty="0" smtClean="0"/>
                        <a:t>Описание</a:t>
                      </a:r>
                      <a:r>
                        <a:rPr lang="ru-RU" b="0" baseline="0" dirty="0" smtClean="0"/>
                        <a:t> языка</a:t>
                      </a:r>
                      <a:endParaRPr lang="ru-RU" b="0" dirty="0"/>
                    </a:p>
                  </a:txBody>
                  <a:tcPr/>
                </a:tc>
                <a:tc>
                  <a:txBody>
                    <a:bodyPr/>
                    <a:lstStyle/>
                    <a:p>
                      <a:r>
                        <a:rPr lang="en-US" dirty="0" smtClean="0"/>
                        <a:t>RUSSIAN</a:t>
                      </a:r>
                      <a:endParaRPr lang="ru-RU" dirty="0"/>
                    </a:p>
                  </a:txBody>
                  <a:tcPr/>
                </a:tc>
                <a:tc>
                  <a:txBody>
                    <a:bodyPr/>
                    <a:lstStyle/>
                    <a:p>
                      <a:r>
                        <a:rPr lang="en-US" dirty="0" smtClean="0"/>
                        <a:t>Text</a:t>
                      </a:r>
                      <a:endParaRPr lang="ru-RU" dirty="0"/>
                    </a:p>
                  </a:txBody>
                  <a:tcPr/>
                </a:tc>
                <a:tc>
                  <a:txBody>
                    <a:bodyPr/>
                    <a:lstStyle/>
                    <a:p>
                      <a:r>
                        <a:rPr lang="ru-RU" dirty="0" smtClean="0"/>
                        <a:t>Нужно</a:t>
                      </a:r>
                      <a:r>
                        <a:rPr lang="ru-RU" baseline="0" dirty="0" smtClean="0"/>
                        <a:t> добавить</a:t>
                      </a:r>
                      <a:endParaRPr lang="ru-RU" dirty="0"/>
                    </a:p>
                  </a:txBody>
                  <a:tcPr/>
                </a:tc>
                <a:extLst>
                  <a:ext uri="{0D108BD9-81ED-4DB2-BD59-A6C34878D82A}">
                    <a16:rowId xmlns:a16="http://schemas.microsoft.com/office/drawing/2014/main" val="1253337429"/>
                  </a:ext>
                </a:extLst>
              </a:tr>
              <a:tr h="295017">
                <a:tc>
                  <a:txBody>
                    <a:bodyPr/>
                    <a:lstStyle/>
                    <a:p>
                      <a:r>
                        <a:rPr lang="ru-RU" b="0" dirty="0" smtClean="0"/>
                        <a:t>Скрипт</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a:t>
                      </a:r>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Нужно</a:t>
                      </a:r>
                      <a:r>
                        <a:rPr lang="ru-RU" baseline="0" dirty="0" smtClean="0"/>
                        <a:t> добавить</a:t>
                      </a:r>
                      <a:r>
                        <a:rPr lang="en-US" baseline="0" dirty="0" smtClean="0"/>
                        <a:t> (</a:t>
                      </a:r>
                      <a:r>
                        <a:rPr lang="ru-RU" baseline="0" dirty="0" smtClean="0"/>
                        <a:t>для</a:t>
                      </a:r>
                      <a:r>
                        <a:rPr lang="en-US" baseline="0" dirty="0" smtClean="0"/>
                        <a:t>Front)</a:t>
                      </a:r>
                      <a:endParaRPr lang="ru-RU" dirty="0" smtClean="0"/>
                    </a:p>
                  </a:txBody>
                  <a:tcPr/>
                </a:tc>
                <a:extLst>
                  <a:ext uri="{0D108BD9-81ED-4DB2-BD59-A6C34878D82A}">
                    <a16:rowId xmlns:a16="http://schemas.microsoft.com/office/drawing/2014/main" val="210279863"/>
                  </a:ext>
                </a:extLst>
              </a:tr>
              <a:tr h="295017">
                <a:tc>
                  <a:txBody>
                    <a:bodyPr/>
                    <a:lstStyle/>
                    <a:p>
                      <a:r>
                        <a:rPr lang="ru-RU" b="0" dirty="0" smtClean="0"/>
                        <a:t>Комментария</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1082856406"/>
                  </a:ext>
                </a:extLst>
              </a:tr>
              <a:tr h="295017">
                <a:tc>
                  <a:txBody>
                    <a:bodyPr/>
                    <a:lstStyle/>
                    <a:p>
                      <a:r>
                        <a:rPr lang="ru-RU" b="0" dirty="0" smtClean="0"/>
                        <a:t>Комментария (скт)</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181147871"/>
                  </a:ext>
                </a:extLst>
              </a:tr>
              <a:tr h="295017">
                <a:tc>
                  <a:txBody>
                    <a:bodyPr/>
                    <a:lstStyle/>
                    <a:p>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dirty="0" smtClean="0"/>
                        <a:t>Выбор языка</a:t>
                      </a:r>
                    </a:p>
                    <a:p>
                      <a:r>
                        <a:rPr lang="ru-RU" sz="1200" dirty="0" smtClean="0"/>
                        <a:t>поменять ручно</a:t>
                      </a:r>
                      <a:endParaRPr lang="ru-RU" sz="1200" dirty="0"/>
                    </a:p>
                  </a:txBody>
                  <a:tcPr/>
                </a:tc>
                <a:tc>
                  <a:txBody>
                    <a:bodyPr/>
                    <a:lstStyle/>
                    <a:p>
                      <a:r>
                        <a:rPr lang="en-US" dirty="0" smtClean="0"/>
                        <a:t>@</a:t>
                      </a:r>
                      <a:r>
                        <a:rPr lang="ru-RU" dirty="0" smtClean="0"/>
                        <a:t>Язык пользователя</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При входе в систему.</a:t>
                      </a:r>
                    </a:p>
                  </a:txBody>
                  <a:tcPr/>
                </a:tc>
                <a:extLst>
                  <a:ext uri="{0D108BD9-81ED-4DB2-BD59-A6C34878D82A}">
                    <a16:rowId xmlns:a16="http://schemas.microsoft.com/office/drawing/2014/main" val="3607129907"/>
                  </a:ext>
                </a:extLst>
              </a:tr>
            </a:tbl>
          </a:graphicData>
        </a:graphic>
      </p:graphicFrame>
      <p:pic>
        <p:nvPicPr>
          <p:cNvPr id="6" name="Picture 5"/>
          <p:cNvPicPr>
            <a:picLocks noChangeAspect="1"/>
          </p:cNvPicPr>
          <p:nvPr/>
        </p:nvPicPr>
        <p:blipFill>
          <a:blip r:embed="rId3"/>
          <a:stretch>
            <a:fillRect/>
          </a:stretch>
        </p:blipFill>
        <p:spPr>
          <a:xfrm>
            <a:off x="3214092" y="1916832"/>
            <a:ext cx="351483" cy="351483"/>
          </a:xfrm>
          <a:prstGeom prst="rect">
            <a:avLst/>
          </a:prstGeom>
        </p:spPr>
      </p:pic>
    </p:spTree>
    <p:extLst>
      <p:ext uri="{BB962C8B-B14F-4D97-AF65-F5344CB8AC3E}">
        <p14:creationId xmlns:p14="http://schemas.microsoft.com/office/powerpoint/2010/main" val="242465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Языки </a:t>
            </a:r>
            <a:r>
              <a:rPr lang="en-US" dirty="0"/>
              <a:t>(Users) </a:t>
            </a:r>
            <a:r>
              <a:rPr lang="en-US" dirty="0" smtClean="0"/>
              <a:t>- </a:t>
            </a:r>
            <a:r>
              <a:rPr lang="ru-RU" dirty="0" smtClean="0"/>
              <a:t>Формат управления справочника</a:t>
            </a:r>
            <a:endParaRPr lang="en-US" dirty="0"/>
          </a:p>
        </p:txBody>
      </p:sp>
      <p:sp>
        <p:nvSpPr>
          <p:cNvPr id="5" name="Rectangle 4"/>
          <p:cNvSpPr/>
          <p:nvPr/>
        </p:nvSpPr>
        <p:spPr>
          <a:xfrm>
            <a:off x="126231" y="980728"/>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26176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0000"/>
                </a:solidFill>
              </a:rPr>
              <a:t>Поиск                          Х</a:t>
            </a:r>
          </a:p>
        </p:txBody>
      </p:sp>
      <p:sp>
        <p:nvSpPr>
          <p:cNvPr id="9" name="Oval Callout 8"/>
          <p:cNvSpPr/>
          <p:nvPr/>
        </p:nvSpPr>
        <p:spPr>
          <a:xfrm>
            <a:off x="278204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314208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45822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5302324" y="1196752"/>
            <a:ext cx="576064" cy="43204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602240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8" name="Rounded Rectangle 17"/>
          <p:cNvSpPr/>
          <p:nvPr/>
        </p:nvSpPr>
        <p:spPr>
          <a:xfrm>
            <a:off x="1053852" y="2420888"/>
            <a:ext cx="5040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19" name="Rounded Rectangle 18"/>
          <p:cNvSpPr/>
          <p:nvPr/>
        </p:nvSpPr>
        <p:spPr>
          <a:xfrm>
            <a:off x="6022404" y="2420888"/>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 наименование</a:t>
            </a:r>
          </a:p>
        </p:txBody>
      </p:sp>
      <p:sp>
        <p:nvSpPr>
          <p:cNvPr id="22" name="Rounded Rectangle 21"/>
          <p:cNvSpPr/>
          <p:nvPr/>
        </p:nvSpPr>
        <p:spPr>
          <a:xfrm>
            <a:off x="2422004" y="2420888"/>
            <a:ext cx="108012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4" name="Rounded Rectangle 23"/>
          <p:cNvSpPr/>
          <p:nvPr/>
        </p:nvSpPr>
        <p:spPr>
          <a:xfrm>
            <a:off x="3502124" y="2420888"/>
            <a:ext cx="172819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a:t>
            </a:r>
            <a:r>
              <a:rPr lang="ru-RU" dirty="0" smtClean="0">
                <a:solidFill>
                  <a:schemeClr val="tx1"/>
                </a:solidFill>
              </a:rPr>
              <a:t> </a:t>
            </a:r>
          </a:p>
        </p:txBody>
      </p:sp>
      <p:sp>
        <p:nvSpPr>
          <p:cNvPr id="25" name="Rounded Rectangle 24"/>
          <p:cNvSpPr/>
          <p:nvPr/>
        </p:nvSpPr>
        <p:spPr>
          <a:xfrm>
            <a:off x="5230316" y="2420888"/>
            <a:ext cx="792088"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 ПУ</a:t>
            </a:r>
          </a:p>
        </p:txBody>
      </p:sp>
      <p:sp>
        <p:nvSpPr>
          <p:cNvPr id="26" name="Rounded Rectangle 25"/>
          <p:cNvSpPr/>
          <p:nvPr/>
        </p:nvSpPr>
        <p:spPr>
          <a:xfrm>
            <a:off x="981844" y="2924944"/>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1</a:t>
            </a:r>
            <a:r>
              <a:rPr lang="en-US" dirty="0" smtClean="0">
                <a:solidFill>
                  <a:schemeClr val="tx1"/>
                </a:solidFill>
              </a:rPr>
              <a:t>1        </a:t>
            </a:r>
            <a:r>
              <a:rPr lang="en-US" dirty="0" err="1" smtClean="0">
                <a:solidFill>
                  <a:schemeClr val="tx1"/>
                </a:solidFill>
              </a:rPr>
              <a:t>Foto</a:t>
            </a:r>
            <a:r>
              <a:rPr lang="ru-RU" dirty="0" smtClean="0">
                <a:solidFill>
                  <a:schemeClr val="tx1"/>
                </a:solidFill>
              </a:rPr>
              <a:t>           </a:t>
            </a:r>
            <a:r>
              <a:rPr lang="en-US" dirty="0" smtClean="0">
                <a:solidFill>
                  <a:schemeClr val="tx1"/>
                </a:solidFill>
              </a:rPr>
              <a:t> Active                 EN               </a:t>
            </a:r>
            <a:r>
              <a:rPr lang="ru-RU" dirty="0" smtClean="0">
                <a:solidFill>
                  <a:schemeClr val="tx1"/>
                </a:solidFill>
              </a:rPr>
              <a:t>   </a:t>
            </a:r>
            <a:r>
              <a:rPr lang="en-US" dirty="0" smtClean="0">
                <a:solidFill>
                  <a:schemeClr val="tx1"/>
                </a:solidFill>
              </a:rPr>
              <a:t>No         </a:t>
            </a:r>
            <a:r>
              <a:rPr lang="ru-RU" dirty="0" smtClean="0">
                <a:solidFill>
                  <a:schemeClr val="tx1"/>
                </a:solidFill>
              </a:rPr>
              <a:t>     </a:t>
            </a:r>
            <a:r>
              <a:rPr lang="en-US" dirty="0" smtClean="0">
                <a:solidFill>
                  <a:schemeClr val="tx1"/>
                </a:solidFill>
              </a:rPr>
              <a:t>English                                </a:t>
            </a:r>
            <a:r>
              <a:rPr lang="en-US" dirty="0" err="1" smtClean="0">
                <a:solidFill>
                  <a:schemeClr val="tx1"/>
                </a:solidFill>
              </a:rPr>
              <a:t>English</a:t>
            </a:r>
            <a:endParaRPr lang="ru-RU" dirty="0" smtClean="0">
              <a:solidFill>
                <a:schemeClr val="tx1"/>
              </a:solidFill>
            </a:endParaRPr>
          </a:p>
        </p:txBody>
      </p:sp>
      <p:sp>
        <p:nvSpPr>
          <p:cNvPr id="27" name="Rounded Rectangle 26"/>
          <p:cNvSpPr/>
          <p:nvPr/>
        </p:nvSpPr>
        <p:spPr>
          <a:xfrm>
            <a:off x="10342884" y="2924944"/>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8" name="Rounded Rectangle 37"/>
          <p:cNvSpPr/>
          <p:nvPr/>
        </p:nvSpPr>
        <p:spPr>
          <a:xfrm>
            <a:off x="1557908" y="2420888"/>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674248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2" name="Down Arrow 41"/>
          <p:cNvSpPr/>
          <p:nvPr/>
        </p:nvSpPr>
        <p:spPr>
          <a:xfrm>
            <a:off x="5014292" y="249289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6" name="Rounded Rectangle 45"/>
          <p:cNvSpPr/>
          <p:nvPr/>
        </p:nvSpPr>
        <p:spPr>
          <a:xfrm>
            <a:off x="10342884" y="3429000"/>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1" name="Rounded Rectangle 50"/>
          <p:cNvSpPr/>
          <p:nvPr/>
        </p:nvSpPr>
        <p:spPr>
          <a:xfrm>
            <a:off x="10342884" y="3933056"/>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6" name="Rounded Rectangle 55"/>
          <p:cNvSpPr/>
          <p:nvPr/>
        </p:nvSpPr>
        <p:spPr>
          <a:xfrm>
            <a:off x="10342884" y="4437112"/>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r>
              <a:rPr lang="ru-RU" dirty="0" smtClean="0">
                <a:solidFill>
                  <a:schemeClr val="tx1"/>
                </a:solidFill>
              </a:rPr>
              <a:t> записи</a:t>
            </a:r>
          </a:p>
        </p:txBody>
      </p:sp>
      <p:sp>
        <p:nvSpPr>
          <p:cNvPr id="61" name="Rounded Rectangle 60"/>
          <p:cNvSpPr/>
          <p:nvPr/>
        </p:nvSpPr>
        <p:spPr>
          <a:xfrm>
            <a:off x="8110636" y="2420888"/>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Наименования (скрипт)</a:t>
            </a:r>
          </a:p>
        </p:txBody>
      </p:sp>
      <p:sp>
        <p:nvSpPr>
          <p:cNvPr id="62" name="Rounded Rectangle 61"/>
          <p:cNvSpPr/>
          <p:nvPr/>
        </p:nvSpPr>
        <p:spPr>
          <a:xfrm>
            <a:off x="981844" y="3429000"/>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1</a:t>
            </a:r>
            <a:r>
              <a:rPr lang="en-US" dirty="0">
                <a:solidFill>
                  <a:schemeClr val="tx1"/>
                </a:solidFill>
              </a:rPr>
              <a:t>5</a:t>
            </a:r>
            <a:r>
              <a:rPr lang="en-US" dirty="0" smtClean="0">
                <a:solidFill>
                  <a:schemeClr val="tx1"/>
                </a:solidFill>
              </a:rPr>
              <a:t>        </a:t>
            </a:r>
            <a:r>
              <a:rPr lang="en-US" dirty="0" err="1" smtClean="0">
                <a:solidFill>
                  <a:schemeClr val="tx1"/>
                </a:solidFill>
              </a:rPr>
              <a:t>Foto</a:t>
            </a:r>
            <a:r>
              <a:rPr lang="ru-RU" dirty="0" smtClean="0">
                <a:solidFill>
                  <a:schemeClr val="tx1"/>
                </a:solidFill>
              </a:rPr>
              <a:t>            </a:t>
            </a:r>
            <a:r>
              <a:rPr lang="en-US" dirty="0" smtClean="0">
                <a:solidFill>
                  <a:schemeClr val="tx1"/>
                </a:solidFill>
              </a:rPr>
              <a:t>Active                </a:t>
            </a:r>
            <a:r>
              <a:rPr lang="ru-RU" dirty="0" smtClean="0">
                <a:solidFill>
                  <a:schemeClr val="tx1"/>
                </a:solidFill>
              </a:rPr>
              <a:t> </a:t>
            </a:r>
            <a:r>
              <a:rPr lang="en-US" dirty="0" smtClean="0">
                <a:solidFill>
                  <a:schemeClr val="tx1"/>
                </a:solidFill>
              </a:rPr>
              <a:t>RU               </a:t>
            </a:r>
            <a:r>
              <a:rPr lang="ru-RU" dirty="0" smtClean="0">
                <a:solidFill>
                  <a:schemeClr val="tx1"/>
                </a:solidFill>
              </a:rPr>
              <a:t>   </a:t>
            </a:r>
            <a:r>
              <a:rPr lang="en-US" dirty="0" smtClean="0">
                <a:solidFill>
                  <a:schemeClr val="tx1"/>
                </a:solidFill>
              </a:rPr>
              <a:t>Yes             Russian                        </a:t>
            </a:r>
            <a:r>
              <a:rPr lang="ru-RU" dirty="0" smtClean="0">
                <a:solidFill>
                  <a:schemeClr val="tx1"/>
                </a:solidFill>
              </a:rPr>
              <a:t>       Русский</a:t>
            </a:r>
          </a:p>
        </p:txBody>
      </p:sp>
      <p:sp>
        <p:nvSpPr>
          <p:cNvPr id="63" name="Rounded Rectangle 62"/>
          <p:cNvSpPr/>
          <p:nvPr/>
        </p:nvSpPr>
        <p:spPr>
          <a:xfrm>
            <a:off x="981844" y="3933056"/>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25</a:t>
            </a:r>
            <a:r>
              <a:rPr lang="en-US" dirty="0" smtClean="0">
                <a:solidFill>
                  <a:schemeClr val="tx1"/>
                </a:solidFill>
              </a:rPr>
              <a:t>       </a:t>
            </a:r>
            <a:r>
              <a:rPr lang="ru-RU" dirty="0" smtClean="0">
                <a:solidFill>
                  <a:schemeClr val="tx1"/>
                </a:solidFill>
              </a:rPr>
              <a:t> </a:t>
            </a:r>
            <a:r>
              <a:rPr lang="en-US" dirty="0" err="1" smtClean="0">
                <a:solidFill>
                  <a:schemeClr val="tx1"/>
                </a:solidFill>
              </a:rPr>
              <a:t>Foto</a:t>
            </a:r>
            <a:r>
              <a:rPr lang="en-US" dirty="0" smtClean="0">
                <a:solidFill>
                  <a:schemeClr val="tx1"/>
                </a:solidFill>
              </a:rPr>
              <a:t> </a:t>
            </a:r>
            <a:r>
              <a:rPr lang="ru-RU" dirty="0" smtClean="0">
                <a:solidFill>
                  <a:schemeClr val="tx1"/>
                </a:solidFill>
              </a:rPr>
              <a:t>           </a:t>
            </a:r>
            <a:r>
              <a:rPr lang="en-US" dirty="0" smtClean="0">
                <a:solidFill>
                  <a:schemeClr val="tx1"/>
                </a:solidFill>
              </a:rPr>
              <a:t>Active                </a:t>
            </a:r>
            <a:r>
              <a:rPr lang="ru-RU" dirty="0" smtClean="0">
                <a:solidFill>
                  <a:schemeClr val="tx1"/>
                </a:solidFill>
              </a:rPr>
              <a:t> </a:t>
            </a:r>
            <a:r>
              <a:rPr lang="en-US" dirty="0" smtClean="0">
                <a:solidFill>
                  <a:schemeClr val="tx1"/>
                </a:solidFill>
              </a:rPr>
              <a:t>ES               </a:t>
            </a:r>
            <a:r>
              <a:rPr lang="ru-RU" dirty="0" smtClean="0">
                <a:solidFill>
                  <a:schemeClr val="tx1"/>
                </a:solidFill>
              </a:rPr>
              <a:t>    </a:t>
            </a:r>
            <a:r>
              <a:rPr lang="en-US" dirty="0" smtClean="0">
                <a:solidFill>
                  <a:schemeClr val="tx1"/>
                </a:solidFill>
              </a:rPr>
              <a:t>No             </a:t>
            </a:r>
            <a:r>
              <a:rPr lang="ru-RU" dirty="0" smtClean="0">
                <a:solidFill>
                  <a:schemeClr val="tx1"/>
                </a:solidFill>
              </a:rPr>
              <a:t> </a:t>
            </a:r>
            <a:r>
              <a:rPr lang="en-US" dirty="0" smtClean="0">
                <a:solidFill>
                  <a:schemeClr val="tx1"/>
                </a:solidFill>
              </a:rPr>
              <a:t>Spanish                        </a:t>
            </a:r>
            <a:r>
              <a:rPr lang="ru-RU" dirty="0" smtClean="0">
                <a:solidFill>
                  <a:schemeClr val="tx1"/>
                </a:solidFill>
              </a:rPr>
              <a:t>       </a:t>
            </a:r>
            <a:r>
              <a:rPr lang="en-US" dirty="0" err="1" smtClean="0">
                <a:solidFill>
                  <a:schemeClr val="tx1"/>
                </a:solidFill>
              </a:rPr>
              <a:t>Español</a:t>
            </a:r>
            <a:endParaRPr lang="ru-RU" dirty="0" smtClean="0">
              <a:solidFill>
                <a:schemeClr val="tx1"/>
              </a:solidFill>
            </a:endParaRPr>
          </a:p>
        </p:txBody>
      </p:sp>
      <p:sp>
        <p:nvSpPr>
          <p:cNvPr id="64" name="Rounded Rectangle 63"/>
          <p:cNvSpPr/>
          <p:nvPr/>
        </p:nvSpPr>
        <p:spPr>
          <a:xfrm>
            <a:off x="981844" y="4437112"/>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26        </a:t>
            </a:r>
            <a:r>
              <a:rPr lang="en-US" dirty="0" err="1" smtClean="0">
                <a:solidFill>
                  <a:schemeClr val="tx1"/>
                </a:solidFill>
              </a:rPr>
              <a:t>Foto</a:t>
            </a:r>
            <a:r>
              <a:rPr lang="en-US" dirty="0" smtClean="0">
                <a:solidFill>
                  <a:schemeClr val="tx1"/>
                </a:solidFill>
              </a:rPr>
              <a:t>            Active                 CN                  No              Chinese                              </a:t>
            </a:r>
            <a:r>
              <a:rPr lang="ja-JP" altLang="en-US" dirty="0" smtClean="0">
                <a:solidFill>
                  <a:schemeClr val="tx1"/>
                </a:solidFill>
              </a:rPr>
              <a:t>中国</a:t>
            </a:r>
            <a:endParaRPr lang="ru-RU" dirty="0" smtClean="0">
              <a:solidFill>
                <a:schemeClr val="tx1"/>
              </a:solidFill>
            </a:endParaRPr>
          </a:p>
        </p:txBody>
      </p:sp>
      <p:sp>
        <p:nvSpPr>
          <p:cNvPr id="2" name="Action Button: Back or Previous 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 name="Action Button: Forward or Next 3">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5" name="Rounded Rectangle 64"/>
          <p:cNvSpPr/>
          <p:nvPr/>
        </p:nvSpPr>
        <p:spPr>
          <a:xfrm>
            <a:off x="11134972" y="105273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50" name="Rounded Rectangle 49"/>
          <p:cNvSpPr/>
          <p:nvPr/>
        </p:nvSpPr>
        <p:spPr>
          <a:xfrm>
            <a:off x="9046740"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t>
            </a:r>
            <a:endParaRPr lang="ru-RU" dirty="0" err="1" smtClean="0"/>
          </a:p>
        </p:txBody>
      </p:sp>
      <p:sp>
        <p:nvSpPr>
          <p:cNvPr id="55" name="Down Arrow 54"/>
          <p:cNvSpPr/>
          <p:nvPr/>
        </p:nvSpPr>
        <p:spPr>
          <a:xfrm>
            <a:off x="9766820"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6" name="Sun 65"/>
          <p:cNvSpPr/>
          <p:nvPr/>
        </p:nvSpPr>
        <p:spPr>
          <a:xfrm>
            <a:off x="10342884" y="2420888"/>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14931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332656"/>
            <a:ext cx="10548666" cy="576064"/>
          </a:xfrm>
        </p:spPr>
        <p:txBody>
          <a:bodyPr>
            <a:normAutofit/>
          </a:bodyPr>
          <a:lstStyle/>
          <a:p>
            <a:r>
              <a:rPr lang="ru-RU" dirty="0"/>
              <a:t>Языки </a:t>
            </a:r>
            <a:r>
              <a:rPr lang="en-US" dirty="0"/>
              <a:t>(</a:t>
            </a:r>
            <a:r>
              <a:rPr lang="en-US" dirty="0" smtClean="0"/>
              <a:t>Users) -- </a:t>
            </a:r>
            <a:r>
              <a:rPr lang="ru-RU" dirty="0" smtClean="0"/>
              <a:t>Формат </a:t>
            </a:r>
            <a:r>
              <a:rPr lang="en-US" dirty="0" smtClean="0"/>
              <a:t>Add/Edit</a:t>
            </a:r>
            <a:r>
              <a:rPr lang="ru-RU" dirty="0" smtClean="0"/>
              <a:t> элемента справочник</a:t>
            </a:r>
            <a:r>
              <a:rPr lang="ru-RU" dirty="0"/>
              <a:t>а</a:t>
            </a:r>
          </a:p>
        </p:txBody>
      </p:sp>
      <p:sp>
        <p:nvSpPr>
          <p:cNvPr id="4" name="Rounded Rectangle 3"/>
          <p:cNvSpPr/>
          <p:nvPr/>
        </p:nvSpPr>
        <p:spPr>
          <a:xfrm>
            <a:off x="5374332"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Новый элемент языка пользователя (потом Код)</a:t>
            </a:r>
          </a:p>
        </p:txBody>
      </p:sp>
      <p:sp>
        <p:nvSpPr>
          <p:cNvPr id="9" name="Rounded Rectangle 8"/>
          <p:cNvSpPr/>
          <p:nvPr/>
        </p:nvSpPr>
        <p:spPr>
          <a:xfrm>
            <a:off x="261764" y="177281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 </a:t>
            </a:r>
            <a:r>
              <a:rPr lang="ru-RU" sz="1600" dirty="0" smtClean="0">
                <a:solidFill>
                  <a:srgbClr val="FF0000"/>
                </a:solidFill>
              </a:rPr>
              <a:t>!</a:t>
            </a:r>
            <a:r>
              <a:rPr lang="ru-RU" dirty="0" smtClean="0">
                <a:solidFill>
                  <a:srgbClr val="FF0000"/>
                </a:solidFill>
              </a:rPr>
              <a:t> </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4" name="Rounded Rectangle 13"/>
          <p:cNvSpPr/>
          <p:nvPr/>
        </p:nvSpPr>
        <p:spPr>
          <a:xfrm>
            <a:off x="2710036" y="177281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RUS  ENG ESP CHN</a:t>
            </a:r>
            <a:r>
              <a:rPr lang="ru-RU" dirty="0" smtClean="0">
                <a:solidFill>
                  <a:schemeClr val="tx1"/>
                </a:solidFill>
              </a:rPr>
              <a:t> </a:t>
            </a:r>
          </a:p>
        </p:txBody>
      </p:sp>
      <p:sp>
        <p:nvSpPr>
          <p:cNvPr id="15" name="Rounded Rectangle 14"/>
          <p:cNvSpPr/>
          <p:nvPr/>
        </p:nvSpPr>
        <p:spPr>
          <a:xfrm>
            <a:off x="261764" y="270892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Описание</a:t>
            </a:r>
            <a:r>
              <a:rPr lang="ru-RU" dirty="0" smtClean="0">
                <a:solidFill>
                  <a:schemeClr val="tx1"/>
                </a:solidFill>
              </a:rPr>
              <a:t> </a:t>
            </a:r>
          </a:p>
        </p:txBody>
      </p:sp>
      <p:sp>
        <p:nvSpPr>
          <p:cNvPr id="16" name="Rounded Rectangle 15"/>
          <p:cNvSpPr/>
          <p:nvPr/>
        </p:nvSpPr>
        <p:spPr>
          <a:xfrm>
            <a:off x="2710036" y="2708920"/>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r>
              <a:rPr lang="en-US" dirty="0" smtClean="0">
                <a:solidFill>
                  <a:schemeClr val="tx1"/>
                </a:solidFill>
              </a:rPr>
              <a:t>Russian</a:t>
            </a:r>
            <a:endParaRPr lang="ru-RU" dirty="0" smtClean="0">
              <a:solidFill>
                <a:schemeClr val="tx1"/>
              </a:solidFill>
            </a:endParaRPr>
          </a:p>
        </p:txBody>
      </p:sp>
      <p:sp>
        <p:nvSpPr>
          <p:cNvPr id="17" name="Rounded Rectangle 16"/>
          <p:cNvSpPr/>
          <p:nvPr/>
        </p:nvSpPr>
        <p:spPr>
          <a:xfrm>
            <a:off x="261764" y="3284984"/>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Скрипт языка</a:t>
            </a:r>
            <a:endParaRPr lang="ru-RU" dirty="0" smtClean="0">
              <a:solidFill>
                <a:schemeClr val="tx1"/>
              </a:solidFill>
            </a:endParaRPr>
          </a:p>
        </p:txBody>
      </p:sp>
      <p:sp>
        <p:nvSpPr>
          <p:cNvPr id="18" name="Rounded Rectangle 17"/>
          <p:cNvSpPr/>
          <p:nvPr/>
        </p:nvSpPr>
        <p:spPr>
          <a:xfrm>
            <a:off x="2710036" y="3140968"/>
            <a:ext cx="4608512"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Русский</a:t>
            </a:r>
          </a:p>
        </p:txBody>
      </p:sp>
      <p:sp>
        <p:nvSpPr>
          <p:cNvPr id="25" name="Rectangle 24"/>
          <p:cNvSpPr/>
          <p:nvPr/>
        </p:nvSpPr>
        <p:spPr>
          <a:xfrm flipH="1">
            <a:off x="4870276" y="2348880"/>
            <a:ext cx="21602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X</a:t>
            </a:r>
            <a:endParaRPr lang="ru-RU" dirty="0" err="1" smtClean="0"/>
          </a:p>
        </p:txBody>
      </p:sp>
      <p:sp>
        <p:nvSpPr>
          <p:cNvPr id="50" name="Rounded Rectangle 49"/>
          <p:cNvSpPr/>
          <p:nvPr/>
        </p:nvSpPr>
        <p:spPr>
          <a:xfrm>
            <a:off x="9118748" y="1196752"/>
            <a:ext cx="1296144" cy="12241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64" name="Rounded Rectangle 63"/>
          <p:cNvSpPr/>
          <p:nvPr/>
        </p:nvSpPr>
        <p:spPr>
          <a:xfrm>
            <a:off x="7534572" y="2780928"/>
            <a:ext cx="4536504" cy="1440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Перетащите файл(ы) сюда, чтобы начать или </a:t>
            </a:r>
            <a:br>
              <a:rPr lang="ru-RU" dirty="0">
                <a:solidFill>
                  <a:schemeClr val="tx1"/>
                </a:solidFill>
              </a:rPr>
            </a:br>
            <a:r>
              <a:rPr lang="ru-RU" dirty="0">
                <a:solidFill>
                  <a:schemeClr val="tx1"/>
                </a:solidFill>
              </a:rPr>
              <a:t>нажмите, чтобы просмотреть</a:t>
            </a:r>
            <a:br>
              <a:rPr lang="ru-RU" dirty="0">
                <a:solidFill>
                  <a:schemeClr val="tx1"/>
                </a:solidFill>
              </a:rPr>
            </a:br>
            <a:r>
              <a:rPr lang="ru-RU" sz="1200" dirty="0">
                <a:solidFill>
                  <a:schemeClr val="tx1"/>
                </a:solidFill>
              </a:rPr>
              <a:t>(размер файла 000</a:t>
            </a:r>
            <a:r>
              <a:rPr lang="en-US" sz="1200" dirty="0">
                <a:solidFill>
                  <a:schemeClr val="tx1"/>
                </a:solidFill>
              </a:rPr>
              <a:t> x 000 pixels)</a:t>
            </a:r>
            <a:endParaRPr lang="ru-RU" sz="1200" dirty="0">
              <a:solidFill>
                <a:schemeClr val="tx1"/>
              </a:solidFill>
            </a:endParaRPr>
          </a:p>
        </p:txBody>
      </p:sp>
      <p:sp>
        <p:nvSpPr>
          <p:cNvPr id="65" name="Rounded Rectangle 64"/>
          <p:cNvSpPr/>
          <p:nvPr/>
        </p:nvSpPr>
        <p:spPr>
          <a:xfrm>
            <a:off x="261764" y="2276872"/>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Язык по умолчанию</a:t>
            </a:r>
            <a:r>
              <a:rPr lang="ru-RU" dirty="0" smtClean="0">
                <a:solidFill>
                  <a:schemeClr val="tx1"/>
                </a:solidFill>
              </a:rPr>
              <a:t> </a:t>
            </a:r>
          </a:p>
        </p:txBody>
      </p:sp>
      <p:sp>
        <p:nvSpPr>
          <p:cNvPr id="19" name="Rounded Rectangle 18"/>
          <p:cNvSpPr/>
          <p:nvPr/>
        </p:nvSpPr>
        <p:spPr>
          <a:xfrm>
            <a:off x="405780" y="4653136"/>
            <a:ext cx="6912768"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Комментарий</a:t>
            </a:r>
          </a:p>
        </p:txBody>
      </p:sp>
      <p:sp>
        <p:nvSpPr>
          <p:cNvPr id="20" name="Rounded Rectangle 19"/>
          <p:cNvSpPr/>
          <p:nvPr/>
        </p:nvSpPr>
        <p:spPr>
          <a:xfrm>
            <a:off x="405780" y="5445224"/>
            <a:ext cx="6912768"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Комментарий</a:t>
            </a:r>
          </a:p>
        </p:txBody>
      </p:sp>
    </p:spTree>
    <p:extLst>
      <p:ext uri="{BB962C8B-B14F-4D97-AF65-F5344CB8AC3E}">
        <p14:creationId xmlns:p14="http://schemas.microsoft.com/office/powerpoint/2010/main" val="367083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2521</TotalTime>
  <Words>753</Words>
  <Application>Microsoft Office PowerPoint</Application>
  <PresentationFormat>Custom</PresentationFormat>
  <Paragraphs>236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ゴシック</vt:lpstr>
      <vt:lpstr>Arial</vt:lpstr>
      <vt:lpstr>Calibri</vt:lpstr>
      <vt:lpstr>Wingdings</vt:lpstr>
      <vt:lpstr>Project planning overview presentation</vt:lpstr>
      <vt:lpstr>yatOyat Project Overview</vt:lpstr>
      <vt:lpstr>Формат (общий) управления справочников</vt:lpstr>
      <vt:lpstr>Формат (общий) создания элемента справочников - 01</vt:lpstr>
      <vt:lpstr>Формат (общий) создания элемента справочников - 02</vt:lpstr>
      <vt:lpstr>Формат управления справочников – Элементы - 03</vt:lpstr>
      <vt:lpstr>Языки (Users) – справочник – Атрибуты</vt:lpstr>
      <vt:lpstr>Языки (Users) - Формат управления справочника</vt:lpstr>
      <vt:lpstr>Языки (Users) -- Формат Add/Edit элемента справочника</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Sanjay Sharma</dc:creator>
  <cp:lastModifiedBy>Sanjay Sharma</cp:lastModifiedBy>
  <cp:revision>318</cp:revision>
  <dcterms:created xsi:type="dcterms:W3CDTF">2018-08-29T19:54:37Z</dcterms:created>
  <dcterms:modified xsi:type="dcterms:W3CDTF">2018-11-11T14:38:28Z</dcterms:modified>
</cp:coreProperties>
</file>