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1"/>
  </p:notesMasterIdLst>
  <p:handoutMasterIdLst>
    <p:handoutMasterId r:id="rId22"/>
  </p:handoutMasterIdLst>
  <p:sldIdLst>
    <p:sldId id="268" r:id="rId2"/>
    <p:sldId id="269" r:id="rId3"/>
    <p:sldId id="270" r:id="rId4"/>
    <p:sldId id="282" r:id="rId5"/>
    <p:sldId id="273" r:id="rId6"/>
    <p:sldId id="279" r:id="rId7"/>
    <p:sldId id="280" r:id="rId8"/>
    <p:sldId id="281" r:id="rId9"/>
    <p:sldId id="271" r:id="rId10"/>
    <p:sldId id="293" r:id="rId11"/>
    <p:sldId id="283" r:id="rId12"/>
    <p:sldId id="291" r:id="rId13"/>
    <p:sldId id="287" r:id="rId14"/>
    <p:sldId id="294" r:id="rId15"/>
    <p:sldId id="284" r:id="rId16"/>
    <p:sldId id="292" r:id="rId17"/>
    <p:sldId id="288" r:id="rId18"/>
    <p:sldId id="289" r:id="rId19"/>
    <p:sldId id="290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1" d="100"/>
          <a:sy n="91" d="100"/>
        </p:scale>
        <p:origin x="534" y="9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9/5/2018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9/5/2018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1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8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5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9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0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4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8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9/5/2018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 err="1" smtClean="0">
                <a:solidFill>
                  <a:srgbClr val="00B050"/>
                </a:solidFill>
              </a:rPr>
              <a:t>y</a:t>
            </a:r>
            <a:r>
              <a:rPr lang="en-US" sz="8800" dirty="0" err="1" smtClean="0">
                <a:solidFill>
                  <a:srgbClr val="FFC000"/>
                </a:solidFill>
              </a:rPr>
              <a:t>at</a:t>
            </a:r>
            <a:r>
              <a:rPr lang="en-US" sz="8800" dirty="0" err="1" smtClean="0">
                <a:solidFill>
                  <a:srgbClr val="00B0F0"/>
                </a:solidFill>
              </a:rPr>
              <a:t>O</a:t>
            </a:r>
            <a:r>
              <a:rPr lang="en-US" sz="8800" dirty="0" err="1" smtClean="0">
                <a:solidFill>
                  <a:srgbClr val="00B050"/>
                </a:solidFill>
              </a:rPr>
              <a:t>y</a:t>
            </a:r>
            <a:r>
              <a:rPr lang="en-US" sz="8800" dirty="0" err="1" smtClean="0">
                <a:solidFill>
                  <a:srgbClr val="FFC000"/>
                </a:solidFill>
              </a:rPr>
              <a:t>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IT </a:t>
            </a:r>
            <a:r>
              <a:rPr lang="en-US" dirty="0" err="1" smtClean="0"/>
              <a:t>yty</a:t>
            </a:r>
            <a:r>
              <a:rPr lang="en-US" dirty="0" smtClean="0"/>
              <a:t> 1.0 </a:t>
            </a:r>
            <a:r>
              <a:rPr lang="en-US" dirty="0"/>
              <a:t>| </a:t>
            </a:r>
            <a:r>
              <a:rPr lang="en-US" dirty="0" err="1" smtClean="0"/>
              <a:t>yatOyat</a:t>
            </a:r>
            <a:r>
              <a:rPr lang="ru-RU" dirty="0" smtClean="0"/>
              <a:t> </a:t>
            </a:r>
            <a:r>
              <a:rPr lang="en-US" dirty="0" smtClean="0"/>
              <a:t>LLC.| </a:t>
            </a:r>
            <a:r>
              <a:rPr lang="en-US" dirty="0" err="1" smtClean="0"/>
              <a:t>yOy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66075"/>
              </p:ext>
            </p:extLst>
          </p:nvPr>
        </p:nvGraphicFramePr>
        <p:xfrm>
          <a:off x="189755" y="1124738"/>
          <a:ext cx="11744948" cy="51125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3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Дата записи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 (Unique)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138010A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dirty="0" smtClean="0"/>
                        <a:t>    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 по</a:t>
                      </a:r>
                      <a:r>
                        <a:rPr lang="ru-RU" baseline="0" dirty="0" smtClean="0"/>
                        <a:t> умальчанию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500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Выбор элементов (</a:t>
                      </a:r>
                      <a:r>
                        <a:rPr lang="en-US" dirty="0" smtClean="0"/>
                        <a:t>Select)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/ None / Starred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 - желтый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С</a:t>
                      </a:r>
                      <a:r>
                        <a:rPr lang="en-US" dirty="0" smtClean="0"/>
                        <a:t>lick</a:t>
                      </a:r>
                      <a:r>
                        <a:rPr lang="en-US" baseline="0" dirty="0" smtClean="0"/>
                        <a:t> – On / Off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 </a:t>
                      </a: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без комментарий).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 - серий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 </a:t>
                      </a: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с комментариев).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3347"/>
                  </a:ext>
                </a:extLst>
              </a:tr>
              <a:tr h="635732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Cancel </a:t>
                      </a:r>
                      <a:r>
                        <a:rPr lang="ru-RU" dirty="0" smtClean="0"/>
                        <a:t>(почистить)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Почистить комментарию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25873"/>
              </p:ext>
            </p:extLst>
          </p:nvPr>
        </p:nvGraphicFramePr>
        <p:xfrm>
          <a:off x="189755" y="1124741"/>
          <a:ext cx="11744948" cy="481503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0853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Статус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@Active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Поисковая панель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1310AB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Like / No Like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Поисковые элементы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 - </a:t>
                      </a:r>
                      <a:r>
                        <a:rPr lang="en-US" baseline="0" dirty="0" err="1" smtClean="0"/>
                        <a:t>Sel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Сортировка</a:t>
                      </a:r>
                      <a:r>
                        <a:rPr lang="ru-RU" baseline="0" dirty="0" smtClean="0"/>
                        <a:t> / Выбор 1-</a:t>
                      </a:r>
                      <a:r>
                        <a:rPr lang="en-US" baseline="0" dirty="0" smtClean="0"/>
                        <a:t>N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r>
                        <a:rPr lang="en-US" baseline="0" dirty="0" smtClean="0"/>
                        <a:t> Up-Down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r>
                        <a:rPr lang="en-US" baseline="0" dirty="0" smtClean="0"/>
                        <a:t> Left-Right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&lt; 1 2 3 ….118 119 120 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6137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</a:t>
                      </a:r>
                      <a:r>
                        <a:rPr lang="en-US" dirty="0" smtClean="0"/>
                        <a:t> [   </a:t>
                      </a:r>
                      <a:r>
                        <a:rPr lang="en-US" baseline="0" dirty="0" smtClean="0"/>
                        <a:t>  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94233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</a:t>
                      </a:r>
                      <a:r>
                        <a:rPr lang="ru-RU" baseline="0" dirty="0" smtClean="0"/>
                        <a:t> связи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4730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на всех др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языках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6688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Отмена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68265"/>
              </p:ext>
            </p:extLst>
          </p:nvPr>
        </p:nvGraphicFramePr>
        <p:xfrm>
          <a:off x="189755" y="1124741"/>
          <a:ext cx="11744948" cy="503063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8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описание и полное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Добовить</a:t>
                      </a:r>
                      <a:r>
                        <a:rPr lang="ru-RU" baseline="0" dirty="0" smtClean="0"/>
                        <a:t> с копи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</a:t>
                      </a:r>
                      <a:r>
                        <a:rPr lang="ru-RU" baseline="0" dirty="0" smtClean="0"/>
                        <a:t> ВСЕ кроме кода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4447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51317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Обновить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Сортировка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A-Z</a:t>
                      </a:r>
                      <a:r>
                        <a:rPr lang="en-US" baseline="0" dirty="0" smtClean="0"/>
                        <a:t> / Z-A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Свзанные</a:t>
                      </a:r>
                      <a:r>
                        <a:rPr lang="ru-RU" baseline="0" dirty="0" smtClean="0"/>
                        <a:t> эл-ты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Counter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234</a:t>
                      </a:r>
                      <a:endParaRPr lang="ru-R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Переход</a:t>
                      </a:r>
                      <a:r>
                        <a:rPr lang="ru-RU" baseline="0" dirty="0" smtClean="0"/>
                        <a:t> на спр свя эл-тов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4200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Всего</a:t>
                      </a:r>
                      <a:r>
                        <a:rPr lang="ru-RU" baseline="0" dirty="0" smtClean="0"/>
                        <a:t> записи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5883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1109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1160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72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648072"/>
          </a:xfrm>
        </p:spPr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(</a:t>
            </a:r>
            <a:r>
              <a:rPr lang="ru-RU" dirty="0" smtClean="0"/>
              <a:t>общий) создания элемента справочников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10028585" y="1340768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(Код)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3812" y="5229200"/>
            <a:ext cx="165618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90956" y="1916832"/>
            <a:ext cx="108012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812" y="4797152"/>
            <a:ext cx="165618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764" y="177281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Код *</a:t>
            </a:r>
            <a:r>
              <a:rPr lang="en-US" sz="1600" dirty="0" smtClean="0">
                <a:solidFill>
                  <a:schemeClr val="tx1"/>
                </a:solidFill>
              </a:rPr>
              <a:t>**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054852" y="1916832"/>
            <a:ext cx="79208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7894612" y="2996952"/>
            <a:ext cx="2016224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10036" y="177281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1764" y="220486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Описание *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2204864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ENGLISH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1764" y="285293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Полное описание *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2636912"/>
            <a:ext cx="4608512" cy="72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ENGLISH </a:t>
            </a:r>
            <a:r>
              <a:rPr lang="ru-RU" sz="1600" dirty="0" smtClean="0">
                <a:solidFill>
                  <a:schemeClr val="tx1"/>
                </a:solidFill>
              </a:rPr>
              <a:t>(Копи – он же)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5820" y="3429000"/>
            <a:ext cx="1800200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710036" y="3429000"/>
            <a:ext cx="4536504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7462564" y="3068960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26" name="Down Arrow 25"/>
          <p:cNvSpPr/>
          <p:nvPr/>
        </p:nvSpPr>
        <p:spPr>
          <a:xfrm>
            <a:off x="2422004" y="227687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9" name="Down Arrow 28"/>
          <p:cNvSpPr/>
          <p:nvPr/>
        </p:nvSpPr>
        <p:spPr>
          <a:xfrm>
            <a:off x="2422004" y="285293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0" name="Rounded Rectangle 29"/>
          <p:cNvSpPr/>
          <p:nvPr/>
        </p:nvSpPr>
        <p:spPr>
          <a:xfrm>
            <a:off x="693812" y="5661248"/>
            <a:ext cx="165618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2205980" y="573325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261764" y="3429000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 +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18548" y="3429000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765820" y="3861048"/>
            <a:ext cx="1800200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710036" y="3861048"/>
            <a:ext cx="4536504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Content Placeholder 31"/>
          <p:cNvSpPr txBox="1">
            <a:spLocks/>
          </p:cNvSpPr>
          <p:nvPr/>
        </p:nvSpPr>
        <p:spPr>
          <a:xfrm>
            <a:off x="261764" y="3861048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7318548" y="3861048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765820" y="4293096"/>
            <a:ext cx="1800200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710036" y="4293096"/>
            <a:ext cx="4536504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Content Placeholder 31"/>
          <p:cNvSpPr txBox="1">
            <a:spLocks/>
          </p:cNvSpPr>
          <p:nvPr/>
        </p:nvSpPr>
        <p:spPr>
          <a:xfrm>
            <a:off x="261764" y="4293096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7318548" y="4293096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42" name="Rounded Rectangle 41"/>
          <p:cNvSpPr/>
          <p:nvPr/>
        </p:nvSpPr>
        <p:spPr>
          <a:xfrm>
            <a:off x="10126860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774932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1350996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0126860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774932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423004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0126860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774932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1423004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2422004" y="350100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2" name="Down Arrow 51"/>
          <p:cNvSpPr/>
          <p:nvPr/>
        </p:nvSpPr>
        <p:spPr>
          <a:xfrm>
            <a:off x="2422004" y="3861048"/>
            <a:ext cx="135632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3" name="Rounded Rectangle 52"/>
          <p:cNvSpPr/>
          <p:nvPr/>
        </p:nvSpPr>
        <p:spPr>
          <a:xfrm>
            <a:off x="2638028" y="4797152"/>
            <a:ext cx="446449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Комментарий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10702924" y="1988840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38876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 </a:t>
            </a:r>
            <a:r>
              <a:rPr lang="en-US" dirty="0"/>
              <a:t>(</a:t>
            </a:r>
            <a:r>
              <a:rPr lang="ru-RU" dirty="0"/>
              <a:t>общий) создания элемента </a:t>
            </a:r>
            <a:r>
              <a:rPr lang="ru-RU" dirty="0" smtClean="0"/>
              <a:t>справочников</a:t>
            </a:r>
            <a:r>
              <a:rPr lang="en-US" dirty="0" smtClean="0"/>
              <a:t> </a:t>
            </a:r>
            <a:r>
              <a:rPr lang="ru-RU" dirty="0" smtClean="0"/>
              <a:t>- 01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94312"/>
              </p:ext>
            </p:extLst>
          </p:nvPr>
        </p:nvGraphicFramePr>
        <p:xfrm>
          <a:off x="189755" y="1124738"/>
          <a:ext cx="11744948" cy="51125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3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Дата записи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Статус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@Active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r>
                        <a:rPr lang="ru-RU" baseline="0" dirty="0" smtClean="0"/>
                        <a:t> ***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Проверка</a:t>
                      </a:r>
                      <a:r>
                        <a:rPr lang="ru-RU" baseline="0" dirty="0" smtClean="0"/>
                        <a:t> при </a:t>
                      </a:r>
                      <a:r>
                        <a:rPr lang="en-US" baseline="0" dirty="0" smtClean="0"/>
                        <a:t>Save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500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Полное описание</a:t>
                      </a:r>
                      <a:r>
                        <a:rPr lang="ru-RU" baseline="0" dirty="0" smtClean="0"/>
                        <a:t> *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текст (оно-же)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Связы с др спр.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Включение</a:t>
                      </a:r>
                      <a:r>
                        <a:rPr lang="ru-RU" baseline="0" dirty="0" smtClean="0"/>
                        <a:t> др блоки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Фото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Перемещение порядок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3347"/>
                  </a:ext>
                </a:extLst>
              </a:tr>
              <a:tr h="635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загрузки справочников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749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693812" y="4149080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Наименование</a:t>
            </a:r>
            <a:r>
              <a:rPr lang="en-US" dirty="0" smtClean="0"/>
              <a:t> </a:t>
            </a:r>
            <a:r>
              <a:rPr lang="ru-RU" dirty="0" smtClean="0"/>
              <a:t>харак-ки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46140" y="4149080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Колонка № 1 (</a:t>
            </a:r>
            <a:r>
              <a:rPr lang="en-US" dirty="0" smtClean="0"/>
              <a:t>A)</a:t>
            </a:r>
            <a:endParaRPr lang="ru-RU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89756" y="4149080"/>
            <a:ext cx="43204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254652" y="5373216"/>
            <a:ext cx="151216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Загрузить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18748" y="1628800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9" name="Rounded Rectangle 18"/>
          <p:cNvSpPr/>
          <p:nvPr/>
        </p:nvSpPr>
        <p:spPr>
          <a:xfrm>
            <a:off x="261764" y="1052736"/>
            <a:ext cx="8280920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Пертащите файл сюда или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(имя файла после выбора)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550796" y="2348880"/>
            <a:ext cx="1728192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</a:t>
            </a:r>
            <a:r>
              <a:rPr lang="ru-RU" dirty="0" smtClean="0">
                <a:solidFill>
                  <a:schemeClr val="tx1"/>
                </a:solidFill>
              </a:rPr>
              <a:t>Сравнить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550796" y="1628800"/>
            <a:ext cx="172819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Создать Новые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558908" y="1052736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7788" y="2204864"/>
            <a:ext cx="3312368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Наименование листа файла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454452" y="1412776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</a:t>
            </a:r>
            <a:endParaRPr lang="ru-RU" sz="10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9910836" y="5373216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СТОП</a:t>
            </a:r>
            <a:endParaRPr lang="ru-RU" dirty="0"/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9118748" y="198884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6598468" y="414908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42" name="Down Arrow 41"/>
          <p:cNvSpPr/>
          <p:nvPr/>
        </p:nvSpPr>
        <p:spPr>
          <a:xfrm>
            <a:off x="3358108" y="42210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9550796" y="1988840"/>
            <a:ext cx="172819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Перезаписать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830716" y="980728"/>
            <a:ext cx="0" cy="180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118748" y="234888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7" name="Rounded Rectangle 46"/>
          <p:cNvSpPr/>
          <p:nvPr/>
        </p:nvSpPr>
        <p:spPr>
          <a:xfrm>
            <a:off x="5878388" y="2204864"/>
            <a:ext cx="129614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Начало № ряда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246540" y="2204864"/>
            <a:ext cx="122413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конец № ряда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61764" y="2924944"/>
            <a:ext cx="11377264" cy="108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Просмотр файла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238428" y="42210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3" name="Rounded Rectangle 52"/>
          <p:cNvSpPr/>
          <p:nvPr/>
        </p:nvSpPr>
        <p:spPr>
          <a:xfrm>
            <a:off x="693812" y="4653136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Наименование</a:t>
            </a:r>
            <a:r>
              <a:rPr lang="en-US" dirty="0"/>
              <a:t> </a:t>
            </a:r>
            <a:r>
              <a:rPr lang="ru-RU" dirty="0" smtClean="0"/>
              <a:t>харак-ки</a:t>
            </a:r>
            <a:endParaRPr lang="ru-RU" dirty="0"/>
          </a:p>
        </p:txBody>
      </p:sp>
      <p:sp>
        <p:nvSpPr>
          <p:cNvPr id="54" name="Rounded Rectangle 53"/>
          <p:cNvSpPr/>
          <p:nvPr/>
        </p:nvSpPr>
        <p:spPr>
          <a:xfrm>
            <a:off x="3646140" y="4653136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Колонка № </a:t>
            </a:r>
            <a:r>
              <a:rPr lang="en-US" dirty="0" smtClean="0"/>
              <a:t>2</a:t>
            </a:r>
            <a:r>
              <a:rPr lang="ru-RU" dirty="0" smtClean="0"/>
              <a:t> (</a:t>
            </a:r>
            <a:r>
              <a:rPr lang="en-US" dirty="0" smtClean="0"/>
              <a:t>B)</a:t>
            </a:r>
            <a:endParaRPr lang="ru-RU" dirty="0"/>
          </a:p>
        </p:txBody>
      </p:sp>
      <p:sp>
        <p:nvSpPr>
          <p:cNvPr id="55" name="Rounded Rectangle 54"/>
          <p:cNvSpPr/>
          <p:nvPr/>
        </p:nvSpPr>
        <p:spPr>
          <a:xfrm>
            <a:off x="189756" y="4653136"/>
            <a:ext cx="43204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56" name="Rounded Rectangle 55"/>
          <p:cNvSpPr/>
          <p:nvPr/>
        </p:nvSpPr>
        <p:spPr>
          <a:xfrm>
            <a:off x="6598468" y="465313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57" name="Down Arrow 56"/>
          <p:cNvSpPr/>
          <p:nvPr/>
        </p:nvSpPr>
        <p:spPr>
          <a:xfrm>
            <a:off x="3358108" y="472514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8" name="Down Arrow 57"/>
          <p:cNvSpPr/>
          <p:nvPr/>
        </p:nvSpPr>
        <p:spPr>
          <a:xfrm>
            <a:off x="6238428" y="472514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Down Arrow 59"/>
          <p:cNvSpPr/>
          <p:nvPr/>
        </p:nvSpPr>
        <p:spPr>
          <a:xfrm>
            <a:off x="3646140" y="227687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5" name="Rounded Rectangle 34"/>
          <p:cNvSpPr/>
          <p:nvPr/>
        </p:nvSpPr>
        <p:spPr>
          <a:xfrm>
            <a:off x="7894612" y="4149080"/>
            <a:ext cx="3456384" cy="108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Комментрия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и инструкций ЗАГРУЗКИ </a:t>
            </a:r>
            <a:r>
              <a:rPr lang="ru-RU" dirty="0" smtClean="0"/>
              <a:t>ФАЙЛА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94864"/>
              </p:ext>
            </p:extLst>
          </p:nvPr>
        </p:nvGraphicFramePr>
        <p:xfrm>
          <a:off x="189755" y="1124741"/>
          <a:ext cx="11744948" cy="51803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8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/ Drag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 Excel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“</a:t>
                      </a:r>
                      <a:r>
                        <a:rPr lang="ru-RU" sz="1200" dirty="0" smtClean="0"/>
                        <a:t>неверный формат / файл не выбран</a:t>
                      </a:r>
                      <a:r>
                        <a:rPr lang="en-US" sz="1200" dirty="0" smtClean="0"/>
                        <a:t>”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PopUp</a:t>
                      </a:r>
                      <a:r>
                        <a:rPr lang="en-US" baseline="0" dirty="0" smtClean="0"/>
                        <a:t> Window – Error</a:t>
                      </a:r>
                      <a:r>
                        <a:rPr lang="ru-RU" baseline="0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en-US" dirty="0" smtClean="0"/>
                        <a:t>File Sheet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ru-RU" dirty="0" smtClean="0"/>
                        <a:t>--П/П</a:t>
                      </a:r>
                      <a:r>
                        <a:rPr lang="ru-RU" baseline="0" dirty="0" smtClean="0"/>
                        <a:t> № листа</a:t>
                      </a:r>
                      <a:r>
                        <a:rPr lang="en-US" baseline="0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Лист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@</a:t>
                      </a:r>
                      <a:r>
                        <a:rPr lang="ru-RU" dirty="0" smtClean="0"/>
                        <a:t>лист</a:t>
                      </a:r>
                      <a:r>
                        <a:rPr lang="ru-RU" baseline="0" dirty="0" smtClean="0"/>
                        <a:t> 1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ряда начала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ряда конца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1452 or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Создать</a:t>
                      </a:r>
                      <a:r>
                        <a:rPr lang="ru-RU" baseline="0" dirty="0" smtClean="0"/>
                        <a:t> Новые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 (Y</a:t>
                      </a:r>
                      <a:r>
                        <a:rPr lang="en-US" baseline="0" dirty="0" smtClean="0"/>
                        <a:t> / 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создаются новые элементы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Создаются новые элементы во всех языках справочника с копированием на языке загрузки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6137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Перезаписать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 Box (Y</a:t>
                      </a:r>
                      <a:r>
                        <a:rPr lang="en-US" baseline="0" dirty="0" smtClean="0"/>
                        <a:t> / N)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перезапись существующих элементов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Если НЕТ, то не менять данные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Создать</a:t>
                      </a:r>
                      <a:r>
                        <a:rPr lang="ru-RU" baseline="0" dirty="0" smtClean="0"/>
                        <a:t> + Перезапи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/ No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635782">
                <a:tc>
                  <a:txBody>
                    <a:bodyPr/>
                    <a:lstStyle/>
                    <a:p>
                      <a:r>
                        <a:rPr lang="ru-RU" dirty="0" smtClean="0"/>
                        <a:t>Красный</a:t>
                      </a:r>
                      <a:r>
                        <a:rPr lang="ru-RU" baseline="0" dirty="0" smtClean="0"/>
                        <a:t> контур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Где ошибка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0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404664"/>
            <a:ext cx="10476658" cy="720080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en-US" dirty="0"/>
              <a:t>(Users) </a:t>
            </a:r>
            <a:r>
              <a:rPr lang="ru-RU" dirty="0"/>
              <a:t>- справочник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066952"/>
              </p:ext>
            </p:extLst>
          </p:nvPr>
        </p:nvGraphicFramePr>
        <p:xfrm>
          <a:off x="190500" y="1126233"/>
          <a:ext cx="11807824" cy="3048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1956">
                  <a:extLst>
                    <a:ext uri="{9D8B030D-6E8A-4147-A177-3AD203B41FA5}">
                      <a16:colId xmlns:a16="http://schemas.microsoft.com/office/drawing/2014/main" val="264148374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886671195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680823429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169602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Particulars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Код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/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Аватар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Язык по умолчанию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Статус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/ Disable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Описание</a:t>
                      </a:r>
                      <a:r>
                        <a:rPr lang="ru-RU" b="0" baseline="0" dirty="0" smtClean="0"/>
                        <a:t> языка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r>
                        <a:rPr lang="ru-RU" baseline="0" dirty="0" smtClean="0"/>
                        <a:t> добавить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7429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Скрипт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Нужно</a:t>
                      </a:r>
                      <a:r>
                        <a:rPr lang="ru-RU" baseline="0" dirty="0" smtClean="0"/>
                        <a:t> добавить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986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/>
                        <a:t>Выбор языка</a:t>
                      </a:r>
                    </a:p>
                    <a:p>
                      <a:r>
                        <a:rPr lang="ru-RU" sz="1200" dirty="0" smtClean="0"/>
                        <a:t>поменять ручно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ru-RU" dirty="0" smtClean="0"/>
                        <a:t>Язык пользователя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 входе в систему.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99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1916832"/>
            <a:ext cx="351483" cy="3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76064"/>
          </a:xfrm>
        </p:spPr>
        <p:txBody>
          <a:bodyPr/>
          <a:lstStyle/>
          <a:p>
            <a:r>
              <a:rPr lang="ru-RU" dirty="0"/>
              <a:t>Языки (системы) </a:t>
            </a:r>
            <a:r>
              <a:rPr lang="ru-RU" dirty="0" smtClean="0"/>
              <a:t>– справочник</a:t>
            </a:r>
            <a:r>
              <a:rPr lang="en-US" dirty="0" smtClean="0"/>
              <a:t> -- View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196752"/>
            <a:ext cx="10609421" cy="5040312"/>
          </a:xfrm>
        </p:spPr>
      </p:pic>
    </p:spTree>
    <p:extLst>
      <p:ext uri="{BB962C8B-B14F-4D97-AF65-F5344CB8AC3E}">
        <p14:creationId xmlns:p14="http://schemas.microsoft.com/office/powerpoint/2010/main" val="40167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76064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ru-RU" dirty="0" smtClean="0"/>
              <a:t>(</a:t>
            </a:r>
            <a:r>
              <a:rPr lang="en-US" dirty="0" smtClean="0"/>
              <a:t>User</a:t>
            </a:r>
            <a:r>
              <a:rPr lang="ru-RU" dirty="0" smtClean="0"/>
              <a:t>) </a:t>
            </a:r>
            <a:r>
              <a:rPr lang="ru-RU" dirty="0" smtClean="0"/>
              <a:t>– справочник</a:t>
            </a:r>
            <a:r>
              <a:rPr lang="en-US" dirty="0" smtClean="0"/>
              <a:t> – Add/Edit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26" y="1125538"/>
            <a:ext cx="7063535" cy="5040312"/>
          </a:xfrm>
        </p:spPr>
      </p:pic>
    </p:spTree>
    <p:extLst>
      <p:ext uri="{BB962C8B-B14F-4D97-AF65-F5344CB8AC3E}">
        <p14:creationId xmlns:p14="http://schemas.microsoft.com/office/powerpoint/2010/main" val="41180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609600"/>
            <a:ext cx="9900594" cy="731168"/>
          </a:xfrm>
        </p:spPr>
        <p:txBody>
          <a:bodyPr/>
          <a:lstStyle/>
          <a:p>
            <a:r>
              <a:rPr lang="ru-RU" dirty="0" smtClean="0"/>
              <a:t>Цель проекта (</a:t>
            </a:r>
            <a:r>
              <a:rPr lang="en-US" dirty="0" smtClean="0"/>
              <a:t>Project Goals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340768"/>
            <a:ext cx="11017224" cy="4896544"/>
          </a:xfrm>
        </p:spPr>
        <p:txBody>
          <a:bodyPr>
            <a:normAutofit fontScale="32500" lnSpcReduction="20000"/>
          </a:bodyPr>
          <a:lstStyle/>
          <a:p>
            <a:pPr marL="274320" lvl="2" indent="-274320">
              <a:spcBef>
                <a:spcPts val="1800"/>
              </a:spcBef>
            </a:pP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 smtClean="0"/>
              <a:t>Создать платформу </a:t>
            </a:r>
            <a:r>
              <a:rPr lang="ru-RU" sz="7400" dirty="0"/>
              <a:t>с БД для разных областей бизнеса.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Реализировать </a:t>
            </a:r>
            <a:r>
              <a:rPr lang="en-US" sz="7400" dirty="0" err="1"/>
              <a:t>eCommerce</a:t>
            </a:r>
            <a:r>
              <a:rPr lang="en-US" sz="7400" dirty="0"/>
              <a:t> Solutions </a:t>
            </a:r>
            <a:r>
              <a:rPr lang="ru-RU" sz="7400" dirty="0"/>
              <a:t>на базе домена клиента для различных участников бизнеса (производители, дистрибьюторы, магазины, мелкие импорторы).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 smtClean="0"/>
              <a:t>Мульти-язычная</a:t>
            </a:r>
            <a:r>
              <a:rPr lang="ru-RU" sz="7400" dirty="0"/>
              <a:t>, </a:t>
            </a:r>
            <a:r>
              <a:rPr lang="ru-RU" sz="7400" dirty="0" smtClean="0"/>
              <a:t>мульти-валютная </a:t>
            </a:r>
            <a:r>
              <a:rPr lang="ru-RU" sz="7400" dirty="0"/>
              <a:t>платформа для различных каналов торговли (розница, мелко оптовая, оптовая, экпорт и импорт и </a:t>
            </a:r>
            <a:r>
              <a:rPr lang="ru-RU" sz="7400" dirty="0" smtClean="0"/>
              <a:t>также инструмент </a:t>
            </a:r>
            <a:r>
              <a:rPr lang="ru-RU" sz="7400" dirty="0"/>
              <a:t>для отдела закупки.)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Платформа имеет 3 </a:t>
            </a:r>
            <a:r>
              <a:rPr lang="ru-RU" sz="7400" dirty="0" smtClean="0"/>
              <a:t>уровен</a:t>
            </a:r>
            <a:r>
              <a:rPr lang="ru-RU" sz="7400" dirty="0"/>
              <a:t>и</a:t>
            </a:r>
            <a:r>
              <a:rPr lang="ru-RU" sz="7400" dirty="0" smtClean="0"/>
              <a:t> управления.</a:t>
            </a: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БД </a:t>
            </a:r>
            <a:r>
              <a:rPr lang="ru-RU" sz="7400" b="1" dirty="0"/>
              <a:t>глобальных</a:t>
            </a:r>
            <a:r>
              <a:rPr lang="ru-RU" sz="7400" dirty="0"/>
              <a:t> справочных и также </a:t>
            </a:r>
            <a:r>
              <a:rPr lang="ru-RU" sz="7400" b="1" dirty="0"/>
              <a:t>локальных</a:t>
            </a:r>
            <a:r>
              <a:rPr lang="ru-RU" sz="7400" dirty="0"/>
              <a:t> справочных </a:t>
            </a:r>
            <a:r>
              <a:rPr lang="ru-RU" sz="7400" dirty="0" smtClean="0"/>
              <a:t>френчайсов.</a:t>
            </a: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Интеграция с бизнес программами (1С </a:t>
            </a:r>
            <a:r>
              <a:rPr lang="ru-RU" sz="7400" dirty="0" smtClean="0"/>
              <a:t>/ Мои склад/ </a:t>
            </a:r>
            <a:r>
              <a:rPr lang="en-US" sz="7400" dirty="0"/>
              <a:t>Quick Book</a:t>
            </a:r>
            <a:r>
              <a:rPr lang="ru-RU" sz="7400" dirty="0" smtClean="0"/>
              <a:t>) и каналами оплат.</a:t>
            </a:r>
            <a:endParaRPr lang="ru-RU" sz="7400" dirty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Участники (</a:t>
            </a:r>
            <a:r>
              <a:rPr lang="en-US" dirty="0" smtClean="0"/>
              <a:t>Stakeholders)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780" y="1268760"/>
            <a:ext cx="11449272" cy="4896544"/>
          </a:xfrm>
        </p:spPr>
        <p:txBody>
          <a:bodyPr>
            <a:normAutofit fontScale="92500" lnSpcReduction="10000"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Случайный не регистрационный </a:t>
            </a:r>
            <a:r>
              <a:rPr lang="ru-RU" sz="2400" dirty="0" smtClean="0"/>
              <a:t>покупатель (из любой точки мира)</a:t>
            </a:r>
            <a:r>
              <a:rPr lang="en-US" sz="2400" dirty="0" smtClean="0"/>
              <a:t>.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Постоянный покупатель (регистрация) (для текущих ремонт)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Крупные покупатели (формирование склада)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Филиалы / Партнеры / Представители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с прайсами (моно-бренд и мульти бренд) (известные)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с прайсами (секрет бизнеса)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без прайсов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Разборки (не имеют прайсы и работают не всегда с артикулями)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Закупочные менеджеры импортеров.</a:t>
            </a:r>
          </a:p>
          <a:p>
            <a:r>
              <a:rPr lang="ru-RU" dirty="0" smtClean="0"/>
              <a:t>Администраторы наших френчайсов</a:t>
            </a:r>
            <a:r>
              <a:rPr lang="en-US" dirty="0" smtClean="0"/>
              <a:t>.</a:t>
            </a:r>
            <a:endParaRPr lang="en-US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19431"/>
            <a:ext cx="10260634" cy="805313"/>
          </a:xfrm>
        </p:spPr>
        <p:txBody>
          <a:bodyPr/>
          <a:lstStyle/>
          <a:p>
            <a:r>
              <a:rPr lang="ru-RU" dirty="0" smtClean="0"/>
              <a:t>Уровени проекта – </a:t>
            </a:r>
            <a:r>
              <a:rPr lang="en-US" dirty="0" smtClean="0"/>
              <a:t>project levels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44" y="1406163"/>
            <a:ext cx="11593288" cy="41896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ru-RU" dirty="0" smtClean="0"/>
              <a:t>    </a:t>
            </a:r>
            <a:r>
              <a:rPr lang="en-US" dirty="0" smtClean="0"/>
              <a:t>       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189756" y="1196752"/>
            <a:ext cx="3672408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Development</a:t>
            </a:r>
            <a:endParaRPr lang="ru-RU" sz="2400" dirty="0" smtClean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78188" y="1196752"/>
            <a:ext cx="3744416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Френчайс (Партнер)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38628" y="1196752"/>
            <a:ext cx="3672408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End Users</a:t>
            </a:r>
            <a:endParaRPr lang="en-US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47342"/>
              </p:ext>
            </p:extLst>
          </p:nvPr>
        </p:nvGraphicFramePr>
        <p:xfrm>
          <a:off x="261764" y="2204864"/>
          <a:ext cx="11665296" cy="3960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307492828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799501407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197207128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Александр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(B-End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Санджай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(B-End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Модераторы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(F-End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Глобольные каталоги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Языки (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User) –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Много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Языки (платформы) –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RU-EN-CN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Валюты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Трансфер эле-ты локальных каталогов в глобальных.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Админ френчайса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ru-RU" b="0" baseline="0" dirty="0" smtClean="0"/>
                        <a:t>(</a:t>
                      </a:r>
                      <a:r>
                        <a:rPr lang="en-US" b="0" baseline="0" dirty="0" smtClean="0"/>
                        <a:t>B-End User)</a:t>
                      </a:r>
                      <a:endParaRPr lang="ru-RU" b="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Менеджеры</a:t>
                      </a:r>
                      <a:r>
                        <a:rPr lang="en-US" b="0" baseline="0" dirty="0" smtClean="0"/>
                        <a:t> (B&amp;F-End Users)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Закупщики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Склад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Экспедиторы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Филиалы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b="0" baseline="0" dirty="0" smtClean="0"/>
                        <a:t>Запуск ИМ на их домене.</a:t>
                      </a:r>
                      <a:endParaRPr lang="en-US" b="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Управление сайта / заказов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Загрузка локаль спр. и прайсы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Лимит добавления новых эл-тов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Оплата за использование БД.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Оплата за тех-подержку сайта.</a:t>
                      </a:r>
                    </a:p>
                    <a:p>
                      <a:pPr marL="0" indent="0">
                        <a:buNone/>
                      </a:pPr>
                      <a:endParaRPr lang="ru-RU" b="0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регистрационный покупатель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Регистрационный покупатель.</a:t>
                      </a: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Оптовые покупатели.</a:t>
                      </a: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Выбор языка и валюты по ГЕО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IP.</a:t>
                      </a:r>
                      <a:endParaRPr lang="ru-RU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0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404664"/>
            <a:ext cx="10367674" cy="648072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851338"/>
              </p:ext>
            </p:extLst>
          </p:nvPr>
        </p:nvGraphicFramePr>
        <p:xfrm>
          <a:off x="333375" y="1050927"/>
          <a:ext cx="11449050" cy="489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786900798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1178484997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3700274701"/>
                    </a:ext>
                  </a:extLst>
                </a:gridCol>
              </a:tblGrid>
              <a:tr h="612294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24095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r>
                        <a:rPr lang="en-US" dirty="0" smtClean="0"/>
                        <a:t>Vue.js 2.0</a:t>
                      </a:r>
                      <a:r>
                        <a:rPr lang="en-US" baseline="0" dirty="0" smtClean="0"/>
                        <a:t> (Java Script)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8899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26046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Nuxt.js + </a:t>
                      </a:r>
                      <a:r>
                        <a:rPr lang="en-US" sz="1800" dirty="0" err="1" smtClean="0"/>
                        <a:t>vuetify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99734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6897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My SQL and/or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84407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Server – IIS (Kestrel)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2603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Справочники--Данные проекта (</a:t>
            </a:r>
            <a:r>
              <a:rPr lang="en-US" dirty="0"/>
              <a:t>Features)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339" y="1229735"/>
            <a:ext cx="10260634" cy="4333705"/>
          </a:xfrm>
        </p:spPr>
        <p:txBody>
          <a:bodyPr>
            <a:normAutofit fontScale="25000" lnSpcReduction="20000"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9600" dirty="0"/>
              <a:t>Языки.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Область бизнеса</a:t>
            </a:r>
            <a:r>
              <a:rPr lang="en-US" sz="9600" dirty="0" smtClean="0"/>
              <a:t>.</a:t>
            </a:r>
            <a:r>
              <a:rPr lang="ru-RU" sz="9600" dirty="0"/>
              <a:t> </a:t>
            </a:r>
            <a:endParaRPr lang="ru-RU" sz="96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Категория товаров.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Валюты </a:t>
            </a:r>
            <a:r>
              <a:rPr lang="ru-RU" sz="9600" dirty="0"/>
              <a:t>(Код / символ / страны / округления</a:t>
            </a:r>
            <a:r>
              <a:rPr lang="ru-RU" sz="9600" dirty="0" smtClean="0"/>
              <a:t>).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Страны </a:t>
            </a:r>
            <a:r>
              <a:rPr lang="ru-RU" sz="9600" dirty="0"/>
              <a:t>(код / флаг / язык / валюта / города / код телефона</a:t>
            </a:r>
            <a:r>
              <a:rPr lang="ru-RU" sz="9600" dirty="0" smtClean="0"/>
              <a:t>).</a:t>
            </a:r>
            <a:r>
              <a:rPr lang="ru-RU" sz="9600" dirty="0"/>
              <a:t> </a:t>
            </a:r>
            <a:endParaRPr lang="ru-RU" sz="96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Города </a:t>
            </a:r>
            <a:r>
              <a:rPr lang="ru-RU" sz="9600" dirty="0"/>
              <a:t>(коды / коды аэропортов / коды ЖД / коды портов / почтовые индекс</a:t>
            </a:r>
            <a:r>
              <a:rPr lang="ru-RU" sz="9600" dirty="0" smtClean="0"/>
              <a:t>).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Бренды (марка / каталог / качество / материал / термин (</a:t>
            </a:r>
            <a:r>
              <a:rPr lang="en-US" sz="9600" dirty="0" smtClean="0"/>
              <a:t>OEM)</a:t>
            </a:r>
            <a:r>
              <a:rPr lang="ru-RU" sz="9600" dirty="0" smtClean="0"/>
              <a:t> 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/>
              <a:t>Группы </a:t>
            </a:r>
            <a:r>
              <a:rPr lang="ru-RU" sz="9600" dirty="0" smtClean="0"/>
              <a:t>товаров.</a:t>
            </a:r>
            <a:endParaRPr lang="ru-RU" sz="96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40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Справочники--Данные проекта (</a:t>
            </a:r>
            <a:r>
              <a:rPr lang="en-US" dirty="0"/>
              <a:t>Features)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339" y="1229735"/>
            <a:ext cx="10228577" cy="5007577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Пользователи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Контрагенты (</a:t>
            </a:r>
            <a:r>
              <a:rPr lang="ru-RU" sz="2400" dirty="0" smtClean="0"/>
              <a:t>покупатели / поставщики)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Применения </a:t>
            </a:r>
            <a:endParaRPr lang="ru-RU" sz="24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Объекты применения (Авто модели)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Статусы справочников (</a:t>
            </a:r>
            <a:r>
              <a:rPr lang="en-US" sz="2400" dirty="0" smtClean="0"/>
              <a:t>Active, Disable) </a:t>
            </a:r>
            <a:endParaRPr lang="ru-RU" sz="24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Условия </a:t>
            </a:r>
            <a:r>
              <a:rPr lang="ru-RU" sz="2400" dirty="0"/>
              <a:t>поставки (Склад / </a:t>
            </a:r>
            <a:r>
              <a:rPr lang="en-US" sz="2400" dirty="0"/>
              <a:t>CIP</a:t>
            </a:r>
            <a:r>
              <a:rPr lang="ru-RU" sz="2400" dirty="0"/>
              <a:t> / </a:t>
            </a:r>
            <a:r>
              <a:rPr lang="en-US" sz="2400" dirty="0"/>
              <a:t>CIF</a:t>
            </a:r>
            <a:r>
              <a:rPr lang="ru-RU" sz="2400" dirty="0"/>
              <a:t> / </a:t>
            </a:r>
            <a:r>
              <a:rPr lang="en-US" sz="2400" dirty="0"/>
              <a:t>DDU</a:t>
            </a:r>
            <a:r>
              <a:rPr lang="ru-RU" sz="2400" dirty="0"/>
              <a:t> / </a:t>
            </a:r>
            <a:r>
              <a:rPr lang="en-US" sz="2400" dirty="0"/>
              <a:t>DDP</a:t>
            </a:r>
            <a:r>
              <a:rPr lang="ru-RU" sz="2400" dirty="0"/>
              <a:t> / </a:t>
            </a:r>
            <a:r>
              <a:rPr lang="en-US" sz="2400" dirty="0"/>
              <a:t>FOB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14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Справочники--Данные проекта (</a:t>
            </a:r>
            <a:r>
              <a:rPr lang="en-US" dirty="0" smtClean="0"/>
              <a:t>Features)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780" y="1253019"/>
            <a:ext cx="11449272" cy="4912285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оплаты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уровня цен </a:t>
            </a:r>
            <a:r>
              <a:rPr lang="ru-RU" sz="2400" dirty="0" smtClean="0"/>
              <a:t>продажи (Цена 1 -</a:t>
            </a:r>
            <a:r>
              <a:rPr lang="en-US" sz="2400" dirty="0" smtClean="0"/>
              <a:t> N</a:t>
            </a:r>
            <a:r>
              <a:rPr lang="ru-RU" sz="2400" dirty="0" smtClean="0"/>
              <a:t>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</a:t>
            </a:r>
            <a:r>
              <a:rPr lang="ru-RU" sz="2400" dirty="0" smtClean="0"/>
              <a:t>скидок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доставки </a:t>
            </a:r>
            <a:r>
              <a:rPr lang="ru-RU" sz="2400" dirty="0" smtClean="0"/>
              <a:t>(Авто / Авиа / ЖД /склад-склад /дверь-дверь/ </a:t>
            </a:r>
            <a:r>
              <a:rPr lang="en-US" sz="2400" dirty="0" smtClean="0"/>
              <a:t>SEA FCL</a:t>
            </a:r>
            <a:r>
              <a:rPr lang="ru-RU" sz="2400" dirty="0" smtClean="0"/>
              <a:t> /</a:t>
            </a:r>
            <a:r>
              <a:rPr lang="en-US" sz="2400" dirty="0" smtClean="0"/>
              <a:t> SEA LCL</a:t>
            </a:r>
            <a:r>
              <a:rPr lang="ru-RU" sz="2400" dirty="0" smtClean="0"/>
              <a:t>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Грузоперевозчики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</a:t>
            </a:r>
            <a:r>
              <a:rPr lang="ru-RU" sz="2400" dirty="0" smtClean="0"/>
              <a:t>ип рекламаций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Статусы состояния заказа.</a:t>
            </a:r>
            <a:endParaRPr lang="ru-RU" sz="24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5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447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333772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Наименование</a:t>
            </a:r>
          </a:p>
        </p:txBody>
      </p:sp>
      <p:sp>
        <p:nvSpPr>
          <p:cNvPr id="7" name="Down Arrow 6"/>
          <p:cNvSpPr/>
          <p:nvPr/>
        </p:nvSpPr>
        <p:spPr>
          <a:xfrm>
            <a:off x="2854052" y="1268760"/>
            <a:ext cx="288032" cy="28803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350212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02240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63824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8548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966620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4692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910836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15" name="Down Arrow 14"/>
          <p:cNvSpPr/>
          <p:nvPr/>
        </p:nvSpPr>
        <p:spPr>
          <a:xfrm>
            <a:off x="10630916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981844" y="2348880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8188" y="2348880"/>
            <a:ext cx="23042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382444" y="2348880"/>
            <a:ext cx="93610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26660" y="2348880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8548" y="2348880"/>
            <a:ext cx="94657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49996" y="2348880"/>
            <a:ext cx="172819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57908" y="2348880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342884" y="2924944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358108" y="5445224"/>
            <a:ext cx="93610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Первая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526460" y="5445224"/>
            <a:ext cx="93610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После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406780" y="2348880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189756" y="2924944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621804" y="2996952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926276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3934172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3" name="Down Arrow 42"/>
          <p:cNvSpPr/>
          <p:nvPr/>
        </p:nvSpPr>
        <p:spPr>
          <a:xfrm>
            <a:off x="6238428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981844" y="3429000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2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342884" y="3429000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189756" y="3429000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621804" y="3501008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981844" y="3933056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0342884" y="3933056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18975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621804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5" name="Rounded Rectangle 54"/>
          <p:cNvSpPr/>
          <p:nvPr/>
        </p:nvSpPr>
        <p:spPr>
          <a:xfrm>
            <a:off x="981844" y="4437112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4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342884" y="4437112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18975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621804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20252 записи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747</TotalTime>
  <Words>1131</Words>
  <Application>Microsoft Office PowerPoint</Application>
  <PresentationFormat>Custom</PresentationFormat>
  <Paragraphs>371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Project planning overview presentation</vt:lpstr>
      <vt:lpstr>yatOyat Project Overview</vt:lpstr>
      <vt:lpstr>Цель проекта (Project Goals)</vt:lpstr>
      <vt:lpstr>Участники (Stakeholders)</vt:lpstr>
      <vt:lpstr>Уровени проекта – project levels</vt:lpstr>
      <vt:lpstr>Technology</vt:lpstr>
      <vt:lpstr>Справочники--Данные проекта (Features)</vt:lpstr>
      <vt:lpstr>Справочники--Данные проекта (Features)</vt:lpstr>
      <vt:lpstr>Справочники--Данные проекта (Features)</vt:lpstr>
      <vt:lpstr>Формат управления справочников</vt:lpstr>
      <vt:lpstr>Формат управления справочников – Элементы - 01</vt:lpstr>
      <vt:lpstr>Формат управления справочников – Элементы - 02</vt:lpstr>
      <vt:lpstr>Формат управления справочников – Элементы - 03</vt:lpstr>
      <vt:lpstr>Формат (общий) создания элемента справочников</vt:lpstr>
      <vt:lpstr>Формат (общий) создания элемента справочников - 01</vt:lpstr>
      <vt:lpstr>Формат загрузки справочников</vt:lpstr>
      <vt:lpstr>Правила и инструкций ЗАГРУЗКИ ФАЙЛА</vt:lpstr>
      <vt:lpstr>Языки (Users) - справочник</vt:lpstr>
      <vt:lpstr>Языки (системы) – справочник -- View</vt:lpstr>
      <vt:lpstr>Языки (User) – справочник – Add/Edit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Sanjay Sharma</dc:creator>
  <cp:lastModifiedBy>Sanjay Sharma</cp:lastModifiedBy>
  <cp:revision>112</cp:revision>
  <dcterms:created xsi:type="dcterms:W3CDTF">2018-08-29T19:54:37Z</dcterms:created>
  <dcterms:modified xsi:type="dcterms:W3CDTF">2018-09-05T11:42:18Z</dcterms:modified>
</cp:coreProperties>
</file>