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5.jpg" ContentType="image/pn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8.jpg" ContentType="image/png"/>
  <Override PartName="/ppt/media/image9.jpg" ContentType="image/png"/>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58"/>
  </p:notesMasterIdLst>
  <p:handoutMasterIdLst>
    <p:handoutMasterId r:id="rId59"/>
  </p:handoutMasterIdLst>
  <p:sldIdLst>
    <p:sldId id="268" r:id="rId2"/>
    <p:sldId id="331" r:id="rId3"/>
    <p:sldId id="332" r:id="rId4"/>
    <p:sldId id="269" r:id="rId5"/>
    <p:sldId id="270" r:id="rId6"/>
    <p:sldId id="282" r:id="rId7"/>
    <p:sldId id="273" r:id="rId8"/>
    <p:sldId id="279" r:id="rId9"/>
    <p:sldId id="280" r:id="rId10"/>
    <p:sldId id="281" r:id="rId11"/>
    <p:sldId id="271" r:id="rId12"/>
    <p:sldId id="293" r:id="rId13"/>
    <p:sldId id="283" r:id="rId14"/>
    <p:sldId id="291" r:id="rId15"/>
    <p:sldId id="309" r:id="rId16"/>
    <p:sldId id="327" r:id="rId17"/>
    <p:sldId id="314" r:id="rId18"/>
    <p:sldId id="330" r:id="rId19"/>
    <p:sldId id="294" r:id="rId20"/>
    <p:sldId id="324" r:id="rId21"/>
    <p:sldId id="287" r:id="rId22"/>
    <p:sldId id="325" r:id="rId23"/>
    <p:sldId id="326" r:id="rId24"/>
    <p:sldId id="284" r:id="rId25"/>
    <p:sldId id="292" r:id="rId26"/>
    <p:sldId id="310" r:id="rId27"/>
    <p:sldId id="288" r:id="rId28"/>
    <p:sldId id="296" r:id="rId29"/>
    <p:sldId id="297" r:id="rId30"/>
    <p:sldId id="289" r:id="rId31"/>
    <p:sldId id="290" r:id="rId32"/>
    <p:sldId id="315" r:id="rId33"/>
    <p:sldId id="307" r:id="rId34"/>
    <p:sldId id="300" r:id="rId35"/>
    <p:sldId id="301" r:id="rId36"/>
    <p:sldId id="298" r:id="rId37"/>
    <p:sldId id="299" r:id="rId38"/>
    <p:sldId id="311" r:id="rId39"/>
    <p:sldId id="308" r:id="rId40"/>
    <p:sldId id="302" r:id="rId41"/>
    <p:sldId id="303" r:id="rId42"/>
    <p:sldId id="305" r:id="rId43"/>
    <p:sldId id="304" r:id="rId44"/>
    <p:sldId id="312" r:id="rId45"/>
    <p:sldId id="313" r:id="rId46"/>
    <p:sldId id="295" r:id="rId47"/>
    <p:sldId id="328" r:id="rId48"/>
    <p:sldId id="329" r:id="rId49"/>
    <p:sldId id="316" r:id="rId50"/>
    <p:sldId id="317" r:id="rId51"/>
    <p:sldId id="318" r:id="rId52"/>
    <p:sldId id="319" r:id="rId53"/>
    <p:sldId id="320" r:id="rId54"/>
    <p:sldId id="321" r:id="rId55"/>
    <p:sldId id="322" r:id="rId56"/>
    <p:sldId id="323" r:id="rId5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y Sharma" initials="SS" lastIdx="0" clrIdx="0">
    <p:extLst>
      <p:ext uri="{19B8F6BF-5375-455C-9EA6-DF929625EA0E}">
        <p15:presenceInfo xmlns:p15="http://schemas.microsoft.com/office/powerpoint/2012/main" userId="960c8b179060cf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D3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p:cViewPr varScale="1">
        <p:scale>
          <a:sx n="91" d="100"/>
          <a:sy n="91" d="100"/>
        </p:scale>
        <p:origin x="534" y="90"/>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11/8/2018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11/8/2018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13</a:t>
            </a:fld>
            <a:endParaRPr lang="en-US" dirty="0"/>
          </a:p>
        </p:txBody>
      </p:sp>
    </p:spTree>
    <p:extLst>
      <p:ext uri="{BB962C8B-B14F-4D97-AF65-F5344CB8AC3E}">
        <p14:creationId xmlns:p14="http://schemas.microsoft.com/office/powerpoint/2010/main" val="3928519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14</a:t>
            </a:fld>
            <a:endParaRPr lang="en-US" dirty="0"/>
          </a:p>
        </p:txBody>
      </p:sp>
    </p:spTree>
    <p:extLst>
      <p:ext uri="{BB962C8B-B14F-4D97-AF65-F5344CB8AC3E}">
        <p14:creationId xmlns:p14="http://schemas.microsoft.com/office/powerpoint/2010/main" val="1441364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19</a:t>
            </a:fld>
            <a:endParaRPr lang="en-US" dirty="0"/>
          </a:p>
        </p:txBody>
      </p:sp>
    </p:spTree>
    <p:extLst>
      <p:ext uri="{BB962C8B-B14F-4D97-AF65-F5344CB8AC3E}">
        <p14:creationId xmlns:p14="http://schemas.microsoft.com/office/powerpoint/2010/main" val="2167581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20</a:t>
            </a:fld>
            <a:endParaRPr lang="en-US" dirty="0"/>
          </a:p>
        </p:txBody>
      </p:sp>
    </p:spTree>
    <p:extLst>
      <p:ext uri="{BB962C8B-B14F-4D97-AF65-F5344CB8AC3E}">
        <p14:creationId xmlns:p14="http://schemas.microsoft.com/office/powerpoint/2010/main" val="3245222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24</a:t>
            </a:fld>
            <a:endParaRPr lang="en-US" dirty="0"/>
          </a:p>
        </p:txBody>
      </p:sp>
    </p:spTree>
    <p:extLst>
      <p:ext uri="{BB962C8B-B14F-4D97-AF65-F5344CB8AC3E}">
        <p14:creationId xmlns:p14="http://schemas.microsoft.com/office/powerpoint/2010/main" val="2958135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25</a:t>
            </a:fld>
            <a:endParaRPr lang="en-US" dirty="0"/>
          </a:p>
        </p:txBody>
      </p:sp>
    </p:spTree>
    <p:extLst>
      <p:ext uri="{BB962C8B-B14F-4D97-AF65-F5344CB8AC3E}">
        <p14:creationId xmlns:p14="http://schemas.microsoft.com/office/powerpoint/2010/main" val="360452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27</a:t>
            </a:fld>
            <a:endParaRPr lang="en-US" dirty="0"/>
          </a:p>
        </p:txBody>
      </p:sp>
    </p:spTree>
    <p:extLst>
      <p:ext uri="{BB962C8B-B14F-4D97-AF65-F5344CB8AC3E}">
        <p14:creationId xmlns:p14="http://schemas.microsoft.com/office/powerpoint/2010/main" val="20159509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28</a:t>
            </a:fld>
            <a:endParaRPr lang="en-US" dirty="0"/>
          </a:p>
        </p:txBody>
      </p:sp>
    </p:spTree>
    <p:extLst>
      <p:ext uri="{BB962C8B-B14F-4D97-AF65-F5344CB8AC3E}">
        <p14:creationId xmlns:p14="http://schemas.microsoft.com/office/powerpoint/2010/main" val="2375076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33</a:t>
            </a:fld>
            <a:endParaRPr lang="en-US" dirty="0"/>
          </a:p>
        </p:txBody>
      </p:sp>
    </p:spTree>
    <p:extLst>
      <p:ext uri="{BB962C8B-B14F-4D97-AF65-F5344CB8AC3E}">
        <p14:creationId xmlns:p14="http://schemas.microsoft.com/office/powerpoint/2010/main" val="3742842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34</a:t>
            </a:fld>
            <a:endParaRPr lang="en-US" dirty="0"/>
          </a:p>
        </p:txBody>
      </p:sp>
    </p:spTree>
    <p:extLst>
      <p:ext uri="{BB962C8B-B14F-4D97-AF65-F5344CB8AC3E}">
        <p14:creationId xmlns:p14="http://schemas.microsoft.com/office/powerpoint/2010/main" val="2029324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39</a:t>
            </a:fld>
            <a:endParaRPr lang="en-US" dirty="0"/>
          </a:p>
        </p:txBody>
      </p:sp>
    </p:spTree>
    <p:extLst>
      <p:ext uri="{BB962C8B-B14F-4D97-AF65-F5344CB8AC3E}">
        <p14:creationId xmlns:p14="http://schemas.microsoft.com/office/powerpoint/2010/main" val="982510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40</a:t>
            </a:fld>
            <a:endParaRPr lang="en-US" dirty="0"/>
          </a:p>
        </p:txBody>
      </p:sp>
    </p:spTree>
    <p:extLst>
      <p:ext uri="{BB962C8B-B14F-4D97-AF65-F5344CB8AC3E}">
        <p14:creationId xmlns:p14="http://schemas.microsoft.com/office/powerpoint/2010/main" val="3440645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44</a:t>
            </a:fld>
            <a:endParaRPr lang="en-US" dirty="0"/>
          </a:p>
        </p:txBody>
      </p:sp>
    </p:spTree>
    <p:extLst>
      <p:ext uri="{BB962C8B-B14F-4D97-AF65-F5344CB8AC3E}">
        <p14:creationId xmlns:p14="http://schemas.microsoft.com/office/powerpoint/2010/main" val="102805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5</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2022090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60601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27884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12</a:t>
            </a:fld>
            <a:endParaRPr lang="en-US" dirty="0"/>
          </a:p>
        </p:txBody>
      </p:sp>
    </p:spTree>
    <p:extLst>
      <p:ext uri="{BB962C8B-B14F-4D97-AF65-F5344CB8AC3E}">
        <p14:creationId xmlns:p14="http://schemas.microsoft.com/office/powerpoint/2010/main" val="363528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smtClean="0"/>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11/8/2018</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11/8/2018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11/8/2018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11/8/2018</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11/8/2018</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11/8/2018</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11/8/2018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11/8/2018</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11/8/2018</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11/8/2018</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smtClean="0"/>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11/8/2018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11/8/2018</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11/8/2018</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8800" dirty="0" err="1" smtClean="0">
                <a:solidFill>
                  <a:srgbClr val="00B050"/>
                </a:solidFill>
              </a:rPr>
              <a:t>y</a:t>
            </a:r>
            <a:r>
              <a:rPr lang="en-US" sz="8800" dirty="0" err="1" smtClean="0">
                <a:solidFill>
                  <a:srgbClr val="FFC000"/>
                </a:solidFill>
              </a:rPr>
              <a:t>at</a:t>
            </a:r>
            <a:r>
              <a:rPr lang="en-US" sz="8800" dirty="0" err="1" smtClean="0">
                <a:solidFill>
                  <a:srgbClr val="00B0F0"/>
                </a:solidFill>
              </a:rPr>
              <a:t>O</a:t>
            </a:r>
            <a:r>
              <a:rPr lang="en-US" sz="8800" dirty="0" err="1" smtClean="0">
                <a:solidFill>
                  <a:srgbClr val="00B050"/>
                </a:solidFill>
              </a:rPr>
              <a:t>y</a:t>
            </a:r>
            <a:r>
              <a:rPr lang="en-US" sz="8800" dirty="0" err="1" smtClean="0">
                <a:solidFill>
                  <a:srgbClr val="FFC000"/>
                </a:solidFill>
              </a:rPr>
              <a:t>at</a:t>
            </a:r>
            <a:r>
              <a:rPr lang="en-US" dirty="0"/>
              <a:t/>
            </a:r>
            <a:br>
              <a:rPr lang="en-US" dirty="0"/>
            </a:br>
            <a:r>
              <a:rPr lang="en-US" dirty="0" smtClean="0"/>
              <a:t>Project </a:t>
            </a:r>
            <a:r>
              <a:rPr lang="en-US" dirty="0"/>
              <a:t>Overview</a:t>
            </a:r>
          </a:p>
        </p:txBody>
      </p:sp>
      <p:sp>
        <p:nvSpPr>
          <p:cNvPr id="3" name="Content Placeholder 2"/>
          <p:cNvSpPr>
            <a:spLocks noGrp="1"/>
          </p:cNvSpPr>
          <p:nvPr>
            <p:ph type="subTitle" idx="1"/>
          </p:nvPr>
        </p:nvSpPr>
        <p:spPr/>
        <p:txBody>
          <a:bodyPr/>
          <a:lstStyle/>
          <a:p>
            <a:r>
              <a:rPr lang="en-US" dirty="0" smtClean="0"/>
              <a:t>Project IT </a:t>
            </a:r>
            <a:r>
              <a:rPr lang="en-US" dirty="0" err="1" smtClean="0"/>
              <a:t>yty</a:t>
            </a:r>
            <a:r>
              <a:rPr lang="en-US" dirty="0" smtClean="0"/>
              <a:t> 1.0 </a:t>
            </a:r>
            <a:r>
              <a:rPr lang="en-US" dirty="0"/>
              <a:t>| </a:t>
            </a:r>
            <a:r>
              <a:rPr lang="en-US" dirty="0" err="1" smtClean="0"/>
              <a:t>yatOyat</a:t>
            </a:r>
            <a:r>
              <a:rPr lang="ru-RU" dirty="0" smtClean="0"/>
              <a:t> </a:t>
            </a:r>
            <a:r>
              <a:rPr lang="en-US" dirty="0" smtClean="0"/>
              <a:t>LLC.| </a:t>
            </a:r>
            <a:r>
              <a:rPr lang="en-US" dirty="0" err="1" smtClean="0"/>
              <a:t>yOy</a:t>
            </a:r>
            <a:r>
              <a:rPr lang="en-US" dirty="0" smtClean="0"/>
              <a:t> team</a:t>
            </a:r>
            <a:endParaRPr lang="en-US" dirty="0"/>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5780" y="609600"/>
            <a:ext cx="10260634" cy="515144"/>
          </a:xfrm>
        </p:spPr>
        <p:txBody>
          <a:bodyPr>
            <a:normAutofit fontScale="90000"/>
          </a:bodyPr>
          <a:lstStyle/>
          <a:p>
            <a:r>
              <a:rPr lang="ru-RU" dirty="0" smtClean="0"/>
              <a:t>Справочники--Данные проекта (</a:t>
            </a:r>
            <a:r>
              <a:rPr lang="en-US" dirty="0" smtClean="0"/>
              <a:t>Features)</a:t>
            </a:r>
            <a:endParaRPr lang="en-US" dirty="0"/>
          </a:p>
        </p:txBody>
      </p:sp>
      <p:sp>
        <p:nvSpPr>
          <p:cNvPr id="2" name="Content Placeholder 1"/>
          <p:cNvSpPr>
            <a:spLocks noGrp="1"/>
          </p:cNvSpPr>
          <p:nvPr>
            <p:ph idx="1"/>
          </p:nvPr>
        </p:nvSpPr>
        <p:spPr>
          <a:xfrm>
            <a:off x="405780" y="1253019"/>
            <a:ext cx="11449272" cy="4912285"/>
          </a:xfrm>
        </p:spPr>
        <p:txBody>
          <a:bodyPr>
            <a:normAutofit/>
          </a:bodyPr>
          <a:lstStyle/>
          <a:p>
            <a:pPr marL="274320" lvl="2" indent="-274320">
              <a:spcBef>
                <a:spcPts val="1800"/>
              </a:spcBef>
            </a:pPr>
            <a:r>
              <a:rPr lang="ru-RU" sz="2400" dirty="0"/>
              <a:t>Тип оплаты</a:t>
            </a:r>
          </a:p>
          <a:p>
            <a:pPr marL="274320" lvl="2" indent="-274320">
              <a:spcBef>
                <a:spcPts val="1800"/>
              </a:spcBef>
            </a:pPr>
            <a:r>
              <a:rPr lang="ru-RU" sz="2400" dirty="0"/>
              <a:t>Тип уровня цен </a:t>
            </a:r>
            <a:r>
              <a:rPr lang="ru-RU" sz="2400" dirty="0" smtClean="0"/>
              <a:t>продажи (Цена 1 -</a:t>
            </a:r>
            <a:r>
              <a:rPr lang="en-US" sz="2400" dirty="0" smtClean="0"/>
              <a:t> N</a:t>
            </a:r>
            <a:r>
              <a:rPr lang="ru-RU" sz="2400" dirty="0" smtClean="0"/>
              <a:t>)</a:t>
            </a:r>
            <a:endParaRPr lang="ru-RU" sz="2400" dirty="0"/>
          </a:p>
          <a:p>
            <a:pPr marL="274320" lvl="2" indent="-274320">
              <a:spcBef>
                <a:spcPts val="1800"/>
              </a:spcBef>
            </a:pPr>
            <a:r>
              <a:rPr lang="ru-RU" sz="2400" dirty="0"/>
              <a:t>Тип </a:t>
            </a:r>
            <a:r>
              <a:rPr lang="ru-RU" sz="2400" dirty="0" smtClean="0"/>
              <a:t>скидок</a:t>
            </a:r>
            <a:endParaRPr lang="ru-RU" sz="2400" dirty="0"/>
          </a:p>
          <a:p>
            <a:pPr marL="274320" lvl="2" indent="-274320">
              <a:spcBef>
                <a:spcPts val="1800"/>
              </a:spcBef>
            </a:pPr>
            <a:r>
              <a:rPr lang="ru-RU" sz="2400" dirty="0"/>
              <a:t>Тип доставки </a:t>
            </a:r>
            <a:r>
              <a:rPr lang="ru-RU" sz="2400" dirty="0" smtClean="0"/>
              <a:t>(Авто / Авиа / ЖД /склад-склад /дверь-дверь/ </a:t>
            </a:r>
            <a:r>
              <a:rPr lang="en-US" sz="2400" dirty="0" smtClean="0"/>
              <a:t>SEA FCL</a:t>
            </a:r>
            <a:r>
              <a:rPr lang="ru-RU" sz="2400" dirty="0" smtClean="0"/>
              <a:t> /</a:t>
            </a:r>
            <a:r>
              <a:rPr lang="en-US" sz="2400" dirty="0" smtClean="0"/>
              <a:t> SEA LCL</a:t>
            </a:r>
            <a:r>
              <a:rPr lang="ru-RU" sz="2400" dirty="0" smtClean="0"/>
              <a:t>)</a:t>
            </a:r>
            <a:endParaRPr lang="ru-RU" sz="2400" dirty="0"/>
          </a:p>
          <a:p>
            <a:pPr marL="274320" lvl="2" indent="-274320">
              <a:spcBef>
                <a:spcPts val="1800"/>
              </a:spcBef>
            </a:pPr>
            <a:r>
              <a:rPr lang="ru-RU" sz="2400" dirty="0"/>
              <a:t>Грузоперевозчики</a:t>
            </a:r>
          </a:p>
          <a:p>
            <a:pPr marL="274320" lvl="2" indent="-274320">
              <a:spcBef>
                <a:spcPts val="1800"/>
              </a:spcBef>
            </a:pPr>
            <a:r>
              <a:rPr lang="ru-RU" sz="2400" dirty="0"/>
              <a:t>Т</a:t>
            </a:r>
            <a:r>
              <a:rPr lang="ru-RU" sz="2400" dirty="0" smtClean="0"/>
              <a:t>ип рекламаций</a:t>
            </a:r>
            <a:endParaRPr lang="ru-RU" sz="2400" dirty="0"/>
          </a:p>
          <a:p>
            <a:pPr marL="274320" lvl="2" indent="-274320">
              <a:spcBef>
                <a:spcPts val="1800"/>
              </a:spcBef>
            </a:pPr>
            <a:r>
              <a:rPr lang="ru-RU" sz="2400" dirty="0" smtClean="0"/>
              <a:t>Статусы состояния заказа.</a:t>
            </a:r>
            <a:endParaRPr lang="en-US" sz="2400" dirty="0" smtClean="0"/>
          </a:p>
          <a:p>
            <a:pPr marL="274320" lvl="2" indent="-274320">
              <a:spcBef>
                <a:spcPts val="1800"/>
              </a:spcBef>
            </a:pPr>
            <a:r>
              <a:rPr lang="ru-RU" sz="2400" dirty="0" smtClean="0"/>
              <a:t>Ед измерения</a:t>
            </a:r>
            <a:endParaRPr lang="ru-RU" sz="2400" dirty="0"/>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89351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smtClean="0"/>
              <a:t>Формат</a:t>
            </a:r>
            <a:r>
              <a:rPr lang="en-US" dirty="0" smtClean="0"/>
              <a:t> (</a:t>
            </a:r>
            <a:r>
              <a:rPr lang="ru-RU" dirty="0" smtClean="0"/>
              <a:t>общий) управления справочников</a:t>
            </a:r>
            <a:endParaRPr lang="en-US" dirty="0"/>
          </a:p>
        </p:txBody>
      </p:sp>
      <p:sp>
        <p:nvSpPr>
          <p:cNvPr id="5" name="Rectangle 4"/>
          <p:cNvSpPr/>
          <p:nvPr/>
        </p:nvSpPr>
        <p:spPr>
          <a:xfrm>
            <a:off x="82447" y="1052736"/>
            <a:ext cx="12071076" cy="518457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 name="Rounded Rectangle 5"/>
          <p:cNvSpPr/>
          <p:nvPr/>
        </p:nvSpPr>
        <p:spPr>
          <a:xfrm>
            <a:off x="333772" y="1196752"/>
            <a:ext cx="280831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Выбор фильтра</a:t>
            </a:r>
          </a:p>
        </p:txBody>
      </p:sp>
      <p:sp>
        <p:nvSpPr>
          <p:cNvPr id="7" name="Down Arrow 6"/>
          <p:cNvSpPr/>
          <p:nvPr/>
        </p:nvSpPr>
        <p:spPr>
          <a:xfrm>
            <a:off x="2854052" y="1268760"/>
            <a:ext cx="288032" cy="288032"/>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8" name="Rounded Rectangle 7"/>
          <p:cNvSpPr/>
          <p:nvPr/>
        </p:nvSpPr>
        <p:spPr>
          <a:xfrm>
            <a:off x="3502124" y="1196752"/>
            <a:ext cx="280831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smtClean="0"/>
              <a:t>Поиск                               </a:t>
            </a:r>
            <a:r>
              <a:rPr lang="ru-RU" dirty="0" smtClean="0">
                <a:solidFill>
                  <a:srgbClr val="FF0000"/>
                </a:solidFill>
              </a:rPr>
              <a:t>х</a:t>
            </a:r>
          </a:p>
        </p:txBody>
      </p:sp>
      <p:sp>
        <p:nvSpPr>
          <p:cNvPr id="9" name="Oval Callout 8"/>
          <p:cNvSpPr/>
          <p:nvPr/>
        </p:nvSpPr>
        <p:spPr>
          <a:xfrm>
            <a:off x="6022404" y="1268760"/>
            <a:ext cx="216024" cy="288032"/>
          </a:xfrm>
          <a:prstGeom prst="wedgeEllipseCallou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0" name="Rounded Rectangle 9"/>
          <p:cNvSpPr/>
          <p:nvPr/>
        </p:nvSpPr>
        <p:spPr>
          <a:xfrm>
            <a:off x="6382444"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Поиск</a:t>
            </a:r>
          </a:p>
        </p:txBody>
      </p:sp>
      <p:sp>
        <p:nvSpPr>
          <p:cNvPr id="11" name="Rounded Rectangle 10"/>
          <p:cNvSpPr/>
          <p:nvPr/>
        </p:nvSpPr>
        <p:spPr>
          <a:xfrm>
            <a:off x="7318548"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a:t>
            </a:r>
            <a:endParaRPr lang="ru-RU" dirty="0" smtClean="0"/>
          </a:p>
        </p:txBody>
      </p:sp>
      <p:sp>
        <p:nvSpPr>
          <p:cNvPr id="12" name="Rounded Rectangle 11"/>
          <p:cNvSpPr/>
          <p:nvPr/>
        </p:nvSpPr>
        <p:spPr>
          <a:xfrm>
            <a:off x="7966620"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Копия</a:t>
            </a:r>
          </a:p>
        </p:txBody>
      </p:sp>
      <p:sp>
        <p:nvSpPr>
          <p:cNvPr id="13" name="Rounded Rectangle 12"/>
          <p:cNvSpPr/>
          <p:nvPr/>
        </p:nvSpPr>
        <p:spPr>
          <a:xfrm>
            <a:off x="8614692"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Обнов</a:t>
            </a:r>
          </a:p>
        </p:txBody>
      </p:sp>
      <p:sp>
        <p:nvSpPr>
          <p:cNvPr id="14" name="Rounded Rectangle 13"/>
          <p:cNvSpPr/>
          <p:nvPr/>
        </p:nvSpPr>
        <p:spPr>
          <a:xfrm>
            <a:off x="9910836" y="1196752"/>
            <a:ext cx="100811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a:t>
            </a:r>
            <a:endParaRPr lang="ru-RU" dirty="0" err="1" smtClean="0"/>
          </a:p>
        </p:txBody>
      </p:sp>
      <p:sp>
        <p:nvSpPr>
          <p:cNvPr id="15" name="Down Arrow 14"/>
          <p:cNvSpPr/>
          <p:nvPr/>
        </p:nvSpPr>
        <p:spPr>
          <a:xfrm>
            <a:off x="10630916" y="1268760"/>
            <a:ext cx="279648" cy="351656"/>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6" name="6-Point Star 15"/>
          <p:cNvSpPr/>
          <p:nvPr/>
        </p:nvSpPr>
        <p:spPr>
          <a:xfrm>
            <a:off x="549796" y="2420888"/>
            <a:ext cx="360040" cy="360040"/>
          </a:xfrm>
          <a:prstGeom prst="star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7" name="Rectangle 16"/>
          <p:cNvSpPr/>
          <p:nvPr/>
        </p:nvSpPr>
        <p:spPr>
          <a:xfrm>
            <a:off x="189756" y="242088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8" name="Rounded Rectangle 17"/>
          <p:cNvSpPr/>
          <p:nvPr/>
        </p:nvSpPr>
        <p:spPr>
          <a:xfrm>
            <a:off x="1989956" y="2348880"/>
            <a:ext cx="50405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a:t>
            </a:r>
            <a:endParaRPr lang="ru-RU" dirty="0" smtClean="0">
              <a:solidFill>
                <a:schemeClr val="tx1"/>
              </a:solidFill>
            </a:endParaRPr>
          </a:p>
        </p:txBody>
      </p:sp>
      <p:sp>
        <p:nvSpPr>
          <p:cNvPr id="19" name="Rounded Rectangle 18"/>
          <p:cNvSpPr/>
          <p:nvPr/>
        </p:nvSpPr>
        <p:spPr>
          <a:xfrm>
            <a:off x="6022404" y="2348880"/>
            <a:ext cx="230425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Пол наименование</a:t>
            </a:r>
          </a:p>
        </p:txBody>
      </p:sp>
      <p:sp>
        <p:nvSpPr>
          <p:cNvPr id="20" name="Rounded Rectangle 19"/>
          <p:cNvSpPr/>
          <p:nvPr/>
        </p:nvSpPr>
        <p:spPr>
          <a:xfrm>
            <a:off x="8326660" y="2348880"/>
            <a:ext cx="936104"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Связи</a:t>
            </a:r>
            <a:endParaRPr lang="ru-RU" dirty="0" smtClean="0">
              <a:solidFill>
                <a:schemeClr val="tx1"/>
              </a:solidFill>
            </a:endParaRPr>
          </a:p>
        </p:txBody>
      </p:sp>
      <p:sp>
        <p:nvSpPr>
          <p:cNvPr id="22" name="Rounded Rectangle 21"/>
          <p:cNvSpPr/>
          <p:nvPr/>
        </p:nvSpPr>
        <p:spPr>
          <a:xfrm>
            <a:off x="2494012" y="2348880"/>
            <a:ext cx="1080120"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Статус</a:t>
            </a:r>
          </a:p>
        </p:txBody>
      </p:sp>
      <p:sp>
        <p:nvSpPr>
          <p:cNvPr id="23" name="Rounded Rectangle 22"/>
          <p:cNvSpPr/>
          <p:nvPr/>
        </p:nvSpPr>
        <p:spPr>
          <a:xfrm>
            <a:off x="9262764" y="2348880"/>
            <a:ext cx="946570"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Связи</a:t>
            </a:r>
            <a:endParaRPr lang="ru-RU" dirty="0" smtClean="0">
              <a:solidFill>
                <a:schemeClr val="tx1"/>
              </a:solidFill>
            </a:endParaRPr>
          </a:p>
        </p:txBody>
      </p:sp>
      <p:sp>
        <p:nvSpPr>
          <p:cNvPr id="24" name="Rounded Rectangle 23"/>
          <p:cNvSpPr/>
          <p:nvPr/>
        </p:nvSpPr>
        <p:spPr>
          <a:xfrm>
            <a:off x="4294212" y="2348880"/>
            <a:ext cx="1728192"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Наименование</a:t>
            </a:r>
            <a:r>
              <a:rPr lang="ru-RU" dirty="0" smtClean="0">
                <a:solidFill>
                  <a:schemeClr val="tx1"/>
                </a:solidFill>
              </a:rPr>
              <a:t> </a:t>
            </a:r>
          </a:p>
        </p:txBody>
      </p:sp>
      <p:sp>
        <p:nvSpPr>
          <p:cNvPr id="25" name="Rounded Rectangle 24"/>
          <p:cNvSpPr/>
          <p:nvPr/>
        </p:nvSpPr>
        <p:spPr>
          <a:xfrm>
            <a:off x="3574132" y="2348880"/>
            <a:ext cx="720080"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Яз</a:t>
            </a:r>
          </a:p>
        </p:txBody>
      </p:sp>
      <p:sp>
        <p:nvSpPr>
          <p:cNvPr id="26" name="Rounded Rectangle 25"/>
          <p:cNvSpPr/>
          <p:nvPr/>
        </p:nvSpPr>
        <p:spPr>
          <a:xfrm>
            <a:off x="981844" y="2924944"/>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Записи 1</a:t>
            </a:r>
          </a:p>
        </p:txBody>
      </p:sp>
      <p:sp>
        <p:nvSpPr>
          <p:cNvPr id="27" name="Rounded Rectangle 26"/>
          <p:cNvSpPr/>
          <p:nvPr/>
        </p:nvSpPr>
        <p:spPr>
          <a:xfrm>
            <a:off x="10342884" y="2924944"/>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28" name="Rounded Rectangle 27"/>
          <p:cNvSpPr/>
          <p:nvPr/>
        </p:nvSpPr>
        <p:spPr>
          <a:xfrm>
            <a:off x="11134972" y="2924944"/>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32" name="Up-Down Arrow 31"/>
          <p:cNvSpPr/>
          <p:nvPr/>
        </p:nvSpPr>
        <p:spPr>
          <a:xfrm>
            <a:off x="11711035" y="1340768"/>
            <a:ext cx="360041" cy="4752528"/>
          </a:xfrm>
          <a:prstGeom prst="up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3" name="Left-Right Arrow 32"/>
          <p:cNvSpPr/>
          <p:nvPr/>
        </p:nvSpPr>
        <p:spPr>
          <a:xfrm>
            <a:off x="189756" y="5805264"/>
            <a:ext cx="11377264" cy="288032"/>
          </a:xfrm>
          <a:prstGeom prst="lef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4" name="Rounded Rectangle 33"/>
          <p:cNvSpPr/>
          <p:nvPr/>
        </p:nvSpPr>
        <p:spPr>
          <a:xfrm>
            <a:off x="261764" y="5445224"/>
            <a:ext cx="194421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20 записи/ стр</a:t>
            </a:r>
          </a:p>
        </p:txBody>
      </p:sp>
      <p:sp>
        <p:nvSpPr>
          <p:cNvPr id="37" name="Rounded Rectangle 36"/>
          <p:cNvSpPr/>
          <p:nvPr/>
        </p:nvSpPr>
        <p:spPr>
          <a:xfrm>
            <a:off x="4366220" y="5445224"/>
            <a:ext cx="2088232"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[2] [3] [4] [5]</a:t>
            </a:r>
            <a:endParaRPr lang="ru-RU" dirty="0" smtClean="0">
              <a:solidFill>
                <a:schemeClr val="tx1"/>
              </a:solidFill>
            </a:endParaRPr>
          </a:p>
        </p:txBody>
      </p:sp>
      <p:sp>
        <p:nvSpPr>
          <p:cNvPr id="38" name="Rounded Rectangle 37"/>
          <p:cNvSpPr/>
          <p:nvPr/>
        </p:nvSpPr>
        <p:spPr>
          <a:xfrm>
            <a:off x="1053852" y="2348880"/>
            <a:ext cx="86409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39" name="6-Point Star 38"/>
          <p:cNvSpPr/>
          <p:nvPr/>
        </p:nvSpPr>
        <p:spPr>
          <a:xfrm>
            <a:off x="549796" y="2996952"/>
            <a:ext cx="360040" cy="360040"/>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0" name="Rectangle 39"/>
          <p:cNvSpPr/>
          <p:nvPr/>
        </p:nvSpPr>
        <p:spPr>
          <a:xfrm>
            <a:off x="189756" y="3068960"/>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1" name="Rounded Rectangle 40"/>
          <p:cNvSpPr/>
          <p:nvPr/>
        </p:nvSpPr>
        <p:spPr>
          <a:xfrm>
            <a:off x="9262764" y="1196752"/>
            <a:ext cx="576064"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42" name="Down Arrow 41"/>
          <p:cNvSpPr/>
          <p:nvPr/>
        </p:nvSpPr>
        <p:spPr>
          <a:xfrm>
            <a:off x="5806380" y="2420888"/>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3" name="Down Arrow 42"/>
          <p:cNvSpPr/>
          <p:nvPr/>
        </p:nvSpPr>
        <p:spPr>
          <a:xfrm>
            <a:off x="8110636" y="2420888"/>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4" name="Down Arrow 43"/>
          <p:cNvSpPr/>
          <p:nvPr/>
        </p:nvSpPr>
        <p:spPr>
          <a:xfrm>
            <a:off x="1989956" y="5517232"/>
            <a:ext cx="216024" cy="21602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5" name="Rounded Rectangle 44"/>
          <p:cNvSpPr/>
          <p:nvPr/>
        </p:nvSpPr>
        <p:spPr>
          <a:xfrm>
            <a:off x="981844" y="3429000"/>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Записи 2</a:t>
            </a:r>
          </a:p>
        </p:txBody>
      </p:sp>
      <p:sp>
        <p:nvSpPr>
          <p:cNvPr id="46" name="Rounded Rectangle 45"/>
          <p:cNvSpPr/>
          <p:nvPr/>
        </p:nvSpPr>
        <p:spPr>
          <a:xfrm>
            <a:off x="10342884" y="3429000"/>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47" name="Rounded Rectangle 46"/>
          <p:cNvSpPr/>
          <p:nvPr/>
        </p:nvSpPr>
        <p:spPr>
          <a:xfrm>
            <a:off x="11134972" y="3429000"/>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48" name="6-Point Star 47"/>
          <p:cNvSpPr/>
          <p:nvPr/>
        </p:nvSpPr>
        <p:spPr>
          <a:xfrm>
            <a:off x="549796" y="3501008"/>
            <a:ext cx="360040" cy="360040"/>
          </a:xfrm>
          <a:prstGeom prst="star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9" name="Rectangle 48"/>
          <p:cNvSpPr/>
          <p:nvPr/>
        </p:nvSpPr>
        <p:spPr>
          <a:xfrm>
            <a:off x="189756" y="3573016"/>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0" name="Rounded Rectangle 49"/>
          <p:cNvSpPr/>
          <p:nvPr/>
        </p:nvSpPr>
        <p:spPr>
          <a:xfrm>
            <a:off x="981844" y="3933056"/>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Записи 3</a:t>
            </a:r>
          </a:p>
        </p:txBody>
      </p:sp>
      <p:sp>
        <p:nvSpPr>
          <p:cNvPr id="51" name="Rounded Rectangle 50"/>
          <p:cNvSpPr/>
          <p:nvPr/>
        </p:nvSpPr>
        <p:spPr>
          <a:xfrm>
            <a:off x="10342884" y="3933056"/>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52" name="Rounded Rectangle 51"/>
          <p:cNvSpPr/>
          <p:nvPr/>
        </p:nvSpPr>
        <p:spPr>
          <a:xfrm>
            <a:off x="11134972" y="3933056"/>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53" name="6-Point Star 52"/>
          <p:cNvSpPr/>
          <p:nvPr/>
        </p:nvSpPr>
        <p:spPr>
          <a:xfrm>
            <a:off x="549796" y="3933056"/>
            <a:ext cx="360040" cy="360040"/>
          </a:xfrm>
          <a:prstGeom prst="star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4" name="Rectangle 53"/>
          <p:cNvSpPr/>
          <p:nvPr/>
        </p:nvSpPr>
        <p:spPr>
          <a:xfrm>
            <a:off x="189756" y="4005064"/>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5" name="Rounded Rectangle 54"/>
          <p:cNvSpPr/>
          <p:nvPr/>
        </p:nvSpPr>
        <p:spPr>
          <a:xfrm>
            <a:off x="981844" y="4437112"/>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Записи 4</a:t>
            </a:r>
          </a:p>
        </p:txBody>
      </p:sp>
      <p:sp>
        <p:nvSpPr>
          <p:cNvPr id="56" name="Rounded Rectangle 55"/>
          <p:cNvSpPr/>
          <p:nvPr/>
        </p:nvSpPr>
        <p:spPr>
          <a:xfrm>
            <a:off x="10342884" y="4437112"/>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57" name="Rounded Rectangle 56"/>
          <p:cNvSpPr/>
          <p:nvPr/>
        </p:nvSpPr>
        <p:spPr>
          <a:xfrm>
            <a:off x="11134972" y="4437112"/>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58" name="6-Point Star 57"/>
          <p:cNvSpPr/>
          <p:nvPr/>
        </p:nvSpPr>
        <p:spPr>
          <a:xfrm>
            <a:off x="549796" y="4437112"/>
            <a:ext cx="360040" cy="360040"/>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9" name="Rectangle 58"/>
          <p:cNvSpPr/>
          <p:nvPr/>
        </p:nvSpPr>
        <p:spPr>
          <a:xfrm>
            <a:off x="189756" y="4509120"/>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0" name="Rounded Rectangle 59"/>
          <p:cNvSpPr/>
          <p:nvPr/>
        </p:nvSpPr>
        <p:spPr>
          <a:xfrm>
            <a:off x="9046740" y="5445224"/>
            <a:ext cx="194421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20252 записи</a:t>
            </a:r>
          </a:p>
        </p:txBody>
      </p:sp>
      <p:sp>
        <p:nvSpPr>
          <p:cNvPr id="62" name="Action Button: Back or Previous 61">
            <a:hlinkClick r:id="" action="ppaction://hlinkshowjump?jump=previousslide" highlightClick="1"/>
          </p:cNvPr>
          <p:cNvSpPr/>
          <p:nvPr/>
        </p:nvSpPr>
        <p:spPr>
          <a:xfrm>
            <a:off x="3862164" y="5445224"/>
            <a:ext cx="360040" cy="360040"/>
          </a:xfrm>
          <a:prstGeom prst="actionButtonBackPreviou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3" name="Action Button: Forward or Next 62">
            <a:hlinkClick r:id="" action="ppaction://hlinkshowjump?jump=nextslide" highlightClick="1"/>
          </p:cNvPr>
          <p:cNvSpPr/>
          <p:nvPr/>
        </p:nvSpPr>
        <p:spPr>
          <a:xfrm>
            <a:off x="6598468" y="5445224"/>
            <a:ext cx="432048" cy="360040"/>
          </a:xfrm>
          <a:prstGeom prst="actionButtonForwardNex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1" name="Sun 60"/>
          <p:cNvSpPr/>
          <p:nvPr/>
        </p:nvSpPr>
        <p:spPr>
          <a:xfrm>
            <a:off x="10342884" y="2348880"/>
            <a:ext cx="360040" cy="360040"/>
          </a:xfrm>
          <a:prstGeom prst="su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smtClean="0"/>
              <a:t>Формат управления справочников – Элементы - 01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89942841"/>
              </p:ext>
            </p:extLst>
          </p:nvPr>
        </p:nvGraphicFramePr>
        <p:xfrm>
          <a:off x="189755" y="1124738"/>
          <a:ext cx="11744948" cy="5112573"/>
        </p:xfrm>
        <a:graphic>
          <a:graphicData uri="http://schemas.openxmlformats.org/drawingml/2006/table">
            <a:tbl>
              <a:tblPr firstRow="1" bandRow="1">
                <a:tableStyleId>{0E3FDE45-AF77-4B5C-9715-49D594BDF05E}</a:tableStyleId>
              </a:tblPr>
              <a:tblGrid>
                <a:gridCol w="2936237">
                  <a:extLst>
                    <a:ext uri="{9D8B030D-6E8A-4147-A177-3AD203B41FA5}">
                      <a16:colId xmlns:a16="http://schemas.microsoft.com/office/drawing/2014/main" val="717790832"/>
                    </a:ext>
                  </a:extLst>
                </a:gridCol>
                <a:gridCol w="2936237">
                  <a:extLst>
                    <a:ext uri="{9D8B030D-6E8A-4147-A177-3AD203B41FA5}">
                      <a16:colId xmlns:a16="http://schemas.microsoft.com/office/drawing/2014/main" val="1157148954"/>
                    </a:ext>
                  </a:extLst>
                </a:gridCol>
                <a:gridCol w="2936237">
                  <a:extLst>
                    <a:ext uri="{9D8B030D-6E8A-4147-A177-3AD203B41FA5}">
                      <a16:colId xmlns:a16="http://schemas.microsoft.com/office/drawing/2014/main" val="2311051406"/>
                    </a:ext>
                  </a:extLst>
                </a:gridCol>
                <a:gridCol w="2936237">
                  <a:extLst>
                    <a:ext uri="{9D8B030D-6E8A-4147-A177-3AD203B41FA5}">
                      <a16:colId xmlns:a16="http://schemas.microsoft.com/office/drawing/2014/main" val="919318157"/>
                    </a:ext>
                  </a:extLst>
                </a:gridCol>
              </a:tblGrid>
              <a:tr h="635732">
                <a:tc>
                  <a:txBody>
                    <a:bodyPr/>
                    <a:lstStyle/>
                    <a:p>
                      <a:r>
                        <a:rPr lang="ru-RU" dirty="0" smtClean="0">
                          <a:solidFill>
                            <a:srgbClr val="00B0F0"/>
                          </a:solidFill>
                        </a:rPr>
                        <a:t>Элемент</a:t>
                      </a:r>
                      <a:endParaRPr lang="ru-RU" dirty="0">
                        <a:solidFill>
                          <a:srgbClr val="00B0F0"/>
                        </a:solidFill>
                      </a:endParaRPr>
                    </a:p>
                  </a:txBody>
                  <a:tcPr/>
                </a:tc>
                <a:tc>
                  <a:txBody>
                    <a:bodyPr/>
                    <a:lstStyle/>
                    <a:p>
                      <a:r>
                        <a:rPr lang="ru-RU" dirty="0" smtClean="0">
                          <a:solidFill>
                            <a:srgbClr val="00B0F0"/>
                          </a:solidFill>
                        </a:rPr>
                        <a:t>Формат</a:t>
                      </a:r>
                      <a:endParaRPr lang="ru-RU" dirty="0">
                        <a:solidFill>
                          <a:srgbClr val="00B0F0"/>
                        </a:solidFill>
                      </a:endParaRPr>
                    </a:p>
                  </a:txBody>
                  <a:tcPr/>
                </a:tc>
                <a:tc>
                  <a:txBody>
                    <a:bodyPr/>
                    <a:lstStyle/>
                    <a:p>
                      <a:r>
                        <a:rPr lang="ru-RU" dirty="0" smtClean="0">
                          <a:solidFill>
                            <a:srgbClr val="00B0F0"/>
                          </a:solidFill>
                        </a:rPr>
                        <a:t>Пример</a:t>
                      </a:r>
                      <a:endParaRPr lang="ru-RU" dirty="0">
                        <a:solidFill>
                          <a:srgbClr val="00B0F0"/>
                        </a:solidFill>
                      </a:endParaRPr>
                    </a:p>
                  </a:txBody>
                  <a:tcPr/>
                </a:tc>
                <a:tc>
                  <a:txBody>
                    <a:bodyPr/>
                    <a:lstStyle/>
                    <a:p>
                      <a:r>
                        <a:rPr lang="ru-RU" dirty="0" smtClean="0">
                          <a:solidFill>
                            <a:srgbClr val="00B0F0"/>
                          </a:solidFill>
                        </a:rPr>
                        <a:t>Примечание</a:t>
                      </a:r>
                      <a:endParaRPr lang="ru-RU" dirty="0">
                        <a:solidFill>
                          <a:srgbClr val="00B0F0"/>
                        </a:solidFill>
                      </a:endParaRPr>
                    </a:p>
                  </a:txBody>
                  <a:tcPr/>
                </a:tc>
                <a:extLst>
                  <a:ext uri="{0D108BD9-81ED-4DB2-BD59-A6C34878D82A}">
                    <a16:rowId xmlns:a16="http://schemas.microsoft.com/office/drawing/2014/main" val="960037296"/>
                  </a:ext>
                </a:extLst>
              </a:tr>
              <a:tr h="3995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Дата записи</a:t>
                      </a:r>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2312872953"/>
                  </a:ext>
                </a:extLst>
              </a:tr>
              <a:tr h="3995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Пользователь</a:t>
                      </a:r>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2132135721"/>
                  </a:ext>
                </a:extLst>
              </a:tr>
              <a:tr h="399501">
                <a:tc>
                  <a:txBody>
                    <a:bodyPr/>
                    <a:lstStyle/>
                    <a:p>
                      <a:r>
                        <a:rPr lang="en-US" baseline="0" dirty="0" smtClean="0"/>
                        <a:t>    </a:t>
                      </a:r>
                      <a:r>
                        <a:rPr lang="en-US" baseline="0" dirty="0" smtClean="0">
                          <a:solidFill>
                            <a:srgbClr val="FF0000"/>
                          </a:solidFill>
                        </a:rPr>
                        <a:t>*</a:t>
                      </a:r>
                      <a:endParaRPr lang="ru-RU" dirty="0">
                        <a:solidFill>
                          <a:srgbClr val="FF0000"/>
                        </a:solidFill>
                      </a:endParaRPr>
                    </a:p>
                  </a:txBody>
                  <a:tcPr/>
                </a:tc>
                <a:tc>
                  <a:txBody>
                    <a:bodyPr/>
                    <a:lstStyle/>
                    <a:p>
                      <a:r>
                        <a:rPr lang="en-US" dirty="0" smtClean="0"/>
                        <a:t>Not Null</a:t>
                      </a:r>
                      <a:endParaRPr lang="ru-RU" dirty="0"/>
                    </a:p>
                  </a:txBody>
                  <a:tcPr/>
                </a:tc>
                <a:tc>
                  <a:txBody>
                    <a:bodyPr/>
                    <a:lstStyle/>
                    <a:p>
                      <a:r>
                        <a:rPr lang="en-US" dirty="0" smtClean="0"/>
                        <a:t>RU</a:t>
                      </a:r>
                      <a:endParaRPr lang="ru-RU" dirty="0"/>
                    </a:p>
                  </a:txBody>
                  <a:tcPr/>
                </a:tc>
                <a:tc>
                  <a:txBody>
                    <a:bodyPr/>
                    <a:lstStyle/>
                    <a:p>
                      <a:r>
                        <a:rPr lang="en-US" baseline="0" dirty="0" smtClean="0"/>
                        <a:t>@</a:t>
                      </a:r>
                      <a:r>
                        <a:rPr lang="ru-RU" baseline="0" dirty="0" smtClean="0"/>
                        <a:t>язык при входе</a:t>
                      </a:r>
                      <a:endParaRPr lang="ru-RU" dirty="0"/>
                    </a:p>
                  </a:txBody>
                  <a:tcPr/>
                </a:tc>
                <a:extLst>
                  <a:ext uri="{0D108BD9-81ED-4DB2-BD59-A6C34878D82A}">
                    <a16:rowId xmlns:a16="http://schemas.microsoft.com/office/drawing/2014/main" val="1454737738"/>
                  </a:ext>
                </a:extLst>
              </a:tr>
              <a:tr h="399501">
                <a:tc>
                  <a:txBody>
                    <a:bodyPr/>
                    <a:lstStyle/>
                    <a:p>
                      <a:r>
                        <a:rPr lang="en-US" dirty="0" smtClean="0">
                          <a:solidFill>
                            <a:srgbClr val="FF0000"/>
                          </a:solidFill>
                        </a:rPr>
                        <a:t>    </a:t>
                      </a:r>
                      <a:r>
                        <a:rPr lang="ru-RU" dirty="0" smtClean="0">
                          <a:solidFill>
                            <a:srgbClr val="FF0000"/>
                          </a:solidFill>
                        </a:rPr>
                        <a:t>!</a:t>
                      </a:r>
                      <a:endParaRPr lang="ru-RU" dirty="0">
                        <a:solidFill>
                          <a:srgbClr val="FF0000"/>
                        </a:solidFill>
                      </a:endParaRPr>
                    </a:p>
                  </a:txBody>
                  <a:tcPr/>
                </a:tc>
                <a:tc>
                  <a:txBody>
                    <a:bodyPr/>
                    <a:lstStyle/>
                    <a:p>
                      <a:r>
                        <a:rPr lang="en-US" dirty="0" smtClean="0"/>
                        <a:t>Not Null (Unique)</a:t>
                      </a:r>
                      <a:endParaRPr lang="ru-RU" dirty="0"/>
                    </a:p>
                  </a:txBody>
                  <a:tcPr/>
                </a:tc>
                <a:tc>
                  <a:txBody>
                    <a:bodyPr/>
                    <a:lstStyle/>
                    <a:p>
                      <a:r>
                        <a:rPr lang="en-US" dirty="0" smtClean="0"/>
                        <a:t>138010A</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4184587262"/>
                  </a:ext>
                </a:extLst>
              </a:tr>
              <a:tr h="399501">
                <a:tc>
                  <a:txBody>
                    <a:bodyPr/>
                    <a:lstStyle/>
                    <a:p>
                      <a:r>
                        <a:rPr lang="en-US" dirty="0" smtClean="0"/>
                        <a:t>    @</a:t>
                      </a:r>
                      <a:endParaRPr lang="ru-RU" dirty="0"/>
                    </a:p>
                  </a:txBody>
                  <a:tcPr/>
                </a:tc>
                <a:tc>
                  <a:txBody>
                    <a:bodyPr/>
                    <a:lstStyle/>
                    <a:p>
                      <a:endParaRPr lang="ru-RU" dirty="0"/>
                    </a:p>
                  </a:txBody>
                  <a:tcPr/>
                </a:tc>
                <a:tc>
                  <a:txBody>
                    <a:bodyPr/>
                    <a:lstStyle/>
                    <a:p>
                      <a:endParaRPr lang="ru-RU" dirty="0"/>
                    </a:p>
                  </a:txBody>
                  <a:tcPr/>
                </a:tc>
                <a:tc>
                  <a:txBody>
                    <a:bodyPr/>
                    <a:lstStyle/>
                    <a:p>
                      <a:r>
                        <a:rPr lang="ru-RU" dirty="0" smtClean="0"/>
                        <a:t>Данные по</a:t>
                      </a:r>
                      <a:r>
                        <a:rPr lang="ru-RU" baseline="0" dirty="0" smtClean="0"/>
                        <a:t> умальчанию</a:t>
                      </a:r>
                      <a:endParaRPr lang="ru-RU" dirty="0"/>
                    </a:p>
                  </a:txBody>
                  <a:tcPr/>
                </a:tc>
                <a:extLst>
                  <a:ext uri="{0D108BD9-81ED-4DB2-BD59-A6C34878D82A}">
                    <a16:rowId xmlns:a16="http://schemas.microsoft.com/office/drawing/2014/main" val="4221835895"/>
                  </a:ext>
                </a:extLst>
              </a:tr>
              <a:tr h="399501">
                <a:tc>
                  <a:txBody>
                    <a:bodyPr/>
                    <a:lstStyle/>
                    <a:p>
                      <a:r>
                        <a:rPr lang="ru-RU" dirty="0" smtClean="0"/>
                        <a:t>Выбор</a:t>
                      </a:r>
                      <a:r>
                        <a:rPr lang="ru-RU" baseline="0" dirty="0" smtClean="0"/>
                        <a:t> языка</a:t>
                      </a:r>
                      <a:endParaRPr lang="ru-RU" dirty="0"/>
                    </a:p>
                  </a:txBody>
                  <a:tcPr/>
                </a:tc>
                <a:tc>
                  <a:txBody>
                    <a:bodyPr/>
                    <a:lstStyle/>
                    <a:p>
                      <a:r>
                        <a:rPr lang="en-US" dirty="0" smtClean="0"/>
                        <a:t>Drop</a:t>
                      </a:r>
                      <a:r>
                        <a:rPr lang="en-US" baseline="0" dirty="0" smtClean="0"/>
                        <a:t> List</a:t>
                      </a:r>
                      <a:endParaRPr lang="ru-RU" dirty="0"/>
                    </a:p>
                  </a:txBody>
                  <a:tcPr/>
                </a:tc>
                <a:tc>
                  <a:txBody>
                    <a:bodyPr/>
                    <a:lstStyle/>
                    <a:p>
                      <a:r>
                        <a:rPr lang="en-US" dirty="0" smtClean="0"/>
                        <a:t>RU</a:t>
                      </a:r>
                      <a:endParaRPr lang="ru-RU" dirty="0"/>
                    </a:p>
                  </a:txBody>
                  <a:tcPr/>
                </a:tc>
                <a:tc>
                  <a:txBody>
                    <a:bodyPr/>
                    <a:lstStyle/>
                    <a:p>
                      <a:r>
                        <a:rPr lang="en-US" baseline="0" dirty="0" smtClean="0"/>
                        <a:t>@</a:t>
                      </a:r>
                      <a:r>
                        <a:rPr lang="ru-RU" baseline="0" dirty="0" smtClean="0"/>
                        <a:t>язык при входе</a:t>
                      </a:r>
                      <a:endParaRPr lang="ru-RU" dirty="0"/>
                    </a:p>
                  </a:txBody>
                  <a:tcPr/>
                </a:tc>
                <a:extLst>
                  <a:ext uri="{0D108BD9-81ED-4DB2-BD59-A6C34878D82A}">
                    <a16:rowId xmlns:a16="http://schemas.microsoft.com/office/drawing/2014/main" val="534716014"/>
                  </a:ext>
                </a:extLst>
              </a:tr>
              <a:tr h="5002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Выбор элементов (</a:t>
                      </a:r>
                      <a:r>
                        <a:rPr lang="en-US" dirty="0" smtClean="0"/>
                        <a:t>Select)</a:t>
                      </a:r>
                      <a:endParaRPr lang="ru-RU"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Drop</a:t>
                      </a:r>
                      <a:r>
                        <a:rPr lang="en-US" baseline="0" dirty="0" smtClean="0"/>
                        <a:t> List</a:t>
                      </a:r>
                      <a:endParaRPr lang="ru-RU" dirty="0" smtClean="0"/>
                    </a:p>
                  </a:txBody>
                  <a:tcPr/>
                </a:tc>
                <a:tc>
                  <a:txBody>
                    <a:bodyPr/>
                    <a:lstStyle/>
                    <a:p>
                      <a:endParaRPr lang="ru-RU" dirty="0"/>
                    </a:p>
                  </a:txBody>
                  <a:tcPr/>
                </a:tc>
                <a:tc>
                  <a:txBody>
                    <a:bodyPr/>
                    <a:lstStyle/>
                    <a:p>
                      <a:r>
                        <a:rPr lang="en-US" dirty="0" smtClean="0"/>
                        <a:t>All / None / Starred</a:t>
                      </a:r>
                      <a:endParaRPr lang="ru-RU" dirty="0"/>
                    </a:p>
                  </a:txBody>
                  <a:tcPr/>
                </a:tc>
                <a:extLst>
                  <a:ext uri="{0D108BD9-81ED-4DB2-BD59-A6C34878D82A}">
                    <a16:rowId xmlns:a16="http://schemas.microsoft.com/office/drawing/2014/main" val="2269965552"/>
                  </a:ext>
                </a:extLst>
              </a:tr>
              <a:tr h="471903">
                <a:tc>
                  <a:txBody>
                    <a:bodyPr/>
                    <a:lstStyle/>
                    <a:p>
                      <a:r>
                        <a:rPr lang="ru-RU" dirty="0" smtClean="0"/>
                        <a:t>Помечанные (</a:t>
                      </a:r>
                      <a:r>
                        <a:rPr lang="en-US" dirty="0" smtClean="0"/>
                        <a:t>Starred)</a:t>
                      </a:r>
                      <a:endParaRPr lang="ru-RU" dirty="0"/>
                    </a:p>
                  </a:txBody>
                  <a:tcPr/>
                </a:tc>
                <a:tc>
                  <a:txBody>
                    <a:bodyPr/>
                    <a:lstStyle/>
                    <a:p>
                      <a:r>
                        <a:rPr lang="ru-RU" dirty="0" smtClean="0"/>
                        <a:t>Цвет - желтый</a:t>
                      </a:r>
                      <a:endParaRPr lang="ru-RU" dirty="0"/>
                    </a:p>
                  </a:txBody>
                  <a:tcPr/>
                </a:tc>
                <a:tc>
                  <a:txBody>
                    <a:bodyPr/>
                    <a:lstStyle/>
                    <a:p>
                      <a:r>
                        <a:rPr lang="ru-RU" dirty="0" smtClean="0"/>
                        <a:t>1 С</a:t>
                      </a:r>
                      <a:r>
                        <a:rPr lang="en-US" dirty="0" smtClean="0"/>
                        <a:t>lick</a:t>
                      </a:r>
                      <a:r>
                        <a:rPr lang="en-US" baseline="0" dirty="0" smtClean="0"/>
                        <a:t> – On / Off</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1 </a:t>
                      </a:r>
                      <a:r>
                        <a:rPr lang="en-US" dirty="0" smtClean="0"/>
                        <a:t>Click</a:t>
                      </a:r>
                      <a:r>
                        <a:rPr lang="en-US" baseline="0" dirty="0" smtClean="0"/>
                        <a:t> (</a:t>
                      </a:r>
                      <a:r>
                        <a:rPr lang="ru-RU" baseline="0" dirty="0" smtClean="0"/>
                        <a:t>без комментарий).</a:t>
                      </a:r>
                      <a:endParaRPr lang="ru-RU" dirty="0"/>
                    </a:p>
                  </a:txBody>
                  <a:tcPr/>
                </a:tc>
                <a:extLst>
                  <a:ext uri="{0D108BD9-81ED-4DB2-BD59-A6C34878D82A}">
                    <a16:rowId xmlns:a16="http://schemas.microsoft.com/office/drawing/2014/main" val="3499955244"/>
                  </a:ext>
                </a:extLst>
              </a:tr>
              <a:tr h="471903">
                <a:tc>
                  <a:txBody>
                    <a:bodyPr/>
                    <a:lstStyle/>
                    <a:p>
                      <a:r>
                        <a:rPr lang="ru-RU" dirty="0" smtClean="0"/>
                        <a:t>Помечанные (</a:t>
                      </a:r>
                      <a:r>
                        <a:rPr lang="en-US" dirty="0" smtClean="0"/>
                        <a:t>Starred)</a:t>
                      </a:r>
                      <a:endParaRPr lang="ru-RU" dirty="0"/>
                    </a:p>
                  </a:txBody>
                  <a:tcPr/>
                </a:tc>
                <a:tc>
                  <a:txBody>
                    <a:bodyPr/>
                    <a:lstStyle/>
                    <a:p>
                      <a:r>
                        <a:rPr lang="ru-RU" dirty="0" smtClean="0"/>
                        <a:t>Цвет - серий</a:t>
                      </a:r>
                      <a:endParaRPr lang="ru-RU" dirty="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2 </a:t>
                      </a:r>
                      <a:r>
                        <a:rPr lang="en-US" dirty="0" smtClean="0"/>
                        <a:t>Click</a:t>
                      </a:r>
                      <a:r>
                        <a:rPr lang="en-US" baseline="0" dirty="0" smtClean="0"/>
                        <a:t> (</a:t>
                      </a:r>
                      <a:r>
                        <a:rPr lang="ru-RU" baseline="0" dirty="0" smtClean="0"/>
                        <a:t>с комментариев).</a:t>
                      </a:r>
                      <a:endParaRPr lang="ru-RU" dirty="0"/>
                    </a:p>
                  </a:txBody>
                  <a:tcPr/>
                </a:tc>
                <a:extLst>
                  <a:ext uri="{0D108BD9-81ED-4DB2-BD59-A6C34878D82A}">
                    <a16:rowId xmlns:a16="http://schemas.microsoft.com/office/drawing/2014/main" val="463623347"/>
                  </a:ext>
                </a:extLst>
              </a:tr>
              <a:tr h="635732">
                <a:tc>
                  <a:txBody>
                    <a:bodyPr/>
                    <a:lstStyle/>
                    <a:p>
                      <a:r>
                        <a:rPr lang="ru-RU" dirty="0" smtClean="0"/>
                        <a:t>Помечанные (</a:t>
                      </a:r>
                      <a:r>
                        <a:rPr lang="en-US" dirty="0" smtClean="0"/>
                        <a:t>Starred)</a:t>
                      </a:r>
                      <a:endParaRPr lang="ru-RU" dirty="0"/>
                    </a:p>
                  </a:txBody>
                  <a:tcPr/>
                </a:tc>
                <a:tc>
                  <a:txBody>
                    <a:bodyPr/>
                    <a:lstStyle/>
                    <a:p>
                      <a:endParaRPr lang="ru-RU" dirty="0"/>
                    </a:p>
                  </a:txBody>
                  <a:tcPr/>
                </a:tc>
                <a:tc>
                  <a:txBody>
                    <a:bodyPr/>
                    <a:lstStyle/>
                    <a:p>
                      <a:r>
                        <a:rPr lang="en-US" dirty="0" smtClean="0"/>
                        <a:t>Cancel </a:t>
                      </a:r>
                      <a:r>
                        <a:rPr lang="ru-RU" dirty="0" smtClean="0"/>
                        <a:t>(почистить)</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Почистить комментарию</a:t>
                      </a:r>
                    </a:p>
                  </a:txBody>
                  <a:tcPr/>
                </a:tc>
                <a:extLst>
                  <a:ext uri="{0D108BD9-81ED-4DB2-BD59-A6C34878D82A}">
                    <a16:rowId xmlns:a16="http://schemas.microsoft.com/office/drawing/2014/main" val="3538058868"/>
                  </a:ext>
                </a:extLst>
              </a:tr>
            </a:tbl>
          </a:graphicData>
        </a:graphic>
      </p:graphicFrame>
    </p:spTree>
    <p:extLst>
      <p:ext uri="{BB962C8B-B14F-4D97-AF65-F5344CB8AC3E}">
        <p14:creationId xmlns:p14="http://schemas.microsoft.com/office/powerpoint/2010/main" val="327144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smtClean="0"/>
              <a:t>Формат управления справочников – Элементы - 02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950896"/>
              </p:ext>
            </p:extLst>
          </p:nvPr>
        </p:nvGraphicFramePr>
        <p:xfrm>
          <a:off x="189755" y="1124741"/>
          <a:ext cx="11744948" cy="4815033"/>
        </p:xfrm>
        <a:graphic>
          <a:graphicData uri="http://schemas.openxmlformats.org/drawingml/2006/table">
            <a:tbl>
              <a:tblPr firstRow="1" bandRow="1">
                <a:tableStyleId>{0E3FDE45-AF77-4B5C-9715-49D594BDF05E}</a:tableStyleId>
              </a:tblPr>
              <a:tblGrid>
                <a:gridCol w="2936237">
                  <a:extLst>
                    <a:ext uri="{9D8B030D-6E8A-4147-A177-3AD203B41FA5}">
                      <a16:colId xmlns:a16="http://schemas.microsoft.com/office/drawing/2014/main" val="717790832"/>
                    </a:ext>
                  </a:extLst>
                </a:gridCol>
                <a:gridCol w="2936237">
                  <a:extLst>
                    <a:ext uri="{9D8B030D-6E8A-4147-A177-3AD203B41FA5}">
                      <a16:colId xmlns:a16="http://schemas.microsoft.com/office/drawing/2014/main" val="1157148954"/>
                    </a:ext>
                  </a:extLst>
                </a:gridCol>
                <a:gridCol w="2936237">
                  <a:extLst>
                    <a:ext uri="{9D8B030D-6E8A-4147-A177-3AD203B41FA5}">
                      <a16:colId xmlns:a16="http://schemas.microsoft.com/office/drawing/2014/main" val="2311051406"/>
                    </a:ext>
                  </a:extLst>
                </a:gridCol>
                <a:gridCol w="2936237">
                  <a:extLst>
                    <a:ext uri="{9D8B030D-6E8A-4147-A177-3AD203B41FA5}">
                      <a16:colId xmlns:a16="http://schemas.microsoft.com/office/drawing/2014/main" val="919318157"/>
                    </a:ext>
                  </a:extLst>
                </a:gridCol>
              </a:tblGrid>
              <a:tr h="608534">
                <a:tc>
                  <a:txBody>
                    <a:bodyPr/>
                    <a:lstStyle/>
                    <a:p>
                      <a:r>
                        <a:rPr lang="ru-RU" dirty="0" smtClean="0">
                          <a:solidFill>
                            <a:srgbClr val="00B0F0"/>
                          </a:solidFill>
                        </a:rPr>
                        <a:t>Элемент</a:t>
                      </a:r>
                      <a:endParaRPr lang="ru-RU" dirty="0">
                        <a:solidFill>
                          <a:srgbClr val="00B0F0"/>
                        </a:solidFill>
                      </a:endParaRPr>
                    </a:p>
                  </a:txBody>
                  <a:tcPr/>
                </a:tc>
                <a:tc>
                  <a:txBody>
                    <a:bodyPr/>
                    <a:lstStyle/>
                    <a:p>
                      <a:r>
                        <a:rPr lang="ru-RU" dirty="0" smtClean="0">
                          <a:solidFill>
                            <a:srgbClr val="00B0F0"/>
                          </a:solidFill>
                        </a:rPr>
                        <a:t>Формат</a:t>
                      </a:r>
                      <a:endParaRPr lang="ru-RU" dirty="0">
                        <a:solidFill>
                          <a:srgbClr val="00B0F0"/>
                        </a:solidFill>
                      </a:endParaRPr>
                    </a:p>
                  </a:txBody>
                  <a:tcPr/>
                </a:tc>
                <a:tc>
                  <a:txBody>
                    <a:bodyPr/>
                    <a:lstStyle/>
                    <a:p>
                      <a:r>
                        <a:rPr lang="ru-RU" dirty="0" smtClean="0">
                          <a:solidFill>
                            <a:srgbClr val="00B0F0"/>
                          </a:solidFill>
                        </a:rPr>
                        <a:t>Пример</a:t>
                      </a:r>
                      <a:endParaRPr lang="ru-RU" dirty="0">
                        <a:solidFill>
                          <a:srgbClr val="00B0F0"/>
                        </a:solidFill>
                      </a:endParaRPr>
                    </a:p>
                  </a:txBody>
                  <a:tcPr/>
                </a:tc>
                <a:tc>
                  <a:txBody>
                    <a:bodyPr/>
                    <a:lstStyle/>
                    <a:p>
                      <a:r>
                        <a:rPr lang="ru-RU" dirty="0" smtClean="0">
                          <a:solidFill>
                            <a:srgbClr val="00B0F0"/>
                          </a:solidFill>
                        </a:rPr>
                        <a:t>Примечание</a:t>
                      </a:r>
                      <a:endParaRPr lang="ru-RU" dirty="0">
                        <a:solidFill>
                          <a:srgbClr val="00B0F0"/>
                        </a:solidFill>
                      </a:endParaRPr>
                    </a:p>
                  </a:txBody>
                  <a:tcPr/>
                </a:tc>
                <a:extLst>
                  <a:ext uri="{0D108BD9-81ED-4DB2-BD59-A6C34878D82A}">
                    <a16:rowId xmlns:a16="http://schemas.microsoft.com/office/drawing/2014/main" val="960037296"/>
                  </a:ext>
                </a:extLst>
              </a:tr>
              <a:tr h="382409">
                <a:tc>
                  <a:txBody>
                    <a:bodyPr/>
                    <a:lstStyle/>
                    <a:p>
                      <a:r>
                        <a:rPr lang="ru-RU" dirty="0" smtClean="0"/>
                        <a:t>Выбор</a:t>
                      </a:r>
                      <a:r>
                        <a:rPr lang="ru-RU" baseline="0" dirty="0" smtClean="0"/>
                        <a:t> языка</a:t>
                      </a:r>
                      <a:endParaRPr lang="ru-RU" dirty="0"/>
                    </a:p>
                  </a:txBody>
                  <a:tcPr/>
                </a:tc>
                <a:tc>
                  <a:txBody>
                    <a:bodyPr/>
                    <a:lstStyle/>
                    <a:p>
                      <a:r>
                        <a:rPr lang="en-US" dirty="0" smtClean="0"/>
                        <a:t>Drop</a:t>
                      </a:r>
                      <a:r>
                        <a:rPr lang="en-US" baseline="0" dirty="0" smtClean="0"/>
                        <a:t> List</a:t>
                      </a:r>
                      <a:endParaRPr lang="ru-RU" dirty="0"/>
                    </a:p>
                  </a:txBody>
                  <a:tcPr/>
                </a:tc>
                <a:tc>
                  <a:txBody>
                    <a:bodyPr/>
                    <a:lstStyle/>
                    <a:p>
                      <a:r>
                        <a:rPr lang="en-US" dirty="0" smtClean="0"/>
                        <a:t>RU</a:t>
                      </a:r>
                      <a:endParaRPr lang="ru-RU" dirty="0"/>
                    </a:p>
                  </a:txBody>
                  <a:tcPr/>
                </a:tc>
                <a:tc>
                  <a:txBody>
                    <a:bodyPr/>
                    <a:lstStyle/>
                    <a:p>
                      <a:r>
                        <a:rPr lang="en-US" baseline="0" dirty="0" smtClean="0"/>
                        <a:t>@</a:t>
                      </a:r>
                      <a:r>
                        <a:rPr lang="ru-RU" baseline="0" dirty="0" smtClean="0"/>
                        <a:t>язык при входе</a:t>
                      </a:r>
                      <a:endParaRPr lang="ru-RU" dirty="0"/>
                    </a:p>
                  </a:txBody>
                  <a:tcPr/>
                </a:tc>
                <a:extLst>
                  <a:ext uri="{0D108BD9-81ED-4DB2-BD59-A6C34878D82A}">
                    <a16:rowId xmlns:a16="http://schemas.microsoft.com/office/drawing/2014/main" val="2312872953"/>
                  </a:ext>
                </a:extLst>
              </a:tr>
              <a:tr h="382409">
                <a:tc>
                  <a:txBody>
                    <a:bodyPr/>
                    <a:lstStyle/>
                    <a:p>
                      <a:r>
                        <a:rPr lang="ru-RU" dirty="0" smtClean="0"/>
                        <a:t>Статус</a:t>
                      </a:r>
                      <a:endParaRPr lang="ru-RU" dirty="0"/>
                    </a:p>
                  </a:txBody>
                  <a:tcPr/>
                </a:tc>
                <a:tc>
                  <a:txBody>
                    <a:bodyPr/>
                    <a:lstStyle/>
                    <a:p>
                      <a:r>
                        <a:rPr lang="en-US" dirty="0" smtClean="0"/>
                        <a:t>Drop</a:t>
                      </a:r>
                      <a:r>
                        <a:rPr lang="en-US" baseline="0" dirty="0" smtClean="0"/>
                        <a:t> List</a:t>
                      </a:r>
                      <a:endParaRPr lang="ru-RU" dirty="0"/>
                    </a:p>
                  </a:txBody>
                  <a:tcPr/>
                </a:tc>
                <a:tc>
                  <a:txBody>
                    <a:bodyPr/>
                    <a:lstStyle/>
                    <a:p>
                      <a:r>
                        <a:rPr lang="en-US" dirty="0" smtClean="0"/>
                        <a:t>Active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@Active</a:t>
                      </a:r>
                      <a:endParaRPr lang="ru-RU" dirty="0" smtClean="0"/>
                    </a:p>
                  </a:txBody>
                  <a:tcPr/>
                </a:tc>
                <a:extLst>
                  <a:ext uri="{0D108BD9-81ED-4DB2-BD59-A6C34878D82A}">
                    <a16:rowId xmlns:a16="http://schemas.microsoft.com/office/drawing/2014/main" val="2132135721"/>
                  </a:ext>
                </a:extLst>
              </a:tr>
              <a:tr h="382409">
                <a:tc>
                  <a:txBody>
                    <a:bodyPr/>
                    <a:lstStyle/>
                    <a:p>
                      <a:r>
                        <a:rPr lang="ru-RU" dirty="0" smtClean="0"/>
                        <a:t>Поисковая панель</a:t>
                      </a:r>
                      <a:endParaRPr lang="ru-RU" dirty="0"/>
                    </a:p>
                  </a:txBody>
                  <a:tcPr/>
                </a:tc>
                <a:tc>
                  <a:txBody>
                    <a:bodyPr/>
                    <a:lstStyle/>
                    <a:p>
                      <a:r>
                        <a:rPr lang="en-US" dirty="0" smtClean="0"/>
                        <a:t>Text</a:t>
                      </a:r>
                      <a:endParaRPr lang="ru-RU" dirty="0"/>
                    </a:p>
                  </a:txBody>
                  <a:tcPr/>
                </a:tc>
                <a:tc>
                  <a:txBody>
                    <a:bodyPr/>
                    <a:lstStyle/>
                    <a:p>
                      <a:r>
                        <a:rPr lang="en-US" dirty="0" smtClean="0"/>
                        <a:t>1310AB</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Like / No Like</a:t>
                      </a:r>
                      <a:r>
                        <a:rPr lang="ru-RU" dirty="0" smtClean="0"/>
                        <a:t> / почистить</a:t>
                      </a:r>
                    </a:p>
                  </a:txBody>
                  <a:tcPr/>
                </a:tc>
                <a:extLst>
                  <a:ext uri="{0D108BD9-81ED-4DB2-BD59-A6C34878D82A}">
                    <a16:rowId xmlns:a16="http://schemas.microsoft.com/office/drawing/2014/main" val="1454737738"/>
                  </a:ext>
                </a:extLst>
              </a:tr>
              <a:tr h="382409">
                <a:tc>
                  <a:txBody>
                    <a:bodyPr/>
                    <a:lstStyle/>
                    <a:p>
                      <a:r>
                        <a:rPr lang="ru-RU" dirty="0" smtClean="0"/>
                        <a:t>Поисковые элементы</a:t>
                      </a:r>
                      <a:endParaRPr lang="ru-RU" dirty="0"/>
                    </a:p>
                  </a:txBody>
                  <a:tcPr/>
                </a:tc>
                <a:tc>
                  <a:txBody>
                    <a:bodyPr/>
                    <a:lstStyle/>
                    <a:p>
                      <a:r>
                        <a:rPr lang="en-US" dirty="0" smtClean="0"/>
                        <a:t>Drop</a:t>
                      </a:r>
                      <a:r>
                        <a:rPr lang="en-US" baseline="0" dirty="0" smtClean="0"/>
                        <a:t> List - </a:t>
                      </a:r>
                      <a:r>
                        <a:rPr lang="en-US" baseline="0" dirty="0" err="1" smtClean="0"/>
                        <a:t>Sel</a:t>
                      </a:r>
                      <a:endParaRPr lang="ru-RU" dirty="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Сортировка</a:t>
                      </a:r>
                      <a:r>
                        <a:rPr lang="ru-RU" baseline="0" dirty="0" smtClean="0"/>
                        <a:t> / Выбор 1-</a:t>
                      </a:r>
                      <a:r>
                        <a:rPr lang="en-US" baseline="0" dirty="0" smtClean="0"/>
                        <a:t>N</a:t>
                      </a:r>
                      <a:endParaRPr lang="ru-RU" dirty="0" smtClean="0"/>
                    </a:p>
                  </a:txBody>
                  <a:tcPr/>
                </a:tc>
                <a:extLst>
                  <a:ext uri="{0D108BD9-81ED-4DB2-BD59-A6C34878D82A}">
                    <a16:rowId xmlns:a16="http://schemas.microsoft.com/office/drawing/2014/main" val="4184587262"/>
                  </a:ext>
                </a:extLst>
              </a:tr>
              <a:tr h="382409">
                <a:tc>
                  <a:txBody>
                    <a:bodyPr/>
                    <a:lstStyle/>
                    <a:p>
                      <a:r>
                        <a:rPr lang="en-US" dirty="0" smtClean="0"/>
                        <a:t>Scroll</a:t>
                      </a:r>
                      <a:r>
                        <a:rPr lang="en-US" baseline="0" dirty="0" smtClean="0"/>
                        <a:t> Up-Down</a:t>
                      </a:r>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4221835895"/>
                  </a:ext>
                </a:extLst>
              </a:tr>
              <a:tr h="382409">
                <a:tc>
                  <a:txBody>
                    <a:bodyPr/>
                    <a:lstStyle/>
                    <a:p>
                      <a:r>
                        <a:rPr lang="en-US" dirty="0" smtClean="0"/>
                        <a:t>Scroll</a:t>
                      </a:r>
                      <a:r>
                        <a:rPr lang="en-US" baseline="0" dirty="0" smtClean="0"/>
                        <a:t> Left-Right</a:t>
                      </a:r>
                      <a:endParaRPr lang="ru-RU" dirty="0"/>
                    </a:p>
                  </a:txBody>
                  <a:tcPr/>
                </a:tc>
                <a:tc>
                  <a:txBody>
                    <a:bodyPr/>
                    <a:lstStyle/>
                    <a:p>
                      <a:endParaRPr lang="ru-RU" dirty="0"/>
                    </a:p>
                  </a:txBody>
                  <a:tcPr/>
                </a:tc>
                <a:tc>
                  <a:txBody>
                    <a:bodyPr/>
                    <a:lstStyle/>
                    <a:p>
                      <a:endParaRPr lang="ru-RU" dirty="0"/>
                    </a:p>
                  </a:txBody>
                  <a:tcPr/>
                </a:tc>
                <a:tc>
                  <a:txBody>
                    <a:bodyPr/>
                    <a:lstStyle/>
                    <a:p>
                      <a:endParaRPr lang="ru-RU"/>
                    </a:p>
                  </a:txBody>
                  <a:tcPr/>
                </a:tc>
                <a:extLst>
                  <a:ext uri="{0D108BD9-81ED-4DB2-BD59-A6C34878D82A}">
                    <a16:rowId xmlns:a16="http://schemas.microsoft.com/office/drawing/2014/main" val="534716014"/>
                  </a:ext>
                </a:extLst>
              </a:tr>
              <a:tr h="382409">
                <a:tc>
                  <a:txBody>
                    <a:bodyPr/>
                    <a:lstStyle/>
                    <a:p>
                      <a:r>
                        <a:rPr lang="en-US" dirty="0" smtClean="0"/>
                        <a:t>Pagination</a:t>
                      </a:r>
                      <a:endParaRPr lang="ru-RU" dirty="0"/>
                    </a:p>
                  </a:txBody>
                  <a:tcPr/>
                </a:tc>
                <a:tc>
                  <a:txBody>
                    <a:bodyPr/>
                    <a:lstStyle/>
                    <a:p>
                      <a:endParaRPr lang="ru-RU" dirty="0"/>
                    </a:p>
                  </a:txBody>
                  <a:tcPr/>
                </a:tc>
                <a:tc>
                  <a:txBody>
                    <a:bodyPr/>
                    <a:lstStyle/>
                    <a:p>
                      <a:endParaRPr lang="ru-RU" dirty="0"/>
                    </a:p>
                  </a:txBody>
                  <a:tcPr/>
                </a:tc>
                <a:tc>
                  <a:txBody>
                    <a:bodyPr/>
                    <a:lstStyle/>
                    <a:p>
                      <a:r>
                        <a:rPr lang="en-US" dirty="0" smtClean="0"/>
                        <a:t> &lt; 1 2 3 ….118 119 120 &gt;</a:t>
                      </a:r>
                      <a:endParaRPr lang="ru-RU" dirty="0"/>
                    </a:p>
                  </a:txBody>
                  <a:tcPr/>
                </a:tc>
                <a:extLst>
                  <a:ext uri="{0D108BD9-81ED-4DB2-BD59-A6C34878D82A}">
                    <a16:rowId xmlns:a16="http://schemas.microsoft.com/office/drawing/2014/main" val="711836137"/>
                  </a:ext>
                </a:extLst>
              </a:tr>
              <a:tr h="382409">
                <a:tc>
                  <a:txBody>
                    <a:bodyPr/>
                    <a:lstStyle/>
                    <a:p>
                      <a:r>
                        <a:rPr lang="en-US" dirty="0" smtClean="0"/>
                        <a:t>Pagination</a:t>
                      </a:r>
                      <a:endParaRPr lang="ru-RU" dirty="0"/>
                    </a:p>
                  </a:txBody>
                  <a:tcPr/>
                </a:tc>
                <a:tc>
                  <a:txBody>
                    <a:bodyPr/>
                    <a:lstStyle/>
                    <a:p>
                      <a:endParaRPr lang="ru-RU" dirty="0"/>
                    </a:p>
                  </a:txBody>
                  <a:tcPr/>
                </a:tc>
                <a:tc>
                  <a:txBody>
                    <a:bodyPr/>
                    <a:lstStyle/>
                    <a:p>
                      <a:endParaRPr lang="ru-RU" dirty="0"/>
                    </a:p>
                  </a:txBody>
                  <a:tcPr/>
                </a:tc>
                <a:tc>
                  <a:txBody>
                    <a:bodyPr/>
                    <a:lstStyle/>
                    <a:p>
                      <a:r>
                        <a:rPr lang="ru-RU" dirty="0" smtClean="0"/>
                        <a:t>Переход</a:t>
                      </a:r>
                      <a:r>
                        <a:rPr lang="en-US" dirty="0" smtClean="0"/>
                        <a:t> [   </a:t>
                      </a:r>
                      <a:r>
                        <a:rPr lang="en-US" baseline="0" dirty="0" smtClean="0"/>
                        <a:t>  ]</a:t>
                      </a:r>
                      <a:endParaRPr lang="ru-RU" dirty="0"/>
                    </a:p>
                  </a:txBody>
                  <a:tcPr/>
                </a:tc>
                <a:extLst>
                  <a:ext uri="{0D108BD9-81ED-4DB2-BD59-A6C34878D82A}">
                    <a16:rowId xmlns:a16="http://schemas.microsoft.com/office/drawing/2014/main" val="3106194233"/>
                  </a:ext>
                </a:extLst>
              </a:tr>
              <a:tr h="382409">
                <a:tc>
                  <a:txBody>
                    <a:bodyPr/>
                    <a:lstStyle/>
                    <a:p>
                      <a:r>
                        <a:rPr lang="ru-RU" dirty="0" smtClean="0"/>
                        <a:t>Удалить</a:t>
                      </a:r>
                      <a:endParaRPr lang="ru-RU" dirty="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Проверка</a:t>
                      </a:r>
                      <a:r>
                        <a:rPr lang="ru-RU" sz="1800" baseline="0" dirty="0" smtClean="0"/>
                        <a:t> связи</a:t>
                      </a:r>
                      <a:endParaRPr lang="ru-RU" sz="18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t> </a:t>
                      </a:r>
                      <a:r>
                        <a:rPr lang="en-US" sz="1000" baseline="0" dirty="0" smtClean="0"/>
                        <a:t>+++ </a:t>
                      </a:r>
                      <a:r>
                        <a:rPr lang="ru-RU" sz="1000" dirty="0" smtClean="0"/>
                        <a:t>Связанные записи будут затронуты</a:t>
                      </a:r>
                    </a:p>
                  </a:txBody>
                  <a:tcPr/>
                </a:tc>
                <a:extLst>
                  <a:ext uri="{0D108BD9-81ED-4DB2-BD59-A6C34878D82A}">
                    <a16:rowId xmlns:a16="http://schemas.microsoft.com/office/drawing/2014/main" val="961914730"/>
                  </a:ext>
                </a:extLst>
              </a:tr>
              <a:tr h="382409">
                <a:tc>
                  <a:txBody>
                    <a:bodyPr/>
                    <a:lstStyle/>
                    <a:p>
                      <a:r>
                        <a:rPr lang="ru-RU" dirty="0" smtClean="0"/>
                        <a:t>Сохранить</a:t>
                      </a:r>
                      <a:endParaRPr lang="ru-RU" dirty="0"/>
                    </a:p>
                  </a:txBody>
                  <a:tcPr/>
                </a:tc>
                <a:tc>
                  <a:txBody>
                    <a:bodyPr/>
                    <a:lstStyle/>
                    <a:p>
                      <a:endParaRPr lang="ru-RU" dirty="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Копи на всех др</a:t>
                      </a:r>
                      <a:r>
                        <a:rPr lang="ru-RU" baseline="0" dirty="0" smtClean="0"/>
                        <a:t> </a:t>
                      </a:r>
                      <a:r>
                        <a:rPr lang="ru-RU" dirty="0" smtClean="0"/>
                        <a:t>языках</a:t>
                      </a:r>
                    </a:p>
                  </a:txBody>
                  <a:tcPr/>
                </a:tc>
                <a:extLst>
                  <a:ext uri="{0D108BD9-81ED-4DB2-BD59-A6C34878D82A}">
                    <a16:rowId xmlns:a16="http://schemas.microsoft.com/office/drawing/2014/main" val="665026688"/>
                  </a:ext>
                </a:extLst>
              </a:tr>
              <a:tr h="382409">
                <a:tc>
                  <a:txBody>
                    <a:bodyPr/>
                    <a:lstStyle/>
                    <a:p>
                      <a:r>
                        <a:rPr lang="ru-RU" dirty="0" smtClean="0"/>
                        <a:t>Отмена</a:t>
                      </a:r>
                      <a:endParaRPr lang="ru-RU" dirty="0"/>
                    </a:p>
                  </a:txBody>
                  <a:tcPr/>
                </a:tc>
                <a:tc>
                  <a:txBody>
                    <a:bodyPr/>
                    <a:lstStyle/>
                    <a:p>
                      <a:endParaRPr lang="ru-RU" dirty="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3805929585"/>
                  </a:ext>
                </a:extLst>
              </a:tr>
            </a:tbl>
          </a:graphicData>
        </a:graphic>
      </p:graphicFrame>
    </p:spTree>
    <p:extLst>
      <p:ext uri="{BB962C8B-B14F-4D97-AF65-F5344CB8AC3E}">
        <p14:creationId xmlns:p14="http://schemas.microsoft.com/office/powerpoint/2010/main" val="407730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smtClean="0"/>
              <a:t>Формат управления справочников – Элементы - 03</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93147145"/>
              </p:ext>
            </p:extLst>
          </p:nvPr>
        </p:nvGraphicFramePr>
        <p:xfrm>
          <a:off x="189755" y="1124741"/>
          <a:ext cx="11744948" cy="5179742"/>
        </p:xfrm>
        <a:graphic>
          <a:graphicData uri="http://schemas.openxmlformats.org/drawingml/2006/table">
            <a:tbl>
              <a:tblPr firstRow="1" bandRow="1">
                <a:tableStyleId>{0E3FDE45-AF77-4B5C-9715-49D594BDF05E}</a:tableStyleId>
              </a:tblPr>
              <a:tblGrid>
                <a:gridCol w="2936237">
                  <a:extLst>
                    <a:ext uri="{9D8B030D-6E8A-4147-A177-3AD203B41FA5}">
                      <a16:colId xmlns:a16="http://schemas.microsoft.com/office/drawing/2014/main" val="717790832"/>
                    </a:ext>
                  </a:extLst>
                </a:gridCol>
                <a:gridCol w="2936237">
                  <a:extLst>
                    <a:ext uri="{9D8B030D-6E8A-4147-A177-3AD203B41FA5}">
                      <a16:colId xmlns:a16="http://schemas.microsoft.com/office/drawing/2014/main" val="1157148954"/>
                    </a:ext>
                  </a:extLst>
                </a:gridCol>
                <a:gridCol w="2936237">
                  <a:extLst>
                    <a:ext uri="{9D8B030D-6E8A-4147-A177-3AD203B41FA5}">
                      <a16:colId xmlns:a16="http://schemas.microsoft.com/office/drawing/2014/main" val="2311051406"/>
                    </a:ext>
                  </a:extLst>
                </a:gridCol>
                <a:gridCol w="2936237">
                  <a:extLst>
                    <a:ext uri="{9D8B030D-6E8A-4147-A177-3AD203B41FA5}">
                      <a16:colId xmlns:a16="http://schemas.microsoft.com/office/drawing/2014/main" val="919318157"/>
                    </a:ext>
                  </a:extLst>
                </a:gridCol>
              </a:tblGrid>
              <a:tr h="635782">
                <a:tc>
                  <a:txBody>
                    <a:bodyPr/>
                    <a:lstStyle/>
                    <a:p>
                      <a:r>
                        <a:rPr lang="ru-RU" dirty="0" smtClean="0">
                          <a:solidFill>
                            <a:srgbClr val="00B0F0"/>
                          </a:solidFill>
                        </a:rPr>
                        <a:t>Элемент</a:t>
                      </a:r>
                      <a:endParaRPr lang="ru-RU" dirty="0">
                        <a:solidFill>
                          <a:srgbClr val="00B0F0"/>
                        </a:solidFill>
                      </a:endParaRPr>
                    </a:p>
                  </a:txBody>
                  <a:tcPr/>
                </a:tc>
                <a:tc>
                  <a:txBody>
                    <a:bodyPr/>
                    <a:lstStyle/>
                    <a:p>
                      <a:r>
                        <a:rPr lang="ru-RU" dirty="0" smtClean="0">
                          <a:solidFill>
                            <a:srgbClr val="00B0F0"/>
                          </a:solidFill>
                        </a:rPr>
                        <a:t>Формат</a:t>
                      </a:r>
                      <a:endParaRPr lang="ru-RU" dirty="0">
                        <a:solidFill>
                          <a:srgbClr val="00B0F0"/>
                        </a:solidFill>
                      </a:endParaRPr>
                    </a:p>
                  </a:txBody>
                  <a:tcPr/>
                </a:tc>
                <a:tc>
                  <a:txBody>
                    <a:bodyPr/>
                    <a:lstStyle/>
                    <a:p>
                      <a:r>
                        <a:rPr lang="ru-RU" dirty="0" smtClean="0">
                          <a:solidFill>
                            <a:srgbClr val="00B0F0"/>
                          </a:solidFill>
                        </a:rPr>
                        <a:t>Пример</a:t>
                      </a:r>
                      <a:endParaRPr lang="ru-RU" dirty="0">
                        <a:solidFill>
                          <a:srgbClr val="00B0F0"/>
                        </a:solidFill>
                      </a:endParaRPr>
                    </a:p>
                  </a:txBody>
                  <a:tcPr/>
                </a:tc>
                <a:tc>
                  <a:txBody>
                    <a:bodyPr/>
                    <a:lstStyle/>
                    <a:p>
                      <a:r>
                        <a:rPr lang="ru-RU" dirty="0" smtClean="0">
                          <a:solidFill>
                            <a:srgbClr val="00B0F0"/>
                          </a:solidFill>
                        </a:rPr>
                        <a:t>Примечание</a:t>
                      </a:r>
                      <a:endParaRPr lang="ru-RU" dirty="0">
                        <a:solidFill>
                          <a:srgbClr val="00B0F0"/>
                        </a:solidFill>
                      </a:endParaRPr>
                    </a:p>
                  </a:txBody>
                  <a:tcPr/>
                </a:tc>
                <a:extLst>
                  <a:ext uri="{0D108BD9-81ED-4DB2-BD59-A6C34878D82A}">
                    <a16:rowId xmlns:a16="http://schemas.microsoft.com/office/drawing/2014/main" val="960037296"/>
                  </a:ext>
                </a:extLst>
              </a:tr>
              <a:tr h="399532">
                <a:tc>
                  <a:txBody>
                    <a:bodyPr/>
                    <a:lstStyle/>
                    <a:p>
                      <a:r>
                        <a:rPr lang="ru-RU" dirty="0" smtClean="0"/>
                        <a:t>Добавить</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Копи описание и полное</a:t>
                      </a:r>
                    </a:p>
                  </a:txBody>
                  <a:tcPr/>
                </a:tc>
                <a:extLst>
                  <a:ext uri="{0D108BD9-81ED-4DB2-BD59-A6C34878D82A}">
                    <a16:rowId xmlns:a16="http://schemas.microsoft.com/office/drawing/2014/main" val="2312872953"/>
                  </a:ext>
                </a:extLst>
              </a:tr>
              <a:tr h="399532">
                <a:tc>
                  <a:txBody>
                    <a:bodyPr/>
                    <a:lstStyle/>
                    <a:p>
                      <a:r>
                        <a:rPr lang="ru-RU" dirty="0" smtClean="0"/>
                        <a:t>Добовить</a:t>
                      </a:r>
                      <a:r>
                        <a:rPr lang="ru-RU" baseline="0" dirty="0" smtClean="0"/>
                        <a:t> с копи</a:t>
                      </a:r>
                      <a:endParaRPr lang="ru-RU" dirty="0"/>
                    </a:p>
                  </a:txBody>
                  <a:tcPr/>
                </a:tc>
                <a:tc>
                  <a:txBody>
                    <a:bodyPr/>
                    <a:lstStyle/>
                    <a:p>
                      <a:endParaRPr lang="ru-RU" dirty="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Копи</a:t>
                      </a:r>
                      <a:r>
                        <a:rPr lang="ru-RU" baseline="0" dirty="0" smtClean="0"/>
                        <a:t> ВСЕ кроме кода</a:t>
                      </a:r>
                      <a:endParaRPr lang="ru-RU" dirty="0" smtClean="0"/>
                    </a:p>
                  </a:txBody>
                  <a:tcPr/>
                </a:tc>
                <a:extLst>
                  <a:ext uri="{0D108BD9-81ED-4DB2-BD59-A6C34878D82A}">
                    <a16:rowId xmlns:a16="http://schemas.microsoft.com/office/drawing/2014/main" val="3805644476"/>
                  </a:ext>
                </a:extLst>
              </a:tr>
              <a:tr h="399532">
                <a:tc>
                  <a:txBody>
                    <a:bodyPr/>
                    <a:lstStyle/>
                    <a:p>
                      <a:r>
                        <a:rPr lang="ru-RU" dirty="0" smtClean="0"/>
                        <a:t>Редактирование</a:t>
                      </a:r>
                      <a:endParaRPr lang="ru-RU" dirty="0"/>
                    </a:p>
                  </a:txBody>
                  <a:tcPr/>
                </a:tc>
                <a:tc>
                  <a:txBody>
                    <a:bodyPr/>
                    <a:lstStyle/>
                    <a:p>
                      <a:endParaRPr lang="ru-RU" dirty="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 +++ </a:t>
                      </a:r>
                      <a:r>
                        <a:rPr lang="ru-RU" sz="1000" dirty="0" smtClean="0"/>
                        <a:t>Связанные записи будут затронуты</a:t>
                      </a:r>
                    </a:p>
                  </a:txBody>
                  <a:tcPr/>
                </a:tc>
                <a:extLst>
                  <a:ext uri="{0D108BD9-81ED-4DB2-BD59-A6C34878D82A}">
                    <a16:rowId xmlns:a16="http://schemas.microsoft.com/office/drawing/2014/main" val="3077051317"/>
                  </a:ext>
                </a:extLst>
              </a:tr>
              <a:tr h="399532">
                <a:tc>
                  <a:txBody>
                    <a:bodyPr/>
                    <a:lstStyle/>
                    <a:p>
                      <a:r>
                        <a:rPr lang="ru-RU" dirty="0" smtClean="0"/>
                        <a:t>Обновить</a:t>
                      </a:r>
                      <a:endParaRPr lang="ru-RU" dirty="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2132135721"/>
                  </a:ext>
                </a:extLst>
              </a:tr>
              <a:tr h="399532">
                <a:tc>
                  <a:txBody>
                    <a:bodyPr/>
                    <a:lstStyle/>
                    <a:p>
                      <a:r>
                        <a:rPr lang="ru-RU" dirty="0" smtClean="0"/>
                        <a:t>Сортировка</a:t>
                      </a:r>
                      <a:endParaRPr lang="ru-RU" dirty="0"/>
                    </a:p>
                  </a:txBody>
                  <a:tcPr/>
                </a:tc>
                <a:tc>
                  <a:txBody>
                    <a:bodyPr/>
                    <a:lstStyle/>
                    <a:p>
                      <a:r>
                        <a:rPr lang="en-US" dirty="0" smtClean="0"/>
                        <a:t>A-Z</a:t>
                      </a:r>
                      <a:r>
                        <a:rPr lang="en-US" baseline="0" dirty="0" smtClean="0"/>
                        <a:t> / Z-A</a:t>
                      </a:r>
                      <a:endParaRPr lang="ru-RU" dirty="0"/>
                    </a:p>
                  </a:txBody>
                  <a:tcPr/>
                </a:tc>
                <a:tc>
                  <a:txBody>
                    <a:bodyPr/>
                    <a:lstStyle/>
                    <a:p>
                      <a:endParaRPr lang="ru-RU" dirty="0"/>
                    </a:p>
                  </a:txBody>
                  <a:tcPr/>
                </a:tc>
                <a:tc>
                  <a:txBody>
                    <a:bodyPr/>
                    <a:lstStyle/>
                    <a:p>
                      <a:r>
                        <a:rPr lang="ru-RU" sz="1000" dirty="0" smtClean="0"/>
                        <a:t>Сортировка -- стрелки действующей сортировки колонки должны быть выделяющие -- СИНИЙ Цвет -- остальные СЕРЫЙ</a:t>
                      </a:r>
                      <a:endParaRPr lang="ru-RU" sz="1000" dirty="0"/>
                    </a:p>
                  </a:txBody>
                  <a:tcPr/>
                </a:tc>
                <a:extLst>
                  <a:ext uri="{0D108BD9-81ED-4DB2-BD59-A6C34878D82A}">
                    <a16:rowId xmlns:a16="http://schemas.microsoft.com/office/drawing/2014/main" val="1454737738"/>
                  </a:ext>
                </a:extLst>
              </a:tr>
              <a:tr h="3995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Свзанные</a:t>
                      </a:r>
                      <a:r>
                        <a:rPr lang="ru-RU" baseline="0" dirty="0" smtClean="0"/>
                        <a:t> эл-ты</a:t>
                      </a:r>
                      <a:endParaRPr lang="ru-RU"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Counter</a:t>
                      </a:r>
                      <a:endParaRPr lang="ru-RU" dirty="0" smtClean="0"/>
                    </a:p>
                  </a:txBody>
                  <a:tcPr/>
                </a:tc>
                <a:tc>
                  <a:txBody>
                    <a:bodyPr/>
                    <a:lstStyle/>
                    <a:p>
                      <a:r>
                        <a:rPr lang="en-US" u="sng" dirty="0" smtClean="0">
                          <a:solidFill>
                            <a:srgbClr val="0070C0"/>
                          </a:solidFill>
                        </a:rPr>
                        <a:t>234</a:t>
                      </a:r>
                      <a:endParaRPr lang="ru-RU" u="sng" dirty="0">
                        <a:solidFill>
                          <a:srgbClr val="0070C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Переход</a:t>
                      </a:r>
                      <a:r>
                        <a:rPr lang="ru-RU" baseline="0" dirty="0" smtClean="0"/>
                        <a:t> на спр свя эл-тов</a:t>
                      </a:r>
                      <a:endParaRPr lang="ru-RU" dirty="0" smtClean="0"/>
                    </a:p>
                  </a:txBody>
                  <a:tcPr/>
                </a:tc>
                <a:extLst>
                  <a:ext uri="{0D108BD9-81ED-4DB2-BD59-A6C34878D82A}">
                    <a16:rowId xmlns:a16="http://schemas.microsoft.com/office/drawing/2014/main" val="1292542001"/>
                  </a:ext>
                </a:extLst>
              </a:tr>
              <a:tr h="3995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Всего</a:t>
                      </a:r>
                      <a:r>
                        <a:rPr lang="ru-RU" baseline="0" dirty="0" smtClean="0"/>
                        <a:t> записи</a:t>
                      </a:r>
                      <a:endParaRPr lang="ru-RU" dirty="0" smtClean="0"/>
                    </a:p>
                  </a:txBody>
                  <a:tcPr/>
                </a:tc>
                <a:tc>
                  <a:txBody>
                    <a:bodyPr/>
                    <a:lstStyle/>
                    <a:p>
                      <a:r>
                        <a:rPr lang="en-US" dirty="0" smtClean="0"/>
                        <a:t>Counter</a:t>
                      </a:r>
                      <a:endParaRPr lang="ru-RU" dirty="0"/>
                    </a:p>
                  </a:txBody>
                  <a:tcPr/>
                </a:tc>
                <a:tc>
                  <a:txBody>
                    <a:bodyPr/>
                    <a:lstStyle/>
                    <a:p>
                      <a:r>
                        <a:rPr lang="en-US" dirty="0" smtClean="0"/>
                        <a:t>23140</a:t>
                      </a:r>
                      <a:endParaRPr lang="ru-RU" dirty="0"/>
                    </a:p>
                  </a:txBody>
                  <a:tcPr/>
                </a:tc>
                <a:tc>
                  <a:txBody>
                    <a:bodyPr/>
                    <a:lstStyle/>
                    <a:p>
                      <a:endParaRPr lang="ru-RU" dirty="0"/>
                    </a:p>
                  </a:txBody>
                  <a:tcPr/>
                </a:tc>
                <a:extLst>
                  <a:ext uri="{0D108BD9-81ED-4DB2-BD59-A6C34878D82A}">
                    <a16:rowId xmlns:a16="http://schemas.microsoft.com/office/drawing/2014/main" val="3807458832"/>
                  </a:ext>
                </a:extLst>
              </a:tr>
              <a:tr h="399532">
                <a:tc>
                  <a:txBody>
                    <a:bodyPr/>
                    <a:lstStyle/>
                    <a:p>
                      <a:r>
                        <a:rPr lang="ru-RU" dirty="0" smtClean="0"/>
                        <a:t>Настройка</a:t>
                      </a:r>
                      <a:r>
                        <a:rPr lang="ru-RU" baseline="0" dirty="0" smtClean="0"/>
                        <a:t> полей</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tc>
                  <a:txBody>
                    <a:bodyPr/>
                    <a:lstStyle/>
                    <a:p>
                      <a:endParaRPr lang="ru-RU" dirty="0"/>
                    </a:p>
                  </a:txBody>
                  <a:tcPr/>
                </a:tc>
                <a:tc>
                  <a:txBody>
                    <a:bodyPr/>
                    <a:lstStyle/>
                    <a:p>
                      <a:r>
                        <a:rPr lang="ru-RU" dirty="0" smtClean="0"/>
                        <a:t>+++</a:t>
                      </a:r>
                      <a:r>
                        <a:rPr lang="ru-RU" baseline="0" dirty="0" smtClean="0"/>
                        <a:t> выбрать </a:t>
                      </a:r>
                      <a:r>
                        <a:rPr lang="en-US" sz="1000" baseline="0" dirty="0" smtClean="0"/>
                        <a:t>(1 </a:t>
                      </a:r>
                      <a:r>
                        <a:rPr lang="ru-RU" sz="1000" baseline="0" dirty="0" smtClean="0"/>
                        <a:t>клик ВСЕ / НЕЧЕГО)</a:t>
                      </a:r>
                      <a:endParaRPr lang="ru-RU" sz="1000" dirty="0"/>
                    </a:p>
                  </a:txBody>
                  <a:tcPr/>
                </a:tc>
                <a:extLst>
                  <a:ext uri="{0D108BD9-81ED-4DB2-BD59-A6C34878D82A}">
                    <a16:rowId xmlns:a16="http://schemas.microsoft.com/office/drawing/2014/main" val="1342211091"/>
                  </a:ext>
                </a:extLst>
              </a:tr>
              <a:tr h="3995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tc>
                  <a:txBody>
                    <a:bodyPr/>
                    <a:lstStyle/>
                    <a:p>
                      <a:endParaRPr lang="ru-RU" u="sng" dirty="0">
                        <a:solidFill>
                          <a:srgbClr val="0070C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1940811602"/>
                  </a:ext>
                </a:extLst>
              </a:tr>
              <a:tr h="3995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tc>
                  <a:txBody>
                    <a:bodyPr/>
                    <a:lstStyle/>
                    <a:p>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740572721"/>
                  </a:ext>
                </a:extLst>
              </a:tr>
              <a:tr h="399532">
                <a:tc>
                  <a:txBody>
                    <a:bodyPr/>
                    <a:lstStyle/>
                    <a:p>
                      <a:endParaRPr lang="ru-RU" dirty="0"/>
                    </a:p>
                  </a:txBody>
                  <a:tcPr/>
                </a:tc>
                <a:tc>
                  <a:txBody>
                    <a:bodyPr/>
                    <a:lstStyle/>
                    <a:p>
                      <a:endParaRPr lang="ru-RU" dirty="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4184587262"/>
                  </a:ext>
                </a:extLst>
              </a:tr>
            </a:tbl>
          </a:graphicData>
        </a:graphic>
      </p:graphicFrame>
      <p:sp>
        <p:nvSpPr>
          <p:cNvPr id="5" name="Sun 4"/>
          <p:cNvSpPr/>
          <p:nvPr/>
        </p:nvSpPr>
        <p:spPr>
          <a:xfrm>
            <a:off x="6166420" y="4725144"/>
            <a:ext cx="360040" cy="360040"/>
          </a:xfrm>
          <a:prstGeom prst="su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Tree>
    <p:extLst>
      <p:ext uri="{BB962C8B-B14F-4D97-AF65-F5344CB8AC3E}">
        <p14:creationId xmlns:p14="http://schemas.microsoft.com/office/powerpoint/2010/main" val="319679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672"/>
            <a:ext cx="10666414" cy="648072"/>
          </a:xfrm>
        </p:spPr>
        <p:txBody>
          <a:bodyPr/>
          <a:lstStyle/>
          <a:p>
            <a:r>
              <a:rPr lang="ru-RU" dirty="0"/>
              <a:t>Формат управления справочников – </a:t>
            </a:r>
            <a:r>
              <a:rPr lang="en-US" dirty="0" smtClean="0"/>
              <a:t>Issue</a:t>
            </a:r>
            <a:endParaRPr lang="ru-R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5781" y="1196753"/>
            <a:ext cx="2993556" cy="2808311"/>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156" y="1268759"/>
            <a:ext cx="2232248" cy="27592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0476" y="1196752"/>
            <a:ext cx="2808312" cy="431481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5820" y="5373216"/>
            <a:ext cx="10420350" cy="838200"/>
          </a:xfrm>
          <a:prstGeom prst="rect">
            <a:avLst/>
          </a:prstGeom>
        </p:spPr>
      </p:pic>
    </p:spTree>
    <p:extLst>
      <p:ext uri="{BB962C8B-B14F-4D97-AF65-F5344CB8AC3E}">
        <p14:creationId xmlns:p14="http://schemas.microsoft.com/office/powerpoint/2010/main" val="20216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56" y="548680"/>
            <a:ext cx="10476658" cy="504056"/>
          </a:xfrm>
        </p:spPr>
        <p:txBody>
          <a:bodyPr>
            <a:normAutofit fontScale="90000"/>
          </a:bodyPr>
          <a:lstStyle/>
          <a:p>
            <a:r>
              <a:rPr lang="ru-RU" dirty="0"/>
              <a:t>Формат управления справочников – </a:t>
            </a:r>
            <a:r>
              <a:rPr lang="en-US" dirty="0" smtClean="0"/>
              <a:t>Issue +++</a:t>
            </a:r>
            <a:endParaRPr lang="ru-RU" dirty="0"/>
          </a:p>
        </p:txBody>
      </p:sp>
      <p:pic>
        <p:nvPicPr>
          <p:cNvPr id="4" name="Content Placeholder 3"/>
          <p:cNvPicPr>
            <a:picLocks noGrp="1" noChangeAspect="1"/>
          </p:cNvPicPr>
          <p:nvPr>
            <p:ph idx="1"/>
          </p:nvPr>
        </p:nvPicPr>
        <p:blipFill>
          <a:blip r:embed="rId2"/>
          <a:stretch>
            <a:fillRect/>
          </a:stretch>
        </p:blipFill>
        <p:spPr>
          <a:xfrm>
            <a:off x="1634596" y="1196975"/>
            <a:ext cx="8703733" cy="4895850"/>
          </a:xfrm>
          <a:prstGeom prst="rect">
            <a:avLst/>
          </a:prstGeom>
        </p:spPr>
      </p:pic>
    </p:spTree>
    <p:extLst>
      <p:ext uri="{BB962C8B-B14F-4D97-AF65-F5344CB8AC3E}">
        <p14:creationId xmlns:p14="http://schemas.microsoft.com/office/powerpoint/2010/main" val="44301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04664"/>
            <a:ext cx="10332642" cy="720080"/>
          </a:xfrm>
        </p:spPr>
        <p:txBody>
          <a:bodyPr/>
          <a:lstStyle/>
          <a:p>
            <a:r>
              <a:rPr lang="ru-RU" dirty="0"/>
              <a:t>Формат управления справочников – </a:t>
            </a:r>
            <a:r>
              <a:rPr lang="en-US" dirty="0" smtClean="0"/>
              <a:t>Issue</a:t>
            </a:r>
            <a:endParaRPr lang="ru-RU" dirty="0"/>
          </a:p>
        </p:txBody>
      </p:sp>
      <p:sp>
        <p:nvSpPr>
          <p:cNvPr id="3" name="Content Placeholder 2"/>
          <p:cNvSpPr>
            <a:spLocks noGrp="1"/>
          </p:cNvSpPr>
          <p:nvPr>
            <p:ph idx="1"/>
          </p:nvPr>
        </p:nvSpPr>
        <p:spPr>
          <a:xfrm>
            <a:off x="405780" y="1196752"/>
            <a:ext cx="10260634" cy="4405713"/>
          </a:xfrm>
        </p:spPr>
        <p:txBody>
          <a:bodyPr/>
          <a:lstStyle/>
          <a:p>
            <a:r>
              <a:rPr lang="ru-RU" dirty="0" smtClean="0"/>
              <a:t>Двойной клик на </a:t>
            </a:r>
            <a:r>
              <a:rPr lang="en-US" dirty="0" smtClean="0"/>
              <a:t>STARRED </a:t>
            </a:r>
            <a:r>
              <a:rPr lang="ru-RU" dirty="0" smtClean="0"/>
              <a:t>комментприй (открое форма) – удаляется.</a:t>
            </a:r>
          </a:p>
          <a:p>
            <a:r>
              <a:rPr lang="en-US" dirty="0"/>
              <a:t>STARRED </a:t>
            </a:r>
            <a:r>
              <a:rPr lang="ru-RU" dirty="0"/>
              <a:t>комментприй (открое форма</a:t>
            </a:r>
            <a:r>
              <a:rPr lang="ru-RU" dirty="0" smtClean="0"/>
              <a:t>) – При </a:t>
            </a:r>
            <a:r>
              <a:rPr lang="en-US" dirty="0" smtClean="0"/>
              <a:t>Enter – </a:t>
            </a:r>
            <a:r>
              <a:rPr lang="ru-RU" dirty="0" smtClean="0"/>
              <a:t>работает ПОЧИСТИТЬ</a:t>
            </a:r>
          </a:p>
          <a:p>
            <a:r>
              <a:rPr lang="en-US" dirty="0" smtClean="0"/>
              <a:t>Drop List </a:t>
            </a:r>
            <a:r>
              <a:rPr lang="ru-RU" dirty="0" smtClean="0"/>
              <a:t>языка пользователя – НЕ нужно флаги – либо </a:t>
            </a:r>
            <a:r>
              <a:rPr lang="en-US" dirty="0" smtClean="0"/>
              <a:t>RU / EN, </a:t>
            </a:r>
            <a:r>
              <a:rPr lang="ru-RU" dirty="0" smtClean="0"/>
              <a:t>а лучше СКРИПТ языка – </a:t>
            </a:r>
            <a:r>
              <a:rPr lang="en-US" dirty="0" smtClean="0"/>
              <a:t>English / </a:t>
            </a:r>
            <a:r>
              <a:rPr lang="ru-RU" dirty="0" smtClean="0"/>
              <a:t>Русский.</a:t>
            </a:r>
            <a:endParaRPr lang="ru-RU" dirty="0"/>
          </a:p>
        </p:txBody>
      </p:sp>
    </p:spTree>
    <p:extLst>
      <p:ext uri="{BB962C8B-B14F-4D97-AF65-F5344CB8AC3E}">
        <p14:creationId xmlns:p14="http://schemas.microsoft.com/office/powerpoint/2010/main" val="259561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64" y="404664"/>
            <a:ext cx="11593288" cy="648072"/>
          </a:xfrm>
        </p:spPr>
        <p:txBody>
          <a:bodyPr/>
          <a:lstStyle/>
          <a:p>
            <a:r>
              <a:rPr lang="ru-RU" dirty="0"/>
              <a:t>Формат </a:t>
            </a:r>
            <a:r>
              <a:rPr lang="en-US" dirty="0"/>
              <a:t>(</a:t>
            </a:r>
            <a:r>
              <a:rPr lang="ru-RU" dirty="0"/>
              <a:t>общий) создания элемента  Основной (</a:t>
            </a:r>
            <a:r>
              <a:rPr lang="en-US" dirty="0"/>
              <a:t>TAB</a:t>
            </a:r>
            <a:r>
              <a:rPr lang="ru-RU" dirty="0"/>
              <a:t>1) +++</a:t>
            </a:r>
          </a:p>
        </p:txBody>
      </p:sp>
      <p:sp>
        <p:nvSpPr>
          <p:cNvPr id="3" name="Content Placeholder 2"/>
          <p:cNvSpPr>
            <a:spLocks noGrp="1"/>
          </p:cNvSpPr>
          <p:nvPr>
            <p:ph idx="1"/>
          </p:nvPr>
        </p:nvSpPr>
        <p:spPr/>
        <p:txBody>
          <a:bodyPr/>
          <a:lstStyle/>
          <a:p>
            <a:endParaRPr lang="ru-RU"/>
          </a:p>
        </p:txBody>
      </p:sp>
    </p:spTree>
    <p:extLst>
      <p:ext uri="{BB962C8B-B14F-4D97-AF65-F5344CB8AC3E}">
        <p14:creationId xmlns:p14="http://schemas.microsoft.com/office/powerpoint/2010/main" val="73803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a:t>Формат </a:t>
            </a:r>
            <a:r>
              <a:rPr lang="en-US" dirty="0"/>
              <a:t>(</a:t>
            </a:r>
            <a:r>
              <a:rPr lang="ru-RU" dirty="0"/>
              <a:t>общий) создания элемента </a:t>
            </a:r>
            <a:r>
              <a:rPr lang="ru-RU" dirty="0" smtClean="0"/>
              <a:t>справочников</a:t>
            </a:r>
            <a:r>
              <a:rPr lang="en-US" dirty="0" smtClean="0"/>
              <a:t> </a:t>
            </a:r>
            <a:r>
              <a:rPr lang="ru-RU" dirty="0" smtClean="0"/>
              <a:t>- 01</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66742594"/>
              </p:ext>
            </p:extLst>
          </p:nvPr>
        </p:nvGraphicFramePr>
        <p:xfrm>
          <a:off x="189756" y="980727"/>
          <a:ext cx="11737305" cy="5511660"/>
        </p:xfrm>
        <a:graphic>
          <a:graphicData uri="http://schemas.openxmlformats.org/drawingml/2006/table">
            <a:tbl>
              <a:tblPr firstRow="1" bandRow="1">
                <a:tableStyleId>{0E3FDE45-AF77-4B5C-9715-49D594BDF05E}</a:tableStyleId>
              </a:tblPr>
              <a:tblGrid>
                <a:gridCol w="2376264">
                  <a:extLst>
                    <a:ext uri="{9D8B030D-6E8A-4147-A177-3AD203B41FA5}">
                      <a16:colId xmlns:a16="http://schemas.microsoft.com/office/drawing/2014/main" val="717790832"/>
                    </a:ext>
                  </a:extLst>
                </a:gridCol>
                <a:gridCol w="1368152">
                  <a:extLst>
                    <a:ext uri="{9D8B030D-6E8A-4147-A177-3AD203B41FA5}">
                      <a16:colId xmlns:a16="http://schemas.microsoft.com/office/drawing/2014/main" val="1157148954"/>
                    </a:ext>
                  </a:extLst>
                </a:gridCol>
                <a:gridCol w="1800200">
                  <a:extLst>
                    <a:ext uri="{9D8B030D-6E8A-4147-A177-3AD203B41FA5}">
                      <a16:colId xmlns:a16="http://schemas.microsoft.com/office/drawing/2014/main" val="1985719331"/>
                    </a:ext>
                  </a:extLst>
                </a:gridCol>
                <a:gridCol w="3845228">
                  <a:extLst>
                    <a:ext uri="{9D8B030D-6E8A-4147-A177-3AD203B41FA5}">
                      <a16:colId xmlns:a16="http://schemas.microsoft.com/office/drawing/2014/main" val="2311051406"/>
                    </a:ext>
                  </a:extLst>
                </a:gridCol>
                <a:gridCol w="2347461">
                  <a:extLst>
                    <a:ext uri="{9D8B030D-6E8A-4147-A177-3AD203B41FA5}">
                      <a16:colId xmlns:a16="http://schemas.microsoft.com/office/drawing/2014/main" val="919318157"/>
                    </a:ext>
                  </a:extLst>
                </a:gridCol>
              </a:tblGrid>
              <a:tr h="667922">
                <a:tc>
                  <a:txBody>
                    <a:bodyPr/>
                    <a:lstStyle/>
                    <a:p>
                      <a:r>
                        <a:rPr lang="ru-RU" dirty="0" smtClean="0">
                          <a:solidFill>
                            <a:srgbClr val="00B0F0"/>
                          </a:solidFill>
                        </a:rPr>
                        <a:t>Элемент</a:t>
                      </a:r>
                      <a:endParaRPr lang="ru-RU" dirty="0">
                        <a:solidFill>
                          <a:srgbClr val="00B0F0"/>
                        </a:solidFill>
                      </a:endParaRPr>
                    </a:p>
                  </a:txBody>
                  <a:tcPr/>
                </a:tc>
                <a:tc>
                  <a:txBody>
                    <a:bodyPr/>
                    <a:lstStyle/>
                    <a:p>
                      <a:r>
                        <a:rPr lang="ru-RU" dirty="0" smtClean="0">
                          <a:solidFill>
                            <a:srgbClr val="00B0F0"/>
                          </a:solidFill>
                        </a:rPr>
                        <a:t>Формат</a:t>
                      </a:r>
                      <a:endParaRPr lang="ru-RU" dirty="0">
                        <a:solidFill>
                          <a:srgbClr val="00B0F0"/>
                        </a:solidFill>
                      </a:endParaRPr>
                    </a:p>
                  </a:txBody>
                  <a:tcPr/>
                </a:tc>
                <a:tc>
                  <a:txBody>
                    <a:bodyPr/>
                    <a:lstStyle/>
                    <a:p>
                      <a:r>
                        <a:rPr lang="en-US" dirty="0" smtClean="0">
                          <a:solidFill>
                            <a:srgbClr val="00B0F0"/>
                          </a:solidFill>
                        </a:rPr>
                        <a:t>TAB</a:t>
                      </a:r>
                      <a:endParaRPr lang="ru-RU" dirty="0">
                        <a:solidFill>
                          <a:srgbClr val="00B0F0"/>
                        </a:solidFill>
                      </a:endParaRPr>
                    </a:p>
                  </a:txBody>
                  <a:tcPr/>
                </a:tc>
                <a:tc>
                  <a:txBody>
                    <a:bodyPr/>
                    <a:lstStyle/>
                    <a:p>
                      <a:r>
                        <a:rPr lang="ru-RU" dirty="0" smtClean="0">
                          <a:solidFill>
                            <a:srgbClr val="00B0F0"/>
                          </a:solidFill>
                        </a:rPr>
                        <a:t>Пример</a:t>
                      </a:r>
                      <a:endParaRPr lang="ru-RU" dirty="0">
                        <a:solidFill>
                          <a:srgbClr val="00B0F0"/>
                        </a:solidFill>
                      </a:endParaRPr>
                    </a:p>
                  </a:txBody>
                  <a:tcPr/>
                </a:tc>
                <a:tc>
                  <a:txBody>
                    <a:bodyPr/>
                    <a:lstStyle/>
                    <a:p>
                      <a:r>
                        <a:rPr lang="ru-RU" dirty="0" smtClean="0">
                          <a:solidFill>
                            <a:srgbClr val="00B0F0"/>
                          </a:solidFill>
                        </a:rPr>
                        <a:t>Примечание</a:t>
                      </a:r>
                      <a:endParaRPr lang="ru-RU" dirty="0">
                        <a:solidFill>
                          <a:srgbClr val="00B0F0"/>
                        </a:solidFill>
                      </a:endParaRPr>
                    </a:p>
                  </a:txBody>
                  <a:tcPr/>
                </a:tc>
                <a:extLst>
                  <a:ext uri="{0D108BD9-81ED-4DB2-BD59-A6C34878D82A}">
                    <a16:rowId xmlns:a16="http://schemas.microsoft.com/office/drawing/2014/main" val="960037296"/>
                  </a:ext>
                </a:extLst>
              </a:tr>
              <a:tr h="320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Дата записи</a:t>
                      </a:r>
                    </a:p>
                  </a:txBody>
                  <a:tcPr/>
                </a:tc>
                <a:tc>
                  <a:txBody>
                    <a:bodyPr/>
                    <a:lstStyle/>
                    <a:p>
                      <a:endParaRPr lang="ru-RU" sz="1400" dirty="0"/>
                    </a:p>
                  </a:txBody>
                  <a:tcPr/>
                </a:tc>
                <a:tc>
                  <a:txBody>
                    <a:bodyPr/>
                    <a:lstStyle/>
                    <a:p>
                      <a:r>
                        <a:rPr lang="en-US" sz="1400" dirty="0" smtClean="0"/>
                        <a:t>TAB-1 (</a:t>
                      </a:r>
                      <a:r>
                        <a:rPr lang="ru-RU" sz="1400" dirty="0" smtClean="0"/>
                        <a:t>Основной)</a:t>
                      </a:r>
                      <a:endParaRPr lang="ru-RU" sz="1400" dirty="0"/>
                    </a:p>
                  </a:txBody>
                  <a:tcPr/>
                </a:tc>
                <a:tc>
                  <a:txBody>
                    <a:bodyPr/>
                    <a:lstStyle/>
                    <a:p>
                      <a:endParaRPr lang="ru-RU" sz="1400" dirty="0"/>
                    </a:p>
                  </a:txBody>
                  <a:tcPr/>
                </a:tc>
                <a:tc>
                  <a:txBody>
                    <a:bodyPr/>
                    <a:lstStyle/>
                    <a:p>
                      <a:endParaRPr lang="ru-RU" sz="1400" dirty="0"/>
                    </a:p>
                  </a:txBody>
                  <a:tcPr/>
                </a:tc>
                <a:extLst>
                  <a:ext uri="{0D108BD9-81ED-4DB2-BD59-A6C34878D82A}">
                    <a16:rowId xmlns:a16="http://schemas.microsoft.com/office/drawing/2014/main" val="2312872953"/>
                  </a:ext>
                </a:extLst>
              </a:tr>
              <a:tr h="3202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Пользователь</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endParaRPr lang="ru-RU" sz="1400" dirty="0"/>
                    </a:p>
                  </a:txBody>
                  <a:tcPr/>
                </a:tc>
                <a:extLst>
                  <a:ext uri="{0D108BD9-81ED-4DB2-BD59-A6C34878D82A}">
                    <a16:rowId xmlns:a16="http://schemas.microsoft.com/office/drawing/2014/main" val="2132135721"/>
                  </a:ext>
                </a:extLst>
              </a:tr>
              <a:tr h="320233">
                <a:tc>
                  <a:txBody>
                    <a:bodyPr/>
                    <a:lstStyle/>
                    <a:p>
                      <a:r>
                        <a:rPr lang="ru-RU" sz="1400" dirty="0" smtClean="0"/>
                        <a:t>Выбор</a:t>
                      </a:r>
                      <a:r>
                        <a:rPr lang="ru-RU" sz="1400" baseline="0" dirty="0" smtClean="0"/>
                        <a:t> языка</a:t>
                      </a:r>
                      <a:endParaRPr lang="ru-RU" sz="1400" dirty="0"/>
                    </a:p>
                  </a:txBody>
                  <a:tcPr/>
                </a:tc>
                <a:tc>
                  <a:txBody>
                    <a:bodyPr/>
                    <a:lstStyle/>
                    <a:p>
                      <a:r>
                        <a:rPr lang="en-US" sz="1400" dirty="0" smtClean="0"/>
                        <a:t>Drop</a:t>
                      </a:r>
                      <a:r>
                        <a:rPr lang="en-US" sz="1400" baseline="0" dirty="0" smtClean="0"/>
                        <a:t> List</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r>
                        <a:rPr lang="en-US" sz="1400" dirty="0" smtClean="0"/>
                        <a:t>RU</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a:t>
                      </a:r>
                      <a:r>
                        <a:rPr lang="ru-RU" sz="1400" baseline="0" dirty="0" smtClean="0"/>
                        <a:t>язык при входе</a:t>
                      </a:r>
                      <a:endParaRPr lang="ru-RU" sz="1400" dirty="0"/>
                    </a:p>
                  </a:txBody>
                  <a:tcPr/>
                </a:tc>
                <a:extLst>
                  <a:ext uri="{0D108BD9-81ED-4DB2-BD59-A6C34878D82A}">
                    <a16:rowId xmlns:a16="http://schemas.microsoft.com/office/drawing/2014/main" val="1454737738"/>
                  </a:ext>
                </a:extLst>
              </a:tr>
              <a:tr h="323379">
                <a:tc>
                  <a:txBody>
                    <a:bodyPr/>
                    <a:lstStyle/>
                    <a:p>
                      <a:r>
                        <a:rPr lang="ru-RU" sz="1400" dirty="0" smtClean="0"/>
                        <a:t>Статус</a:t>
                      </a:r>
                      <a:endParaRPr lang="ru-RU" sz="1400" dirty="0"/>
                    </a:p>
                  </a:txBody>
                  <a:tcPr/>
                </a:tc>
                <a:tc>
                  <a:txBody>
                    <a:bodyPr/>
                    <a:lstStyle/>
                    <a:p>
                      <a:r>
                        <a:rPr lang="en-US" sz="1400" dirty="0" smtClean="0"/>
                        <a:t>Drop</a:t>
                      </a:r>
                      <a:r>
                        <a:rPr lang="en-US" sz="1400" baseline="0" dirty="0" smtClean="0"/>
                        <a:t> List</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r>
                        <a:rPr lang="en-US" sz="1400" dirty="0" smtClean="0"/>
                        <a:t>Active</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@Active</a:t>
                      </a:r>
                      <a:endParaRPr lang="ru-RU" sz="1400" dirty="0" smtClean="0"/>
                    </a:p>
                  </a:txBody>
                  <a:tcPr/>
                </a:tc>
                <a:extLst>
                  <a:ext uri="{0D108BD9-81ED-4DB2-BD59-A6C34878D82A}">
                    <a16:rowId xmlns:a16="http://schemas.microsoft.com/office/drawing/2014/main" val="4184587262"/>
                  </a:ext>
                </a:extLst>
              </a:tr>
              <a:tr h="300616">
                <a:tc>
                  <a:txBody>
                    <a:bodyPr/>
                    <a:lstStyle/>
                    <a:p>
                      <a:r>
                        <a:rPr lang="ru-RU" sz="1400" dirty="0" smtClean="0"/>
                        <a:t>Код</a:t>
                      </a:r>
                      <a:r>
                        <a:rPr lang="ru-RU" sz="1400" baseline="0" dirty="0" smtClean="0"/>
                        <a:t> !</a:t>
                      </a:r>
                      <a:endParaRPr lang="ru-RU" sz="1400" dirty="0"/>
                    </a:p>
                  </a:txBody>
                  <a:tcPr/>
                </a:tc>
                <a:tc>
                  <a:txBody>
                    <a:bodyPr/>
                    <a:lstStyle/>
                    <a:p>
                      <a:r>
                        <a:rPr lang="en-US" sz="1400" dirty="0" smtClean="0"/>
                        <a:t>Unique</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Проверка</a:t>
                      </a:r>
                      <a:r>
                        <a:rPr lang="ru-RU" sz="1400" baseline="0" dirty="0" smtClean="0"/>
                        <a:t> при </a:t>
                      </a:r>
                      <a:r>
                        <a:rPr lang="en-US" sz="1400" baseline="0" dirty="0" smtClean="0"/>
                        <a:t>Save</a:t>
                      </a:r>
                      <a:endParaRPr lang="ru-RU" sz="1400" dirty="0" smtClean="0"/>
                    </a:p>
                  </a:txBody>
                  <a:tcPr/>
                </a:tc>
                <a:extLst>
                  <a:ext uri="{0D108BD9-81ED-4DB2-BD59-A6C34878D82A}">
                    <a16:rowId xmlns:a16="http://schemas.microsoft.com/office/drawing/2014/main" val="4221835895"/>
                  </a:ext>
                </a:extLst>
              </a:tr>
              <a:tr h="304087">
                <a:tc>
                  <a:txBody>
                    <a:bodyPr/>
                    <a:lstStyle/>
                    <a:p>
                      <a:r>
                        <a:rPr lang="ru-RU" sz="1400" dirty="0" smtClean="0"/>
                        <a:t>Артикул</a:t>
                      </a:r>
                      <a:endParaRPr lang="ru-RU" sz="1400" dirty="0"/>
                    </a:p>
                  </a:txBody>
                  <a:tcPr/>
                </a:tc>
                <a:tc>
                  <a:txBody>
                    <a:bodyPr/>
                    <a:lstStyle/>
                    <a:p>
                      <a:r>
                        <a:rPr lang="en-US" sz="1400" dirty="0" smtClean="0"/>
                        <a:t>Text</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534716014"/>
                  </a:ext>
                </a:extLst>
              </a:tr>
              <a:tr h="300616">
                <a:tc>
                  <a:txBody>
                    <a:bodyPr/>
                    <a:lstStyle/>
                    <a:p>
                      <a:r>
                        <a:rPr lang="ru-RU" sz="1400" dirty="0" smtClean="0"/>
                        <a:t>Описание</a:t>
                      </a:r>
                      <a:r>
                        <a:rPr lang="ru-RU" sz="1400" baseline="0" dirty="0" smtClean="0"/>
                        <a:t> *</a:t>
                      </a:r>
                      <a:endParaRPr lang="ru-RU" sz="1400" dirty="0"/>
                    </a:p>
                  </a:txBody>
                  <a:tcPr/>
                </a:tc>
                <a:tc>
                  <a:txBody>
                    <a:bodyPr/>
                    <a:lstStyle/>
                    <a:p>
                      <a:r>
                        <a:rPr lang="en-US" sz="1400" dirty="0" smtClean="0"/>
                        <a:t>Text</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1037546097"/>
                  </a:ext>
                </a:extLst>
              </a:tr>
              <a:tr h="3430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Полное описание</a:t>
                      </a:r>
                      <a:r>
                        <a:rPr lang="ru-RU" sz="1400" baseline="0" dirty="0" smtClean="0"/>
                        <a:t> *</a:t>
                      </a:r>
                      <a:endParaRPr lang="ru-RU" sz="1400" dirty="0" smtClean="0"/>
                    </a:p>
                  </a:txBody>
                  <a:tcPr/>
                </a:tc>
                <a:tc>
                  <a:txBody>
                    <a:bodyPr/>
                    <a:lstStyle/>
                    <a:p>
                      <a:r>
                        <a:rPr lang="en-US" sz="1400" dirty="0" smtClean="0"/>
                        <a:t>Text</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Копи текст (оно-же)</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2269965552"/>
                  </a:ext>
                </a:extLst>
              </a:tr>
              <a:tr h="320233">
                <a:tc>
                  <a:txBody>
                    <a:bodyPr/>
                    <a:lstStyle/>
                    <a:p>
                      <a:r>
                        <a:rPr lang="ru-RU" sz="1400" dirty="0" smtClean="0"/>
                        <a:t>Фото (Основное)</a:t>
                      </a:r>
                      <a:endParaRPr lang="ru-RU" sz="1400" dirty="0"/>
                    </a:p>
                  </a:txBody>
                  <a:tcPr/>
                </a:tc>
                <a:tc>
                  <a:txBody>
                    <a:bodyPr/>
                    <a:lstStyle/>
                    <a:p>
                      <a:r>
                        <a:rPr lang="en-US" sz="1400" dirty="0" smtClean="0"/>
                        <a:t>jpg</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Перемещение порядка</a:t>
                      </a:r>
                    </a:p>
                  </a:txBody>
                  <a:tcPr/>
                </a:tc>
                <a:extLst>
                  <a:ext uri="{0D108BD9-81ED-4DB2-BD59-A6C34878D82A}">
                    <a16:rowId xmlns:a16="http://schemas.microsoft.com/office/drawing/2014/main" val="3499955244"/>
                  </a:ext>
                </a:extLst>
              </a:tr>
              <a:tr h="320233">
                <a:tc>
                  <a:txBody>
                    <a:bodyPr/>
                    <a:lstStyle/>
                    <a:p>
                      <a:r>
                        <a:rPr lang="en-US" sz="1400" dirty="0" smtClean="0"/>
                        <a:t>Brand</a:t>
                      </a:r>
                      <a:r>
                        <a:rPr lang="en-US" sz="1400" baseline="0" dirty="0" smtClean="0"/>
                        <a:t> Owner</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1682289402"/>
                  </a:ext>
                </a:extLst>
              </a:tr>
              <a:tr h="300616">
                <a:tc>
                  <a:txBody>
                    <a:bodyPr/>
                    <a:lstStyle/>
                    <a:p>
                      <a:r>
                        <a:rPr lang="ru-RU" sz="1400" dirty="0" smtClean="0"/>
                        <a:t>Тор</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Включить</a:t>
                      </a:r>
                      <a:r>
                        <a:rPr lang="ru-RU" sz="1400" baseline="0" dirty="0" smtClean="0"/>
                        <a:t> э-т в ТОП</a:t>
                      </a:r>
                      <a:endParaRPr lang="ru-RU" sz="1400" dirty="0" smtClean="0"/>
                    </a:p>
                  </a:txBody>
                  <a:tcPr/>
                </a:tc>
                <a:extLst>
                  <a:ext uri="{0D108BD9-81ED-4DB2-BD59-A6C34878D82A}">
                    <a16:rowId xmlns:a16="http://schemas.microsoft.com/office/drawing/2014/main" val="2281009770"/>
                  </a:ext>
                </a:extLst>
              </a:tr>
              <a:tr h="300616">
                <a:tc>
                  <a:txBody>
                    <a:bodyPr/>
                    <a:lstStyle/>
                    <a:p>
                      <a:r>
                        <a:rPr lang="ru-RU" sz="1400" dirty="0" smtClean="0"/>
                        <a:t>Комментария (скрыта)</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3566846808"/>
                  </a:ext>
                </a:extLst>
              </a:tr>
              <a:tr h="1052157">
                <a:tc>
                  <a:txBody>
                    <a:bodyPr/>
                    <a:lstStyle/>
                    <a:p>
                      <a:r>
                        <a:rPr lang="ru-RU" sz="1400" dirty="0" smtClean="0"/>
                        <a:t>Комментария (для паказа)</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r>
                        <a:rPr lang="en-US" sz="600" b="0" i="0" u="none" strike="noStrike" kern="1200" baseline="0" dirty="0" smtClean="0">
                          <a:solidFill>
                            <a:schemeClr val="tx1"/>
                          </a:solidFill>
                          <a:latin typeface="+mn-lt"/>
                          <a:ea typeface="+mn-ea"/>
                          <a:cs typeface="+mn-cs"/>
                        </a:rPr>
                        <a:t>This "open palette" can be used to convey comments such as minor product changes or manufacturing anomalies in the product that have no impact on the overall application, function, or attribute of the product. </a:t>
                      </a:r>
                    </a:p>
                    <a:p>
                      <a:r>
                        <a:rPr lang="en-US" sz="600" b="0" i="0" u="none" strike="noStrike" kern="1200" baseline="0" dirty="0" smtClean="0">
                          <a:solidFill>
                            <a:schemeClr val="tx1"/>
                          </a:solidFill>
                          <a:latin typeface="+mn-lt"/>
                          <a:ea typeface="+mn-ea"/>
                          <a:cs typeface="+mn-cs"/>
                        </a:rPr>
                        <a:t>This description can also be used to ensure the customer that the product is not blemished or damaged as well</a:t>
                      </a:r>
                      <a:r>
                        <a:rPr lang="en-US" sz="800" b="0" i="0" u="none" strike="noStrike" kern="1200" baseline="0" dirty="0" smtClean="0">
                          <a:solidFill>
                            <a:schemeClr val="tx1"/>
                          </a:solidFill>
                          <a:latin typeface="+mn-lt"/>
                          <a:ea typeface="+mn-ea"/>
                          <a:cs typeface="+mn-cs"/>
                        </a:rPr>
                        <a:t>. </a:t>
                      </a:r>
                      <a:endParaRPr lang="ru-RU"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baseline="0" dirty="0" smtClean="0">
                          <a:solidFill>
                            <a:schemeClr val="tx1"/>
                          </a:solidFill>
                          <a:latin typeface="+mn-lt"/>
                          <a:ea typeface="+mn-ea"/>
                          <a:cs typeface="+mn-cs"/>
                        </a:rPr>
                        <a:t>ASC (2000 Characters) Associated Comments </a:t>
                      </a:r>
                      <a:endParaRPr lang="ru-RU" sz="1200" dirty="0" smtClean="0"/>
                    </a:p>
                  </a:txBody>
                  <a:tcPr/>
                </a:tc>
                <a:extLst>
                  <a:ext uri="{0D108BD9-81ED-4DB2-BD59-A6C34878D82A}">
                    <a16:rowId xmlns:a16="http://schemas.microsoft.com/office/drawing/2014/main" val="3538058868"/>
                  </a:ext>
                </a:extLst>
              </a:tr>
            </a:tbl>
          </a:graphicData>
        </a:graphic>
      </p:graphicFrame>
    </p:spTree>
    <p:extLst>
      <p:ext uri="{BB962C8B-B14F-4D97-AF65-F5344CB8AC3E}">
        <p14:creationId xmlns:p14="http://schemas.microsoft.com/office/powerpoint/2010/main" val="355755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476672"/>
            <a:ext cx="10260634" cy="504056"/>
          </a:xfrm>
        </p:spPr>
        <p:txBody>
          <a:bodyPr>
            <a:normAutofit fontScale="90000"/>
          </a:bodyPr>
          <a:lstStyle/>
          <a:p>
            <a:r>
              <a:rPr lang="ru-RU" dirty="0"/>
              <a:t>Цель </a:t>
            </a:r>
            <a:r>
              <a:rPr lang="ru-RU" dirty="0" smtClean="0"/>
              <a:t>и задачи проекта </a:t>
            </a:r>
            <a:r>
              <a:rPr lang="ru-RU" dirty="0"/>
              <a:t>(</a:t>
            </a:r>
            <a:r>
              <a:rPr lang="en-US" dirty="0"/>
              <a:t>Project Goals</a:t>
            </a:r>
            <a:r>
              <a:rPr lang="ru-RU" dirty="0"/>
              <a:t>)</a:t>
            </a:r>
          </a:p>
        </p:txBody>
      </p:sp>
      <p:sp>
        <p:nvSpPr>
          <p:cNvPr id="3" name="Content Placeholder 2"/>
          <p:cNvSpPr>
            <a:spLocks noGrp="1"/>
          </p:cNvSpPr>
          <p:nvPr>
            <p:ph idx="1"/>
          </p:nvPr>
        </p:nvSpPr>
        <p:spPr>
          <a:xfrm>
            <a:off x="333772" y="1124744"/>
            <a:ext cx="11377264" cy="5040560"/>
          </a:xfrm>
        </p:spPr>
        <p:txBody>
          <a:bodyPr>
            <a:normAutofit fontScale="77500" lnSpcReduction="20000"/>
          </a:bodyPr>
          <a:lstStyle/>
          <a:p>
            <a:pPr marL="274320" lvl="2" indent="-274320">
              <a:spcBef>
                <a:spcPts val="1800"/>
              </a:spcBef>
            </a:pPr>
            <a:r>
              <a:rPr lang="ru-RU" sz="2000" dirty="0"/>
              <a:t>Создать платформу с БД для разных категорий </a:t>
            </a:r>
            <a:r>
              <a:rPr lang="ru-RU" sz="2000" dirty="0" smtClean="0"/>
              <a:t>продукций </a:t>
            </a:r>
            <a:r>
              <a:rPr lang="ru-RU" sz="2000" dirty="0" smtClean="0"/>
              <a:t>(Автомобиль / Инструменты / </a:t>
            </a:r>
            <a:r>
              <a:rPr lang="ru-RU" sz="2000" dirty="0" smtClean="0"/>
              <a:t>Здровья</a:t>
            </a:r>
            <a:r>
              <a:rPr lang="ru-RU" sz="2000" dirty="0" smtClean="0"/>
              <a:t>)</a:t>
            </a:r>
            <a:r>
              <a:rPr lang="en-US" sz="2000" dirty="0" smtClean="0"/>
              <a:t> </a:t>
            </a:r>
            <a:r>
              <a:rPr lang="ru-RU" sz="2000" dirty="0" smtClean="0"/>
              <a:t>и поделить с партнерами которые будут продавать свой и/или других складов. </a:t>
            </a:r>
            <a:r>
              <a:rPr lang="ru-RU" sz="2000" dirty="0" smtClean="0"/>
              <a:t>Партнеры участвуют в создании  (корректировки) БД. Подключение к БД стоит 1 руб без управления. Нужно оплаить за управление и тех поддержку сайта. Калькулятор стоимости блоков управления. Наша реклама в всех сайтах в замен подключения или оплата выключения реклам.</a:t>
            </a:r>
            <a:endParaRPr lang="ru-RU" sz="2000" dirty="0" smtClean="0"/>
          </a:p>
          <a:p>
            <a:pPr marL="274320" lvl="2" indent="-274320">
              <a:spcBef>
                <a:spcPts val="1800"/>
              </a:spcBef>
            </a:pPr>
            <a:r>
              <a:rPr lang="ru-RU" sz="2000" dirty="0" smtClean="0"/>
              <a:t>Платформа </a:t>
            </a:r>
            <a:r>
              <a:rPr lang="ru-RU" sz="2000" dirty="0"/>
              <a:t>для различных каналов торговли (розница, мелко оптовая, оптовая, экпорт и импорт и также инструмент для отдела закупки</a:t>
            </a:r>
            <a:r>
              <a:rPr lang="ru-RU" sz="2000" dirty="0" smtClean="0"/>
              <a:t>.)</a:t>
            </a:r>
          </a:p>
          <a:p>
            <a:pPr marL="548640" lvl="3" indent="-274320">
              <a:spcBef>
                <a:spcPts val="1800"/>
              </a:spcBef>
            </a:pPr>
            <a:r>
              <a:rPr lang="ru-RU" sz="1800" dirty="0" smtClean="0"/>
              <a:t>Мой каталог – мой склад.</a:t>
            </a:r>
          </a:p>
          <a:p>
            <a:pPr marL="548640" lvl="3" indent="-274320">
              <a:spcBef>
                <a:spcPts val="1800"/>
              </a:spcBef>
            </a:pPr>
            <a:r>
              <a:rPr lang="ru-RU" sz="1800" dirty="0" smtClean="0"/>
              <a:t>Мой каталог – мои все филиалы.</a:t>
            </a:r>
          </a:p>
          <a:p>
            <a:pPr marL="548640" lvl="3" indent="-274320">
              <a:spcBef>
                <a:spcPts val="1800"/>
              </a:spcBef>
            </a:pPr>
            <a:r>
              <a:rPr lang="ru-RU" sz="1800" dirty="0" smtClean="0"/>
              <a:t>Все каталоги – все поставщики</a:t>
            </a:r>
          </a:p>
          <a:p>
            <a:pPr marL="548640" lvl="3" indent="-274320">
              <a:spcBef>
                <a:spcPts val="1800"/>
              </a:spcBef>
            </a:pPr>
            <a:r>
              <a:rPr lang="ru-RU" sz="1800" dirty="0" smtClean="0"/>
              <a:t>Оптовая торговля</a:t>
            </a:r>
          </a:p>
          <a:p>
            <a:pPr marL="548640" lvl="3" indent="-274320">
              <a:spcBef>
                <a:spcPts val="1800"/>
              </a:spcBef>
            </a:pPr>
            <a:r>
              <a:rPr lang="ru-RU" sz="1800" dirty="0" smtClean="0"/>
              <a:t>Совместная закупка (сетевой)</a:t>
            </a:r>
          </a:p>
          <a:p>
            <a:pPr marL="548640" lvl="3" indent="-274320">
              <a:spcBef>
                <a:spcPts val="1800"/>
              </a:spcBef>
            </a:pPr>
            <a:r>
              <a:rPr lang="ru-RU" sz="1800" dirty="0" smtClean="0"/>
              <a:t>Разборки (компания без определенного каталога и прайс листа)</a:t>
            </a:r>
          </a:p>
          <a:p>
            <a:pPr marL="548640" lvl="3" indent="-274320">
              <a:spcBef>
                <a:spcPts val="1800"/>
              </a:spcBef>
            </a:pPr>
            <a:r>
              <a:rPr lang="ru-RU" sz="1800" dirty="0" smtClean="0"/>
              <a:t>Экпорт – импорт (Инко термс</a:t>
            </a:r>
            <a:r>
              <a:rPr lang="ru-RU" sz="1800" dirty="0" smtClean="0"/>
              <a:t>)</a:t>
            </a:r>
          </a:p>
          <a:p>
            <a:pPr marL="548640" lvl="3" indent="-274320">
              <a:spcBef>
                <a:spcPts val="1800"/>
              </a:spcBef>
            </a:pPr>
            <a:r>
              <a:rPr lang="ru-RU" sz="1800" dirty="0" smtClean="0"/>
              <a:t>СТО – заказ запчастей Складу + Разборкам</a:t>
            </a:r>
            <a:endParaRPr lang="ru-RU" sz="1800" dirty="0" smtClean="0"/>
          </a:p>
          <a:p>
            <a:pPr marL="548640" lvl="3" indent="-274320">
              <a:spcBef>
                <a:spcPts val="1800"/>
              </a:spcBef>
            </a:pPr>
            <a:r>
              <a:rPr lang="ru-RU" sz="1800" dirty="0" smtClean="0"/>
              <a:t>Инструмент для закупочных менеджеров</a:t>
            </a:r>
          </a:p>
        </p:txBody>
      </p:sp>
    </p:spTree>
    <p:extLst>
      <p:ext uri="{BB962C8B-B14F-4D97-AF65-F5344CB8AC3E}">
        <p14:creationId xmlns:p14="http://schemas.microsoft.com/office/powerpoint/2010/main" val="314894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a:t>Формат </a:t>
            </a:r>
            <a:r>
              <a:rPr lang="en-US" dirty="0"/>
              <a:t>(</a:t>
            </a:r>
            <a:r>
              <a:rPr lang="ru-RU" dirty="0"/>
              <a:t>общий) создания элемента </a:t>
            </a:r>
            <a:r>
              <a:rPr lang="ru-RU" dirty="0" smtClean="0"/>
              <a:t>справочников</a:t>
            </a:r>
            <a:r>
              <a:rPr lang="en-US" dirty="0" smtClean="0"/>
              <a:t> </a:t>
            </a:r>
            <a:r>
              <a:rPr lang="ru-RU" dirty="0" smtClean="0"/>
              <a:t>- 02</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38599991"/>
              </p:ext>
            </p:extLst>
          </p:nvPr>
        </p:nvGraphicFramePr>
        <p:xfrm>
          <a:off x="189756" y="908721"/>
          <a:ext cx="11737305" cy="5767287"/>
        </p:xfrm>
        <a:graphic>
          <a:graphicData uri="http://schemas.openxmlformats.org/drawingml/2006/table">
            <a:tbl>
              <a:tblPr firstRow="1" bandRow="1">
                <a:tableStyleId>{0E3FDE45-AF77-4B5C-9715-49D594BDF05E}</a:tableStyleId>
              </a:tblPr>
              <a:tblGrid>
                <a:gridCol w="2347461">
                  <a:extLst>
                    <a:ext uri="{9D8B030D-6E8A-4147-A177-3AD203B41FA5}">
                      <a16:colId xmlns:a16="http://schemas.microsoft.com/office/drawing/2014/main" val="717790832"/>
                    </a:ext>
                  </a:extLst>
                </a:gridCol>
                <a:gridCol w="1252939">
                  <a:extLst>
                    <a:ext uri="{9D8B030D-6E8A-4147-A177-3AD203B41FA5}">
                      <a16:colId xmlns:a16="http://schemas.microsoft.com/office/drawing/2014/main" val="1157148954"/>
                    </a:ext>
                  </a:extLst>
                </a:gridCol>
                <a:gridCol w="3441983">
                  <a:extLst>
                    <a:ext uri="{9D8B030D-6E8A-4147-A177-3AD203B41FA5}">
                      <a16:colId xmlns:a16="http://schemas.microsoft.com/office/drawing/2014/main" val="1766561156"/>
                    </a:ext>
                  </a:extLst>
                </a:gridCol>
                <a:gridCol w="2347461">
                  <a:extLst>
                    <a:ext uri="{9D8B030D-6E8A-4147-A177-3AD203B41FA5}">
                      <a16:colId xmlns:a16="http://schemas.microsoft.com/office/drawing/2014/main" val="2311051406"/>
                    </a:ext>
                  </a:extLst>
                </a:gridCol>
                <a:gridCol w="2347461">
                  <a:extLst>
                    <a:ext uri="{9D8B030D-6E8A-4147-A177-3AD203B41FA5}">
                      <a16:colId xmlns:a16="http://schemas.microsoft.com/office/drawing/2014/main" val="919318157"/>
                    </a:ext>
                  </a:extLst>
                </a:gridCol>
              </a:tblGrid>
              <a:tr h="677218">
                <a:tc>
                  <a:txBody>
                    <a:bodyPr/>
                    <a:lstStyle/>
                    <a:p>
                      <a:r>
                        <a:rPr lang="ru-RU" dirty="0" smtClean="0">
                          <a:solidFill>
                            <a:srgbClr val="00B0F0"/>
                          </a:solidFill>
                        </a:rPr>
                        <a:t>Элемент</a:t>
                      </a:r>
                      <a:endParaRPr lang="ru-RU" dirty="0">
                        <a:solidFill>
                          <a:srgbClr val="00B0F0"/>
                        </a:solidFill>
                      </a:endParaRPr>
                    </a:p>
                  </a:txBody>
                  <a:tcPr/>
                </a:tc>
                <a:tc>
                  <a:txBody>
                    <a:bodyPr/>
                    <a:lstStyle/>
                    <a:p>
                      <a:r>
                        <a:rPr lang="ru-RU" dirty="0" smtClean="0">
                          <a:solidFill>
                            <a:srgbClr val="00B0F0"/>
                          </a:solidFill>
                        </a:rPr>
                        <a:t>Формат</a:t>
                      </a:r>
                      <a:endParaRPr lang="ru-RU" dirty="0">
                        <a:solidFill>
                          <a:srgbClr val="00B0F0"/>
                        </a:solidFill>
                      </a:endParaRPr>
                    </a:p>
                  </a:txBody>
                  <a:tcPr/>
                </a:tc>
                <a:tc>
                  <a:txBody>
                    <a:bodyPr/>
                    <a:lstStyle/>
                    <a:p>
                      <a:r>
                        <a:rPr lang="en-US" dirty="0" smtClean="0">
                          <a:solidFill>
                            <a:srgbClr val="00B0F0"/>
                          </a:solidFill>
                        </a:rPr>
                        <a:t>TAB</a:t>
                      </a:r>
                      <a:endParaRPr lang="ru-RU" dirty="0">
                        <a:solidFill>
                          <a:srgbClr val="00B0F0"/>
                        </a:solidFill>
                      </a:endParaRPr>
                    </a:p>
                  </a:txBody>
                  <a:tcPr/>
                </a:tc>
                <a:tc>
                  <a:txBody>
                    <a:bodyPr/>
                    <a:lstStyle/>
                    <a:p>
                      <a:r>
                        <a:rPr lang="ru-RU" dirty="0" smtClean="0">
                          <a:solidFill>
                            <a:srgbClr val="00B0F0"/>
                          </a:solidFill>
                        </a:rPr>
                        <a:t>Пример</a:t>
                      </a:r>
                      <a:endParaRPr lang="ru-RU" dirty="0">
                        <a:solidFill>
                          <a:srgbClr val="00B0F0"/>
                        </a:solidFill>
                      </a:endParaRPr>
                    </a:p>
                  </a:txBody>
                  <a:tcPr/>
                </a:tc>
                <a:tc>
                  <a:txBody>
                    <a:bodyPr/>
                    <a:lstStyle/>
                    <a:p>
                      <a:r>
                        <a:rPr lang="ru-RU" dirty="0" smtClean="0">
                          <a:solidFill>
                            <a:srgbClr val="00B0F0"/>
                          </a:solidFill>
                        </a:rPr>
                        <a:t>Примечание</a:t>
                      </a:r>
                      <a:endParaRPr lang="ru-RU" dirty="0">
                        <a:solidFill>
                          <a:srgbClr val="00B0F0"/>
                        </a:solidFill>
                      </a:endParaRPr>
                    </a:p>
                  </a:txBody>
                  <a:tcPr/>
                </a:tc>
                <a:extLst>
                  <a:ext uri="{0D108BD9-81ED-4DB2-BD59-A6C34878D82A}">
                    <a16:rowId xmlns:a16="http://schemas.microsoft.com/office/drawing/2014/main" val="960037296"/>
                  </a:ext>
                </a:extLst>
              </a:tr>
              <a:tr h="324690">
                <a:tc>
                  <a:txBody>
                    <a:bodyPr/>
                    <a:lstStyle/>
                    <a:p>
                      <a:r>
                        <a:rPr lang="ru-RU" sz="1400" dirty="0" smtClean="0"/>
                        <a:t>Ед.</a:t>
                      </a:r>
                      <a:r>
                        <a:rPr lang="ru-RU" sz="1400" baseline="0" dirty="0" smtClean="0"/>
                        <a:t> измерения</a:t>
                      </a:r>
                      <a:endParaRPr lang="ru-RU" sz="1400" dirty="0"/>
                    </a:p>
                  </a:txBody>
                  <a:tcPr/>
                </a:tc>
                <a:tc>
                  <a:txBody>
                    <a:bodyPr/>
                    <a:lstStyle/>
                    <a:p>
                      <a:r>
                        <a:rPr lang="ru-RU" sz="1400" dirty="0" smtClean="0"/>
                        <a:t>справочник</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Формат ед изм.</a:t>
                      </a:r>
                    </a:p>
                  </a:txBody>
                  <a:tcPr/>
                </a:tc>
                <a:extLst>
                  <a:ext uri="{0D108BD9-81ED-4DB2-BD59-A6C34878D82A}">
                    <a16:rowId xmlns:a16="http://schemas.microsoft.com/office/drawing/2014/main" val="939999362"/>
                  </a:ext>
                </a:extLst>
              </a:tr>
              <a:tr h="324690">
                <a:tc>
                  <a:txBody>
                    <a:bodyPr/>
                    <a:lstStyle/>
                    <a:p>
                      <a:r>
                        <a:rPr lang="ru-RU" sz="1400" dirty="0" smtClean="0"/>
                        <a:t>Видимость</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TAB-1 (</a:t>
                      </a:r>
                      <a:r>
                        <a:rPr lang="ru-RU" sz="1400" dirty="0" smtClean="0"/>
                        <a:t>Основной)</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Показать каталог в зонах</a:t>
                      </a:r>
                    </a:p>
                  </a:txBody>
                  <a:tcPr/>
                </a:tc>
                <a:extLst>
                  <a:ext uri="{0D108BD9-81ED-4DB2-BD59-A6C34878D82A}">
                    <a16:rowId xmlns:a16="http://schemas.microsoft.com/office/drawing/2014/main" val="933232453"/>
                  </a:ext>
                </a:extLst>
              </a:tr>
              <a:tr h="324690">
                <a:tc>
                  <a:txBody>
                    <a:bodyPr/>
                    <a:lstStyle/>
                    <a:p>
                      <a:r>
                        <a:rPr lang="ru-RU" sz="1400" dirty="0" smtClean="0"/>
                        <a:t>Характеристики</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TAB-2 (</a:t>
                      </a:r>
                      <a:r>
                        <a:rPr lang="ru-RU" sz="1400" dirty="0" smtClean="0"/>
                        <a:t>Свойства)</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2312872953"/>
                  </a:ext>
                </a:extLst>
              </a:tr>
              <a:tr h="3246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Применения</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TAB-2 (</a:t>
                      </a:r>
                      <a:r>
                        <a:rPr lang="ru-RU" sz="1400" dirty="0" smtClean="0"/>
                        <a:t>Свойства)</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2132135721"/>
                  </a:ext>
                </a:extLst>
              </a:tr>
              <a:tr h="327880">
                <a:tc>
                  <a:txBody>
                    <a:bodyPr/>
                    <a:lstStyle/>
                    <a:p>
                      <a:r>
                        <a:rPr lang="ru-RU" sz="1400" dirty="0" smtClean="0"/>
                        <a:t>Модификация</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TAB-2 (</a:t>
                      </a:r>
                      <a:r>
                        <a:rPr lang="ru-RU" sz="1400" dirty="0" smtClean="0"/>
                        <a:t>Свойства)</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4184587262"/>
                  </a:ext>
                </a:extLst>
              </a:tr>
              <a:tr h="217729">
                <a:tc>
                  <a:txBody>
                    <a:bodyPr/>
                    <a:lstStyle/>
                    <a:p>
                      <a:r>
                        <a:rPr lang="ru-RU" sz="1400" dirty="0" smtClean="0"/>
                        <a:t>Связы с др спр.</a:t>
                      </a:r>
                      <a:endParaRPr lang="ru-RU" sz="1400" dirty="0"/>
                    </a:p>
                  </a:txBody>
                  <a:tcPr/>
                </a:tc>
                <a:tc>
                  <a:txBody>
                    <a:bodyPr/>
                    <a:lstStyle/>
                    <a:p>
                      <a:r>
                        <a:rPr lang="ru-RU" sz="1400" dirty="0" smtClean="0"/>
                        <a:t>Страна</a:t>
                      </a:r>
                      <a:r>
                        <a:rPr lang="ru-RU" sz="1400" baseline="0" dirty="0" smtClean="0"/>
                        <a:t> / </a:t>
                      </a:r>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TAB-2 (</a:t>
                      </a:r>
                      <a:r>
                        <a:rPr lang="ru-RU" sz="1400" dirty="0" smtClean="0"/>
                        <a:t>Свойства)</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Включение</a:t>
                      </a:r>
                      <a:r>
                        <a:rPr lang="ru-RU" sz="1400" baseline="0" dirty="0" smtClean="0"/>
                        <a:t> др блоки</a:t>
                      </a:r>
                      <a:endParaRPr lang="ru-RU" sz="1400" dirty="0" smtClean="0"/>
                    </a:p>
                  </a:txBody>
                  <a:tcPr/>
                </a:tc>
                <a:extLst>
                  <a:ext uri="{0D108BD9-81ED-4DB2-BD59-A6C34878D82A}">
                    <a16:rowId xmlns:a16="http://schemas.microsoft.com/office/drawing/2014/main" val="4221835895"/>
                  </a:ext>
                </a:extLst>
              </a:tr>
              <a:tr h="2998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Кроссы</a:t>
                      </a:r>
                      <a:r>
                        <a:rPr lang="en-US" sz="1400" dirty="0" smtClean="0"/>
                        <a:t> (Interchanges)</a:t>
                      </a:r>
                      <a:endParaRPr lang="ru-RU" sz="1400" dirty="0" smtClean="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a:t>
                      </a:r>
                      <a:r>
                        <a:rPr lang="ru-RU" sz="1400" dirty="0" smtClean="0"/>
                        <a:t>3</a:t>
                      </a:r>
                      <a:r>
                        <a:rPr lang="en-US" sz="1400" dirty="0" smtClean="0"/>
                        <a:t> (</a:t>
                      </a:r>
                      <a:r>
                        <a:rPr lang="ru-RU" sz="1400" dirty="0" smtClean="0"/>
                        <a:t>Свойства)</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534716014"/>
                  </a:ext>
                </a:extLst>
              </a:tr>
              <a:tr h="347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EAN</a:t>
                      </a:r>
                      <a:r>
                        <a:rPr lang="en-US" sz="1400" baseline="0" dirty="0" smtClean="0"/>
                        <a:t> Code</a:t>
                      </a:r>
                      <a:endParaRPr lang="ru-RU" sz="1400" dirty="0" smtClean="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a:t>
                      </a:r>
                      <a:r>
                        <a:rPr lang="ru-RU" sz="1400" dirty="0" smtClean="0"/>
                        <a:t>3</a:t>
                      </a:r>
                      <a:r>
                        <a:rPr lang="en-US" sz="1400" dirty="0" smtClean="0"/>
                        <a:t> (</a:t>
                      </a:r>
                      <a:r>
                        <a:rPr lang="ru-RU" sz="1400" dirty="0" smtClean="0"/>
                        <a:t>Свойства)</a:t>
                      </a:r>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2000801506"/>
                  </a:ext>
                </a:extLst>
              </a:tr>
              <a:tr h="324690">
                <a:tc>
                  <a:txBody>
                    <a:bodyPr/>
                    <a:lstStyle/>
                    <a:p>
                      <a:r>
                        <a:rPr lang="ru-RU" sz="1400" dirty="0" smtClean="0"/>
                        <a:t>Упаковка</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a:t>
                      </a:r>
                      <a:r>
                        <a:rPr lang="ru-RU" sz="1400" dirty="0" smtClean="0"/>
                        <a:t>4</a:t>
                      </a:r>
                      <a:r>
                        <a:rPr lang="en-US" sz="1400" dirty="0" smtClean="0"/>
                        <a:t> (</a:t>
                      </a:r>
                      <a:r>
                        <a:rPr lang="en-US" sz="1400" dirty="0" err="1" smtClean="0"/>
                        <a:t>xxxx</a:t>
                      </a:r>
                      <a:r>
                        <a:rPr lang="ru-RU" sz="1400" dirty="0" smtClean="0"/>
                        <a:t>)</a:t>
                      </a:r>
                    </a:p>
                  </a:txBody>
                  <a:tcPr/>
                </a:tc>
                <a:tc gridSpan="2">
                  <a:txBody>
                    <a:bodyPr/>
                    <a:lstStyle/>
                    <a:p>
                      <a:r>
                        <a:rPr lang="en-US" sz="800" b="1" i="0" u="none" strike="noStrike" kern="1200" baseline="0" dirty="0" smtClean="0">
                          <a:solidFill>
                            <a:schemeClr val="tx1"/>
                          </a:solidFill>
                          <a:latin typeface="+mn-lt"/>
                          <a:ea typeface="+mn-ea"/>
                          <a:cs typeface="+mn-cs"/>
                        </a:rPr>
                        <a:t>Package Segment </a:t>
                      </a:r>
                      <a:r>
                        <a:rPr lang="en-US" sz="800" b="0" i="0" u="none" strike="noStrike" kern="1200" baseline="0" dirty="0" smtClean="0">
                          <a:solidFill>
                            <a:schemeClr val="tx1"/>
                          </a:solidFill>
                          <a:latin typeface="+mn-lt"/>
                          <a:ea typeface="+mn-ea"/>
                          <a:cs typeface="+mn-cs"/>
                        </a:rPr>
                        <a:t>– a means to convey packaging dimensions and information at all package levels, from unit package, through cases and pallets, to containers. </a:t>
                      </a:r>
                      <a:endParaRPr lang="ru-RU" sz="800"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3499955244"/>
                  </a:ext>
                </a:extLst>
              </a:tr>
              <a:tr h="324690">
                <a:tc>
                  <a:txBody>
                    <a:bodyPr/>
                    <a:lstStyle/>
                    <a:p>
                      <a:r>
                        <a:rPr lang="ru-RU" sz="1400" dirty="0" smtClean="0"/>
                        <a:t>Комплекты</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a:t>
                      </a:r>
                      <a:r>
                        <a:rPr lang="ru-RU" sz="1400" dirty="0" smtClean="0"/>
                        <a:t>4</a:t>
                      </a:r>
                      <a:r>
                        <a:rPr lang="en-US" sz="1400" dirty="0" smtClean="0"/>
                        <a:t> (</a:t>
                      </a:r>
                      <a:r>
                        <a:rPr lang="en-US" sz="1400" dirty="0" err="1" smtClean="0"/>
                        <a:t>xxxx</a:t>
                      </a:r>
                      <a:r>
                        <a:rPr lang="ru-RU" sz="1400" dirty="0" smtClean="0"/>
                        <a:t>)</a:t>
                      </a:r>
                    </a:p>
                  </a:txBody>
                  <a:tcPr/>
                </a:tc>
                <a:tc>
                  <a:txBody>
                    <a:bodyPr/>
                    <a:lstStyle/>
                    <a:p>
                      <a:r>
                        <a:rPr lang="en-US" sz="800" b="1" i="0" u="none" strike="noStrike" kern="1200" baseline="0" dirty="0" smtClean="0">
                          <a:solidFill>
                            <a:schemeClr val="tx1"/>
                          </a:solidFill>
                          <a:latin typeface="+mn-lt"/>
                          <a:ea typeface="+mn-ea"/>
                          <a:cs typeface="+mn-cs"/>
                        </a:rPr>
                        <a:t>Kit Sub-Segment </a:t>
                      </a:r>
                      <a:r>
                        <a:rPr lang="en-US" sz="800" b="0" i="0" u="none" strike="noStrike" kern="1200" baseline="0" dirty="0" smtClean="0">
                          <a:solidFill>
                            <a:schemeClr val="tx1"/>
                          </a:solidFill>
                          <a:latin typeface="+mn-lt"/>
                          <a:ea typeface="+mn-ea"/>
                          <a:cs typeface="+mn-cs"/>
                        </a:rPr>
                        <a:t>– the means by which to send a list of materials contained in a product that is a Kit. </a:t>
                      </a:r>
                      <a:endParaRPr lang="ru-RU"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dirty="0" smtClean="0"/>
                        <a:t>Комплектующие</a:t>
                      </a:r>
                      <a:r>
                        <a:rPr lang="ru-RU" sz="1000" baseline="0" dirty="0" smtClean="0"/>
                        <a:t> / кол-во / доля</a:t>
                      </a:r>
                      <a:endParaRPr lang="ru-RU" sz="1000" dirty="0" smtClean="0"/>
                    </a:p>
                  </a:txBody>
                  <a:tcPr/>
                </a:tc>
                <a:extLst>
                  <a:ext uri="{0D108BD9-81ED-4DB2-BD59-A6C34878D82A}">
                    <a16:rowId xmlns:a16="http://schemas.microsoft.com/office/drawing/2014/main" val="463623347"/>
                  </a:ext>
                </a:extLst>
              </a:tr>
              <a:tr h="289779">
                <a:tc>
                  <a:txBody>
                    <a:bodyPr/>
                    <a:lstStyle/>
                    <a:p>
                      <a:r>
                        <a:rPr lang="ru-RU" sz="1400" dirty="0" smtClean="0"/>
                        <a:t>Вредность</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a:t>
                      </a:r>
                      <a:r>
                        <a:rPr lang="ru-RU" sz="1400" dirty="0" smtClean="0"/>
                        <a:t>4</a:t>
                      </a:r>
                      <a:r>
                        <a:rPr lang="en-US" sz="1400" dirty="0" smtClean="0"/>
                        <a:t> (</a:t>
                      </a:r>
                      <a:r>
                        <a:rPr lang="en-US" sz="1400" dirty="0" err="1" smtClean="0"/>
                        <a:t>xxxx</a:t>
                      </a:r>
                      <a:r>
                        <a:rPr lang="ru-RU" sz="1400" dirty="0" smtClean="0"/>
                        <a:t>)</a:t>
                      </a:r>
                    </a:p>
                  </a:txBody>
                  <a:tcPr/>
                </a:tc>
                <a:tc gridSpan="2">
                  <a:txBody>
                    <a:bodyPr/>
                    <a:lstStyle/>
                    <a:p>
                      <a:r>
                        <a:rPr lang="en-US" sz="800" b="1" i="0" u="none" strike="noStrike" kern="1200" baseline="0" dirty="0" smtClean="0">
                          <a:solidFill>
                            <a:schemeClr val="tx1"/>
                          </a:solidFill>
                          <a:latin typeface="+mn-lt"/>
                          <a:ea typeface="+mn-ea"/>
                          <a:cs typeface="+mn-cs"/>
                        </a:rPr>
                        <a:t>Hazardous Material Sub-Segment </a:t>
                      </a:r>
                      <a:r>
                        <a:rPr lang="en-US" sz="800" b="0" i="0" u="none" strike="noStrike" kern="1200" baseline="0" dirty="0" smtClean="0">
                          <a:solidFill>
                            <a:schemeClr val="tx1"/>
                          </a:solidFill>
                          <a:latin typeface="+mn-lt"/>
                          <a:ea typeface="+mn-ea"/>
                          <a:cs typeface="+mn-cs"/>
                        </a:rPr>
                        <a:t>– a means to build and convey an electronic HAZMAT manifest for the product, including all regulatory codes required to ship hazardous material. </a:t>
                      </a:r>
                      <a:endParaRPr lang="ru-RU" sz="800" dirty="0"/>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a:p>
                  </a:txBody>
                  <a:tcPr/>
                </a:tc>
                <a:extLst>
                  <a:ext uri="{0D108BD9-81ED-4DB2-BD59-A6C34878D82A}">
                    <a16:rowId xmlns:a16="http://schemas.microsoft.com/office/drawing/2014/main" val="2281009770"/>
                  </a:ext>
                </a:extLst>
              </a:tr>
              <a:tr h="289779">
                <a:tc>
                  <a:txBody>
                    <a:bodyPr/>
                    <a:lstStyle/>
                    <a:p>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smtClean="0"/>
                    </a:p>
                  </a:txBody>
                  <a:tcPr/>
                </a:tc>
                <a:extLst>
                  <a:ext uri="{0D108BD9-81ED-4DB2-BD59-A6C34878D82A}">
                    <a16:rowId xmlns:a16="http://schemas.microsoft.com/office/drawing/2014/main" val="1784629094"/>
                  </a:ext>
                </a:extLst>
              </a:tr>
              <a:tr h="289779">
                <a:tc>
                  <a:txBody>
                    <a:bodyPr/>
                    <a:lstStyle/>
                    <a:p>
                      <a:r>
                        <a:rPr lang="ru-RU" sz="1400" dirty="0" smtClean="0"/>
                        <a:t>Видео</a:t>
                      </a:r>
                      <a:r>
                        <a:rPr lang="ru-RU" sz="1400" baseline="0" dirty="0" smtClean="0"/>
                        <a:t> / Фото инструкций / </a:t>
                      </a:r>
                      <a:r>
                        <a:rPr lang="en-US" sz="1400" baseline="0" dirty="0" smtClean="0"/>
                        <a:t>PDF</a:t>
                      </a:r>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TAB-</a:t>
                      </a:r>
                      <a:r>
                        <a:rPr lang="ru-RU" sz="1400" dirty="0" smtClean="0"/>
                        <a:t>5</a:t>
                      </a:r>
                      <a:r>
                        <a:rPr lang="en-US" sz="1400" baseline="0" dirty="0" smtClean="0"/>
                        <a:t> (</a:t>
                      </a:r>
                      <a:r>
                        <a:rPr lang="ru-RU" sz="1400" baseline="0" dirty="0" smtClean="0"/>
                        <a:t>Мульти медиа)</a:t>
                      </a:r>
                      <a:endParaRPr lang="ru-RU" sz="1400" dirty="0" smtClean="0"/>
                    </a:p>
                  </a:txBody>
                  <a:tcPr/>
                </a:tc>
                <a:tc>
                  <a:txBody>
                    <a:bodyPr/>
                    <a:lstStyle/>
                    <a:p>
                      <a:r>
                        <a:rPr lang="en-US" sz="1000" b="1" i="0" u="none" strike="noStrike" kern="1200" baseline="0" dirty="0" smtClean="0">
                          <a:solidFill>
                            <a:schemeClr val="tx1"/>
                          </a:solidFill>
                          <a:latin typeface="+mn-lt"/>
                          <a:ea typeface="+mn-ea"/>
                          <a:cs typeface="+mn-cs"/>
                        </a:rPr>
                        <a:t>Digital Assets Sub-Segment </a:t>
                      </a:r>
                      <a:endParaRPr lang="ru-RU"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400" dirty="0" smtClean="0"/>
                        <a:t>Медиа (мультимедиа)</a:t>
                      </a:r>
                    </a:p>
                  </a:txBody>
                  <a:tcPr/>
                </a:tc>
                <a:extLst>
                  <a:ext uri="{0D108BD9-81ED-4DB2-BD59-A6C34878D82A}">
                    <a16:rowId xmlns:a16="http://schemas.microsoft.com/office/drawing/2014/main" val="3566846808"/>
                  </a:ext>
                </a:extLst>
              </a:tr>
              <a:tr h="677218">
                <a:tc>
                  <a:txBody>
                    <a:bodyPr/>
                    <a:lstStyle/>
                    <a:p>
                      <a:endParaRPr lang="ru-RU" sz="1400" dirty="0"/>
                    </a:p>
                  </a:txBody>
                  <a:tcPr/>
                </a:tc>
                <a:tc>
                  <a:txBody>
                    <a:bodyPr/>
                    <a:lstStyle/>
                    <a:p>
                      <a:endParaRPr lang="ru-RU" sz="1400" dirty="0"/>
                    </a:p>
                  </a:txBody>
                  <a:tcPr/>
                </a:tc>
                <a:tc>
                  <a:txBody>
                    <a:bodyPr/>
                    <a:lstStyle/>
                    <a:p>
                      <a:endParaRPr lang="ru-RU" sz="1400" dirty="0"/>
                    </a:p>
                  </a:txBody>
                  <a:tcPr/>
                </a:tc>
                <a:tc>
                  <a:txBody>
                    <a:bodyPr/>
                    <a:lstStyle/>
                    <a:p>
                      <a:endParaRPr lang="ru-RU"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sz="1400" dirty="0"/>
                    </a:p>
                  </a:txBody>
                  <a:tcPr/>
                </a:tc>
                <a:extLst>
                  <a:ext uri="{0D108BD9-81ED-4DB2-BD59-A6C34878D82A}">
                    <a16:rowId xmlns:a16="http://schemas.microsoft.com/office/drawing/2014/main" val="3538058868"/>
                  </a:ext>
                </a:extLst>
              </a:tr>
            </a:tbl>
          </a:graphicData>
        </a:graphic>
      </p:graphicFrame>
    </p:spTree>
    <p:extLst>
      <p:ext uri="{BB962C8B-B14F-4D97-AF65-F5344CB8AC3E}">
        <p14:creationId xmlns:p14="http://schemas.microsoft.com/office/powerpoint/2010/main" val="41172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332656"/>
            <a:ext cx="10548666" cy="576064"/>
          </a:xfrm>
        </p:spPr>
        <p:txBody>
          <a:bodyPr/>
          <a:lstStyle/>
          <a:p>
            <a:r>
              <a:rPr lang="ru-RU" dirty="0" smtClean="0"/>
              <a:t>Формат </a:t>
            </a:r>
            <a:r>
              <a:rPr lang="en-US" dirty="0" smtClean="0"/>
              <a:t>(</a:t>
            </a:r>
            <a:r>
              <a:rPr lang="ru-RU" dirty="0" smtClean="0"/>
              <a:t>общий) создания элемента  Основной </a:t>
            </a:r>
            <a:r>
              <a:rPr lang="ru-RU" dirty="0"/>
              <a:t>(</a:t>
            </a:r>
            <a:r>
              <a:rPr lang="en-US" dirty="0" smtClean="0"/>
              <a:t>TAB</a:t>
            </a:r>
            <a:r>
              <a:rPr lang="ru-RU" dirty="0" smtClean="0"/>
              <a:t>1) +++</a:t>
            </a:r>
            <a:endParaRPr lang="ru-RU" dirty="0"/>
          </a:p>
        </p:txBody>
      </p:sp>
      <p:sp>
        <p:nvSpPr>
          <p:cNvPr id="4" name="Rounded Rectangle 3"/>
          <p:cNvSpPr/>
          <p:nvPr/>
        </p:nvSpPr>
        <p:spPr>
          <a:xfrm>
            <a:off x="7390556" y="1124744"/>
            <a:ext cx="2160240"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a:t>
            </a:r>
            <a:endParaRPr lang="ru-RU" dirty="0" smtClean="0">
              <a:solidFill>
                <a:schemeClr val="tx1"/>
              </a:solidFill>
            </a:endParaRPr>
          </a:p>
        </p:txBody>
      </p:sp>
      <p:sp>
        <p:nvSpPr>
          <p:cNvPr id="5" name="Rounded Rectangle 4"/>
          <p:cNvSpPr/>
          <p:nvPr/>
        </p:nvSpPr>
        <p:spPr>
          <a:xfrm>
            <a:off x="189756" y="1124744"/>
            <a:ext cx="496855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Новый элемент (</a:t>
            </a:r>
            <a:r>
              <a:rPr lang="en-US" sz="1600" dirty="0" smtClean="0">
                <a:solidFill>
                  <a:schemeClr val="tx1"/>
                </a:solidFill>
              </a:rPr>
              <a:t>277740A</a:t>
            </a:r>
            <a:r>
              <a:rPr lang="ru-RU" sz="1600" dirty="0" smtClean="0">
                <a:solidFill>
                  <a:schemeClr val="tx1"/>
                </a:solidFill>
              </a:rPr>
              <a:t> </a:t>
            </a:r>
            <a:endParaRPr lang="ru-RU" sz="1600" dirty="0">
              <a:solidFill>
                <a:schemeClr val="tx1"/>
              </a:solidFill>
            </a:endParaRPr>
          </a:p>
          <a:p>
            <a:pPr algn="ctr"/>
            <a:r>
              <a:rPr lang="ru-RU" sz="1600" dirty="0" smtClean="0">
                <a:solidFill>
                  <a:schemeClr val="tx1"/>
                </a:solidFill>
              </a:rPr>
              <a:t> потом Код)</a:t>
            </a:r>
          </a:p>
        </p:txBody>
      </p:sp>
      <p:sp>
        <p:nvSpPr>
          <p:cNvPr id="7" name="Rounded Rectangle 6"/>
          <p:cNvSpPr/>
          <p:nvPr/>
        </p:nvSpPr>
        <p:spPr>
          <a:xfrm>
            <a:off x="9766820" y="1124744"/>
            <a:ext cx="1080120"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Статус</a:t>
            </a:r>
          </a:p>
        </p:txBody>
      </p:sp>
      <p:sp>
        <p:nvSpPr>
          <p:cNvPr id="9" name="Rounded Rectangle 8"/>
          <p:cNvSpPr/>
          <p:nvPr/>
        </p:nvSpPr>
        <p:spPr>
          <a:xfrm>
            <a:off x="261764" y="1772816"/>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Код </a:t>
            </a:r>
            <a:r>
              <a:rPr lang="ru-RU" sz="1600" dirty="0">
                <a:solidFill>
                  <a:srgbClr val="FF0000"/>
                </a:solidFill>
              </a:rPr>
              <a:t>!</a:t>
            </a:r>
            <a:r>
              <a:rPr lang="ru-RU" dirty="0" smtClean="0">
                <a:solidFill>
                  <a:srgbClr val="FF0000"/>
                </a:solidFill>
              </a:rPr>
              <a:t> </a:t>
            </a:r>
          </a:p>
        </p:txBody>
      </p:sp>
      <p:sp>
        <p:nvSpPr>
          <p:cNvPr id="10" name="Rounded Rectangle 9"/>
          <p:cNvSpPr/>
          <p:nvPr/>
        </p:nvSpPr>
        <p:spPr>
          <a:xfrm>
            <a:off x="11278988" y="1124744"/>
            <a:ext cx="792088"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Яз</a:t>
            </a:r>
          </a:p>
        </p:txBody>
      </p:sp>
      <p:sp>
        <p:nvSpPr>
          <p:cNvPr id="12" name="Rounded Rectangle 11"/>
          <p:cNvSpPr/>
          <p:nvPr/>
        </p:nvSpPr>
        <p:spPr>
          <a:xfrm>
            <a:off x="11567020" y="476672"/>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13" name="Rounded Rectangle 12"/>
          <p:cNvSpPr/>
          <p:nvPr/>
        </p:nvSpPr>
        <p:spPr>
          <a:xfrm>
            <a:off x="7894612" y="2996952"/>
            <a:ext cx="2088232" cy="201622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Перетащите файл(ы) сюда, чтобы начать или </a:t>
            </a:r>
            <a:br>
              <a:rPr lang="ru-RU" dirty="0">
                <a:solidFill>
                  <a:schemeClr val="tx1"/>
                </a:solidFill>
              </a:rPr>
            </a:br>
            <a:r>
              <a:rPr lang="ru-RU" dirty="0">
                <a:solidFill>
                  <a:schemeClr val="tx1"/>
                </a:solidFill>
              </a:rPr>
              <a:t>нажмите, чтобы просмотреть</a:t>
            </a:r>
            <a:br>
              <a:rPr lang="ru-RU" dirty="0">
                <a:solidFill>
                  <a:schemeClr val="tx1"/>
                </a:solidFill>
              </a:rPr>
            </a:br>
            <a:r>
              <a:rPr lang="ru-RU" sz="1200" dirty="0">
                <a:solidFill>
                  <a:schemeClr val="tx1"/>
                </a:solidFill>
              </a:rPr>
              <a:t>(размер файла 000</a:t>
            </a:r>
            <a:r>
              <a:rPr lang="en-US" sz="1200" dirty="0">
                <a:solidFill>
                  <a:schemeClr val="tx1"/>
                </a:solidFill>
              </a:rPr>
              <a:t> x 000 pixels)</a:t>
            </a:r>
            <a:endParaRPr lang="ru-RU" sz="1200" dirty="0">
              <a:solidFill>
                <a:schemeClr val="tx1"/>
              </a:solidFill>
            </a:endParaRPr>
          </a:p>
        </p:txBody>
      </p:sp>
      <p:sp>
        <p:nvSpPr>
          <p:cNvPr id="14" name="Rounded Rectangle 13"/>
          <p:cNvSpPr/>
          <p:nvPr/>
        </p:nvSpPr>
        <p:spPr>
          <a:xfrm>
            <a:off x="2710036" y="1772816"/>
            <a:ext cx="4608512"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277740A</a:t>
            </a:r>
            <a:r>
              <a:rPr lang="ru-RU" dirty="0" smtClean="0">
                <a:solidFill>
                  <a:schemeClr val="tx1"/>
                </a:solidFill>
              </a:rPr>
              <a:t> </a:t>
            </a:r>
          </a:p>
        </p:txBody>
      </p:sp>
      <p:sp>
        <p:nvSpPr>
          <p:cNvPr id="15" name="Rounded Rectangle 14"/>
          <p:cNvSpPr/>
          <p:nvPr/>
        </p:nvSpPr>
        <p:spPr>
          <a:xfrm>
            <a:off x="333772" y="2852936"/>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Описание </a:t>
            </a:r>
            <a:r>
              <a:rPr lang="ru-RU" sz="1600" dirty="0" smtClean="0">
                <a:solidFill>
                  <a:srgbClr val="FF0000"/>
                </a:solidFill>
              </a:rPr>
              <a:t>*</a:t>
            </a:r>
            <a:r>
              <a:rPr lang="ru-RU" dirty="0" smtClean="0">
                <a:solidFill>
                  <a:schemeClr val="tx1"/>
                </a:solidFill>
              </a:rPr>
              <a:t> </a:t>
            </a:r>
          </a:p>
        </p:txBody>
      </p:sp>
      <p:sp>
        <p:nvSpPr>
          <p:cNvPr id="16" name="Rounded Rectangle 15"/>
          <p:cNvSpPr/>
          <p:nvPr/>
        </p:nvSpPr>
        <p:spPr>
          <a:xfrm>
            <a:off x="2710036" y="2852936"/>
            <a:ext cx="4608512"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 Гидроблок</a:t>
            </a:r>
          </a:p>
        </p:txBody>
      </p:sp>
      <p:sp>
        <p:nvSpPr>
          <p:cNvPr id="17" name="Rounded Rectangle 16"/>
          <p:cNvSpPr/>
          <p:nvPr/>
        </p:nvSpPr>
        <p:spPr>
          <a:xfrm>
            <a:off x="333772" y="3501008"/>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Полное описание </a:t>
            </a:r>
            <a:r>
              <a:rPr lang="ru-RU" sz="1600" dirty="0" smtClean="0">
                <a:solidFill>
                  <a:srgbClr val="FF0000"/>
                </a:solidFill>
              </a:rPr>
              <a:t>*</a:t>
            </a:r>
            <a:endParaRPr lang="ru-RU" dirty="0" smtClean="0">
              <a:solidFill>
                <a:srgbClr val="FF0000"/>
              </a:solidFill>
            </a:endParaRPr>
          </a:p>
        </p:txBody>
      </p:sp>
      <p:sp>
        <p:nvSpPr>
          <p:cNvPr id="18" name="Rounded Rectangle 17"/>
          <p:cNvSpPr/>
          <p:nvPr/>
        </p:nvSpPr>
        <p:spPr>
          <a:xfrm>
            <a:off x="2710036" y="3284984"/>
            <a:ext cx="4608512" cy="7200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Гидроблок </a:t>
            </a:r>
            <a:r>
              <a:rPr lang="en-US" sz="1600" dirty="0" smtClean="0">
                <a:solidFill>
                  <a:schemeClr val="tx1"/>
                </a:solidFill>
              </a:rPr>
              <a:t>U660E (7</a:t>
            </a:r>
            <a:r>
              <a:rPr lang="ru-RU" sz="1600" dirty="0" smtClean="0">
                <a:solidFill>
                  <a:schemeClr val="tx1"/>
                </a:solidFill>
              </a:rPr>
              <a:t> соленоиды)</a:t>
            </a:r>
            <a:endParaRPr lang="ru-RU" sz="1600" dirty="0">
              <a:solidFill>
                <a:schemeClr val="tx1"/>
              </a:solidFill>
            </a:endParaRPr>
          </a:p>
          <a:p>
            <a:pPr algn="ctr"/>
            <a:r>
              <a:rPr lang="en-US" sz="1600" dirty="0" smtClean="0">
                <a:solidFill>
                  <a:schemeClr val="tx1"/>
                </a:solidFill>
              </a:rPr>
              <a:t> </a:t>
            </a:r>
            <a:r>
              <a:rPr lang="ru-RU" sz="1600" dirty="0" smtClean="0">
                <a:solidFill>
                  <a:schemeClr val="tx1"/>
                </a:solidFill>
              </a:rPr>
              <a:t>(Копи – он же) По больше по размеру</a:t>
            </a:r>
            <a:r>
              <a:rPr lang="ru-RU" dirty="0" smtClean="0">
                <a:solidFill>
                  <a:schemeClr val="tx1"/>
                </a:solidFill>
              </a:rPr>
              <a:t> </a:t>
            </a:r>
          </a:p>
        </p:txBody>
      </p:sp>
      <p:sp>
        <p:nvSpPr>
          <p:cNvPr id="25" name="Rectangle 24"/>
          <p:cNvSpPr/>
          <p:nvPr/>
        </p:nvSpPr>
        <p:spPr>
          <a:xfrm flipH="1">
            <a:off x="7390556" y="3645024"/>
            <a:ext cx="216024" cy="2160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X</a:t>
            </a:r>
            <a:endParaRPr lang="ru-RU" dirty="0" err="1" smtClean="0"/>
          </a:p>
        </p:txBody>
      </p:sp>
      <p:sp>
        <p:nvSpPr>
          <p:cNvPr id="26" name="Down Arrow 25"/>
          <p:cNvSpPr/>
          <p:nvPr/>
        </p:nvSpPr>
        <p:spPr>
          <a:xfrm>
            <a:off x="2422004" y="3573016"/>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29" name="Down Arrow 28"/>
          <p:cNvSpPr/>
          <p:nvPr/>
        </p:nvSpPr>
        <p:spPr>
          <a:xfrm>
            <a:off x="2422004" y="2852936"/>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0" name="Rounded Rectangle 29"/>
          <p:cNvSpPr/>
          <p:nvPr/>
        </p:nvSpPr>
        <p:spPr>
          <a:xfrm>
            <a:off x="5446340" y="1124744"/>
            <a:ext cx="1800200"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BRAND</a:t>
            </a:r>
            <a:endParaRPr lang="ru-RU" dirty="0" smtClean="0">
              <a:solidFill>
                <a:schemeClr val="tx1"/>
              </a:solidFill>
            </a:endParaRPr>
          </a:p>
        </p:txBody>
      </p:sp>
      <p:sp>
        <p:nvSpPr>
          <p:cNvPr id="31" name="Down Arrow 30"/>
          <p:cNvSpPr/>
          <p:nvPr/>
        </p:nvSpPr>
        <p:spPr>
          <a:xfrm>
            <a:off x="7102524" y="1196752"/>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2" name="Rounded Rectangle 41"/>
          <p:cNvSpPr/>
          <p:nvPr/>
        </p:nvSpPr>
        <p:spPr>
          <a:xfrm>
            <a:off x="10126860" y="3068960"/>
            <a:ext cx="576064" cy="50405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43" name="Rounded Rectangle 42"/>
          <p:cNvSpPr/>
          <p:nvPr/>
        </p:nvSpPr>
        <p:spPr>
          <a:xfrm>
            <a:off x="10774932" y="3068960"/>
            <a:ext cx="576064" cy="50405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44" name="Rounded Rectangle 43"/>
          <p:cNvSpPr/>
          <p:nvPr/>
        </p:nvSpPr>
        <p:spPr>
          <a:xfrm>
            <a:off x="11350996" y="3068960"/>
            <a:ext cx="576064" cy="50405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45" name="Rounded Rectangle 44"/>
          <p:cNvSpPr/>
          <p:nvPr/>
        </p:nvSpPr>
        <p:spPr>
          <a:xfrm>
            <a:off x="10126860" y="3717032"/>
            <a:ext cx="576064" cy="50405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46" name="Rounded Rectangle 45"/>
          <p:cNvSpPr/>
          <p:nvPr/>
        </p:nvSpPr>
        <p:spPr>
          <a:xfrm>
            <a:off x="10774932" y="3717032"/>
            <a:ext cx="576064" cy="50405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47" name="Rounded Rectangle 46"/>
          <p:cNvSpPr/>
          <p:nvPr/>
        </p:nvSpPr>
        <p:spPr>
          <a:xfrm>
            <a:off x="11423004" y="3717032"/>
            <a:ext cx="576064" cy="50405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48" name="Rounded Rectangle 47"/>
          <p:cNvSpPr/>
          <p:nvPr/>
        </p:nvSpPr>
        <p:spPr>
          <a:xfrm>
            <a:off x="10126860" y="4365104"/>
            <a:ext cx="576064" cy="50405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49" name="Rounded Rectangle 48"/>
          <p:cNvSpPr/>
          <p:nvPr/>
        </p:nvSpPr>
        <p:spPr>
          <a:xfrm>
            <a:off x="10774932" y="4365104"/>
            <a:ext cx="576064" cy="50405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50" name="Rounded Rectangle 49"/>
          <p:cNvSpPr/>
          <p:nvPr/>
        </p:nvSpPr>
        <p:spPr>
          <a:xfrm>
            <a:off x="11423004" y="4365104"/>
            <a:ext cx="576064" cy="50405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53" name="Rounded Rectangle 52"/>
          <p:cNvSpPr/>
          <p:nvPr/>
        </p:nvSpPr>
        <p:spPr>
          <a:xfrm>
            <a:off x="261764" y="5517232"/>
            <a:ext cx="7416824" cy="64807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Комментарий (только для бэк энд / менеджеров)</a:t>
            </a:r>
          </a:p>
        </p:txBody>
      </p:sp>
      <p:sp>
        <p:nvSpPr>
          <p:cNvPr id="54" name="Rounded Rectangle 53"/>
          <p:cNvSpPr/>
          <p:nvPr/>
        </p:nvSpPr>
        <p:spPr>
          <a:xfrm>
            <a:off x="9334772" y="5733256"/>
            <a:ext cx="1080120"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Отмена</a:t>
            </a:r>
          </a:p>
        </p:txBody>
      </p:sp>
      <p:sp>
        <p:nvSpPr>
          <p:cNvPr id="55" name="Rounded Rectangle 54"/>
          <p:cNvSpPr/>
          <p:nvPr/>
        </p:nvSpPr>
        <p:spPr>
          <a:xfrm>
            <a:off x="10702924" y="5733256"/>
            <a:ext cx="108012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Save</a:t>
            </a:r>
            <a:endParaRPr lang="ru-RU" dirty="0" smtClean="0">
              <a:solidFill>
                <a:schemeClr val="tx1"/>
              </a:solidFill>
            </a:endParaRPr>
          </a:p>
        </p:txBody>
      </p:sp>
      <p:sp>
        <p:nvSpPr>
          <p:cNvPr id="56" name="Down Arrow 55"/>
          <p:cNvSpPr/>
          <p:nvPr/>
        </p:nvSpPr>
        <p:spPr>
          <a:xfrm>
            <a:off x="10630916" y="1196752"/>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1" name="Down Arrow 60"/>
          <p:cNvSpPr/>
          <p:nvPr/>
        </p:nvSpPr>
        <p:spPr>
          <a:xfrm>
            <a:off x="11855052" y="1196752"/>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6" name="Rounded Rectangle 65"/>
          <p:cNvSpPr/>
          <p:nvPr/>
        </p:nvSpPr>
        <p:spPr>
          <a:xfrm>
            <a:off x="261764" y="2276872"/>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Артикул </a:t>
            </a:r>
            <a:r>
              <a:rPr lang="ru-RU" sz="1600" dirty="0">
                <a:solidFill>
                  <a:srgbClr val="FF0000"/>
                </a:solidFill>
              </a:rPr>
              <a:t>!</a:t>
            </a:r>
            <a:r>
              <a:rPr lang="ru-RU" dirty="0" smtClean="0">
                <a:solidFill>
                  <a:srgbClr val="FF0000"/>
                </a:solidFill>
              </a:rPr>
              <a:t> </a:t>
            </a:r>
          </a:p>
        </p:txBody>
      </p:sp>
      <p:sp>
        <p:nvSpPr>
          <p:cNvPr id="67" name="Rounded Rectangle 66"/>
          <p:cNvSpPr/>
          <p:nvPr/>
        </p:nvSpPr>
        <p:spPr>
          <a:xfrm>
            <a:off x="2710036" y="2276872"/>
            <a:ext cx="4608512"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12457</a:t>
            </a:r>
            <a:r>
              <a:rPr lang="ru-RU" dirty="0" smtClean="0">
                <a:solidFill>
                  <a:schemeClr val="tx1"/>
                </a:solidFill>
              </a:rPr>
              <a:t> </a:t>
            </a:r>
          </a:p>
        </p:txBody>
      </p:sp>
      <p:sp>
        <p:nvSpPr>
          <p:cNvPr id="68" name="Rounded Rectangle 67"/>
          <p:cNvSpPr/>
          <p:nvPr/>
        </p:nvSpPr>
        <p:spPr>
          <a:xfrm>
            <a:off x="7462564" y="1844824"/>
            <a:ext cx="216024" cy="21602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9" name="Rounded Rectangle 68"/>
          <p:cNvSpPr/>
          <p:nvPr/>
        </p:nvSpPr>
        <p:spPr>
          <a:xfrm>
            <a:off x="7750596" y="1772816"/>
            <a:ext cx="86409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Тор</a:t>
            </a:r>
          </a:p>
        </p:txBody>
      </p:sp>
      <p:sp>
        <p:nvSpPr>
          <p:cNvPr id="70" name="Rounded Rectangle 69"/>
          <p:cNvSpPr/>
          <p:nvPr/>
        </p:nvSpPr>
        <p:spPr>
          <a:xfrm>
            <a:off x="261764" y="4797152"/>
            <a:ext cx="7416824" cy="64807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Комментарий (для всех пользователей)</a:t>
            </a:r>
          </a:p>
        </p:txBody>
      </p:sp>
    </p:spTree>
    <p:extLst>
      <p:ext uri="{BB962C8B-B14F-4D97-AF65-F5344CB8AC3E}">
        <p14:creationId xmlns:p14="http://schemas.microsoft.com/office/powerpoint/2010/main" val="388767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476672"/>
            <a:ext cx="10548666" cy="504056"/>
          </a:xfrm>
        </p:spPr>
        <p:txBody>
          <a:bodyPr>
            <a:normAutofit fontScale="90000"/>
          </a:bodyPr>
          <a:lstStyle/>
          <a:p>
            <a:r>
              <a:rPr lang="ru-RU" dirty="0" smtClean="0"/>
              <a:t>Формат </a:t>
            </a:r>
            <a:r>
              <a:rPr lang="en-US" dirty="0" smtClean="0"/>
              <a:t>(</a:t>
            </a:r>
            <a:r>
              <a:rPr lang="ru-RU" dirty="0" smtClean="0"/>
              <a:t>общий) создания элемента </a:t>
            </a:r>
            <a:r>
              <a:rPr lang="en-US" dirty="0"/>
              <a:t>[</a:t>
            </a:r>
            <a:r>
              <a:rPr lang="ru-RU" dirty="0" smtClean="0"/>
              <a:t>Свойства элемента</a:t>
            </a:r>
            <a:r>
              <a:rPr lang="en-US" dirty="0" smtClean="0"/>
              <a:t> - TAB-2]</a:t>
            </a:r>
            <a:endParaRPr lang="ru-RU" dirty="0"/>
          </a:p>
        </p:txBody>
      </p:sp>
      <p:sp>
        <p:nvSpPr>
          <p:cNvPr id="4" name="Rounded Rectangle 3"/>
          <p:cNvSpPr/>
          <p:nvPr/>
        </p:nvSpPr>
        <p:spPr>
          <a:xfrm>
            <a:off x="7534572" y="1124744"/>
            <a:ext cx="2160240"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121451022</a:t>
            </a:r>
            <a:endParaRPr lang="ru-RU" dirty="0" smtClean="0">
              <a:solidFill>
                <a:schemeClr val="tx1"/>
              </a:solidFill>
            </a:endParaRPr>
          </a:p>
        </p:txBody>
      </p:sp>
      <p:sp>
        <p:nvSpPr>
          <p:cNvPr id="5" name="Rounded Rectangle 4"/>
          <p:cNvSpPr/>
          <p:nvPr/>
        </p:nvSpPr>
        <p:spPr>
          <a:xfrm>
            <a:off x="189756" y="1124744"/>
            <a:ext cx="496855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277740A</a:t>
            </a:r>
            <a:endParaRPr lang="ru-RU" sz="2000" b="1" dirty="0">
              <a:solidFill>
                <a:schemeClr val="tx1"/>
              </a:solidFill>
            </a:endParaRPr>
          </a:p>
        </p:txBody>
      </p:sp>
      <p:sp>
        <p:nvSpPr>
          <p:cNvPr id="7" name="Rounded Rectangle 6"/>
          <p:cNvSpPr/>
          <p:nvPr/>
        </p:nvSpPr>
        <p:spPr>
          <a:xfrm>
            <a:off x="9766820" y="1124744"/>
            <a:ext cx="1080120"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ACTIVE</a:t>
            </a:r>
            <a:endParaRPr lang="ru-RU" dirty="0" smtClean="0">
              <a:solidFill>
                <a:schemeClr val="tx1"/>
              </a:solidFill>
            </a:endParaRPr>
          </a:p>
        </p:txBody>
      </p:sp>
      <p:sp>
        <p:nvSpPr>
          <p:cNvPr id="10" name="Rounded Rectangle 9"/>
          <p:cNvSpPr/>
          <p:nvPr/>
        </p:nvSpPr>
        <p:spPr>
          <a:xfrm>
            <a:off x="11278988" y="1124744"/>
            <a:ext cx="792088"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a:t>
            </a:r>
            <a:endParaRPr lang="ru-RU" dirty="0" smtClean="0">
              <a:solidFill>
                <a:schemeClr val="tx1"/>
              </a:solidFill>
            </a:endParaRPr>
          </a:p>
        </p:txBody>
      </p:sp>
      <p:sp>
        <p:nvSpPr>
          <p:cNvPr id="12" name="Rounded Rectangle 11"/>
          <p:cNvSpPr/>
          <p:nvPr/>
        </p:nvSpPr>
        <p:spPr>
          <a:xfrm>
            <a:off x="11567020" y="476672"/>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19" name="Rounded Rectangle 18"/>
          <p:cNvSpPr/>
          <p:nvPr/>
        </p:nvSpPr>
        <p:spPr>
          <a:xfrm>
            <a:off x="621804" y="2132856"/>
            <a:ext cx="3672408"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Элементы характеристики</a:t>
            </a:r>
            <a:r>
              <a:rPr lang="ru-RU" dirty="0" smtClean="0">
                <a:solidFill>
                  <a:schemeClr val="tx1"/>
                </a:solidFill>
              </a:rPr>
              <a:t> </a:t>
            </a:r>
          </a:p>
        </p:txBody>
      </p:sp>
      <p:sp>
        <p:nvSpPr>
          <p:cNvPr id="20" name="Rounded Rectangle 19"/>
          <p:cNvSpPr/>
          <p:nvPr/>
        </p:nvSpPr>
        <p:spPr>
          <a:xfrm>
            <a:off x="4438228" y="2132856"/>
            <a:ext cx="266429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 </a:t>
            </a:r>
          </a:p>
        </p:txBody>
      </p:sp>
      <p:sp>
        <p:nvSpPr>
          <p:cNvPr id="30" name="Rounded Rectangle 29"/>
          <p:cNvSpPr/>
          <p:nvPr/>
        </p:nvSpPr>
        <p:spPr>
          <a:xfrm>
            <a:off x="5446340" y="1124744"/>
            <a:ext cx="1800200"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WIT (BRAND)</a:t>
            </a:r>
            <a:endParaRPr lang="ru-RU" dirty="0" smtClean="0">
              <a:solidFill>
                <a:schemeClr val="tx1"/>
              </a:solidFill>
            </a:endParaRPr>
          </a:p>
        </p:txBody>
      </p:sp>
      <p:sp>
        <p:nvSpPr>
          <p:cNvPr id="31" name="Down Arrow 30"/>
          <p:cNvSpPr/>
          <p:nvPr/>
        </p:nvSpPr>
        <p:spPr>
          <a:xfrm>
            <a:off x="7102524" y="1196752"/>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2" name="Content Placeholder 31"/>
          <p:cNvSpPr>
            <a:spLocks noGrp="1"/>
          </p:cNvSpPr>
          <p:nvPr>
            <p:ph idx="1"/>
          </p:nvPr>
        </p:nvSpPr>
        <p:spPr>
          <a:xfrm>
            <a:off x="117748" y="2132856"/>
            <a:ext cx="432048" cy="3600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marL="0" indent="0" algn="ctr">
              <a:buNone/>
            </a:pPr>
            <a:r>
              <a:rPr lang="ru-RU" dirty="0" smtClean="0"/>
              <a:t> +</a:t>
            </a:r>
          </a:p>
        </p:txBody>
      </p:sp>
      <p:sp>
        <p:nvSpPr>
          <p:cNvPr id="33" name="Rounded Rectangle 32"/>
          <p:cNvSpPr/>
          <p:nvPr/>
        </p:nvSpPr>
        <p:spPr>
          <a:xfrm>
            <a:off x="7174532" y="2132856"/>
            <a:ext cx="360040" cy="3600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34" name="Rounded Rectangle 33"/>
          <p:cNvSpPr/>
          <p:nvPr/>
        </p:nvSpPr>
        <p:spPr>
          <a:xfrm>
            <a:off x="621804" y="2996952"/>
            <a:ext cx="3672408"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Элементы </a:t>
            </a:r>
            <a:r>
              <a:rPr lang="ru-RU" sz="1600" dirty="0" smtClean="0">
                <a:solidFill>
                  <a:schemeClr val="tx1"/>
                </a:solidFill>
              </a:rPr>
              <a:t>модификация</a:t>
            </a:r>
            <a:endParaRPr lang="ru-RU" sz="1600" dirty="0">
              <a:solidFill>
                <a:schemeClr val="tx1"/>
              </a:solidFill>
            </a:endParaRPr>
          </a:p>
        </p:txBody>
      </p:sp>
      <p:sp>
        <p:nvSpPr>
          <p:cNvPr id="35" name="Rounded Rectangle 34"/>
          <p:cNvSpPr/>
          <p:nvPr/>
        </p:nvSpPr>
        <p:spPr>
          <a:xfrm>
            <a:off x="4438228" y="2996952"/>
            <a:ext cx="266429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 </a:t>
            </a:r>
            <a:r>
              <a:rPr lang="ru-RU" dirty="0" smtClean="0">
                <a:solidFill>
                  <a:schemeClr val="tx1"/>
                </a:solidFill>
              </a:rPr>
              <a:t> </a:t>
            </a:r>
          </a:p>
        </p:txBody>
      </p:sp>
      <p:sp>
        <p:nvSpPr>
          <p:cNvPr id="36" name="Content Placeholder 31"/>
          <p:cNvSpPr txBox="1">
            <a:spLocks/>
          </p:cNvSpPr>
          <p:nvPr/>
        </p:nvSpPr>
        <p:spPr>
          <a:xfrm>
            <a:off x="117748" y="2996952"/>
            <a:ext cx="432048" cy="3600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20000"/>
          </a:bodyPr>
          <a:lst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lt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lt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lt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9pPr>
          </a:lstStyle>
          <a:p>
            <a:pPr marL="0" indent="0" algn="ctr">
              <a:buFont typeface="Wingdings" pitchFamily="2" charset="2"/>
              <a:buNone/>
            </a:pPr>
            <a:r>
              <a:rPr lang="ru-RU" smtClean="0"/>
              <a:t> +</a:t>
            </a:r>
            <a:endParaRPr lang="ru-RU" dirty="0" smtClean="0"/>
          </a:p>
        </p:txBody>
      </p:sp>
      <p:sp>
        <p:nvSpPr>
          <p:cNvPr id="37" name="Rounded Rectangle 36"/>
          <p:cNvSpPr/>
          <p:nvPr/>
        </p:nvSpPr>
        <p:spPr>
          <a:xfrm>
            <a:off x="7246540" y="2996952"/>
            <a:ext cx="360040" cy="3600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38" name="Rounded Rectangle 37"/>
          <p:cNvSpPr/>
          <p:nvPr/>
        </p:nvSpPr>
        <p:spPr>
          <a:xfrm>
            <a:off x="621804" y="3933056"/>
            <a:ext cx="3672408"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Элементы применения</a:t>
            </a:r>
            <a:endParaRPr lang="ru-RU" sz="1600" dirty="0">
              <a:solidFill>
                <a:schemeClr val="tx1"/>
              </a:solidFill>
            </a:endParaRPr>
          </a:p>
        </p:txBody>
      </p:sp>
      <p:sp>
        <p:nvSpPr>
          <p:cNvPr id="39" name="Rounded Rectangle 38"/>
          <p:cNvSpPr/>
          <p:nvPr/>
        </p:nvSpPr>
        <p:spPr>
          <a:xfrm>
            <a:off x="4438228" y="3933056"/>
            <a:ext cx="266429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 </a:t>
            </a:r>
          </a:p>
        </p:txBody>
      </p:sp>
      <p:sp>
        <p:nvSpPr>
          <p:cNvPr id="40" name="Content Placeholder 31"/>
          <p:cNvSpPr txBox="1">
            <a:spLocks/>
          </p:cNvSpPr>
          <p:nvPr/>
        </p:nvSpPr>
        <p:spPr>
          <a:xfrm>
            <a:off x="117748" y="3933056"/>
            <a:ext cx="432048" cy="3600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20000"/>
          </a:bodyPr>
          <a:lst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lt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lt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lt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9pPr>
          </a:lstStyle>
          <a:p>
            <a:pPr marL="0" indent="0" algn="ctr">
              <a:buFont typeface="Wingdings" pitchFamily="2" charset="2"/>
              <a:buNone/>
            </a:pPr>
            <a:r>
              <a:rPr lang="ru-RU" smtClean="0"/>
              <a:t> +</a:t>
            </a:r>
            <a:endParaRPr lang="ru-RU" dirty="0" smtClean="0"/>
          </a:p>
        </p:txBody>
      </p:sp>
      <p:sp>
        <p:nvSpPr>
          <p:cNvPr id="41" name="Rounded Rectangle 40"/>
          <p:cNvSpPr/>
          <p:nvPr/>
        </p:nvSpPr>
        <p:spPr>
          <a:xfrm>
            <a:off x="7246540" y="3933056"/>
            <a:ext cx="360040" cy="3600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51" name="Down Arrow 50"/>
          <p:cNvSpPr/>
          <p:nvPr/>
        </p:nvSpPr>
        <p:spPr>
          <a:xfrm>
            <a:off x="4150196" y="2204864"/>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2" name="Down Arrow 51"/>
          <p:cNvSpPr/>
          <p:nvPr/>
        </p:nvSpPr>
        <p:spPr>
          <a:xfrm>
            <a:off x="4078188" y="2996952"/>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4" name="Rounded Rectangle 53"/>
          <p:cNvSpPr/>
          <p:nvPr/>
        </p:nvSpPr>
        <p:spPr>
          <a:xfrm>
            <a:off x="9334772" y="5733256"/>
            <a:ext cx="1080120"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Отмена</a:t>
            </a:r>
          </a:p>
        </p:txBody>
      </p:sp>
      <p:sp>
        <p:nvSpPr>
          <p:cNvPr id="55" name="Rounded Rectangle 54"/>
          <p:cNvSpPr/>
          <p:nvPr/>
        </p:nvSpPr>
        <p:spPr>
          <a:xfrm>
            <a:off x="10702924" y="5733256"/>
            <a:ext cx="108012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Save</a:t>
            </a:r>
            <a:endParaRPr lang="ru-RU" dirty="0" smtClean="0">
              <a:solidFill>
                <a:schemeClr val="tx1"/>
              </a:solidFill>
            </a:endParaRPr>
          </a:p>
        </p:txBody>
      </p:sp>
      <p:sp>
        <p:nvSpPr>
          <p:cNvPr id="57" name="Down Arrow 56"/>
          <p:cNvSpPr/>
          <p:nvPr/>
        </p:nvSpPr>
        <p:spPr>
          <a:xfrm>
            <a:off x="4078188" y="4005064"/>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8" name="Down Arrow 57"/>
          <p:cNvSpPr/>
          <p:nvPr/>
        </p:nvSpPr>
        <p:spPr>
          <a:xfrm>
            <a:off x="6886500" y="4005064"/>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9" name="Down Arrow 58"/>
          <p:cNvSpPr/>
          <p:nvPr/>
        </p:nvSpPr>
        <p:spPr>
          <a:xfrm>
            <a:off x="6886500" y="3068960"/>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0" name="Down Arrow 59"/>
          <p:cNvSpPr/>
          <p:nvPr/>
        </p:nvSpPr>
        <p:spPr>
          <a:xfrm>
            <a:off x="6886500" y="2204864"/>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8" name="Rounded Rectangle 67"/>
          <p:cNvSpPr/>
          <p:nvPr/>
        </p:nvSpPr>
        <p:spPr>
          <a:xfrm>
            <a:off x="621804" y="1700808"/>
            <a:ext cx="3672408" cy="3600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Характеристики</a:t>
            </a:r>
            <a:endParaRPr lang="ru-RU" dirty="0" smtClean="0">
              <a:solidFill>
                <a:schemeClr val="tx1"/>
              </a:solidFill>
            </a:endParaRPr>
          </a:p>
        </p:txBody>
      </p:sp>
      <p:sp>
        <p:nvSpPr>
          <p:cNvPr id="69" name="Rounded Rectangle 68"/>
          <p:cNvSpPr/>
          <p:nvPr/>
        </p:nvSpPr>
        <p:spPr>
          <a:xfrm>
            <a:off x="621804" y="2564904"/>
            <a:ext cx="3672408" cy="3600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Модификация</a:t>
            </a:r>
          </a:p>
        </p:txBody>
      </p:sp>
      <p:sp>
        <p:nvSpPr>
          <p:cNvPr id="70" name="Rounded Rectangle 69"/>
          <p:cNvSpPr/>
          <p:nvPr/>
        </p:nvSpPr>
        <p:spPr>
          <a:xfrm>
            <a:off x="621804" y="3501008"/>
            <a:ext cx="3672408" cy="3600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Применения</a:t>
            </a:r>
          </a:p>
        </p:txBody>
      </p:sp>
      <p:sp>
        <p:nvSpPr>
          <p:cNvPr id="71" name="Rounded Rectangle 70"/>
          <p:cNvSpPr/>
          <p:nvPr/>
        </p:nvSpPr>
        <p:spPr>
          <a:xfrm>
            <a:off x="621804" y="4869160"/>
            <a:ext cx="3672408"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Элементы применения</a:t>
            </a:r>
            <a:endParaRPr lang="ru-RU" sz="1600" dirty="0">
              <a:solidFill>
                <a:schemeClr val="tx1"/>
              </a:solidFill>
            </a:endParaRPr>
          </a:p>
        </p:txBody>
      </p:sp>
      <p:sp>
        <p:nvSpPr>
          <p:cNvPr id="72" name="Rounded Rectangle 71"/>
          <p:cNvSpPr/>
          <p:nvPr/>
        </p:nvSpPr>
        <p:spPr>
          <a:xfrm>
            <a:off x="4438228" y="4869160"/>
            <a:ext cx="266429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 </a:t>
            </a:r>
          </a:p>
        </p:txBody>
      </p:sp>
      <p:sp>
        <p:nvSpPr>
          <p:cNvPr id="73" name="Content Placeholder 31"/>
          <p:cNvSpPr txBox="1">
            <a:spLocks/>
          </p:cNvSpPr>
          <p:nvPr/>
        </p:nvSpPr>
        <p:spPr>
          <a:xfrm>
            <a:off x="117748" y="4869160"/>
            <a:ext cx="432048" cy="3600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20000"/>
          </a:bodyPr>
          <a:lst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lt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lt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lt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9pPr>
          </a:lstStyle>
          <a:p>
            <a:pPr marL="0" indent="0" algn="ctr">
              <a:buFont typeface="Wingdings" pitchFamily="2" charset="2"/>
              <a:buNone/>
            </a:pPr>
            <a:r>
              <a:rPr lang="ru-RU" smtClean="0"/>
              <a:t> +</a:t>
            </a:r>
            <a:endParaRPr lang="ru-RU" dirty="0" smtClean="0"/>
          </a:p>
        </p:txBody>
      </p:sp>
      <p:sp>
        <p:nvSpPr>
          <p:cNvPr id="74" name="Rounded Rectangle 73"/>
          <p:cNvSpPr/>
          <p:nvPr/>
        </p:nvSpPr>
        <p:spPr>
          <a:xfrm>
            <a:off x="7174532" y="4869160"/>
            <a:ext cx="360040" cy="3600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75" name="Down Arrow 74"/>
          <p:cNvSpPr/>
          <p:nvPr/>
        </p:nvSpPr>
        <p:spPr>
          <a:xfrm>
            <a:off x="4078188" y="4941168"/>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76" name="Down Arrow 75"/>
          <p:cNvSpPr/>
          <p:nvPr/>
        </p:nvSpPr>
        <p:spPr>
          <a:xfrm>
            <a:off x="6886500" y="4941168"/>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77" name="Rounded Rectangle 76"/>
          <p:cNvSpPr/>
          <p:nvPr/>
        </p:nvSpPr>
        <p:spPr>
          <a:xfrm>
            <a:off x="621804" y="4437112"/>
            <a:ext cx="3672408" cy="3600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Кросс референс</a:t>
            </a:r>
          </a:p>
        </p:txBody>
      </p:sp>
      <p:sp>
        <p:nvSpPr>
          <p:cNvPr id="78" name="Rounded Rectangle 77"/>
          <p:cNvSpPr/>
          <p:nvPr/>
        </p:nvSpPr>
        <p:spPr>
          <a:xfrm>
            <a:off x="0" y="5877272"/>
            <a:ext cx="1080120"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Назад</a:t>
            </a:r>
          </a:p>
        </p:txBody>
      </p:sp>
      <p:sp>
        <p:nvSpPr>
          <p:cNvPr id="84" name="Rounded Rectangle 83"/>
          <p:cNvSpPr/>
          <p:nvPr/>
        </p:nvSpPr>
        <p:spPr>
          <a:xfrm>
            <a:off x="621804" y="5733256"/>
            <a:ext cx="3672408" cy="28803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Эл-ты групп продукций</a:t>
            </a:r>
            <a:endParaRPr lang="ru-RU" sz="1600" dirty="0">
              <a:solidFill>
                <a:schemeClr val="tx1"/>
              </a:solidFill>
            </a:endParaRPr>
          </a:p>
        </p:txBody>
      </p:sp>
      <p:sp>
        <p:nvSpPr>
          <p:cNvPr id="85" name="Rounded Rectangle 84"/>
          <p:cNvSpPr/>
          <p:nvPr/>
        </p:nvSpPr>
        <p:spPr>
          <a:xfrm>
            <a:off x="4438228" y="5661248"/>
            <a:ext cx="266429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 </a:t>
            </a:r>
          </a:p>
        </p:txBody>
      </p:sp>
      <p:sp>
        <p:nvSpPr>
          <p:cNvPr id="86" name="Content Placeholder 31"/>
          <p:cNvSpPr txBox="1">
            <a:spLocks/>
          </p:cNvSpPr>
          <p:nvPr/>
        </p:nvSpPr>
        <p:spPr>
          <a:xfrm>
            <a:off x="189756" y="5589240"/>
            <a:ext cx="432048" cy="3600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20000"/>
          </a:bodyPr>
          <a:lst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lt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lt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lt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9pPr>
          </a:lstStyle>
          <a:p>
            <a:pPr marL="0" indent="0" algn="ctr">
              <a:buFont typeface="Wingdings" pitchFamily="2" charset="2"/>
              <a:buNone/>
            </a:pPr>
            <a:r>
              <a:rPr lang="ru-RU" dirty="0" smtClean="0"/>
              <a:t> +</a:t>
            </a:r>
          </a:p>
        </p:txBody>
      </p:sp>
      <p:sp>
        <p:nvSpPr>
          <p:cNvPr id="87" name="Rounded Rectangle 86"/>
          <p:cNvSpPr/>
          <p:nvPr/>
        </p:nvSpPr>
        <p:spPr>
          <a:xfrm>
            <a:off x="7174532" y="5733256"/>
            <a:ext cx="360040" cy="3600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88" name="Rounded Rectangle 87"/>
          <p:cNvSpPr/>
          <p:nvPr/>
        </p:nvSpPr>
        <p:spPr>
          <a:xfrm>
            <a:off x="621804" y="5301208"/>
            <a:ext cx="3672408" cy="28803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Группа / категория продукций</a:t>
            </a:r>
          </a:p>
        </p:txBody>
      </p:sp>
    </p:spTree>
    <p:extLst>
      <p:ext uri="{BB962C8B-B14F-4D97-AF65-F5344CB8AC3E}">
        <p14:creationId xmlns:p14="http://schemas.microsoft.com/office/powerpoint/2010/main" val="69801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476672"/>
            <a:ext cx="11305256" cy="504056"/>
          </a:xfrm>
        </p:spPr>
        <p:txBody>
          <a:bodyPr>
            <a:normAutofit fontScale="90000"/>
          </a:bodyPr>
          <a:lstStyle/>
          <a:p>
            <a:r>
              <a:rPr lang="ru-RU" dirty="0" smtClean="0"/>
              <a:t>Формат </a:t>
            </a:r>
            <a:r>
              <a:rPr lang="en-US" dirty="0" smtClean="0"/>
              <a:t>(</a:t>
            </a:r>
            <a:r>
              <a:rPr lang="ru-RU" dirty="0" smtClean="0"/>
              <a:t>общий) создания элемента </a:t>
            </a:r>
            <a:r>
              <a:rPr lang="en-US" dirty="0" smtClean="0"/>
              <a:t>[</a:t>
            </a:r>
            <a:r>
              <a:rPr lang="ru-RU" sz="1800" dirty="0" smtClean="0"/>
              <a:t>Медиа</a:t>
            </a:r>
            <a:r>
              <a:rPr lang="en-US" sz="1800" dirty="0" smtClean="0"/>
              <a:t> /</a:t>
            </a:r>
            <a:r>
              <a:rPr lang="ru-RU" sz="1800" dirty="0" smtClean="0"/>
              <a:t> </a:t>
            </a:r>
            <a:r>
              <a:rPr lang="en-US" sz="1800" dirty="0" smtClean="0"/>
              <a:t>Visuals / </a:t>
            </a:r>
            <a:r>
              <a:rPr lang="ru-RU" sz="1800" dirty="0" smtClean="0"/>
              <a:t>Мультимедиа</a:t>
            </a:r>
            <a:r>
              <a:rPr lang="en-US" sz="1800" dirty="0" smtClean="0"/>
              <a:t> TAB-</a:t>
            </a:r>
            <a:r>
              <a:rPr lang="ru-RU" sz="1800" dirty="0" smtClean="0"/>
              <a:t>4 </a:t>
            </a:r>
            <a:r>
              <a:rPr lang="ru-RU" dirty="0" smtClean="0"/>
              <a:t>+++</a:t>
            </a:r>
            <a:r>
              <a:rPr lang="en-US" dirty="0" smtClean="0"/>
              <a:t>]</a:t>
            </a:r>
            <a:endParaRPr lang="ru-RU" dirty="0"/>
          </a:p>
        </p:txBody>
      </p:sp>
      <p:sp>
        <p:nvSpPr>
          <p:cNvPr id="4" name="Rounded Rectangle 3"/>
          <p:cNvSpPr/>
          <p:nvPr/>
        </p:nvSpPr>
        <p:spPr>
          <a:xfrm>
            <a:off x="7534572" y="1124744"/>
            <a:ext cx="2160240"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121451022</a:t>
            </a:r>
            <a:endParaRPr lang="ru-RU" dirty="0" smtClean="0">
              <a:solidFill>
                <a:schemeClr val="tx1"/>
              </a:solidFill>
            </a:endParaRPr>
          </a:p>
        </p:txBody>
      </p:sp>
      <p:sp>
        <p:nvSpPr>
          <p:cNvPr id="5" name="Rounded Rectangle 4"/>
          <p:cNvSpPr/>
          <p:nvPr/>
        </p:nvSpPr>
        <p:spPr>
          <a:xfrm>
            <a:off x="189756" y="1124744"/>
            <a:ext cx="496855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277740A</a:t>
            </a:r>
            <a:endParaRPr lang="ru-RU" sz="2000" b="1" dirty="0">
              <a:solidFill>
                <a:schemeClr val="tx1"/>
              </a:solidFill>
            </a:endParaRPr>
          </a:p>
        </p:txBody>
      </p:sp>
      <p:sp>
        <p:nvSpPr>
          <p:cNvPr id="7" name="Rounded Rectangle 6"/>
          <p:cNvSpPr/>
          <p:nvPr/>
        </p:nvSpPr>
        <p:spPr>
          <a:xfrm>
            <a:off x="9766820" y="1124744"/>
            <a:ext cx="1080120"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ACTIVE</a:t>
            </a:r>
            <a:endParaRPr lang="ru-RU" dirty="0" smtClean="0">
              <a:solidFill>
                <a:schemeClr val="tx1"/>
              </a:solidFill>
            </a:endParaRPr>
          </a:p>
        </p:txBody>
      </p:sp>
      <p:sp>
        <p:nvSpPr>
          <p:cNvPr id="10" name="Rounded Rectangle 9"/>
          <p:cNvSpPr/>
          <p:nvPr/>
        </p:nvSpPr>
        <p:spPr>
          <a:xfrm>
            <a:off x="11278988" y="1124744"/>
            <a:ext cx="792088"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a:t>
            </a:r>
            <a:endParaRPr lang="ru-RU" dirty="0" smtClean="0">
              <a:solidFill>
                <a:schemeClr val="tx1"/>
              </a:solidFill>
            </a:endParaRPr>
          </a:p>
        </p:txBody>
      </p:sp>
      <p:sp>
        <p:nvSpPr>
          <p:cNvPr id="12" name="Rounded Rectangle 11"/>
          <p:cNvSpPr/>
          <p:nvPr/>
        </p:nvSpPr>
        <p:spPr>
          <a:xfrm>
            <a:off x="11567020" y="476672"/>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19" name="Rounded Rectangle 18"/>
          <p:cNvSpPr/>
          <p:nvPr/>
        </p:nvSpPr>
        <p:spPr>
          <a:xfrm>
            <a:off x="4654252" y="1628800"/>
            <a:ext cx="3744416" cy="50405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Открыт или переташите файл </a:t>
            </a:r>
          </a:p>
        </p:txBody>
      </p:sp>
      <p:sp>
        <p:nvSpPr>
          <p:cNvPr id="30" name="Rounded Rectangle 29"/>
          <p:cNvSpPr/>
          <p:nvPr/>
        </p:nvSpPr>
        <p:spPr>
          <a:xfrm>
            <a:off x="5446340" y="1124744"/>
            <a:ext cx="1800200"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WIT (BRAND)</a:t>
            </a:r>
            <a:endParaRPr lang="ru-RU" dirty="0" smtClean="0">
              <a:solidFill>
                <a:schemeClr val="tx1"/>
              </a:solidFill>
            </a:endParaRPr>
          </a:p>
        </p:txBody>
      </p:sp>
      <p:sp>
        <p:nvSpPr>
          <p:cNvPr id="31" name="Down Arrow 30"/>
          <p:cNvSpPr/>
          <p:nvPr/>
        </p:nvSpPr>
        <p:spPr>
          <a:xfrm>
            <a:off x="7102524" y="1196752"/>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2" name="Content Placeholder 31"/>
          <p:cNvSpPr>
            <a:spLocks noGrp="1"/>
          </p:cNvSpPr>
          <p:nvPr>
            <p:ph idx="1"/>
          </p:nvPr>
        </p:nvSpPr>
        <p:spPr>
          <a:xfrm>
            <a:off x="45740" y="2420888"/>
            <a:ext cx="432048" cy="3600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marL="0" indent="0" algn="ctr">
              <a:buNone/>
            </a:pPr>
            <a:r>
              <a:rPr lang="ru-RU" dirty="0" smtClean="0"/>
              <a:t> +</a:t>
            </a:r>
          </a:p>
        </p:txBody>
      </p:sp>
      <p:sp>
        <p:nvSpPr>
          <p:cNvPr id="33" name="Rounded Rectangle 32"/>
          <p:cNvSpPr/>
          <p:nvPr/>
        </p:nvSpPr>
        <p:spPr>
          <a:xfrm>
            <a:off x="11062964" y="2348880"/>
            <a:ext cx="360040" cy="3600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36" name="Content Placeholder 31"/>
          <p:cNvSpPr txBox="1">
            <a:spLocks/>
          </p:cNvSpPr>
          <p:nvPr/>
        </p:nvSpPr>
        <p:spPr>
          <a:xfrm>
            <a:off x="25843" y="3068960"/>
            <a:ext cx="432048" cy="3600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20000"/>
          </a:bodyPr>
          <a:lst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lt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lt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lt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9pPr>
          </a:lstStyle>
          <a:p>
            <a:pPr marL="0" indent="0" algn="ctr">
              <a:buFont typeface="Wingdings" pitchFamily="2" charset="2"/>
              <a:buNone/>
            </a:pPr>
            <a:r>
              <a:rPr lang="ru-RU" smtClean="0"/>
              <a:t> +</a:t>
            </a:r>
            <a:endParaRPr lang="ru-RU" dirty="0" smtClean="0"/>
          </a:p>
        </p:txBody>
      </p:sp>
      <p:sp>
        <p:nvSpPr>
          <p:cNvPr id="37" name="Rounded Rectangle 36"/>
          <p:cNvSpPr/>
          <p:nvPr/>
        </p:nvSpPr>
        <p:spPr>
          <a:xfrm>
            <a:off x="11062964" y="2996952"/>
            <a:ext cx="360040" cy="3600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40" name="Content Placeholder 31"/>
          <p:cNvSpPr txBox="1">
            <a:spLocks/>
          </p:cNvSpPr>
          <p:nvPr/>
        </p:nvSpPr>
        <p:spPr>
          <a:xfrm>
            <a:off x="4822" y="3717032"/>
            <a:ext cx="432048" cy="3600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20000"/>
          </a:bodyPr>
          <a:lst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lt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lt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lt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9pPr>
          </a:lstStyle>
          <a:p>
            <a:pPr marL="0" indent="0" algn="ctr">
              <a:buFont typeface="Wingdings" pitchFamily="2" charset="2"/>
              <a:buNone/>
            </a:pPr>
            <a:r>
              <a:rPr lang="ru-RU" smtClean="0"/>
              <a:t> +</a:t>
            </a:r>
            <a:endParaRPr lang="ru-RU" dirty="0" smtClean="0"/>
          </a:p>
        </p:txBody>
      </p:sp>
      <p:sp>
        <p:nvSpPr>
          <p:cNvPr id="54" name="Rounded Rectangle 53"/>
          <p:cNvSpPr/>
          <p:nvPr/>
        </p:nvSpPr>
        <p:spPr>
          <a:xfrm>
            <a:off x="9334772" y="5733256"/>
            <a:ext cx="1080120"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Отмена</a:t>
            </a:r>
          </a:p>
        </p:txBody>
      </p:sp>
      <p:sp>
        <p:nvSpPr>
          <p:cNvPr id="55" name="Rounded Rectangle 54"/>
          <p:cNvSpPr/>
          <p:nvPr/>
        </p:nvSpPr>
        <p:spPr>
          <a:xfrm>
            <a:off x="10702924" y="5733256"/>
            <a:ext cx="108012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Save</a:t>
            </a:r>
            <a:endParaRPr lang="ru-RU" dirty="0" smtClean="0">
              <a:solidFill>
                <a:schemeClr val="tx1"/>
              </a:solidFill>
            </a:endParaRPr>
          </a:p>
        </p:txBody>
      </p:sp>
      <p:sp>
        <p:nvSpPr>
          <p:cNvPr id="59" name="Down Arrow 58"/>
          <p:cNvSpPr/>
          <p:nvPr/>
        </p:nvSpPr>
        <p:spPr>
          <a:xfrm>
            <a:off x="4294212" y="1772816"/>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8" name="Rounded Rectangle 67"/>
          <p:cNvSpPr/>
          <p:nvPr/>
        </p:nvSpPr>
        <p:spPr>
          <a:xfrm>
            <a:off x="621804" y="1700808"/>
            <a:ext cx="3672408" cy="36004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Выбор типа файл / фото / видео</a:t>
            </a:r>
          </a:p>
        </p:txBody>
      </p:sp>
      <p:sp>
        <p:nvSpPr>
          <p:cNvPr id="73" name="Content Placeholder 31"/>
          <p:cNvSpPr txBox="1">
            <a:spLocks/>
          </p:cNvSpPr>
          <p:nvPr/>
        </p:nvSpPr>
        <p:spPr>
          <a:xfrm>
            <a:off x="0" y="4293096"/>
            <a:ext cx="432048" cy="3600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20000"/>
          </a:bodyPr>
          <a:lst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lt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lt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lt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9pPr>
          </a:lstStyle>
          <a:p>
            <a:pPr marL="0" indent="0" algn="ctr">
              <a:buFont typeface="Wingdings" pitchFamily="2" charset="2"/>
              <a:buNone/>
            </a:pPr>
            <a:r>
              <a:rPr lang="ru-RU" smtClean="0"/>
              <a:t> +</a:t>
            </a:r>
            <a:endParaRPr lang="ru-RU" dirty="0" smtClean="0"/>
          </a:p>
        </p:txBody>
      </p:sp>
      <p:sp>
        <p:nvSpPr>
          <p:cNvPr id="78" name="Rounded Rectangle 77"/>
          <p:cNvSpPr/>
          <p:nvPr/>
        </p:nvSpPr>
        <p:spPr>
          <a:xfrm>
            <a:off x="0" y="5877272"/>
            <a:ext cx="1080120"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Назад</a:t>
            </a:r>
          </a:p>
        </p:txBody>
      </p:sp>
      <p:sp>
        <p:nvSpPr>
          <p:cNvPr id="86" name="Content Placeholder 31"/>
          <p:cNvSpPr txBox="1">
            <a:spLocks/>
          </p:cNvSpPr>
          <p:nvPr/>
        </p:nvSpPr>
        <p:spPr>
          <a:xfrm>
            <a:off x="13768" y="4941168"/>
            <a:ext cx="432048" cy="36004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85000" lnSpcReduction="20000"/>
          </a:bodyPr>
          <a:lst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lt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lt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lt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lt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lt1"/>
                </a:solidFill>
                <a:latin typeface="+mn-lt"/>
                <a:ea typeface="+mn-ea"/>
                <a:cs typeface="+mn-cs"/>
              </a:defRPr>
            </a:lvl9pPr>
          </a:lstStyle>
          <a:p>
            <a:pPr marL="0" indent="0" algn="ctr">
              <a:buFont typeface="Wingdings" pitchFamily="2" charset="2"/>
              <a:buNone/>
            </a:pPr>
            <a:r>
              <a:rPr lang="ru-RU" dirty="0" smtClean="0"/>
              <a:t> +</a:t>
            </a:r>
          </a:p>
        </p:txBody>
      </p:sp>
      <p:sp>
        <p:nvSpPr>
          <p:cNvPr id="46" name="Rounded Rectangle 45"/>
          <p:cNvSpPr/>
          <p:nvPr/>
        </p:nvSpPr>
        <p:spPr>
          <a:xfrm>
            <a:off x="621804" y="2348880"/>
            <a:ext cx="10369152" cy="43204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smtClean="0">
                <a:solidFill>
                  <a:schemeClr val="tx1"/>
                </a:solidFill>
              </a:rPr>
              <a:t>Фото   </a:t>
            </a:r>
            <a:r>
              <a:rPr lang="en-US" dirty="0" smtClean="0">
                <a:solidFill>
                  <a:schemeClr val="tx1"/>
                </a:solidFill>
              </a:rPr>
              <a:t>| </a:t>
            </a:r>
            <a:r>
              <a:rPr lang="ru-RU" dirty="0" smtClean="0">
                <a:solidFill>
                  <a:schemeClr val="tx1"/>
                </a:solidFill>
              </a:rPr>
              <a:t>     </a:t>
            </a:r>
            <a:r>
              <a:rPr lang="en-US" dirty="0" smtClean="0">
                <a:solidFill>
                  <a:schemeClr val="tx1"/>
                </a:solidFill>
              </a:rPr>
              <a:t>ID </a:t>
            </a:r>
            <a:r>
              <a:rPr lang="ru-RU" dirty="0" smtClean="0">
                <a:solidFill>
                  <a:schemeClr val="tx1"/>
                </a:solidFill>
              </a:rPr>
              <a:t>   </a:t>
            </a:r>
            <a:r>
              <a:rPr lang="en-US" dirty="0" smtClean="0">
                <a:solidFill>
                  <a:schemeClr val="tx1"/>
                </a:solidFill>
              </a:rPr>
              <a:t>|</a:t>
            </a:r>
            <a:r>
              <a:rPr lang="ru-RU" dirty="0" smtClean="0">
                <a:solidFill>
                  <a:schemeClr val="tx1"/>
                </a:solidFill>
              </a:rPr>
              <a:t> </a:t>
            </a:r>
            <a:r>
              <a:rPr lang="en-US" dirty="0" smtClean="0">
                <a:solidFill>
                  <a:schemeClr val="tx1"/>
                </a:solidFill>
              </a:rPr>
              <a:t>File Name</a:t>
            </a:r>
            <a:r>
              <a:rPr lang="ru-RU" dirty="0" smtClean="0">
                <a:solidFill>
                  <a:schemeClr val="tx1"/>
                </a:solidFill>
              </a:rPr>
              <a:t> </a:t>
            </a:r>
            <a:r>
              <a:rPr lang="en-US" dirty="0" smtClean="0">
                <a:solidFill>
                  <a:schemeClr val="tx1"/>
                </a:solidFill>
              </a:rPr>
              <a:t>| </a:t>
            </a:r>
            <a:r>
              <a:rPr lang="ru-RU" dirty="0" smtClean="0">
                <a:solidFill>
                  <a:schemeClr val="tx1"/>
                </a:solidFill>
              </a:rPr>
              <a:t>  </a:t>
            </a:r>
            <a:r>
              <a:rPr lang="en-US" dirty="0" smtClean="0">
                <a:solidFill>
                  <a:schemeClr val="tx1"/>
                </a:solidFill>
              </a:rPr>
              <a:t>File Type| Asset Type | Language |</a:t>
            </a:r>
            <a:r>
              <a:rPr lang="ru-RU" dirty="0" smtClean="0">
                <a:solidFill>
                  <a:schemeClr val="tx1"/>
                </a:solidFill>
              </a:rPr>
              <a:t> </a:t>
            </a:r>
            <a:r>
              <a:rPr lang="en-US" dirty="0" smtClean="0">
                <a:solidFill>
                  <a:schemeClr val="tx1"/>
                </a:solidFill>
              </a:rPr>
              <a:t>File Description</a:t>
            </a:r>
            <a:r>
              <a:rPr lang="ru-RU" dirty="0" smtClean="0">
                <a:solidFill>
                  <a:schemeClr val="tx1"/>
                </a:solidFill>
              </a:rPr>
              <a:t> </a:t>
            </a:r>
            <a:r>
              <a:rPr lang="en-US" dirty="0" smtClean="0">
                <a:solidFill>
                  <a:schemeClr val="tx1"/>
                </a:solidFill>
              </a:rPr>
              <a:t>| </a:t>
            </a:r>
            <a:r>
              <a:rPr lang="en-US" dirty="0">
                <a:solidFill>
                  <a:schemeClr val="tx1"/>
                </a:solidFill>
              </a:rPr>
              <a:t>Source | </a:t>
            </a:r>
            <a:r>
              <a:rPr lang="ru-RU" dirty="0">
                <a:solidFill>
                  <a:schemeClr val="tx1"/>
                </a:solidFill>
              </a:rPr>
              <a:t>Комментария</a:t>
            </a:r>
          </a:p>
        </p:txBody>
      </p:sp>
      <p:sp>
        <p:nvSpPr>
          <p:cNvPr id="49" name="Rounded Rectangle 48"/>
          <p:cNvSpPr/>
          <p:nvPr/>
        </p:nvSpPr>
        <p:spPr>
          <a:xfrm>
            <a:off x="549796" y="4941168"/>
            <a:ext cx="10369152" cy="43204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200" dirty="0" smtClean="0">
                <a:solidFill>
                  <a:schemeClr val="tx1"/>
                </a:solidFill>
              </a:rPr>
              <a:t>Фото   </a:t>
            </a:r>
            <a:r>
              <a:rPr lang="en-US" sz="1200" dirty="0" smtClean="0">
                <a:solidFill>
                  <a:schemeClr val="tx1"/>
                </a:solidFill>
              </a:rPr>
              <a:t>          | </a:t>
            </a:r>
            <a:r>
              <a:rPr lang="ru-RU" sz="1200" dirty="0" smtClean="0">
                <a:solidFill>
                  <a:schemeClr val="tx1"/>
                </a:solidFill>
              </a:rPr>
              <a:t>     </a:t>
            </a:r>
            <a:r>
              <a:rPr lang="en-US" sz="1200" dirty="0" smtClean="0">
                <a:solidFill>
                  <a:schemeClr val="tx1"/>
                </a:solidFill>
              </a:rPr>
              <a:t>ID </a:t>
            </a:r>
            <a:r>
              <a:rPr lang="ru-RU" sz="1200" dirty="0" smtClean="0">
                <a:solidFill>
                  <a:schemeClr val="tx1"/>
                </a:solidFill>
              </a:rPr>
              <a:t>   </a:t>
            </a:r>
            <a:r>
              <a:rPr lang="en-US" sz="1200" dirty="0" smtClean="0">
                <a:solidFill>
                  <a:schemeClr val="tx1"/>
                </a:solidFill>
              </a:rPr>
              <a:t>         |</a:t>
            </a:r>
            <a:r>
              <a:rPr lang="ru-RU" sz="1200" dirty="0" smtClean="0">
                <a:solidFill>
                  <a:schemeClr val="tx1"/>
                </a:solidFill>
              </a:rPr>
              <a:t> </a:t>
            </a:r>
            <a:r>
              <a:rPr lang="en-US" sz="1200" dirty="0" smtClean="0">
                <a:solidFill>
                  <a:schemeClr val="tx1"/>
                </a:solidFill>
              </a:rPr>
              <a:t> </a:t>
            </a:r>
            <a:r>
              <a:rPr lang="ru-RU" sz="1200" dirty="0" smtClean="0">
                <a:solidFill>
                  <a:schemeClr val="tx1"/>
                </a:solidFill>
              </a:rPr>
              <a:t>      Реф №</a:t>
            </a:r>
            <a:r>
              <a:rPr lang="en-US" sz="1200" dirty="0" smtClean="0">
                <a:solidFill>
                  <a:schemeClr val="tx1"/>
                </a:solidFill>
              </a:rPr>
              <a:t> </a:t>
            </a:r>
            <a:r>
              <a:rPr lang="ru-RU" sz="1200" dirty="0" smtClean="0">
                <a:solidFill>
                  <a:schemeClr val="tx1"/>
                </a:solidFill>
              </a:rPr>
              <a:t>  </a:t>
            </a:r>
            <a:r>
              <a:rPr lang="en-US" sz="1200" dirty="0" smtClean="0">
                <a:solidFill>
                  <a:schemeClr val="tx1"/>
                </a:solidFill>
              </a:rPr>
              <a:t> </a:t>
            </a:r>
            <a:r>
              <a:rPr lang="ru-RU" sz="1200" dirty="0" smtClean="0">
                <a:solidFill>
                  <a:schemeClr val="tx1"/>
                </a:solidFill>
              </a:rPr>
              <a:t>   </a:t>
            </a:r>
            <a:r>
              <a:rPr lang="en-US" sz="1200" dirty="0" smtClean="0">
                <a:solidFill>
                  <a:schemeClr val="tx1"/>
                </a:solidFill>
              </a:rPr>
              <a:t>              | MS Word  | </a:t>
            </a:r>
            <a:r>
              <a:rPr lang="en-US" sz="1200" dirty="0">
                <a:solidFill>
                  <a:schemeClr val="tx1"/>
                </a:solidFill>
              </a:rPr>
              <a:t> </a:t>
            </a:r>
            <a:r>
              <a:rPr lang="ru-RU" sz="1200" dirty="0" smtClean="0">
                <a:solidFill>
                  <a:schemeClr val="tx1"/>
                </a:solidFill>
              </a:rPr>
              <a:t>Описание                             </a:t>
            </a:r>
            <a:r>
              <a:rPr lang="en-US" sz="1200" dirty="0" smtClean="0">
                <a:solidFill>
                  <a:schemeClr val="tx1"/>
                </a:solidFill>
              </a:rPr>
              <a:t>                                                                              | </a:t>
            </a:r>
            <a:r>
              <a:rPr lang="ru-RU" sz="1200" dirty="0" smtClean="0">
                <a:solidFill>
                  <a:schemeClr val="tx1"/>
                </a:solidFill>
              </a:rPr>
              <a:t>Комментария</a:t>
            </a:r>
            <a:endParaRPr lang="ru-RU" sz="1200" dirty="0">
              <a:solidFill>
                <a:schemeClr val="tx1"/>
              </a:solidFill>
            </a:endParaRPr>
          </a:p>
        </p:txBody>
      </p:sp>
      <p:sp>
        <p:nvSpPr>
          <p:cNvPr id="50" name="Rounded Rectangle 49"/>
          <p:cNvSpPr/>
          <p:nvPr/>
        </p:nvSpPr>
        <p:spPr>
          <a:xfrm>
            <a:off x="621804" y="2996952"/>
            <a:ext cx="10369152" cy="43204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smtClean="0">
                <a:solidFill>
                  <a:schemeClr val="tx1"/>
                </a:solidFill>
              </a:rPr>
              <a:t>   </a:t>
            </a:r>
            <a:r>
              <a:rPr lang="ru-RU" dirty="0">
                <a:solidFill>
                  <a:schemeClr val="tx1"/>
                </a:solidFill>
              </a:rPr>
              <a:t> </a:t>
            </a:r>
            <a:r>
              <a:rPr lang="ru-RU" dirty="0" smtClean="0">
                <a:solidFill>
                  <a:schemeClr val="tx1"/>
                </a:solidFill>
              </a:rPr>
              <a:t>         </a:t>
            </a:r>
            <a:r>
              <a:rPr lang="en-US" dirty="0">
                <a:solidFill>
                  <a:schemeClr val="tx1"/>
                </a:solidFill>
              </a:rPr>
              <a:t>|</a:t>
            </a:r>
            <a:r>
              <a:rPr lang="ru-RU" dirty="0" smtClean="0">
                <a:solidFill>
                  <a:schemeClr val="tx1"/>
                </a:solidFill>
              </a:rPr>
              <a:t> </a:t>
            </a:r>
            <a:r>
              <a:rPr lang="ru-RU" sz="1200" dirty="0" smtClean="0">
                <a:solidFill>
                  <a:schemeClr val="tx1"/>
                </a:solidFill>
              </a:rPr>
              <a:t>125221 </a:t>
            </a:r>
            <a:r>
              <a:rPr lang="en-US" sz="1200" dirty="0">
                <a:solidFill>
                  <a:schemeClr val="tx1"/>
                </a:solidFill>
              </a:rPr>
              <a:t> </a:t>
            </a:r>
            <a:r>
              <a:rPr lang="en-US" sz="1200" dirty="0" smtClean="0">
                <a:solidFill>
                  <a:schemeClr val="tx1"/>
                </a:solidFill>
              </a:rPr>
              <a:t>  |</a:t>
            </a:r>
            <a:r>
              <a:rPr lang="ru-RU" sz="1200" dirty="0" smtClean="0">
                <a:solidFill>
                  <a:schemeClr val="tx1"/>
                </a:solidFill>
              </a:rPr>
              <a:t>277740</a:t>
            </a:r>
            <a:r>
              <a:rPr lang="en-US" sz="1200" dirty="0" err="1" smtClean="0">
                <a:solidFill>
                  <a:schemeClr val="tx1"/>
                </a:solidFill>
              </a:rPr>
              <a:t>A_snx</a:t>
            </a:r>
            <a:r>
              <a:rPr lang="en-US" sz="1200" dirty="0" smtClean="0">
                <a:solidFill>
                  <a:schemeClr val="tx1"/>
                </a:solidFill>
              </a:rPr>
              <a:t>       | </a:t>
            </a:r>
            <a:r>
              <a:rPr lang="ru-RU" sz="1200" dirty="0" smtClean="0">
                <a:solidFill>
                  <a:schemeClr val="tx1"/>
                </a:solidFill>
              </a:rPr>
              <a:t>  </a:t>
            </a:r>
            <a:r>
              <a:rPr lang="en-US" sz="1200" dirty="0" smtClean="0">
                <a:solidFill>
                  <a:schemeClr val="tx1"/>
                </a:solidFill>
              </a:rPr>
              <a:t>jpg</a:t>
            </a:r>
            <a:r>
              <a:rPr lang="ru-RU" sz="1200" dirty="0" smtClean="0">
                <a:solidFill>
                  <a:schemeClr val="tx1"/>
                </a:solidFill>
              </a:rPr>
              <a:t>   </a:t>
            </a:r>
            <a:r>
              <a:rPr lang="en-US" sz="1200" dirty="0" smtClean="0">
                <a:solidFill>
                  <a:schemeClr val="tx1"/>
                </a:solidFill>
              </a:rPr>
              <a:t>                   | DRW                       | English |             Valve Body U660E – 6 Solenoids and …..      | </a:t>
            </a:r>
            <a:r>
              <a:rPr lang="ru-RU" sz="800" dirty="0" smtClean="0">
                <a:solidFill>
                  <a:schemeClr val="tx1"/>
                </a:solidFill>
              </a:rPr>
              <a:t>Фото из сайта соннэкса</a:t>
            </a:r>
            <a:endParaRPr lang="ru-RU" sz="800" dirty="0">
              <a:solidFill>
                <a:schemeClr val="tx1"/>
              </a:solidFill>
            </a:endParaRPr>
          </a:p>
        </p:txBody>
      </p:sp>
      <p:sp>
        <p:nvSpPr>
          <p:cNvPr id="53" name="Rounded Rectangle 52"/>
          <p:cNvSpPr/>
          <p:nvPr/>
        </p:nvSpPr>
        <p:spPr>
          <a:xfrm>
            <a:off x="621804" y="3645024"/>
            <a:ext cx="10369152" cy="43204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200" dirty="0" smtClean="0">
                <a:solidFill>
                  <a:schemeClr val="tx1"/>
                </a:solidFill>
              </a:rPr>
              <a:t>Фото   </a:t>
            </a:r>
            <a:r>
              <a:rPr lang="en-US" sz="1200" dirty="0" smtClean="0">
                <a:solidFill>
                  <a:schemeClr val="tx1"/>
                </a:solidFill>
              </a:rPr>
              <a:t>       |  </a:t>
            </a:r>
            <a:r>
              <a:rPr lang="ru-RU" sz="1200" dirty="0" smtClean="0">
                <a:solidFill>
                  <a:schemeClr val="tx1"/>
                </a:solidFill>
              </a:rPr>
              <a:t>125222</a:t>
            </a:r>
            <a:r>
              <a:rPr lang="en-US" sz="1200" dirty="0" smtClean="0">
                <a:solidFill>
                  <a:schemeClr val="tx1"/>
                </a:solidFill>
              </a:rPr>
              <a:t>       |277740A_atp_vd           |mp4 </a:t>
            </a:r>
            <a:r>
              <a:rPr lang="ru-RU" sz="1200" dirty="0" smtClean="0">
                <a:solidFill>
                  <a:schemeClr val="tx1"/>
                </a:solidFill>
              </a:rPr>
              <a:t>   </a:t>
            </a:r>
            <a:r>
              <a:rPr lang="en-US" sz="1200" dirty="0" smtClean="0">
                <a:solidFill>
                  <a:schemeClr val="tx1"/>
                </a:solidFill>
              </a:rPr>
              <a:t>         | </a:t>
            </a:r>
            <a:r>
              <a:rPr lang="ru-RU" sz="1200" dirty="0" smtClean="0">
                <a:solidFill>
                  <a:schemeClr val="tx1"/>
                </a:solidFill>
              </a:rPr>
              <a:t>Видео о ремонте гидроблока                         </a:t>
            </a:r>
            <a:r>
              <a:rPr lang="en-US" sz="1200" dirty="0" smtClean="0">
                <a:solidFill>
                  <a:schemeClr val="tx1"/>
                </a:solidFill>
              </a:rPr>
              <a:t>                                               | </a:t>
            </a:r>
            <a:r>
              <a:rPr lang="ru-RU" sz="1200" dirty="0" smtClean="0">
                <a:solidFill>
                  <a:schemeClr val="tx1"/>
                </a:solidFill>
              </a:rPr>
              <a:t>Комментария</a:t>
            </a:r>
            <a:endParaRPr lang="ru-RU" sz="1200" dirty="0">
              <a:solidFill>
                <a:schemeClr val="tx1"/>
              </a:solidFill>
            </a:endParaRPr>
          </a:p>
        </p:txBody>
      </p:sp>
      <p:sp>
        <p:nvSpPr>
          <p:cNvPr id="56" name="Rounded Rectangle 55"/>
          <p:cNvSpPr/>
          <p:nvPr/>
        </p:nvSpPr>
        <p:spPr>
          <a:xfrm>
            <a:off x="621804" y="4293096"/>
            <a:ext cx="10369152" cy="43204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sz="1200" dirty="0">
                <a:solidFill>
                  <a:schemeClr val="tx1"/>
                </a:solidFill>
              </a:rPr>
              <a:t>Фото   </a:t>
            </a:r>
            <a:r>
              <a:rPr lang="en-US" sz="1200" dirty="0">
                <a:solidFill>
                  <a:schemeClr val="tx1"/>
                </a:solidFill>
              </a:rPr>
              <a:t>      </a:t>
            </a:r>
            <a:r>
              <a:rPr lang="en-US" sz="1200" dirty="0" smtClean="0">
                <a:solidFill>
                  <a:schemeClr val="tx1"/>
                </a:solidFill>
              </a:rPr>
              <a:t> | </a:t>
            </a:r>
            <a:r>
              <a:rPr lang="ru-RU" sz="1200" dirty="0" smtClean="0">
                <a:solidFill>
                  <a:schemeClr val="tx1"/>
                </a:solidFill>
              </a:rPr>
              <a:t>12522</a:t>
            </a:r>
            <a:r>
              <a:rPr lang="en-US" sz="1200" dirty="0" smtClean="0">
                <a:solidFill>
                  <a:schemeClr val="tx1"/>
                </a:solidFill>
              </a:rPr>
              <a:t>3         |277507PK-SNX               |PDF </a:t>
            </a:r>
            <a:r>
              <a:rPr lang="ru-RU" sz="1200" dirty="0" smtClean="0">
                <a:solidFill>
                  <a:schemeClr val="tx1"/>
                </a:solidFill>
              </a:rPr>
              <a:t>   </a:t>
            </a:r>
            <a:r>
              <a:rPr lang="en-US" sz="1200" dirty="0" smtClean="0">
                <a:solidFill>
                  <a:schemeClr val="tx1"/>
                </a:solidFill>
              </a:rPr>
              <a:t>         | </a:t>
            </a:r>
            <a:r>
              <a:rPr lang="ru-RU" sz="1200" dirty="0" smtClean="0">
                <a:solidFill>
                  <a:schemeClr val="tx1"/>
                </a:solidFill>
              </a:rPr>
              <a:t>Инструкция о применении                                                       </a:t>
            </a:r>
            <a:r>
              <a:rPr lang="en-US" sz="1200" dirty="0" smtClean="0">
                <a:solidFill>
                  <a:schemeClr val="tx1"/>
                </a:solidFill>
              </a:rPr>
              <a:t>                      | </a:t>
            </a:r>
            <a:r>
              <a:rPr lang="ru-RU" sz="1200" dirty="0">
                <a:solidFill>
                  <a:schemeClr val="tx1"/>
                </a:solidFill>
              </a:rPr>
              <a:t>Комментария</a:t>
            </a:r>
          </a:p>
        </p:txBody>
      </p:sp>
      <p:sp>
        <p:nvSpPr>
          <p:cNvPr id="3" name="Smiley Face 2"/>
          <p:cNvSpPr/>
          <p:nvPr/>
        </p:nvSpPr>
        <p:spPr>
          <a:xfrm>
            <a:off x="621804" y="2996952"/>
            <a:ext cx="360040" cy="360040"/>
          </a:xfrm>
          <a:prstGeom prst="smileyFac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Tree>
    <p:extLst>
      <p:ext uri="{BB962C8B-B14F-4D97-AF65-F5344CB8AC3E}">
        <p14:creationId xmlns:p14="http://schemas.microsoft.com/office/powerpoint/2010/main" val="245923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smtClean="0"/>
              <a:t>Формат загрузки справочников (общий)</a:t>
            </a:r>
            <a:endParaRPr lang="en-US" dirty="0"/>
          </a:p>
        </p:txBody>
      </p:sp>
      <p:sp>
        <p:nvSpPr>
          <p:cNvPr id="5" name="Rectangle 4"/>
          <p:cNvSpPr/>
          <p:nvPr/>
        </p:nvSpPr>
        <p:spPr>
          <a:xfrm>
            <a:off x="117749" y="980728"/>
            <a:ext cx="12071076" cy="518457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 name="Rounded Rectangle 5"/>
          <p:cNvSpPr/>
          <p:nvPr/>
        </p:nvSpPr>
        <p:spPr>
          <a:xfrm>
            <a:off x="765820" y="4365104"/>
            <a:ext cx="280831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Наименование</a:t>
            </a:r>
            <a:r>
              <a:rPr lang="en-US" dirty="0" smtClean="0">
                <a:solidFill>
                  <a:schemeClr val="tx1"/>
                </a:solidFill>
              </a:rPr>
              <a:t> </a:t>
            </a:r>
            <a:r>
              <a:rPr lang="ru-RU" dirty="0" smtClean="0">
                <a:solidFill>
                  <a:schemeClr val="tx1"/>
                </a:solidFill>
              </a:rPr>
              <a:t>харак-ки</a:t>
            </a:r>
          </a:p>
        </p:txBody>
      </p:sp>
      <p:sp>
        <p:nvSpPr>
          <p:cNvPr id="8" name="Rounded Rectangle 7"/>
          <p:cNvSpPr/>
          <p:nvPr/>
        </p:nvSpPr>
        <p:spPr>
          <a:xfrm>
            <a:off x="3718148" y="4365104"/>
            <a:ext cx="280831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Колонка № 1 (</a:t>
            </a:r>
            <a:r>
              <a:rPr lang="en-US" dirty="0" smtClean="0">
                <a:solidFill>
                  <a:schemeClr val="tx1"/>
                </a:solidFill>
              </a:rPr>
              <a:t>A)</a:t>
            </a:r>
            <a:endParaRPr lang="ru-RU" dirty="0" smtClean="0">
              <a:solidFill>
                <a:schemeClr val="tx1"/>
              </a:solidFill>
            </a:endParaRPr>
          </a:p>
        </p:txBody>
      </p:sp>
      <p:sp>
        <p:nvSpPr>
          <p:cNvPr id="11" name="Rounded Rectangle 10"/>
          <p:cNvSpPr/>
          <p:nvPr/>
        </p:nvSpPr>
        <p:spPr>
          <a:xfrm>
            <a:off x="261764" y="4365104"/>
            <a:ext cx="432048"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a:t>
            </a:r>
            <a:endParaRPr lang="ru-RU" dirty="0" smtClean="0"/>
          </a:p>
        </p:txBody>
      </p:sp>
      <p:sp>
        <p:nvSpPr>
          <p:cNvPr id="14" name="Rounded Rectangle 13"/>
          <p:cNvSpPr/>
          <p:nvPr/>
        </p:nvSpPr>
        <p:spPr>
          <a:xfrm>
            <a:off x="8254652" y="5373216"/>
            <a:ext cx="1512168"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Загрузить</a:t>
            </a:r>
          </a:p>
        </p:txBody>
      </p:sp>
      <p:sp>
        <p:nvSpPr>
          <p:cNvPr id="17" name="Rectangle 16"/>
          <p:cNvSpPr/>
          <p:nvPr/>
        </p:nvSpPr>
        <p:spPr>
          <a:xfrm>
            <a:off x="9118748" y="1628800"/>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9" name="Rounded Rectangle 18"/>
          <p:cNvSpPr/>
          <p:nvPr/>
        </p:nvSpPr>
        <p:spPr>
          <a:xfrm>
            <a:off x="261764" y="1052736"/>
            <a:ext cx="8280920" cy="100811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Перетащите файл(ы) сюда, чтобы начать или </a:t>
            </a:r>
            <a:br>
              <a:rPr lang="ru-RU" sz="1600" dirty="0">
                <a:solidFill>
                  <a:schemeClr val="tx1"/>
                </a:solidFill>
              </a:rPr>
            </a:br>
            <a:r>
              <a:rPr lang="ru-RU" sz="1600" dirty="0">
                <a:solidFill>
                  <a:schemeClr val="tx1"/>
                </a:solidFill>
              </a:rPr>
              <a:t>нажмите, чтобы просмотреть</a:t>
            </a:r>
          </a:p>
          <a:p>
            <a:pPr algn="ctr"/>
            <a:r>
              <a:rPr lang="ru-RU" sz="1600" dirty="0" smtClean="0">
                <a:solidFill>
                  <a:schemeClr val="tx1"/>
                </a:solidFill>
              </a:rPr>
              <a:t>(имя файла после выбора)</a:t>
            </a:r>
          </a:p>
        </p:txBody>
      </p:sp>
      <p:sp>
        <p:nvSpPr>
          <p:cNvPr id="22" name="Rounded Rectangle 21"/>
          <p:cNvSpPr/>
          <p:nvPr/>
        </p:nvSpPr>
        <p:spPr>
          <a:xfrm>
            <a:off x="9550796" y="2348880"/>
            <a:ext cx="1728192" cy="28803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r>
              <a:rPr lang="ru-RU" dirty="0" smtClean="0">
                <a:solidFill>
                  <a:schemeClr val="tx1"/>
                </a:solidFill>
              </a:rPr>
              <a:t>Сравнить</a:t>
            </a:r>
          </a:p>
        </p:txBody>
      </p:sp>
      <p:sp>
        <p:nvSpPr>
          <p:cNvPr id="24" name="Rounded Rectangle 23"/>
          <p:cNvSpPr/>
          <p:nvPr/>
        </p:nvSpPr>
        <p:spPr>
          <a:xfrm>
            <a:off x="9550796" y="1628800"/>
            <a:ext cx="1728192" cy="28803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Создать Новые</a:t>
            </a:r>
            <a:r>
              <a:rPr lang="ru-RU" dirty="0" smtClean="0">
                <a:solidFill>
                  <a:schemeClr val="tx1"/>
                </a:solidFill>
              </a:rPr>
              <a:t> </a:t>
            </a:r>
          </a:p>
        </p:txBody>
      </p:sp>
      <p:sp>
        <p:nvSpPr>
          <p:cNvPr id="25" name="Rounded Rectangle 24"/>
          <p:cNvSpPr/>
          <p:nvPr/>
        </p:nvSpPr>
        <p:spPr>
          <a:xfrm>
            <a:off x="9550796" y="1052736"/>
            <a:ext cx="720080"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Яз</a:t>
            </a:r>
          </a:p>
        </p:txBody>
      </p:sp>
      <p:sp>
        <p:nvSpPr>
          <p:cNvPr id="26" name="Rounded Rectangle 25"/>
          <p:cNvSpPr/>
          <p:nvPr/>
        </p:nvSpPr>
        <p:spPr>
          <a:xfrm>
            <a:off x="477788" y="2204864"/>
            <a:ext cx="3312368" cy="360040"/>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Наименование листа файла</a:t>
            </a:r>
            <a:endParaRPr lang="ru-RU" dirty="0">
              <a:solidFill>
                <a:schemeClr val="tx1"/>
              </a:solidFill>
            </a:endParaRPr>
          </a:p>
        </p:txBody>
      </p:sp>
      <p:sp>
        <p:nvSpPr>
          <p:cNvPr id="27" name="Rounded Rectangle 26"/>
          <p:cNvSpPr/>
          <p:nvPr/>
        </p:nvSpPr>
        <p:spPr>
          <a:xfrm>
            <a:off x="6454452" y="1412776"/>
            <a:ext cx="1008112" cy="36004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Open</a:t>
            </a:r>
            <a:endParaRPr lang="ru-RU" sz="1000" dirty="0" smtClean="0"/>
          </a:p>
        </p:txBody>
      </p:sp>
      <p:sp>
        <p:nvSpPr>
          <p:cNvPr id="28" name="Rounded Rectangle 27"/>
          <p:cNvSpPr/>
          <p:nvPr/>
        </p:nvSpPr>
        <p:spPr>
          <a:xfrm>
            <a:off x="9910836" y="5373216"/>
            <a:ext cx="158417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СТОП</a:t>
            </a:r>
            <a:endParaRPr lang="ru-RU" dirty="0"/>
          </a:p>
        </p:txBody>
      </p:sp>
      <p:sp>
        <p:nvSpPr>
          <p:cNvPr id="32" name="Up-Down Arrow 31"/>
          <p:cNvSpPr/>
          <p:nvPr/>
        </p:nvSpPr>
        <p:spPr>
          <a:xfrm>
            <a:off x="11711035" y="1340768"/>
            <a:ext cx="360041" cy="4752528"/>
          </a:xfrm>
          <a:prstGeom prst="up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3" name="Left-Right Arrow 32"/>
          <p:cNvSpPr/>
          <p:nvPr/>
        </p:nvSpPr>
        <p:spPr>
          <a:xfrm>
            <a:off x="189756" y="5805264"/>
            <a:ext cx="11377264" cy="288032"/>
          </a:xfrm>
          <a:prstGeom prst="lef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0" name="Rectangle 39"/>
          <p:cNvSpPr/>
          <p:nvPr/>
        </p:nvSpPr>
        <p:spPr>
          <a:xfrm>
            <a:off x="9118748" y="1988840"/>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1" name="Rounded Rectangle 40"/>
          <p:cNvSpPr/>
          <p:nvPr/>
        </p:nvSpPr>
        <p:spPr>
          <a:xfrm>
            <a:off x="6598468" y="4365104"/>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endParaRPr lang="ru-RU" b="1" dirty="0" smtClean="0"/>
          </a:p>
        </p:txBody>
      </p:sp>
      <p:sp>
        <p:nvSpPr>
          <p:cNvPr id="42" name="Down Arrow 41"/>
          <p:cNvSpPr/>
          <p:nvPr/>
        </p:nvSpPr>
        <p:spPr>
          <a:xfrm>
            <a:off x="3358108" y="4437112"/>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5" name="Rounded Rectangle 44"/>
          <p:cNvSpPr/>
          <p:nvPr/>
        </p:nvSpPr>
        <p:spPr>
          <a:xfrm>
            <a:off x="9550796" y="1988840"/>
            <a:ext cx="1728192" cy="28803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Перезаписать</a:t>
            </a:r>
            <a:r>
              <a:rPr lang="ru-RU" dirty="0" smtClean="0">
                <a:solidFill>
                  <a:schemeClr val="tx1"/>
                </a:solidFill>
              </a:rPr>
              <a:t> </a:t>
            </a:r>
          </a:p>
        </p:txBody>
      </p:sp>
      <p:cxnSp>
        <p:nvCxnSpPr>
          <p:cNvPr id="4" name="Straight Connector 3"/>
          <p:cNvCxnSpPr/>
          <p:nvPr/>
        </p:nvCxnSpPr>
        <p:spPr>
          <a:xfrm>
            <a:off x="8830716" y="980728"/>
            <a:ext cx="0" cy="18002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9118748" y="2348880"/>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7" name="Rounded Rectangle 46"/>
          <p:cNvSpPr/>
          <p:nvPr/>
        </p:nvSpPr>
        <p:spPr>
          <a:xfrm>
            <a:off x="5878388" y="2204864"/>
            <a:ext cx="1296144"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smtClean="0">
                <a:solidFill>
                  <a:schemeClr val="tx1"/>
                </a:solidFill>
              </a:rPr>
              <a:t>Начало № ряда</a:t>
            </a:r>
            <a:endParaRPr lang="ru-RU" sz="1200" dirty="0">
              <a:solidFill>
                <a:schemeClr val="tx1"/>
              </a:solidFill>
            </a:endParaRPr>
          </a:p>
        </p:txBody>
      </p:sp>
      <p:sp>
        <p:nvSpPr>
          <p:cNvPr id="48" name="Rounded Rectangle 47"/>
          <p:cNvSpPr/>
          <p:nvPr/>
        </p:nvSpPr>
        <p:spPr>
          <a:xfrm>
            <a:off x="7246540" y="2204864"/>
            <a:ext cx="122413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200" dirty="0" smtClean="0">
                <a:solidFill>
                  <a:schemeClr val="tx1"/>
                </a:solidFill>
              </a:rPr>
              <a:t>конец № ряда</a:t>
            </a:r>
            <a:endParaRPr lang="ru-RU" sz="1200" dirty="0">
              <a:solidFill>
                <a:schemeClr val="tx1"/>
              </a:solidFill>
            </a:endParaRPr>
          </a:p>
        </p:txBody>
      </p:sp>
      <p:sp>
        <p:nvSpPr>
          <p:cNvPr id="50" name="Rounded Rectangle 49"/>
          <p:cNvSpPr/>
          <p:nvPr/>
        </p:nvSpPr>
        <p:spPr>
          <a:xfrm>
            <a:off x="189756" y="3284984"/>
            <a:ext cx="11377264" cy="93610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Просмотр файла</a:t>
            </a:r>
            <a:endParaRPr lang="ru-RU" dirty="0">
              <a:solidFill>
                <a:schemeClr val="tx1"/>
              </a:solidFill>
            </a:endParaRPr>
          </a:p>
        </p:txBody>
      </p:sp>
      <p:sp>
        <p:nvSpPr>
          <p:cNvPr id="52" name="Down Arrow 51"/>
          <p:cNvSpPr/>
          <p:nvPr/>
        </p:nvSpPr>
        <p:spPr>
          <a:xfrm>
            <a:off x="6310436" y="4437112"/>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3" name="Rounded Rectangle 52"/>
          <p:cNvSpPr/>
          <p:nvPr/>
        </p:nvSpPr>
        <p:spPr>
          <a:xfrm>
            <a:off x="837828" y="4941168"/>
            <a:ext cx="2736304"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Наименование</a:t>
            </a:r>
            <a:r>
              <a:rPr lang="en-US" dirty="0"/>
              <a:t> </a:t>
            </a:r>
            <a:r>
              <a:rPr lang="ru-RU" dirty="0" smtClean="0"/>
              <a:t>харак-ки</a:t>
            </a:r>
            <a:endParaRPr lang="ru-RU" dirty="0"/>
          </a:p>
        </p:txBody>
      </p:sp>
      <p:sp>
        <p:nvSpPr>
          <p:cNvPr id="54" name="Rounded Rectangle 53"/>
          <p:cNvSpPr/>
          <p:nvPr/>
        </p:nvSpPr>
        <p:spPr>
          <a:xfrm>
            <a:off x="3718148" y="4941168"/>
            <a:ext cx="280831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Колонка № </a:t>
            </a:r>
            <a:r>
              <a:rPr lang="en-US" dirty="0" smtClean="0"/>
              <a:t>2</a:t>
            </a:r>
            <a:r>
              <a:rPr lang="ru-RU" dirty="0" smtClean="0"/>
              <a:t> (</a:t>
            </a:r>
            <a:r>
              <a:rPr lang="en-US" dirty="0" smtClean="0"/>
              <a:t>B)</a:t>
            </a:r>
            <a:endParaRPr lang="ru-RU" dirty="0"/>
          </a:p>
        </p:txBody>
      </p:sp>
      <p:sp>
        <p:nvSpPr>
          <p:cNvPr id="55" name="Rounded Rectangle 54"/>
          <p:cNvSpPr/>
          <p:nvPr/>
        </p:nvSpPr>
        <p:spPr>
          <a:xfrm>
            <a:off x="261764" y="4941168"/>
            <a:ext cx="432048"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a:t>
            </a:r>
            <a:endParaRPr lang="ru-RU" dirty="0" smtClean="0"/>
          </a:p>
        </p:txBody>
      </p:sp>
      <p:sp>
        <p:nvSpPr>
          <p:cNvPr id="56" name="Rounded Rectangle 55"/>
          <p:cNvSpPr/>
          <p:nvPr/>
        </p:nvSpPr>
        <p:spPr>
          <a:xfrm>
            <a:off x="6598468" y="4869160"/>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X</a:t>
            </a:r>
            <a:endParaRPr lang="ru-RU" b="1" dirty="0" smtClean="0"/>
          </a:p>
        </p:txBody>
      </p:sp>
      <p:sp>
        <p:nvSpPr>
          <p:cNvPr id="57" name="Down Arrow 56"/>
          <p:cNvSpPr/>
          <p:nvPr/>
        </p:nvSpPr>
        <p:spPr>
          <a:xfrm>
            <a:off x="3430116" y="5013176"/>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8" name="Down Arrow 57"/>
          <p:cNvSpPr/>
          <p:nvPr/>
        </p:nvSpPr>
        <p:spPr>
          <a:xfrm>
            <a:off x="6310436" y="5013176"/>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0" name="Down Arrow 59"/>
          <p:cNvSpPr/>
          <p:nvPr/>
        </p:nvSpPr>
        <p:spPr>
          <a:xfrm>
            <a:off x="3646140" y="2276872"/>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5" name="Rounded Rectangle 34"/>
          <p:cNvSpPr/>
          <p:nvPr/>
        </p:nvSpPr>
        <p:spPr>
          <a:xfrm>
            <a:off x="7966620" y="4365104"/>
            <a:ext cx="3456384" cy="93610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Комментрия</a:t>
            </a:r>
            <a:endParaRPr lang="ru-RU" dirty="0">
              <a:solidFill>
                <a:schemeClr val="tx1"/>
              </a:solidFill>
            </a:endParaRPr>
          </a:p>
        </p:txBody>
      </p:sp>
      <p:sp>
        <p:nvSpPr>
          <p:cNvPr id="36" name="Rounded Rectangle 35"/>
          <p:cNvSpPr/>
          <p:nvPr/>
        </p:nvSpPr>
        <p:spPr>
          <a:xfrm>
            <a:off x="10846940" y="1052736"/>
            <a:ext cx="432048" cy="3600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37" name="Down Arrow 36"/>
          <p:cNvSpPr/>
          <p:nvPr/>
        </p:nvSpPr>
        <p:spPr>
          <a:xfrm>
            <a:off x="10126860" y="1124744"/>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8" name="Rounded Rectangle 37"/>
          <p:cNvSpPr/>
          <p:nvPr/>
        </p:nvSpPr>
        <p:spPr>
          <a:xfrm>
            <a:off x="477788" y="2708920"/>
            <a:ext cx="3312368"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Выбор бренда</a:t>
            </a:r>
          </a:p>
        </p:txBody>
      </p:sp>
      <p:sp>
        <p:nvSpPr>
          <p:cNvPr id="39" name="Down Arrow 38"/>
          <p:cNvSpPr/>
          <p:nvPr/>
        </p:nvSpPr>
        <p:spPr>
          <a:xfrm>
            <a:off x="3646140" y="2780928"/>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Tree>
    <p:extLst>
      <p:ext uri="{BB962C8B-B14F-4D97-AF65-F5344CB8AC3E}">
        <p14:creationId xmlns:p14="http://schemas.microsoft.com/office/powerpoint/2010/main" val="2696152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a:t>Правила и инструкций ЗАГРУЗКИ </a:t>
            </a:r>
            <a:r>
              <a:rPr lang="ru-RU" dirty="0" smtClean="0"/>
              <a:t>ФАЙЛА</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89394864"/>
              </p:ext>
            </p:extLst>
          </p:nvPr>
        </p:nvGraphicFramePr>
        <p:xfrm>
          <a:off x="189755" y="1124741"/>
          <a:ext cx="11744948" cy="5180308"/>
        </p:xfrm>
        <a:graphic>
          <a:graphicData uri="http://schemas.openxmlformats.org/drawingml/2006/table">
            <a:tbl>
              <a:tblPr firstRow="1" bandRow="1">
                <a:tableStyleId>{0E3FDE45-AF77-4B5C-9715-49D594BDF05E}</a:tableStyleId>
              </a:tblPr>
              <a:tblGrid>
                <a:gridCol w="2936237">
                  <a:extLst>
                    <a:ext uri="{9D8B030D-6E8A-4147-A177-3AD203B41FA5}">
                      <a16:colId xmlns:a16="http://schemas.microsoft.com/office/drawing/2014/main" val="717790832"/>
                    </a:ext>
                  </a:extLst>
                </a:gridCol>
                <a:gridCol w="2936237">
                  <a:extLst>
                    <a:ext uri="{9D8B030D-6E8A-4147-A177-3AD203B41FA5}">
                      <a16:colId xmlns:a16="http://schemas.microsoft.com/office/drawing/2014/main" val="1157148954"/>
                    </a:ext>
                  </a:extLst>
                </a:gridCol>
                <a:gridCol w="2936237">
                  <a:extLst>
                    <a:ext uri="{9D8B030D-6E8A-4147-A177-3AD203B41FA5}">
                      <a16:colId xmlns:a16="http://schemas.microsoft.com/office/drawing/2014/main" val="2311051406"/>
                    </a:ext>
                  </a:extLst>
                </a:gridCol>
                <a:gridCol w="2936237">
                  <a:extLst>
                    <a:ext uri="{9D8B030D-6E8A-4147-A177-3AD203B41FA5}">
                      <a16:colId xmlns:a16="http://schemas.microsoft.com/office/drawing/2014/main" val="919318157"/>
                    </a:ext>
                  </a:extLst>
                </a:gridCol>
              </a:tblGrid>
              <a:tr h="635782">
                <a:tc>
                  <a:txBody>
                    <a:bodyPr/>
                    <a:lstStyle/>
                    <a:p>
                      <a:r>
                        <a:rPr lang="ru-RU" dirty="0" smtClean="0">
                          <a:solidFill>
                            <a:srgbClr val="00B0F0"/>
                          </a:solidFill>
                        </a:rPr>
                        <a:t>Элемент</a:t>
                      </a:r>
                      <a:endParaRPr lang="ru-RU" dirty="0">
                        <a:solidFill>
                          <a:srgbClr val="00B0F0"/>
                        </a:solidFill>
                      </a:endParaRPr>
                    </a:p>
                  </a:txBody>
                  <a:tcPr/>
                </a:tc>
                <a:tc>
                  <a:txBody>
                    <a:bodyPr/>
                    <a:lstStyle/>
                    <a:p>
                      <a:r>
                        <a:rPr lang="ru-RU" dirty="0" smtClean="0">
                          <a:solidFill>
                            <a:srgbClr val="00B0F0"/>
                          </a:solidFill>
                        </a:rPr>
                        <a:t>Формат</a:t>
                      </a:r>
                      <a:endParaRPr lang="ru-RU" dirty="0">
                        <a:solidFill>
                          <a:srgbClr val="00B0F0"/>
                        </a:solidFill>
                      </a:endParaRPr>
                    </a:p>
                  </a:txBody>
                  <a:tcPr/>
                </a:tc>
                <a:tc>
                  <a:txBody>
                    <a:bodyPr/>
                    <a:lstStyle/>
                    <a:p>
                      <a:r>
                        <a:rPr lang="ru-RU" dirty="0" smtClean="0">
                          <a:solidFill>
                            <a:srgbClr val="00B0F0"/>
                          </a:solidFill>
                        </a:rPr>
                        <a:t>Пример</a:t>
                      </a:r>
                      <a:endParaRPr lang="ru-RU" dirty="0">
                        <a:solidFill>
                          <a:srgbClr val="00B0F0"/>
                        </a:solidFill>
                      </a:endParaRPr>
                    </a:p>
                  </a:txBody>
                  <a:tcPr/>
                </a:tc>
                <a:tc>
                  <a:txBody>
                    <a:bodyPr/>
                    <a:lstStyle/>
                    <a:p>
                      <a:r>
                        <a:rPr lang="ru-RU" dirty="0" smtClean="0">
                          <a:solidFill>
                            <a:srgbClr val="00B0F0"/>
                          </a:solidFill>
                        </a:rPr>
                        <a:t>Примечание</a:t>
                      </a:r>
                      <a:endParaRPr lang="ru-RU" dirty="0">
                        <a:solidFill>
                          <a:srgbClr val="00B0F0"/>
                        </a:solidFill>
                      </a:endParaRPr>
                    </a:p>
                  </a:txBody>
                  <a:tcPr/>
                </a:tc>
                <a:extLst>
                  <a:ext uri="{0D108BD9-81ED-4DB2-BD59-A6C34878D82A}">
                    <a16:rowId xmlns:a16="http://schemas.microsoft.com/office/drawing/2014/main" val="960037296"/>
                  </a:ext>
                </a:extLst>
              </a:tr>
              <a:tr h="399532">
                <a:tc>
                  <a:txBody>
                    <a:bodyPr/>
                    <a:lstStyle/>
                    <a:p>
                      <a:r>
                        <a:rPr lang="ru-RU" dirty="0" smtClean="0"/>
                        <a:t>Язык *</a:t>
                      </a:r>
                      <a:endParaRPr lang="ru-RU" dirty="0"/>
                    </a:p>
                  </a:txBody>
                  <a:tcPr/>
                </a:tc>
                <a:tc>
                  <a:txBody>
                    <a:bodyPr/>
                    <a:lstStyle/>
                    <a:p>
                      <a:r>
                        <a:rPr lang="en-US" dirty="0" smtClean="0"/>
                        <a:t>Drop</a:t>
                      </a:r>
                      <a:r>
                        <a:rPr lang="en-US" baseline="0" dirty="0" smtClean="0"/>
                        <a:t> List</a:t>
                      </a:r>
                      <a:endParaRPr lang="ru-RU" dirty="0"/>
                    </a:p>
                  </a:txBody>
                  <a:tcPr/>
                </a:tc>
                <a:tc>
                  <a:txBody>
                    <a:bodyPr/>
                    <a:lstStyle/>
                    <a:p>
                      <a:r>
                        <a:rPr lang="en-US" dirty="0" smtClean="0"/>
                        <a:t>RU</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r>
                        <a:rPr lang="ru-RU" baseline="0" dirty="0" smtClean="0"/>
                        <a:t>язык при входе</a:t>
                      </a:r>
                      <a:endParaRPr lang="ru-RU" dirty="0" smtClean="0"/>
                    </a:p>
                  </a:txBody>
                  <a:tcPr/>
                </a:tc>
                <a:extLst>
                  <a:ext uri="{0D108BD9-81ED-4DB2-BD59-A6C34878D82A}">
                    <a16:rowId xmlns:a16="http://schemas.microsoft.com/office/drawing/2014/main" val="2312872953"/>
                  </a:ext>
                </a:extLst>
              </a:tr>
              <a:tr h="399532">
                <a:tc>
                  <a:txBody>
                    <a:bodyPr/>
                    <a:lstStyle/>
                    <a:p>
                      <a:r>
                        <a:rPr lang="ru-RU" dirty="0" smtClean="0"/>
                        <a:t>Файл *</a:t>
                      </a:r>
                      <a:endParaRPr lang="ru-RU" dirty="0"/>
                    </a:p>
                  </a:txBody>
                  <a:tcPr/>
                </a:tc>
                <a:tc>
                  <a:txBody>
                    <a:bodyPr/>
                    <a:lstStyle/>
                    <a:p>
                      <a:r>
                        <a:rPr lang="en-US" dirty="0" smtClean="0"/>
                        <a:t>Select / Drag</a:t>
                      </a:r>
                      <a:endParaRPr lang="ru-RU" dirty="0"/>
                    </a:p>
                  </a:txBody>
                  <a:tcPr/>
                </a:tc>
                <a:tc>
                  <a:txBody>
                    <a:bodyPr/>
                    <a:lstStyle/>
                    <a:p>
                      <a:endParaRPr lang="ru-RU" dirty="0"/>
                    </a:p>
                  </a:txBody>
                  <a:tcPr/>
                </a:tc>
                <a:tc>
                  <a:txBody>
                    <a:bodyPr/>
                    <a:lstStyle/>
                    <a:p>
                      <a:endParaRPr lang="ru-RU" dirty="0"/>
                    </a:p>
                  </a:txBody>
                  <a:tcPr/>
                </a:tc>
                <a:extLst>
                  <a:ext uri="{0D108BD9-81ED-4DB2-BD59-A6C34878D82A}">
                    <a16:rowId xmlns:a16="http://schemas.microsoft.com/office/drawing/2014/main" val="2132135721"/>
                  </a:ext>
                </a:extLst>
              </a:tr>
              <a:tr h="399532">
                <a:tc>
                  <a:txBody>
                    <a:bodyPr/>
                    <a:lstStyle/>
                    <a:p>
                      <a:r>
                        <a:rPr lang="ru-RU" dirty="0" smtClean="0"/>
                        <a:t>Файл</a:t>
                      </a:r>
                      <a:endParaRPr lang="ru-RU" dirty="0"/>
                    </a:p>
                  </a:txBody>
                  <a:tcPr/>
                </a:tc>
                <a:tc>
                  <a:txBody>
                    <a:bodyPr/>
                    <a:lstStyle/>
                    <a:p>
                      <a:r>
                        <a:rPr lang="en-US" dirty="0" smtClean="0"/>
                        <a:t>MS Excel</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t>
                      </a:r>
                      <a:r>
                        <a:rPr lang="ru-RU" sz="1200" dirty="0" smtClean="0"/>
                        <a:t>неверный формат / файл не выбран</a:t>
                      </a:r>
                      <a:r>
                        <a:rPr lang="en-US" sz="1200" dirty="0" smtClean="0"/>
                        <a:t>”</a:t>
                      </a:r>
                      <a:endParaRPr lang="ru-RU" sz="12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PopUp</a:t>
                      </a:r>
                      <a:r>
                        <a:rPr lang="en-US" baseline="0" dirty="0" smtClean="0"/>
                        <a:t> Window – Error</a:t>
                      </a:r>
                      <a:r>
                        <a:rPr lang="ru-RU" baseline="0" dirty="0" smtClean="0"/>
                        <a:t> </a:t>
                      </a:r>
                      <a:endParaRPr lang="ru-RU" dirty="0" smtClean="0"/>
                    </a:p>
                  </a:txBody>
                  <a:tcPr/>
                </a:tc>
                <a:extLst>
                  <a:ext uri="{0D108BD9-81ED-4DB2-BD59-A6C34878D82A}">
                    <a16:rowId xmlns:a16="http://schemas.microsoft.com/office/drawing/2014/main" val="1454737738"/>
                  </a:ext>
                </a:extLst>
              </a:tr>
              <a:tr h="399532">
                <a:tc>
                  <a:txBody>
                    <a:bodyPr/>
                    <a:lstStyle/>
                    <a:p>
                      <a:r>
                        <a:rPr lang="en-US" dirty="0" smtClean="0"/>
                        <a:t>File Sheet</a:t>
                      </a:r>
                      <a:endParaRPr lang="ru-RU" dirty="0"/>
                    </a:p>
                  </a:txBody>
                  <a:tcPr/>
                </a:tc>
                <a:tc>
                  <a:txBody>
                    <a:bodyPr/>
                    <a:lstStyle/>
                    <a:p>
                      <a:r>
                        <a:rPr lang="en-US" dirty="0" smtClean="0"/>
                        <a:t>“</a:t>
                      </a:r>
                      <a:r>
                        <a:rPr lang="ru-RU" dirty="0" smtClean="0"/>
                        <a:t>--П/П</a:t>
                      </a:r>
                      <a:r>
                        <a:rPr lang="ru-RU" baseline="0" dirty="0" smtClean="0"/>
                        <a:t> № листа</a:t>
                      </a:r>
                      <a:r>
                        <a:rPr lang="en-US" baseline="0" dirty="0" smtClean="0"/>
                        <a:t>”</a:t>
                      </a:r>
                      <a:endParaRPr lang="ru-RU" dirty="0"/>
                    </a:p>
                  </a:txBody>
                  <a:tcPr/>
                </a:tc>
                <a:tc>
                  <a:txBody>
                    <a:bodyPr/>
                    <a:lstStyle/>
                    <a:p>
                      <a:r>
                        <a:rPr lang="ru-RU" dirty="0" smtClean="0"/>
                        <a:t>Лист</a:t>
                      </a:r>
                      <a:r>
                        <a:rPr lang="ru-RU" baseline="0" dirty="0" smtClean="0"/>
                        <a:t> 1</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ru-RU" dirty="0" smtClean="0"/>
                        <a:t>лист</a:t>
                      </a:r>
                      <a:r>
                        <a:rPr lang="ru-RU" baseline="0" dirty="0" smtClean="0"/>
                        <a:t> 1</a:t>
                      </a:r>
                      <a:endParaRPr lang="ru-RU" dirty="0" smtClean="0"/>
                    </a:p>
                  </a:txBody>
                  <a:tcPr/>
                </a:tc>
                <a:extLst>
                  <a:ext uri="{0D108BD9-81ED-4DB2-BD59-A6C34878D82A}">
                    <a16:rowId xmlns:a16="http://schemas.microsoft.com/office/drawing/2014/main" val="4184587262"/>
                  </a:ext>
                </a:extLst>
              </a:tr>
              <a:tr h="399532">
                <a:tc>
                  <a:txBody>
                    <a:bodyPr/>
                    <a:lstStyle/>
                    <a:p>
                      <a:r>
                        <a:rPr lang="ru-RU" dirty="0" smtClean="0"/>
                        <a:t>№</a:t>
                      </a:r>
                      <a:r>
                        <a:rPr lang="ru-RU" baseline="0" dirty="0" smtClean="0"/>
                        <a:t> ряда начала *</a:t>
                      </a:r>
                      <a:endParaRPr lang="ru-RU" dirty="0"/>
                    </a:p>
                  </a:txBody>
                  <a:tcPr/>
                </a:tc>
                <a:tc>
                  <a:txBody>
                    <a:bodyPr/>
                    <a:lstStyle/>
                    <a:p>
                      <a:r>
                        <a:rPr lang="en-US" dirty="0" smtClean="0"/>
                        <a:t>INT</a:t>
                      </a:r>
                      <a:endParaRPr lang="ru-RU" dirty="0"/>
                    </a:p>
                  </a:txBody>
                  <a:tcPr/>
                </a:tc>
                <a:tc>
                  <a:txBody>
                    <a:bodyPr/>
                    <a:lstStyle/>
                    <a:p>
                      <a:r>
                        <a:rPr lang="en-US" dirty="0" smtClean="0"/>
                        <a:t>2</a:t>
                      </a:r>
                      <a:endParaRPr lang="ru-RU" dirty="0"/>
                    </a:p>
                  </a:txBody>
                  <a:tcPr/>
                </a:tc>
                <a:tc>
                  <a:txBody>
                    <a:bodyPr/>
                    <a:lstStyle/>
                    <a:p>
                      <a:endParaRPr lang="ru-RU" dirty="0"/>
                    </a:p>
                  </a:txBody>
                  <a:tcPr/>
                </a:tc>
                <a:extLst>
                  <a:ext uri="{0D108BD9-81ED-4DB2-BD59-A6C34878D82A}">
                    <a16:rowId xmlns:a16="http://schemas.microsoft.com/office/drawing/2014/main" val="4221835895"/>
                  </a:ext>
                </a:extLst>
              </a:tr>
              <a:tr h="3995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r>
                        <a:rPr lang="ru-RU" baseline="0" dirty="0" smtClean="0"/>
                        <a:t> ряда конца</a:t>
                      </a:r>
                      <a:endParaRPr lang="ru-RU" dirty="0"/>
                    </a:p>
                  </a:txBody>
                  <a:tcPr/>
                </a:tc>
                <a:tc>
                  <a:txBody>
                    <a:bodyPr/>
                    <a:lstStyle/>
                    <a:p>
                      <a:r>
                        <a:rPr lang="en-US" dirty="0" smtClean="0"/>
                        <a:t>INT</a:t>
                      </a:r>
                      <a:endParaRPr lang="ru-RU" dirty="0"/>
                    </a:p>
                  </a:txBody>
                  <a:tcPr/>
                </a:tc>
                <a:tc>
                  <a:txBody>
                    <a:bodyPr/>
                    <a:lstStyle/>
                    <a:p>
                      <a:r>
                        <a:rPr lang="en-US" dirty="0" smtClean="0"/>
                        <a:t>1452 or None</a:t>
                      </a:r>
                      <a:endParaRPr lang="ru-RU" dirty="0"/>
                    </a:p>
                  </a:txBody>
                  <a:tcPr/>
                </a:tc>
                <a:tc>
                  <a:txBody>
                    <a:bodyPr/>
                    <a:lstStyle/>
                    <a:p>
                      <a:endParaRPr lang="ru-RU" dirty="0"/>
                    </a:p>
                  </a:txBody>
                  <a:tcPr/>
                </a:tc>
                <a:extLst>
                  <a:ext uri="{0D108BD9-81ED-4DB2-BD59-A6C34878D82A}">
                    <a16:rowId xmlns:a16="http://schemas.microsoft.com/office/drawing/2014/main" val="534716014"/>
                  </a:ext>
                </a:extLst>
              </a:tr>
              <a:tr h="399532">
                <a:tc>
                  <a:txBody>
                    <a:bodyPr/>
                    <a:lstStyle/>
                    <a:p>
                      <a:r>
                        <a:rPr lang="ru-RU" dirty="0" smtClean="0"/>
                        <a:t>Создать</a:t>
                      </a:r>
                      <a:r>
                        <a:rPr lang="ru-RU" baseline="0" dirty="0" smtClean="0"/>
                        <a:t> Новые</a:t>
                      </a:r>
                      <a:endParaRPr lang="ru-RU" dirty="0"/>
                    </a:p>
                  </a:txBody>
                  <a:tcPr/>
                </a:tc>
                <a:tc>
                  <a:txBody>
                    <a:bodyPr/>
                    <a:lstStyle/>
                    <a:p>
                      <a:r>
                        <a:rPr lang="en-US" dirty="0" smtClean="0"/>
                        <a:t>Check Box (Y</a:t>
                      </a:r>
                      <a:r>
                        <a:rPr lang="en-US" baseline="0" dirty="0" smtClean="0"/>
                        <a:t> / N)</a:t>
                      </a:r>
                      <a:endParaRPr lang="ru-RU" dirty="0"/>
                    </a:p>
                  </a:txBody>
                  <a:tcPr/>
                </a:tc>
                <a:tc>
                  <a:txBody>
                    <a:bodyPr/>
                    <a:lstStyle/>
                    <a:p>
                      <a:r>
                        <a:rPr lang="ru-RU" sz="1800" dirty="0" smtClean="0"/>
                        <a:t>создаются новые элементы</a:t>
                      </a:r>
                      <a:endParaRPr lang="ru-RU" dirty="0"/>
                    </a:p>
                  </a:txBody>
                  <a:tcPr/>
                </a:tc>
                <a:tc>
                  <a:txBody>
                    <a:bodyPr/>
                    <a:lstStyle/>
                    <a:p>
                      <a:r>
                        <a:rPr lang="ru-RU" sz="1000" dirty="0" smtClean="0"/>
                        <a:t>Создаются новые элементы во всех языках справочника с копированием на языке загрузки</a:t>
                      </a:r>
                      <a:endParaRPr lang="ru-RU" sz="1000" dirty="0"/>
                    </a:p>
                  </a:txBody>
                  <a:tcPr/>
                </a:tc>
                <a:extLst>
                  <a:ext uri="{0D108BD9-81ED-4DB2-BD59-A6C34878D82A}">
                    <a16:rowId xmlns:a16="http://schemas.microsoft.com/office/drawing/2014/main" val="711836137"/>
                  </a:ext>
                </a:extLst>
              </a:tr>
              <a:tr h="500336">
                <a:tc>
                  <a:txBody>
                    <a:bodyPr/>
                    <a:lstStyle/>
                    <a:p>
                      <a:r>
                        <a:rPr lang="ru-RU" sz="1800" dirty="0" smtClean="0"/>
                        <a:t>Перезаписать</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Check Box (Y</a:t>
                      </a:r>
                      <a:r>
                        <a:rPr lang="en-US" baseline="0" dirty="0" smtClean="0"/>
                        <a:t> / N)</a:t>
                      </a:r>
                      <a:endParaRPr lang="ru-RU" dirty="0" smtClean="0"/>
                    </a:p>
                  </a:txBody>
                  <a:tcPr/>
                </a:tc>
                <a:tc>
                  <a:txBody>
                    <a:bodyPr/>
                    <a:lstStyle/>
                    <a:p>
                      <a:r>
                        <a:rPr lang="ru-RU" sz="1800" dirty="0" smtClean="0"/>
                        <a:t>перезапись существующих элементов</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t>Если НЕТ, то не менять данные </a:t>
                      </a:r>
                      <a:endParaRPr lang="ru-RU" dirty="0"/>
                    </a:p>
                  </a:txBody>
                  <a:tcPr/>
                </a:tc>
                <a:extLst>
                  <a:ext uri="{0D108BD9-81ED-4DB2-BD59-A6C34878D82A}">
                    <a16:rowId xmlns:a16="http://schemas.microsoft.com/office/drawing/2014/main" val="2269965552"/>
                  </a:ext>
                </a:extLst>
              </a:tr>
              <a:tr h="4719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Создать</a:t>
                      </a:r>
                      <a:r>
                        <a:rPr lang="ru-RU" baseline="0" dirty="0" smtClean="0"/>
                        <a:t> + Перезапи</a:t>
                      </a:r>
                      <a:endParaRPr lang="ru-RU" dirty="0" smtClean="0"/>
                    </a:p>
                  </a:txBody>
                  <a:tcPr/>
                </a:tc>
                <a:tc>
                  <a:txBody>
                    <a:bodyPr/>
                    <a:lstStyle/>
                    <a:p>
                      <a:r>
                        <a:rPr lang="en-US" dirty="0" smtClean="0"/>
                        <a:t>No</a:t>
                      </a:r>
                      <a:r>
                        <a:rPr lang="en-US" baseline="0" dirty="0" smtClean="0"/>
                        <a:t> / No</a:t>
                      </a:r>
                      <a:endParaRPr lang="ru-RU" dirty="0"/>
                    </a:p>
                  </a:txBody>
                  <a:tcPr/>
                </a:tc>
                <a:tc>
                  <a:txBody>
                    <a:bodyPr/>
                    <a:lstStyle/>
                    <a:p>
                      <a:endParaRPr lang="ru-RU" dirty="0"/>
                    </a:p>
                  </a:txBody>
                  <a:tcPr/>
                </a:tc>
                <a:tc>
                  <a:txBody>
                    <a:bodyPr/>
                    <a:lstStyle/>
                    <a:p>
                      <a:r>
                        <a:rPr lang="ru-RU" dirty="0" smtClean="0"/>
                        <a:t>Ошибка</a:t>
                      </a:r>
                      <a:endParaRPr lang="ru-RU" dirty="0"/>
                    </a:p>
                  </a:txBody>
                  <a:tcPr/>
                </a:tc>
                <a:extLst>
                  <a:ext uri="{0D108BD9-81ED-4DB2-BD59-A6C34878D82A}">
                    <a16:rowId xmlns:a16="http://schemas.microsoft.com/office/drawing/2014/main" val="3499955244"/>
                  </a:ext>
                </a:extLst>
              </a:tr>
              <a:tr h="635782">
                <a:tc>
                  <a:txBody>
                    <a:bodyPr/>
                    <a:lstStyle/>
                    <a:p>
                      <a:r>
                        <a:rPr lang="ru-RU" dirty="0" smtClean="0"/>
                        <a:t>Красный</a:t>
                      </a:r>
                      <a:r>
                        <a:rPr lang="ru-RU" baseline="0" dirty="0" smtClean="0"/>
                        <a:t> контур</a:t>
                      </a:r>
                      <a:endParaRPr lang="ru-RU" dirty="0"/>
                    </a:p>
                  </a:txBody>
                  <a:tcPr/>
                </a:tc>
                <a:tc>
                  <a:txBody>
                    <a:bodyPr/>
                    <a:lstStyle/>
                    <a:p>
                      <a:r>
                        <a:rPr lang="ru-RU" dirty="0" smtClean="0"/>
                        <a:t>Где ошибка</a:t>
                      </a:r>
                      <a:endParaRPr lang="ru-RU" dirty="0"/>
                    </a:p>
                  </a:txBody>
                  <a:tcPr/>
                </a:tc>
                <a:tc>
                  <a:txBody>
                    <a:bodyPr/>
                    <a:lstStyle/>
                    <a:p>
                      <a:endParaRPr lang="ru-RU" dirty="0"/>
                    </a:p>
                  </a:txBody>
                  <a:tcPr/>
                </a:tc>
                <a:tc>
                  <a:txBody>
                    <a:bodyPr/>
                    <a:lstStyle/>
                    <a:p>
                      <a:endParaRPr lang="ru-RU" sz="1000" dirty="0"/>
                    </a:p>
                  </a:txBody>
                  <a:tcPr/>
                </a:tc>
                <a:extLst>
                  <a:ext uri="{0D108BD9-81ED-4DB2-BD59-A6C34878D82A}">
                    <a16:rowId xmlns:a16="http://schemas.microsoft.com/office/drawing/2014/main" val="3538058868"/>
                  </a:ext>
                </a:extLst>
              </a:tr>
            </a:tbl>
          </a:graphicData>
        </a:graphic>
      </p:graphicFrame>
    </p:spTree>
    <p:extLst>
      <p:ext uri="{BB962C8B-B14F-4D97-AF65-F5344CB8AC3E}">
        <p14:creationId xmlns:p14="http://schemas.microsoft.com/office/powerpoint/2010/main" val="266403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56" y="476672"/>
            <a:ext cx="10476658" cy="648072"/>
          </a:xfrm>
        </p:spPr>
        <p:txBody>
          <a:bodyPr/>
          <a:lstStyle/>
          <a:p>
            <a:r>
              <a:rPr lang="ru-RU" dirty="0"/>
              <a:t>Формат </a:t>
            </a:r>
            <a:r>
              <a:rPr lang="ru-RU" dirty="0" smtClean="0"/>
              <a:t>загрузки </a:t>
            </a:r>
            <a:r>
              <a:rPr lang="ru-RU" dirty="0"/>
              <a:t>справочников – </a:t>
            </a:r>
            <a:r>
              <a:rPr lang="en-US" dirty="0" smtClean="0"/>
              <a:t>Issue</a:t>
            </a:r>
            <a:endParaRPr lang="ru-RU" dirty="0"/>
          </a:p>
        </p:txBody>
      </p:sp>
      <p:sp>
        <p:nvSpPr>
          <p:cNvPr id="3" name="Content Placeholder 2"/>
          <p:cNvSpPr>
            <a:spLocks noGrp="1"/>
          </p:cNvSpPr>
          <p:nvPr>
            <p:ph idx="1"/>
          </p:nvPr>
        </p:nvSpPr>
        <p:spPr>
          <a:xfrm>
            <a:off x="189756" y="1124744"/>
            <a:ext cx="10476658" cy="4477721"/>
          </a:xfrm>
        </p:spPr>
        <p:txBody>
          <a:bodyPr/>
          <a:lstStyle/>
          <a:p>
            <a:pPr marL="0" indent="0">
              <a:buNone/>
            </a:pPr>
            <a:r>
              <a:rPr lang="ru-RU" dirty="0" smtClean="0"/>
              <a:t>ПОКА ПУСТО</a:t>
            </a:r>
            <a:endParaRPr lang="ru-RU" dirty="0"/>
          </a:p>
        </p:txBody>
      </p:sp>
    </p:spTree>
    <p:extLst>
      <p:ext uri="{BB962C8B-B14F-4D97-AF65-F5344CB8AC3E}">
        <p14:creationId xmlns:p14="http://schemas.microsoft.com/office/powerpoint/2010/main" val="160549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404664"/>
            <a:ext cx="10476658" cy="720080"/>
          </a:xfrm>
        </p:spPr>
        <p:txBody>
          <a:bodyPr/>
          <a:lstStyle/>
          <a:p>
            <a:r>
              <a:rPr lang="ru-RU" dirty="0"/>
              <a:t>Языки </a:t>
            </a:r>
            <a:r>
              <a:rPr lang="en-US" dirty="0"/>
              <a:t>(Users) </a:t>
            </a:r>
            <a:r>
              <a:rPr lang="ru-RU" dirty="0" smtClean="0"/>
              <a:t>– справочник – Атрибуты</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45983723"/>
              </p:ext>
            </p:extLst>
          </p:nvPr>
        </p:nvGraphicFramePr>
        <p:xfrm>
          <a:off x="190500" y="1126233"/>
          <a:ext cx="11807824" cy="3048000"/>
        </p:xfrm>
        <a:graphic>
          <a:graphicData uri="http://schemas.openxmlformats.org/drawingml/2006/table">
            <a:tbl>
              <a:tblPr firstRow="1" firstCol="1" bandRow="1">
                <a:tableStyleId>{3B4B98B0-60AC-42C2-AFA5-B58CD77FA1E5}</a:tableStyleId>
              </a:tblPr>
              <a:tblGrid>
                <a:gridCol w="2951956">
                  <a:extLst>
                    <a:ext uri="{9D8B030D-6E8A-4147-A177-3AD203B41FA5}">
                      <a16:colId xmlns:a16="http://schemas.microsoft.com/office/drawing/2014/main" val="264148374"/>
                    </a:ext>
                  </a:extLst>
                </a:gridCol>
                <a:gridCol w="2951956">
                  <a:extLst>
                    <a:ext uri="{9D8B030D-6E8A-4147-A177-3AD203B41FA5}">
                      <a16:colId xmlns:a16="http://schemas.microsoft.com/office/drawing/2014/main" val="886671195"/>
                    </a:ext>
                  </a:extLst>
                </a:gridCol>
                <a:gridCol w="2951956">
                  <a:extLst>
                    <a:ext uri="{9D8B030D-6E8A-4147-A177-3AD203B41FA5}">
                      <a16:colId xmlns:a16="http://schemas.microsoft.com/office/drawing/2014/main" val="680823429"/>
                    </a:ext>
                  </a:extLst>
                </a:gridCol>
                <a:gridCol w="2951956">
                  <a:extLst>
                    <a:ext uri="{9D8B030D-6E8A-4147-A177-3AD203B41FA5}">
                      <a16:colId xmlns:a16="http://schemas.microsoft.com/office/drawing/2014/main" val="1696022932"/>
                    </a:ext>
                  </a:extLst>
                </a:gridCol>
              </a:tblGrid>
              <a:tr h="370840">
                <a:tc>
                  <a:txBody>
                    <a:bodyPr/>
                    <a:lstStyle/>
                    <a:p>
                      <a:r>
                        <a:rPr lang="en-US" dirty="0" smtClean="0">
                          <a:solidFill>
                            <a:srgbClr val="0070C0"/>
                          </a:solidFill>
                        </a:rPr>
                        <a:t>Particulars</a:t>
                      </a:r>
                      <a:endParaRPr lang="ru-RU" dirty="0">
                        <a:solidFill>
                          <a:srgbClr val="0070C0"/>
                        </a:solidFill>
                      </a:endParaRPr>
                    </a:p>
                  </a:txBody>
                  <a:tcPr/>
                </a:tc>
                <a:tc>
                  <a:txBody>
                    <a:bodyPr/>
                    <a:lstStyle/>
                    <a:p>
                      <a:r>
                        <a:rPr lang="en-US" dirty="0" smtClean="0">
                          <a:solidFill>
                            <a:srgbClr val="0070C0"/>
                          </a:solidFill>
                        </a:rPr>
                        <a:t>Value</a:t>
                      </a:r>
                      <a:endParaRPr lang="ru-RU" dirty="0">
                        <a:solidFill>
                          <a:srgbClr val="0070C0"/>
                        </a:solidFill>
                      </a:endParaRPr>
                    </a:p>
                  </a:txBody>
                  <a:tcPr/>
                </a:tc>
                <a:tc>
                  <a:txBody>
                    <a:bodyPr/>
                    <a:lstStyle/>
                    <a:p>
                      <a:r>
                        <a:rPr lang="en-US" dirty="0" smtClean="0">
                          <a:solidFill>
                            <a:srgbClr val="0070C0"/>
                          </a:solidFill>
                        </a:rPr>
                        <a:t>Format</a:t>
                      </a:r>
                      <a:endParaRPr lang="ru-RU" dirty="0">
                        <a:solidFill>
                          <a:srgbClr val="0070C0"/>
                        </a:solidFill>
                      </a:endParaRPr>
                    </a:p>
                  </a:txBody>
                  <a:tcPr/>
                </a:tc>
                <a:tc>
                  <a:txBody>
                    <a:bodyPr/>
                    <a:lstStyle/>
                    <a:p>
                      <a:r>
                        <a:rPr lang="en-US" dirty="0" smtClean="0">
                          <a:solidFill>
                            <a:srgbClr val="0070C0"/>
                          </a:solidFill>
                        </a:rPr>
                        <a:t>Remarks</a:t>
                      </a:r>
                      <a:endParaRPr lang="ru-RU" dirty="0">
                        <a:solidFill>
                          <a:srgbClr val="0070C0"/>
                        </a:solidFill>
                      </a:endParaRPr>
                    </a:p>
                  </a:txBody>
                  <a:tcPr/>
                </a:tc>
                <a:extLst>
                  <a:ext uri="{0D108BD9-81ED-4DB2-BD59-A6C34878D82A}">
                    <a16:rowId xmlns:a16="http://schemas.microsoft.com/office/drawing/2014/main" val="2365009860"/>
                  </a:ext>
                </a:extLst>
              </a:tr>
              <a:tr h="370840">
                <a:tc>
                  <a:txBody>
                    <a:bodyPr/>
                    <a:lstStyle/>
                    <a:p>
                      <a:r>
                        <a:rPr lang="ru-RU" b="0" dirty="0" smtClean="0"/>
                        <a:t>Код</a:t>
                      </a:r>
                      <a:endParaRPr lang="en-US" b="0" dirty="0" smtClean="0"/>
                    </a:p>
                  </a:txBody>
                  <a:tcPr/>
                </a:tc>
                <a:tc>
                  <a:txBody>
                    <a:bodyPr/>
                    <a:lstStyle/>
                    <a:p>
                      <a:r>
                        <a:rPr lang="en-US" dirty="0" smtClean="0"/>
                        <a:t>RU</a:t>
                      </a:r>
                      <a:endParaRPr lang="ru-RU" dirty="0"/>
                    </a:p>
                  </a:txBody>
                  <a:tcPr/>
                </a:tc>
                <a:tc>
                  <a:txBody>
                    <a:bodyPr/>
                    <a:lstStyle/>
                    <a:p>
                      <a:r>
                        <a:rPr lang="en-US" dirty="0" smtClean="0"/>
                        <a:t>INT / TEXT</a:t>
                      </a:r>
                      <a:endParaRPr lang="ru-RU" dirty="0"/>
                    </a:p>
                  </a:txBody>
                  <a:tcPr/>
                </a:tc>
                <a:tc>
                  <a:txBody>
                    <a:bodyPr/>
                    <a:lstStyle/>
                    <a:p>
                      <a:r>
                        <a:rPr lang="en-US" dirty="0" smtClean="0"/>
                        <a:t>Unique</a:t>
                      </a:r>
                      <a:endParaRPr lang="ru-RU" dirty="0"/>
                    </a:p>
                  </a:txBody>
                  <a:tcPr/>
                </a:tc>
                <a:extLst>
                  <a:ext uri="{0D108BD9-81ED-4DB2-BD59-A6C34878D82A}">
                    <a16:rowId xmlns:a16="http://schemas.microsoft.com/office/drawing/2014/main" val="259217019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0" dirty="0" smtClean="0"/>
                        <a:t>Аватар</a:t>
                      </a:r>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a:txBody>
                  <a:tcPr/>
                </a:tc>
                <a:tc>
                  <a:txBody>
                    <a:bodyPr/>
                    <a:lstStyle/>
                    <a:p>
                      <a:endParaRPr lang="ru-RU" dirty="0"/>
                    </a:p>
                  </a:txBody>
                  <a:tcPr/>
                </a:tc>
                <a:extLst>
                  <a:ext uri="{0D108BD9-81ED-4DB2-BD59-A6C34878D82A}">
                    <a16:rowId xmlns:a16="http://schemas.microsoft.com/office/drawing/2014/main" val="3128315732"/>
                  </a:ext>
                </a:extLst>
              </a:tr>
              <a:tr h="370840">
                <a:tc>
                  <a:txBody>
                    <a:bodyPr/>
                    <a:lstStyle/>
                    <a:p>
                      <a:r>
                        <a:rPr lang="ru-RU" sz="1800" b="0" i="0" kern="1200" dirty="0" smtClean="0">
                          <a:solidFill>
                            <a:schemeClr val="tx1"/>
                          </a:solidFill>
                          <a:effectLst/>
                          <a:latin typeface="+mn-lt"/>
                          <a:ea typeface="+mn-ea"/>
                          <a:cs typeface="+mn-cs"/>
                        </a:rPr>
                        <a:t>Язык по умолчанию</a:t>
                      </a:r>
                      <a:endParaRPr lang="ru-RU" b="0" dirty="0"/>
                    </a:p>
                  </a:txBody>
                  <a:tcPr/>
                </a:tc>
                <a:tc>
                  <a:txBody>
                    <a:bodyPr/>
                    <a:lstStyle/>
                    <a:p>
                      <a:r>
                        <a:rPr lang="en-US" dirty="0" smtClean="0"/>
                        <a:t>Y/N</a:t>
                      </a:r>
                      <a:endParaRPr lang="ru-RU" dirty="0"/>
                    </a:p>
                  </a:txBody>
                  <a:tcPr/>
                </a:tc>
                <a:tc>
                  <a:txBody>
                    <a:bodyPr/>
                    <a:lstStyle/>
                    <a:p>
                      <a:r>
                        <a:rPr lang="en-US" dirty="0" smtClean="0"/>
                        <a:t>Check Box</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3520917863"/>
                  </a:ext>
                </a:extLst>
              </a:tr>
              <a:tr h="370840">
                <a:tc>
                  <a:txBody>
                    <a:bodyPr/>
                    <a:lstStyle/>
                    <a:p>
                      <a:r>
                        <a:rPr lang="ru-RU" b="0" dirty="0" smtClean="0"/>
                        <a:t>Статус</a:t>
                      </a:r>
                      <a:endParaRPr lang="ru-RU" b="0" dirty="0"/>
                    </a:p>
                  </a:txBody>
                  <a:tcPr/>
                </a:tc>
                <a:tc>
                  <a:txBody>
                    <a:bodyPr/>
                    <a:lstStyle/>
                    <a:p>
                      <a:r>
                        <a:rPr lang="en-US" dirty="0" smtClean="0"/>
                        <a:t>@Active</a:t>
                      </a:r>
                      <a:endParaRPr lang="ru-RU" dirty="0"/>
                    </a:p>
                  </a:txBody>
                  <a:tcPr/>
                </a:tc>
                <a:tc>
                  <a:txBody>
                    <a:bodyPr/>
                    <a:lstStyle/>
                    <a:p>
                      <a:r>
                        <a:rPr lang="en-US" dirty="0" smtClean="0"/>
                        <a:t>Drop</a:t>
                      </a:r>
                      <a:r>
                        <a:rPr lang="en-US" baseline="0" dirty="0" smtClean="0"/>
                        <a:t> List</a:t>
                      </a:r>
                      <a:endParaRPr lang="ru-RU" dirty="0"/>
                    </a:p>
                  </a:txBody>
                  <a:tcPr/>
                </a:tc>
                <a:tc>
                  <a:txBody>
                    <a:bodyPr/>
                    <a:lstStyle/>
                    <a:p>
                      <a:r>
                        <a:rPr lang="en-US" dirty="0" smtClean="0"/>
                        <a:t>Active / Disable</a:t>
                      </a:r>
                      <a:endParaRPr lang="ru-RU" dirty="0"/>
                    </a:p>
                  </a:txBody>
                  <a:tcPr/>
                </a:tc>
                <a:extLst>
                  <a:ext uri="{0D108BD9-81ED-4DB2-BD59-A6C34878D82A}">
                    <a16:rowId xmlns:a16="http://schemas.microsoft.com/office/drawing/2014/main" val="3743913828"/>
                  </a:ext>
                </a:extLst>
              </a:tr>
              <a:tr h="370840">
                <a:tc>
                  <a:txBody>
                    <a:bodyPr/>
                    <a:lstStyle/>
                    <a:p>
                      <a:r>
                        <a:rPr lang="ru-RU" b="0" dirty="0" smtClean="0"/>
                        <a:t>Описание</a:t>
                      </a:r>
                      <a:r>
                        <a:rPr lang="ru-RU" b="0" baseline="0" dirty="0" smtClean="0"/>
                        <a:t> языка</a:t>
                      </a:r>
                      <a:endParaRPr lang="ru-RU" b="0" dirty="0"/>
                    </a:p>
                  </a:txBody>
                  <a:tcPr/>
                </a:tc>
                <a:tc>
                  <a:txBody>
                    <a:bodyPr/>
                    <a:lstStyle/>
                    <a:p>
                      <a:r>
                        <a:rPr lang="en-US" dirty="0" smtClean="0"/>
                        <a:t>RUSSIAN</a:t>
                      </a:r>
                      <a:endParaRPr lang="ru-RU" dirty="0"/>
                    </a:p>
                  </a:txBody>
                  <a:tcPr/>
                </a:tc>
                <a:tc>
                  <a:txBody>
                    <a:bodyPr/>
                    <a:lstStyle/>
                    <a:p>
                      <a:r>
                        <a:rPr lang="en-US" dirty="0" smtClean="0"/>
                        <a:t>Text</a:t>
                      </a:r>
                      <a:endParaRPr lang="ru-RU" dirty="0"/>
                    </a:p>
                  </a:txBody>
                  <a:tcPr/>
                </a:tc>
                <a:tc>
                  <a:txBody>
                    <a:bodyPr/>
                    <a:lstStyle/>
                    <a:p>
                      <a:r>
                        <a:rPr lang="ru-RU" dirty="0" smtClean="0"/>
                        <a:t>Нужно</a:t>
                      </a:r>
                      <a:r>
                        <a:rPr lang="ru-RU" baseline="0" dirty="0" smtClean="0"/>
                        <a:t> добавить</a:t>
                      </a:r>
                      <a:endParaRPr lang="ru-RU" dirty="0"/>
                    </a:p>
                  </a:txBody>
                  <a:tcPr/>
                </a:tc>
                <a:extLst>
                  <a:ext uri="{0D108BD9-81ED-4DB2-BD59-A6C34878D82A}">
                    <a16:rowId xmlns:a16="http://schemas.microsoft.com/office/drawing/2014/main" val="1253337429"/>
                  </a:ext>
                </a:extLst>
              </a:tr>
              <a:tr h="295017">
                <a:tc>
                  <a:txBody>
                    <a:bodyPr/>
                    <a:lstStyle/>
                    <a:p>
                      <a:r>
                        <a:rPr lang="ru-RU" b="0" dirty="0" smtClean="0"/>
                        <a:t>Скрипт</a:t>
                      </a:r>
                      <a:endParaRPr lang="ru-RU"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РУССКИЙ</a:t>
                      </a:r>
                    </a:p>
                  </a:txBody>
                  <a:tcPr/>
                </a:tc>
                <a:tc>
                  <a:txBody>
                    <a:bodyPr/>
                    <a:lstStyle/>
                    <a:p>
                      <a:r>
                        <a:rPr lang="en-US" dirty="0" smtClean="0"/>
                        <a:t>Text</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Нужно</a:t>
                      </a:r>
                      <a:r>
                        <a:rPr lang="ru-RU" baseline="0" dirty="0" smtClean="0"/>
                        <a:t> добавить</a:t>
                      </a:r>
                      <a:r>
                        <a:rPr lang="en-US" baseline="0" dirty="0" smtClean="0"/>
                        <a:t> (</a:t>
                      </a:r>
                      <a:r>
                        <a:rPr lang="ru-RU" baseline="0" dirty="0" smtClean="0"/>
                        <a:t>для</a:t>
                      </a:r>
                      <a:r>
                        <a:rPr lang="en-US" baseline="0" dirty="0" smtClean="0"/>
                        <a:t>Front)</a:t>
                      </a:r>
                      <a:endParaRPr lang="ru-RU" dirty="0" smtClean="0"/>
                    </a:p>
                  </a:txBody>
                  <a:tcPr/>
                </a:tc>
                <a:extLst>
                  <a:ext uri="{0D108BD9-81ED-4DB2-BD59-A6C34878D82A}">
                    <a16:rowId xmlns:a16="http://schemas.microsoft.com/office/drawing/2014/main" val="210279863"/>
                  </a:ext>
                </a:extLst>
              </a:tr>
              <a:tr h="295017">
                <a:tc>
                  <a:txBody>
                    <a:bodyPr/>
                    <a:lstStyle/>
                    <a:p>
                      <a:endParaRPr lang="ru-RU"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b="0" dirty="0" smtClean="0"/>
                        <a:t>Выбор языка</a:t>
                      </a:r>
                    </a:p>
                    <a:p>
                      <a:r>
                        <a:rPr lang="ru-RU" sz="1200" dirty="0" smtClean="0"/>
                        <a:t>поменять ручно</a:t>
                      </a:r>
                      <a:endParaRPr lang="ru-RU" sz="1200" dirty="0"/>
                    </a:p>
                  </a:txBody>
                  <a:tcPr/>
                </a:tc>
                <a:tc>
                  <a:txBody>
                    <a:bodyPr/>
                    <a:lstStyle/>
                    <a:p>
                      <a:r>
                        <a:rPr lang="en-US" dirty="0" smtClean="0"/>
                        <a:t>@</a:t>
                      </a:r>
                      <a:r>
                        <a:rPr lang="ru-RU" dirty="0" smtClean="0"/>
                        <a:t>Язык пользователя</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При входе в систему.</a:t>
                      </a:r>
                    </a:p>
                  </a:txBody>
                  <a:tcPr/>
                </a:tc>
                <a:extLst>
                  <a:ext uri="{0D108BD9-81ED-4DB2-BD59-A6C34878D82A}">
                    <a16:rowId xmlns:a16="http://schemas.microsoft.com/office/drawing/2014/main" val="3607129907"/>
                  </a:ext>
                </a:extLst>
              </a:tr>
            </a:tbl>
          </a:graphicData>
        </a:graphic>
      </p:graphicFrame>
      <p:pic>
        <p:nvPicPr>
          <p:cNvPr id="6" name="Picture 5"/>
          <p:cNvPicPr>
            <a:picLocks noChangeAspect="1"/>
          </p:cNvPicPr>
          <p:nvPr/>
        </p:nvPicPr>
        <p:blipFill>
          <a:blip r:embed="rId3"/>
          <a:stretch>
            <a:fillRect/>
          </a:stretch>
        </p:blipFill>
        <p:spPr>
          <a:xfrm>
            <a:off x="3214092" y="1916832"/>
            <a:ext cx="351483" cy="351483"/>
          </a:xfrm>
          <a:prstGeom prst="rect">
            <a:avLst/>
          </a:prstGeom>
        </p:spPr>
      </p:pic>
    </p:spTree>
    <p:extLst>
      <p:ext uri="{BB962C8B-B14F-4D97-AF65-F5344CB8AC3E}">
        <p14:creationId xmlns:p14="http://schemas.microsoft.com/office/powerpoint/2010/main" val="242465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a:t>Языки </a:t>
            </a:r>
            <a:r>
              <a:rPr lang="en-US" dirty="0"/>
              <a:t>(Users) </a:t>
            </a:r>
            <a:r>
              <a:rPr lang="en-US" dirty="0" smtClean="0"/>
              <a:t>- </a:t>
            </a:r>
            <a:r>
              <a:rPr lang="ru-RU" dirty="0" smtClean="0"/>
              <a:t>Формат управления справочника</a:t>
            </a:r>
            <a:endParaRPr lang="en-US" dirty="0"/>
          </a:p>
        </p:txBody>
      </p:sp>
      <p:sp>
        <p:nvSpPr>
          <p:cNvPr id="5" name="Rectangle 4"/>
          <p:cNvSpPr/>
          <p:nvPr/>
        </p:nvSpPr>
        <p:spPr>
          <a:xfrm>
            <a:off x="126231" y="980728"/>
            <a:ext cx="12071076" cy="518457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8" name="Rounded Rectangle 7"/>
          <p:cNvSpPr/>
          <p:nvPr/>
        </p:nvSpPr>
        <p:spPr>
          <a:xfrm>
            <a:off x="261764" y="1196752"/>
            <a:ext cx="280831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rgbClr val="FF0000"/>
                </a:solidFill>
              </a:rPr>
              <a:t>Поиск                          Х</a:t>
            </a:r>
          </a:p>
        </p:txBody>
      </p:sp>
      <p:sp>
        <p:nvSpPr>
          <p:cNvPr id="9" name="Oval Callout 8"/>
          <p:cNvSpPr/>
          <p:nvPr/>
        </p:nvSpPr>
        <p:spPr>
          <a:xfrm>
            <a:off x="2782044" y="1268760"/>
            <a:ext cx="216024" cy="288032"/>
          </a:xfrm>
          <a:prstGeom prst="wedgeEllipseCallou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0" name="Rounded Rectangle 9"/>
          <p:cNvSpPr/>
          <p:nvPr/>
        </p:nvSpPr>
        <p:spPr>
          <a:xfrm>
            <a:off x="3142084"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Поиск</a:t>
            </a:r>
          </a:p>
        </p:txBody>
      </p:sp>
      <p:sp>
        <p:nvSpPr>
          <p:cNvPr id="11" name="Rounded Rectangle 10"/>
          <p:cNvSpPr/>
          <p:nvPr/>
        </p:nvSpPr>
        <p:spPr>
          <a:xfrm>
            <a:off x="4582244"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a:t>
            </a:r>
            <a:endParaRPr lang="ru-RU" dirty="0" smtClean="0"/>
          </a:p>
        </p:txBody>
      </p:sp>
      <p:sp>
        <p:nvSpPr>
          <p:cNvPr id="12" name="Rounded Rectangle 11"/>
          <p:cNvSpPr/>
          <p:nvPr/>
        </p:nvSpPr>
        <p:spPr>
          <a:xfrm>
            <a:off x="5302324" y="1196752"/>
            <a:ext cx="576064" cy="432048"/>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Копия</a:t>
            </a:r>
          </a:p>
        </p:txBody>
      </p:sp>
      <p:sp>
        <p:nvSpPr>
          <p:cNvPr id="13" name="Rounded Rectangle 12"/>
          <p:cNvSpPr/>
          <p:nvPr/>
        </p:nvSpPr>
        <p:spPr>
          <a:xfrm>
            <a:off x="6022404"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Обнов</a:t>
            </a:r>
          </a:p>
        </p:txBody>
      </p:sp>
      <p:sp>
        <p:nvSpPr>
          <p:cNvPr id="16" name="6-Point Star 15"/>
          <p:cNvSpPr/>
          <p:nvPr/>
        </p:nvSpPr>
        <p:spPr>
          <a:xfrm>
            <a:off x="549796" y="2420888"/>
            <a:ext cx="360040" cy="360040"/>
          </a:xfrm>
          <a:prstGeom prst="star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7" name="Rectangle 16"/>
          <p:cNvSpPr/>
          <p:nvPr/>
        </p:nvSpPr>
        <p:spPr>
          <a:xfrm>
            <a:off x="189756" y="242088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8" name="Rounded Rectangle 17"/>
          <p:cNvSpPr/>
          <p:nvPr/>
        </p:nvSpPr>
        <p:spPr>
          <a:xfrm>
            <a:off x="1053852" y="2420888"/>
            <a:ext cx="50405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a:t>
            </a:r>
            <a:endParaRPr lang="ru-RU" dirty="0" smtClean="0">
              <a:solidFill>
                <a:schemeClr val="tx1"/>
              </a:solidFill>
            </a:endParaRPr>
          </a:p>
        </p:txBody>
      </p:sp>
      <p:sp>
        <p:nvSpPr>
          <p:cNvPr id="19" name="Rounded Rectangle 18"/>
          <p:cNvSpPr/>
          <p:nvPr/>
        </p:nvSpPr>
        <p:spPr>
          <a:xfrm>
            <a:off x="6022404" y="2420888"/>
            <a:ext cx="2088232"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Пол наименование</a:t>
            </a:r>
          </a:p>
        </p:txBody>
      </p:sp>
      <p:sp>
        <p:nvSpPr>
          <p:cNvPr id="22" name="Rounded Rectangle 21"/>
          <p:cNvSpPr/>
          <p:nvPr/>
        </p:nvSpPr>
        <p:spPr>
          <a:xfrm>
            <a:off x="2422004" y="2420888"/>
            <a:ext cx="1080120"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Статус</a:t>
            </a:r>
          </a:p>
        </p:txBody>
      </p:sp>
      <p:sp>
        <p:nvSpPr>
          <p:cNvPr id="24" name="Rounded Rectangle 23"/>
          <p:cNvSpPr/>
          <p:nvPr/>
        </p:nvSpPr>
        <p:spPr>
          <a:xfrm>
            <a:off x="3502124" y="2420888"/>
            <a:ext cx="1728192"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Код</a:t>
            </a:r>
            <a:r>
              <a:rPr lang="ru-RU" dirty="0" smtClean="0">
                <a:solidFill>
                  <a:schemeClr val="tx1"/>
                </a:solidFill>
              </a:rPr>
              <a:t> </a:t>
            </a:r>
          </a:p>
        </p:txBody>
      </p:sp>
      <p:sp>
        <p:nvSpPr>
          <p:cNvPr id="25" name="Rounded Rectangle 24"/>
          <p:cNvSpPr/>
          <p:nvPr/>
        </p:nvSpPr>
        <p:spPr>
          <a:xfrm>
            <a:off x="5230316" y="2420888"/>
            <a:ext cx="792088"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Яз ПУ</a:t>
            </a:r>
          </a:p>
        </p:txBody>
      </p:sp>
      <p:sp>
        <p:nvSpPr>
          <p:cNvPr id="26" name="Rounded Rectangle 25"/>
          <p:cNvSpPr/>
          <p:nvPr/>
        </p:nvSpPr>
        <p:spPr>
          <a:xfrm>
            <a:off x="981844" y="2924944"/>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smtClean="0">
                <a:solidFill>
                  <a:schemeClr val="tx1"/>
                </a:solidFill>
              </a:rPr>
              <a:t>1</a:t>
            </a:r>
            <a:r>
              <a:rPr lang="en-US" dirty="0" smtClean="0">
                <a:solidFill>
                  <a:schemeClr val="tx1"/>
                </a:solidFill>
              </a:rPr>
              <a:t>1        </a:t>
            </a:r>
            <a:r>
              <a:rPr lang="en-US" dirty="0" err="1" smtClean="0">
                <a:solidFill>
                  <a:schemeClr val="tx1"/>
                </a:solidFill>
              </a:rPr>
              <a:t>Foto</a:t>
            </a:r>
            <a:r>
              <a:rPr lang="ru-RU" dirty="0" smtClean="0">
                <a:solidFill>
                  <a:schemeClr val="tx1"/>
                </a:solidFill>
              </a:rPr>
              <a:t>           </a:t>
            </a:r>
            <a:r>
              <a:rPr lang="en-US" dirty="0" smtClean="0">
                <a:solidFill>
                  <a:schemeClr val="tx1"/>
                </a:solidFill>
              </a:rPr>
              <a:t> Active                 EN               </a:t>
            </a:r>
            <a:r>
              <a:rPr lang="ru-RU" dirty="0" smtClean="0">
                <a:solidFill>
                  <a:schemeClr val="tx1"/>
                </a:solidFill>
              </a:rPr>
              <a:t>   </a:t>
            </a:r>
            <a:r>
              <a:rPr lang="en-US" dirty="0" smtClean="0">
                <a:solidFill>
                  <a:schemeClr val="tx1"/>
                </a:solidFill>
              </a:rPr>
              <a:t>No         </a:t>
            </a:r>
            <a:r>
              <a:rPr lang="ru-RU" dirty="0" smtClean="0">
                <a:solidFill>
                  <a:schemeClr val="tx1"/>
                </a:solidFill>
              </a:rPr>
              <a:t>     </a:t>
            </a:r>
            <a:r>
              <a:rPr lang="en-US" dirty="0" smtClean="0">
                <a:solidFill>
                  <a:schemeClr val="tx1"/>
                </a:solidFill>
              </a:rPr>
              <a:t>English                                </a:t>
            </a:r>
            <a:r>
              <a:rPr lang="en-US" dirty="0" err="1" smtClean="0">
                <a:solidFill>
                  <a:schemeClr val="tx1"/>
                </a:solidFill>
              </a:rPr>
              <a:t>English</a:t>
            </a:r>
            <a:endParaRPr lang="ru-RU" dirty="0" smtClean="0">
              <a:solidFill>
                <a:schemeClr val="tx1"/>
              </a:solidFill>
            </a:endParaRPr>
          </a:p>
        </p:txBody>
      </p:sp>
      <p:sp>
        <p:nvSpPr>
          <p:cNvPr id="27" name="Rounded Rectangle 26"/>
          <p:cNvSpPr/>
          <p:nvPr/>
        </p:nvSpPr>
        <p:spPr>
          <a:xfrm>
            <a:off x="10342884" y="2924944"/>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28" name="Rounded Rectangle 27"/>
          <p:cNvSpPr/>
          <p:nvPr/>
        </p:nvSpPr>
        <p:spPr>
          <a:xfrm>
            <a:off x="11134972" y="2924944"/>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32" name="Up-Down Arrow 31"/>
          <p:cNvSpPr/>
          <p:nvPr/>
        </p:nvSpPr>
        <p:spPr>
          <a:xfrm>
            <a:off x="11711035" y="1340768"/>
            <a:ext cx="360041" cy="4752528"/>
          </a:xfrm>
          <a:prstGeom prst="up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3" name="Left-Right Arrow 32"/>
          <p:cNvSpPr/>
          <p:nvPr/>
        </p:nvSpPr>
        <p:spPr>
          <a:xfrm>
            <a:off x="189756" y="5805264"/>
            <a:ext cx="11377264" cy="288032"/>
          </a:xfrm>
          <a:prstGeom prst="lef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4" name="Rounded Rectangle 33"/>
          <p:cNvSpPr/>
          <p:nvPr/>
        </p:nvSpPr>
        <p:spPr>
          <a:xfrm>
            <a:off x="261764" y="5445224"/>
            <a:ext cx="194421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20 записи/ стр</a:t>
            </a:r>
          </a:p>
        </p:txBody>
      </p:sp>
      <p:sp>
        <p:nvSpPr>
          <p:cNvPr id="37" name="Rounded Rectangle 36"/>
          <p:cNvSpPr/>
          <p:nvPr/>
        </p:nvSpPr>
        <p:spPr>
          <a:xfrm>
            <a:off x="4366220" y="5445224"/>
            <a:ext cx="2088232"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[2] [3] [4] [5]</a:t>
            </a:r>
            <a:endParaRPr lang="ru-RU" dirty="0" smtClean="0">
              <a:solidFill>
                <a:schemeClr val="tx1"/>
              </a:solidFill>
            </a:endParaRPr>
          </a:p>
        </p:txBody>
      </p:sp>
      <p:sp>
        <p:nvSpPr>
          <p:cNvPr id="38" name="Rounded Rectangle 37"/>
          <p:cNvSpPr/>
          <p:nvPr/>
        </p:nvSpPr>
        <p:spPr>
          <a:xfrm>
            <a:off x="1557908" y="2420888"/>
            <a:ext cx="86409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39" name="6-Point Star 38"/>
          <p:cNvSpPr/>
          <p:nvPr/>
        </p:nvSpPr>
        <p:spPr>
          <a:xfrm>
            <a:off x="549796" y="2996952"/>
            <a:ext cx="360040" cy="360040"/>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0" name="Rectangle 39"/>
          <p:cNvSpPr/>
          <p:nvPr/>
        </p:nvSpPr>
        <p:spPr>
          <a:xfrm>
            <a:off x="189756" y="3068960"/>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1" name="Rounded Rectangle 40"/>
          <p:cNvSpPr/>
          <p:nvPr/>
        </p:nvSpPr>
        <p:spPr>
          <a:xfrm>
            <a:off x="6742484" y="1196752"/>
            <a:ext cx="576064"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42" name="Down Arrow 41"/>
          <p:cNvSpPr/>
          <p:nvPr/>
        </p:nvSpPr>
        <p:spPr>
          <a:xfrm>
            <a:off x="5014292" y="2492896"/>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4" name="Down Arrow 43"/>
          <p:cNvSpPr/>
          <p:nvPr/>
        </p:nvSpPr>
        <p:spPr>
          <a:xfrm>
            <a:off x="1989956" y="5517232"/>
            <a:ext cx="216024" cy="21602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6" name="Rounded Rectangle 45"/>
          <p:cNvSpPr/>
          <p:nvPr/>
        </p:nvSpPr>
        <p:spPr>
          <a:xfrm>
            <a:off x="10342884" y="3429000"/>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47" name="Rounded Rectangle 46"/>
          <p:cNvSpPr/>
          <p:nvPr/>
        </p:nvSpPr>
        <p:spPr>
          <a:xfrm>
            <a:off x="11134972" y="3429000"/>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48" name="6-Point Star 47"/>
          <p:cNvSpPr/>
          <p:nvPr/>
        </p:nvSpPr>
        <p:spPr>
          <a:xfrm>
            <a:off x="549796" y="3501008"/>
            <a:ext cx="360040" cy="360040"/>
          </a:xfrm>
          <a:prstGeom prst="star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9" name="Rectangle 48"/>
          <p:cNvSpPr/>
          <p:nvPr/>
        </p:nvSpPr>
        <p:spPr>
          <a:xfrm>
            <a:off x="189756" y="3573016"/>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1" name="Rounded Rectangle 50"/>
          <p:cNvSpPr/>
          <p:nvPr/>
        </p:nvSpPr>
        <p:spPr>
          <a:xfrm>
            <a:off x="10342884" y="3933056"/>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52" name="Rounded Rectangle 51"/>
          <p:cNvSpPr/>
          <p:nvPr/>
        </p:nvSpPr>
        <p:spPr>
          <a:xfrm>
            <a:off x="11134972" y="3933056"/>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53" name="6-Point Star 52"/>
          <p:cNvSpPr/>
          <p:nvPr/>
        </p:nvSpPr>
        <p:spPr>
          <a:xfrm>
            <a:off x="549796" y="3933056"/>
            <a:ext cx="360040" cy="360040"/>
          </a:xfrm>
          <a:prstGeom prst="star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4" name="Rectangle 53"/>
          <p:cNvSpPr/>
          <p:nvPr/>
        </p:nvSpPr>
        <p:spPr>
          <a:xfrm>
            <a:off x="189756" y="4005064"/>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6" name="Rounded Rectangle 55"/>
          <p:cNvSpPr/>
          <p:nvPr/>
        </p:nvSpPr>
        <p:spPr>
          <a:xfrm>
            <a:off x="10342884" y="4437112"/>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57" name="Rounded Rectangle 56"/>
          <p:cNvSpPr/>
          <p:nvPr/>
        </p:nvSpPr>
        <p:spPr>
          <a:xfrm>
            <a:off x="11134972" y="4437112"/>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58" name="6-Point Star 57"/>
          <p:cNvSpPr/>
          <p:nvPr/>
        </p:nvSpPr>
        <p:spPr>
          <a:xfrm>
            <a:off x="549796" y="4437112"/>
            <a:ext cx="360040" cy="360040"/>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9" name="Rectangle 58"/>
          <p:cNvSpPr/>
          <p:nvPr/>
        </p:nvSpPr>
        <p:spPr>
          <a:xfrm>
            <a:off x="189756" y="4509120"/>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0" name="Rounded Rectangle 59"/>
          <p:cNvSpPr/>
          <p:nvPr/>
        </p:nvSpPr>
        <p:spPr>
          <a:xfrm>
            <a:off x="9046740" y="5445224"/>
            <a:ext cx="194421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r>
              <a:rPr lang="ru-RU" dirty="0" smtClean="0">
                <a:solidFill>
                  <a:schemeClr val="tx1"/>
                </a:solidFill>
              </a:rPr>
              <a:t> записи</a:t>
            </a:r>
          </a:p>
        </p:txBody>
      </p:sp>
      <p:sp>
        <p:nvSpPr>
          <p:cNvPr id="61" name="Rounded Rectangle 60"/>
          <p:cNvSpPr/>
          <p:nvPr/>
        </p:nvSpPr>
        <p:spPr>
          <a:xfrm>
            <a:off x="8110636" y="2420888"/>
            <a:ext cx="2088232"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solidFill>
                  <a:schemeClr val="tx1"/>
                </a:solidFill>
              </a:rPr>
              <a:t>Наименования (скрипт)</a:t>
            </a:r>
          </a:p>
        </p:txBody>
      </p:sp>
      <p:sp>
        <p:nvSpPr>
          <p:cNvPr id="62" name="Rounded Rectangle 61"/>
          <p:cNvSpPr/>
          <p:nvPr/>
        </p:nvSpPr>
        <p:spPr>
          <a:xfrm>
            <a:off x="981844" y="3429000"/>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smtClean="0">
                <a:solidFill>
                  <a:schemeClr val="tx1"/>
                </a:solidFill>
              </a:rPr>
              <a:t>1</a:t>
            </a:r>
            <a:r>
              <a:rPr lang="en-US" dirty="0">
                <a:solidFill>
                  <a:schemeClr val="tx1"/>
                </a:solidFill>
              </a:rPr>
              <a:t>5</a:t>
            </a:r>
            <a:r>
              <a:rPr lang="en-US" dirty="0" smtClean="0">
                <a:solidFill>
                  <a:schemeClr val="tx1"/>
                </a:solidFill>
              </a:rPr>
              <a:t>        </a:t>
            </a:r>
            <a:r>
              <a:rPr lang="en-US" dirty="0" err="1" smtClean="0">
                <a:solidFill>
                  <a:schemeClr val="tx1"/>
                </a:solidFill>
              </a:rPr>
              <a:t>Foto</a:t>
            </a:r>
            <a:r>
              <a:rPr lang="ru-RU" dirty="0" smtClean="0">
                <a:solidFill>
                  <a:schemeClr val="tx1"/>
                </a:solidFill>
              </a:rPr>
              <a:t>            </a:t>
            </a:r>
            <a:r>
              <a:rPr lang="en-US" dirty="0" smtClean="0">
                <a:solidFill>
                  <a:schemeClr val="tx1"/>
                </a:solidFill>
              </a:rPr>
              <a:t>Active                </a:t>
            </a:r>
            <a:r>
              <a:rPr lang="ru-RU" dirty="0" smtClean="0">
                <a:solidFill>
                  <a:schemeClr val="tx1"/>
                </a:solidFill>
              </a:rPr>
              <a:t> </a:t>
            </a:r>
            <a:r>
              <a:rPr lang="en-US" dirty="0" smtClean="0">
                <a:solidFill>
                  <a:schemeClr val="tx1"/>
                </a:solidFill>
              </a:rPr>
              <a:t>RU               </a:t>
            </a:r>
            <a:r>
              <a:rPr lang="ru-RU" dirty="0" smtClean="0">
                <a:solidFill>
                  <a:schemeClr val="tx1"/>
                </a:solidFill>
              </a:rPr>
              <a:t>   </a:t>
            </a:r>
            <a:r>
              <a:rPr lang="en-US" dirty="0" smtClean="0">
                <a:solidFill>
                  <a:schemeClr val="tx1"/>
                </a:solidFill>
              </a:rPr>
              <a:t>Yes             Russian                        </a:t>
            </a:r>
            <a:r>
              <a:rPr lang="ru-RU" dirty="0" smtClean="0">
                <a:solidFill>
                  <a:schemeClr val="tx1"/>
                </a:solidFill>
              </a:rPr>
              <a:t>       Русский</a:t>
            </a:r>
          </a:p>
        </p:txBody>
      </p:sp>
      <p:sp>
        <p:nvSpPr>
          <p:cNvPr id="63" name="Rounded Rectangle 62"/>
          <p:cNvSpPr/>
          <p:nvPr/>
        </p:nvSpPr>
        <p:spPr>
          <a:xfrm>
            <a:off x="981844" y="3933056"/>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smtClean="0">
                <a:solidFill>
                  <a:schemeClr val="tx1"/>
                </a:solidFill>
              </a:rPr>
              <a:t>25</a:t>
            </a:r>
            <a:r>
              <a:rPr lang="en-US" dirty="0" smtClean="0">
                <a:solidFill>
                  <a:schemeClr val="tx1"/>
                </a:solidFill>
              </a:rPr>
              <a:t>       </a:t>
            </a:r>
            <a:r>
              <a:rPr lang="ru-RU" dirty="0" smtClean="0">
                <a:solidFill>
                  <a:schemeClr val="tx1"/>
                </a:solidFill>
              </a:rPr>
              <a:t> </a:t>
            </a:r>
            <a:r>
              <a:rPr lang="en-US" dirty="0" err="1" smtClean="0">
                <a:solidFill>
                  <a:schemeClr val="tx1"/>
                </a:solidFill>
              </a:rPr>
              <a:t>Foto</a:t>
            </a:r>
            <a:r>
              <a:rPr lang="en-US" dirty="0" smtClean="0">
                <a:solidFill>
                  <a:schemeClr val="tx1"/>
                </a:solidFill>
              </a:rPr>
              <a:t> </a:t>
            </a:r>
            <a:r>
              <a:rPr lang="ru-RU" dirty="0" smtClean="0">
                <a:solidFill>
                  <a:schemeClr val="tx1"/>
                </a:solidFill>
              </a:rPr>
              <a:t>           </a:t>
            </a:r>
            <a:r>
              <a:rPr lang="en-US" dirty="0" smtClean="0">
                <a:solidFill>
                  <a:schemeClr val="tx1"/>
                </a:solidFill>
              </a:rPr>
              <a:t>Active                </a:t>
            </a:r>
            <a:r>
              <a:rPr lang="ru-RU" dirty="0" smtClean="0">
                <a:solidFill>
                  <a:schemeClr val="tx1"/>
                </a:solidFill>
              </a:rPr>
              <a:t> </a:t>
            </a:r>
            <a:r>
              <a:rPr lang="en-US" dirty="0" smtClean="0">
                <a:solidFill>
                  <a:schemeClr val="tx1"/>
                </a:solidFill>
              </a:rPr>
              <a:t>ES               </a:t>
            </a:r>
            <a:r>
              <a:rPr lang="ru-RU" dirty="0" smtClean="0">
                <a:solidFill>
                  <a:schemeClr val="tx1"/>
                </a:solidFill>
              </a:rPr>
              <a:t>    </a:t>
            </a:r>
            <a:r>
              <a:rPr lang="en-US" dirty="0" smtClean="0">
                <a:solidFill>
                  <a:schemeClr val="tx1"/>
                </a:solidFill>
              </a:rPr>
              <a:t>No             </a:t>
            </a:r>
            <a:r>
              <a:rPr lang="ru-RU" dirty="0" smtClean="0">
                <a:solidFill>
                  <a:schemeClr val="tx1"/>
                </a:solidFill>
              </a:rPr>
              <a:t> </a:t>
            </a:r>
            <a:r>
              <a:rPr lang="en-US" dirty="0" smtClean="0">
                <a:solidFill>
                  <a:schemeClr val="tx1"/>
                </a:solidFill>
              </a:rPr>
              <a:t>Spanish                        </a:t>
            </a:r>
            <a:r>
              <a:rPr lang="ru-RU" dirty="0" smtClean="0">
                <a:solidFill>
                  <a:schemeClr val="tx1"/>
                </a:solidFill>
              </a:rPr>
              <a:t>       </a:t>
            </a:r>
            <a:r>
              <a:rPr lang="en-US" dirty="0" err="1" smtClean="0">
                <a:solidFill>
                  <a:schemeClr val="tx1"/>
                </a:solidFill>
              </a:rPr>
              <a:t>Español</a:t>
            </a:r>
            <a:endParaRPr lang="ru-RU" dirty="0" smtClean="0">
              <a:solidFill>
                <a:schemeClr val="tx1"/>
              </a:solidFill>
            </a:endParaRPr>
          </a:p>
        </p:txBody>
      </p:sp>
      <p:sp>
        <p:nvSpPr>
          <p:cNvPr id="64" name="Rounded Rectangle 63"/>
          <p:cNvSpPr/>
          <p:nvPr/>
        </p:nvSpPr>
        <p:spPr>
          <a:xfrm>
            <a:off x="981844" y="4437112"/>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26        </a:t>
            </a:r>
            <a:r>
              <a:rPr lang="en-US" dirty="0" err="1" smtClean="0">
                <a:solidFill>
                  <a:schemeClr val="tx1"/>
                </a:solidFill>
              </a:rPr>
              <a:t>Foto</a:t>
            </a:r>
            <a:r>
              <a:rPr lang="en-US" dirty="0" smtClean="0">
                <a:solidFill>
                  <a:schemeClr val="tx1"/>
                </a:solidFill>
              </a:rPr>
              <a:t>            Active                 CN                  No              Chinese                              </a:t>
            </a:r>
            <a:r>
              <a:rPr lang="ja-JP" altLang="en-US" dirty="0" smtClean="0">
                <a:solidFill>
                  <a:schemeClr val="tx1"/>
                </a:solidFill>
              </a:rPr>
              <a:t>中国</a:t>
            </a:r>
            <a:endParaRPr lang="ru-RU" dirty="0" smtClean="0">
              <a:solidFill>
                <a:schemeClr val="tx1"/>
              </a:solidFill>
            </a:endParaRPr>
          </a:p>
        </p:txBody>
      </p:sp>
      <p:sp>
        <p:nvSpPr>
          <p:cNvPr id="2" name="Action Button: Back or Previous 1">
            <a:hlinkClick r:id="" action="ppaction://hlinkshowjump?jump=previousslide" highlightClick="1"/>
          </p:cNvPr>
          <p:cNvSpPr/>
          <p:nvPr/>
        </p:nvSpPr>
        <p:spPr>
          <a:xfrm>
            <a:off x="3862164" y="5445224"/>
            <a:ext cx="360040" cy="360040"/>
          </a:xfrm>
          <a:prstGeom prst="actionButtonBackPreviou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 name="Action Button: Forward or Next 3">
            <a:hlinkClick r:id="" action="ppaction://hlinkshowjump?jump=nextslide" highlightClick="1"/>
          </p:cNvPr>
          <p:cNvSpPr/>
          <p:nvPr/>
        </p:nvSpPr>
        <p:spPr>
          <a:xfrm>
            <a:off x="6598468" y="5445224"/>
            <a:ext cx="432048" cy="360040"/>
          </a:xfrm>
          <a:prstGeom prst="actionButtonForwardNex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5" name="Rounded Rectangle 64"/>
          <p:cNvSpPr/>
          <p:nvPr/>
        </p:nvSpPr>
        <p:spPr>
          <a:xfrm>
            <a:off x="11134972" y="1052736"/>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50" name="Rounded Rectangle 49"/>
          <p:cNvSpPr/>
          <p:nvPr/>
        </p:nvSpPr>
        <p:spPr>
          <a:xfrm>
            <a:off x="9046740" y="1196752"/>
            <a:ext cx="100811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a:t>
            </a:r>
            <a:endParaRPr lang="ru-RU" dirty="0" err="1" smtClean="0"/>
          </a:p>
        </p:txBody>
      </p:sp>
      <p:sp>
        <p:nvSpPr>
          <p:cNvPr id="55" name="Down Arrow 54"/>
          <p:cNvSpPr/>
          <p:nvPr/>
        </p:nvSpPr>
        <p:spPr>
          <a:xfrm>
            <a:off x="9766820" y="1268760"/>
            <a:ext cx="279648" cy="351656"/>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6" name="Sun 65"/>
          <p:cNvSpPr/>
          <p:nvPr/>
        </p:nvSpPr>
        <p:spPr>
          <a:xfrm>
            <a:off x="10342884" y="2420888"/>
            <a:ext cx="360040" cy="360040"/>
          </a:xfrm>
          <a:prstGeom prst="su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Tree>
    <p:extLst>
      <p:ext uri="{BB962C8B-B14F-4D97-AF65-F5344CB8AC3E}">
        <p14:creationId xmlns:p14="http://schemas.microsoft.com/office/powerpoint/2010/main" val="14931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332656"/>
            <a:ext cx="10548666" cy="576064"/>
          </a:xfrm>
        </p:spPr>
        <p:txBody>
          <a:bodyPr>
            <a:normAutofit/>
          </a:bodyPr>
          <a:lstStyle/>
          <a:p>
            <a:r>
              <a:rPr lang="ru-RU" dirty="0"/>
              <a:t>Языки </a:t>
            </a:r>
            <a:r>
              <a:rPr lang="en-US" dirty="0"/>
              <a:t>(</a:t>
            </a:r>
            <a:r>
              <a:rPr lang="en-US" dirty="0" smtClean="0"/>
              <a:t>Users) -- </a:t>
            </a:r>
            <a:r>
              <a:rPr lang="ru-RU" dirty="0" smtClean="0"/>
              <a:t>Формат </a:t>
            </a:r>
            <a:r>
              <a:rPr lang="en-US" dirty="0" smtClean="0"/>
              <a:t>Add/Edit</a:t>
            </a:r>
            <a:r>
              <a:rPr lang="ru-RU" dirty="0" smtClean="0"/>
              <a:t> элемента справочник</a:t>
            </a:r>
            <a:r>
              <a:rPr lang="ru-RU" dirty="0"/>
              <a:t>а</a:t>
            </a:r>
          </a:p>
        </p:txBody>
      </p:sp>
      <p:sp>
        <p:nvSpPr>
          <p:cNvPr id="4" name="Rounded Rectangle 3"/>
          <p:cNvSpPr/>
          <p:nvPr/>
        </p:nvSpPr>
        <p:spPr>
          <a:xfrm>
            <a:off x="5374332" y="1124744"/>
            <a:ext cx="2160240"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a:t>
            </a:r>
            <a:endParaRPr lang="ru-RU" dirty="0" smtClean="0">
              <a:solidFill>
                <a:schemeClr val="tx1"/>
              </a:solidFill>
            </a:endParaRPr>
          </a:p>
        </p:txBody>
      </p:sp>
      <p:sp>
        <p:nvSpPr>
          <p:cNvPr id="5" name="Rounded Rectangle 4"/>
          <p:cNvSpPr/>
          <p:nvPr/>
        </p:nvSpPr>
        <p:spPr>
          <a:xfrm>
            <a:off x="189756" y="1124744"/>
            <a:ext cx="496855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Новый элемент языка пользователя (потом Код)</a:t>
            </a:r>
          </a:p>
        </p:txBody>
      </p:sp>
      <p:sp>
        <p:nvSpPr>
          <p:cNvPr id="9" name="Rounded Rectangle 8"/>
          <p:cNvSpPr/>
          <p:nvPr/>
        </p:nvSpPr>
        <p:spPr>
          <a:xfrm>
            <a:off x="261764" y="1772816"/>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Код </a:t>
            </a:r>
            <a:r>
              <a:rPr lang="ru-RU" sz="1600" dirty="0" smtClean="0">
                <a:solidFill>
                  <a:srgbClr val="FF0000"/>
                </a:solidFill>
              </a:rPr>
              <a:t>!</a:t>
            </a:r>
            <a:r>
              <a:rPr lang="ru-RU" dirty="0" smtClean="0">
                <a:solidFill>
                  <a:srgbClr val="FF0000"/>
                </a:solidFill>
              </a:rPr>
              <a:t> </a:t>
            </a:r>
          </a:p>
        </p:txBody>
      </p:sp>
      <p:sp>
        <p:nvSpPr>
          <p:cNvPr id="12" name="Rounded Rectangle 11"/>
          <p:cNvSpPr/>
          <p:nvPr/>
        </p:nvSpPr>
        <p:spPr>
          <a:xfrm>
            <a:off x="11567020" y="476672"/>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14" name="Rounded Rectangle 13"/>
          <p:cNvSpPr/>
          <p:nvPr/>
        </p:nvSpPr>
        <p:spPr>
          <a:xfrm>
            <a:off x="2710036" y="1772816"/>
            <a:ext cx="4608512"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RUS  ENG ESP CHN</a:t>
            </a:r>
            <a:r>
              <a:rPr lang="ru-RU" dirty="0" smtClean="0">
                <a:solidFill>
                  <a:schemeClr val="tx1"/>
                </a:solidFill>
              </a:rPr>
              <a:t> </a:t>
            </a:r>
          </a:p>
        </p:txBody>
      </p:sp>
      <p:sp>
        <p:nvSpPr>
          <p:cNvPr id="15" name="Rounded Rectangle 14"/>
          <p:cNvSpPr/>
          <p:nvPr/>
        </p:nvSpPr>
        <p:spPr>
          <a:xfrm>
            <a:off x="261764" y="2708920"/>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Описание</a:t>
            </a:r>
            <a:r>
              <a:rPr lang="ru-RU" dirty="0" smtClean="0">
                <a:solidFill>
                  <a:schemeClr val="tx1"/>
                </a:solidFill>
              </a:rPr>
              <a:t> </a:t>
            </a:r>
          </a:p>
        </p:txBody>
      </p:sp>
      <p:sp>
        <p:nvSpPr>
          <p:cNvPr id="16" name="Rounded Rectangle 15"/>
          <p:cNvSpPr/>
          <p:nvPr/>
        </p:nvSpPr>
        <p:spPr>
          <a:xfrm>
            <a:off x="2710036" y="2708920"/>
            <a:ext cx="4608512"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 </a:t>
            </a:r>
            <a:r>
              <a:rPr lang="en-US" dirty="0" smtClean="0">
                <a:solidFill>
                  <a:schemeClr val="tx1"/>
                </a:solidFill>
              </a:rPr>
              <a:t>Russian</a:t>
            </a:r>
            <a:endParaRPr lang="ru-RU" dirty="0" smtClean="0">
              <a:solidFill>
                <a:schemeClr val="tx1"/>
              </a:solidFill>
            </a:endParaRPr>
          </a:p>
        </p:txBody>
      </p:sp>
      <p:sp>
        <p:nvSpPr>
          <p:cNvPr id="17" name="Rounded Rectangle 16"/>
          <p:cNvSpPr/>
          <p:nvPr/>
        </p:nvSpPr>
        <p:spPr>
          <a:xfrm>
            <a:off x="261764" y="3284984"/>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Скрипт языка</a:t>
            </a:r>
            <a:endParaRPr lang="ru-RU" dirty="0" smtClean="0">
              <a:solidFill>
                <a:schemeClr val="tx1"/>
              </a:solidFill>
            </a:endParaRPr>
          </a:p>
        </p:txBody>
      </p:sp>
      <p:sp>
        <p:nvSpPr>
          <p:cNvPr id="18" name="Rounded Rectangle 17"/>
          <p:cNvSpPr/>
          <p:nvPr/>
        </p:nvSpPr>
        <p:spPr>
          <a:xfrm>
            <a:off x="2710036" y="3140968"/>
            <a:ext cx="4608512" cy="57606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Русский</a:t>
            </a:r>
          </a:p>
        </p:txBody>
      </p:sp>
      <p:sp>
        <p:nvSpPr>
          <p:cNvPr id="25" name="Rectangle 24"/>
          <p:cNvSpPr/>
          <p:nvPr/>
        </p:nvSpPr>
        <p:spPr>
          <a:xfrm flipH="1">
            <a:off x="4870276" y="2348880"/>
            <a:ext cx="216024" cy="2160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X</a:t>
            </a:r>
            <a:endParaRPr lang="ru-RU" dirty="0" err="1" smtClean="0"/>
          </a:p>
        </p:txBody>
      </p:sp>
      <p:sp>
        <p:nvSpPr>
          <p:cNvPr id="50" name="Rounded Rectangle 49"/>
          <p:cNvSpPr/>
          <p:nvPr/>
        </p:nvSpPr>
        <p:spPr>
          <a:xfrm>
            <a:off x="261764" y="3933056"/>
            <a:ext cx="1944216" cy="194421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54" name="Rounded Rectangle 53"/>
          <p:cNvSpPr/>
          <p:nvPr/>
        </p:nvSpPr>
        <p:spPr>
          <a:xfrm>
            <a:off x="9334772" y="5733256"/>
            <a:ext cx="1080120"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Отмена</a:t>
            </a:r>
          </a:p>
        </p:txBody>
      </p:sp>
      <p:sp>
        <p:nvSpPr>
          <p:cNvPr id="55" name="Rounded Rectangle 54"/>
          <p:cNvSpPr/>
          <p:nvPr/>
        </p:nvSpPr>
        <p:spPr>
          <a:xfrm>
            <a:off x="10702924" y="5733256"/>
            <a:ext cx="108012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Save</a:t>
            </a:r>
            <a:endParaRPr lang="ru-RU" dirty="0" smtClean="0">
              <a:solidFill>
                <a:schemeClr val="tx1"/>
              </a:solidFill>
            </a:endParaRPr>
          </a:p>
        </p:txBody>
      </p:sp>
      <p:sp>
        <p:nvSpPr>
          <p:cNvPr id="64" name="Rounded Rectangle 63"/>
          <p:cNvSpPr/>
          <p:nvPr/>
        </p:nvSpPr>
        <p:spPr>
          <a:xfrm>
            <a:off x="2638028" y="3861048"/>
            <a:ext cx="4608512" cy="201622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Перетащите файл(ы) сюда, чтобы начать или </a:t>
            </a:r>
            <a:br>
              <a:rPr lang="ru-RU" dirty="0">
                <a:solidFill>
                  <a:schemeClr val="tx1"/>
                </a:solidFill>
              </a:rPr>
            </a:br>
            <a:r>
              <a:rPr lang="ru-RU" dirty="0">
                <a:solidFill>
                  <a:schemeClr val="tx1"/>
                </a:solidFill>
              </a:rPr>
              <a:t>нажмите, чтобы просмотреть</a:t>
            </a:r>
            <a:br>
              <a:rPr lang="ru-RU" dirty="0">
                <a:solidFill>
                  <a:schemeClr val="tx1"/>
                </a:solidFill>
              </a:rPr>
            </a:br>
            <a:r>
              <a:rPr lang="ru-RU" sz="1200" dirty="0">
                <a:solidFill>
                  <a:schemeClr val="tx1"/>
                </a:solidFill>
              </a:rPr>
              <a:t>(размер файла 000</a:t>
            </a:r>
            <a:r>
              <a:rPr lang="en-US" sz="1200" dirty="0">
                <a:solidFill>
                  <a:schemeClr val="tx1"/>
                </a:solidFill>
              </a:rPr>
              <a:t> x 000 pixels)</a:t>
            </a:r>
            <a:endParaRPr lang="ru-RU" sz="1200" dirty="0">
              <a:solidFill>
                <a:schemeClr val="tx1"/>
              </a:solidFill>
            </a:endParaRPr>
          </a:p>
        </p:txBody>
      </p:sp>
      <p:sp>
        <p:nvSpPr>
          <p:cNvPr id="65" name="Rounded Rectangle 64"/>
          <p:cNvSpPr/>
          <p:nvPr/>
        </p:nvSpPr>
        <p:spPr>
          <a:xfrm>
            <a:off x="261764" y="2276872"/>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Язык по умолчанию</a:t>
            </a:r>
            <a:r>
              <a:rPr lang="ru-RU" dirty="0" smtClean="0">
                <a:solidFill>
                  <a:schemeClr val="tx1"/>
                </a:solidFill>
              </a:rPr>
              <a:t> </a:t>
            </a:r>
          </a:p>
        </p:txBody>
      </p:sp>
    </p:spTree>
    <p:extLst>
      <p:ext uri="{BB962C8B-B14F-4D97-AF65-F5344CB8AC3E}">
        <p14:creationId xmlns:p14="http://schemas.microsoft.com/office/powerpoint/2010/main" val="367083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476672"/>
            <a:ext cx="10260634" cy="504056"/>
          </a:xfrm>
        </p:spPr>
        <p:txBody>
          <a:bodyPr>
            <a:normAutofit fontScale="90000"/>
          </a:bodyPr>
          <a:lstStyle/>
          <a:p>
            <a:r>
              <a:rPr lang="ru-RU" dirty="0"/>
              <a:t>Цель </a:t>
            </a:r>
            <a:r>
              <a:rPr lang="ru-RU" dirty="0" smtClean="0"/>
              <a:t>и задачи проекта </a:t>
            </a:r>
            <a:r>
              <a:rPr lang="ru-RU" dirty="0"/>
              <a:t>(</a:t>
            </a:r>
            <a:r>
              <a:rPr lang="en-US" dirty="0"/>
              <a:t>Project Goals</a:t>
            </a:r>
            <a:r>
              <a:rPr lang="ru-RU" dirty="0"/>
              <a:t>)</a:t>
            </a:r>
          </a:p>
        </p:txBody>
      </p:sp>
      <p:sp>
        <p:nvSpPr>
          <p:cNvPr id="3" name="Content Placeholder 2"/>
          <p:cNvSpPr>
            <a:spLocks noGrp="1"/>
          </p:cNvSpPr>
          <p:nvPr>
            <p:ph idx="1"/>
          </p:nvPr>
        </p:nvSpPr>
        <p:spPr>
          <a:xfrm>
            <a:off x="333772" y="1124744"/>
            <a:ext cx="11377264" cy="5040560"/>
          </a:xfrm>
        </p:spPr>
        <p:txBody>
          <a:bodyPr>
            <a:normAutofit/>
          </a:bodyPr>
          <a:lstStyle/>
          <a:p>
            <a:pPr marL="274320" lvl="2" indent="-274320">
              <a:spcBef>
                <a:spcPts val="1800"/>
              </a:spcBef>
            </a:pPr>
            <a:r>
              <a:rPr lang="ru-RU" sz="2000" dirty="0" smtClean="0"/>
              <a:t>Производители запчастей АКПП </a:t>
            </a:r>
            <a:r>
              <a:rPr lang="en-US" sz="2000" dirty="0" smtClean="0"/>
              <a:t>(</a:t>
            </a:r>
            <a:r>
              <a:rPr lang="ru-RU" sz="2000" dirty="0" smtClean="0"/>
              <a:t>подключение + управление) (</a:t>
            </a:r>
            <a:r>
              <a:rPr lang="en-US" sz="2000" dirty="0" smtClean="0"/>
              <a:t>ALTO / PRECISION / TRANSTEC / SONNAX / ROSTRA)</a:t>
            </a:r>
            <a:endParaRPr lang="ru-RU" sz="2000" dirty="0" smtClean="0"/>
          </a:p>
          <a:p>
            <a:pPr marL="274320" lvl="2" indent="-274320">
              <a:spcBef>
                <a:spcPts val="1800"/>
              </a:spcBef>
            </a:pPr>
            <a:r>
              <a:rPr lang="ru-RU" sz="2000" dirty="0" smtClean="0"/>
              <a:t>Дистербьютеры </a:t>
            </a:r>
            <a:r>
              <a:rPr lang="ru-RU" sz="2000" dirty="0"/>
              <a:t>запчастей </a:t>
            </a:r>
            <a:r>
              <a:rPr lang="ru-RU" sz="2000" dirty="0" smtClean="0"/>
              <a:t>АКПП </a:t>
            </a:r>
            <a:r>
              <a:rPr lang="en-US" sz="2000" dirty="0"/>
              <a:t>(</a:t>
            </a:r>
            <a:r>
              <a:rPr lang="ru-RU" sz="2000" dirty="0"/>
              <a:t>подключение + управление) </a:t>
            </a:r>
            <a:r>
              <a:rPr lang="ru-RU" sz="2000" dirty="0" smtClean="0"/>
              <a:t>(</a:t>
            </a:r>
            <a:r>
              <a:rPr lang="en-US" sz="2000" dirty="0" smtClean="0"/>
              <a:t>WIT / ATK / GFX / Miami / Dean)</a:t>
            </a:r>
            <a:endParaRPr lang="ru-RU" sz="2000" dirty="0"/>
          </a:p>
          <a:p>
            <a:pPr marL="274320" lvl="2" indent="-274320">
              <a:spcBef>
                <a:spcPts val="1800"/>
              </a:spcBef>
            </a:pPr>
            <a:r>
              <a:rPr lang="ru-RU" sz="2000" dirty="0" smtClean="0"/>
              <a:t>Произдители Автозапчасти (втч Тюнинг)</a:t>
            </a:r>
          </a:p>
          <a:p>
            <a:pPr marL="274320" lvl="2" indent="-274320">
              <a:spcBef>
                <a:spcPts val="1800"/>
              </a:spcBef>
            </a:pPr>
            <a:r>
              <a:rPr lang="ru-RU" sz="2000" dirty="0" smtClean="0"/>
              <a:t>Разборки (нужно определить)</a:t>
            </a:r>
          </a:p>
          <a:p>
            <a:pPr marL="274320" lvl="2" indent="-274320">
              <a:spcBef>
                <a:spcPts val="1800"/>
              </a:spcBef>
            </a:pPr>
            <a:r>
              <a:rPr lang="ru-RU" sz="2000" dirty="0" smtClean="0"/>
              <a:t>СТО (Визитка + </a:t>
            </a:r>
            <a:r>
              <a:rPr lang="en-US" sz="2000" dirty="0" smtClean="0"/>
              <a:t>CRM + </a:t>
            </a:r>
            <a:r>
              <a:rPr lang="ru-RU" sz="2000" smtClean="0"/>
              <a:t>Заказ поставщику - разборку) </a:t>
            </a:r>
            <a:r>
              <a:rPr lang="ru-RU" sz="2000" dirty="0"/>
              <a:t>(нужно определить)</a:t>
            </a:r>
          </a:p>
          <a:p>
            <a:pPr marL="274320" lvl="2" indent="-274320">
              <a:spcBef>
                <a:spcPts val="1800"/>
              </a:spcBef>
            </a:pPr>
            <a:r>
              <a:rPr lang="ru-RU" sz="2000" dirty="0" smtClean="0"/>
              <a:t>Почему МЫ</a:t>
            </a:r>
          </a:p>
          <a:p>
            <a:pPr marL="274320" lvl="2" indent="-274320">
              <a:spcBef>
                <a:spcPts val="1800"/>
              </a:spcBef>
            </a:pPr>
            <a:r>
              <a:rPr lang="ru-RU" sz="2000" dirty="0" smtClean="0"/>
              <a:t>Что мы получаем.</a:t>
            </a:r>
            <a:endParaRPr lang="ru-RU" sz="2000" dirty="0" smtClean="0"/>
          </a:p>
        </p:txBody>
      </p:sp>
    </p:spTree>
    <p:extLst>
      <p:ext uri="{BB962C8B-B14F-4D97-AF65-F5344CB8AC3E}">
        <p14:creationId xmlns:p14="http://schemas.microsoft.com/office/powerpoint/2010/main" val="12146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476672"/>
            <a:ext cx="10548666" cy="576064"/>
          </a:xfrm>
        </p:spPr>
        <p:txBody>
          <a:bodyPr/>
          <a:lstStyle/>
          <a:p>
            <a:r>
              <a:rPr lang="ru-RU" dirty="0"/>
              <a:t>Языки </a:t>
            </a:r>
            <a:r>
              <a:rPr lang="ru-RU" dirty="0" smtClean="0"/>
              <a:t>(</a:t>
            </a:r>
            <a:r>
              <a:rPr lang="en-US" dirty="0" smtClean="0"/>
              <a:t>Users</a:t>
            </a:r>
            <a:r>
              <a:rPr lang="ru-RU" dirty="0" smtClean="0"/>
              <a:t>) – управление справочника</a:t>
            </a:r>
            <a:r>
              <a:rPr lang="en-US" dirty="0" smtClean="0"/>
              <a:t> – Real View</a:t>
            </a:r>
            <a:endParaRPr lang="ru-R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804" y="1196752"/>
            <a:ext cx="10609421" cy="5040312"/>
          </a:xfrm>
        </p:spPr>
      </p:pic>
    </p:spTree>
    <p:extLst>
      <p:ext uri="{BB962C8B-B14F-4D97-AF65-F5344CB8AC3E}">
        <p14:creationId xmlns:p14="http://schemas.microsoft.com/office/powerpoint/2010/main" val="401678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476672"/>
            <a:ext cx="10548666" cy="576064"/>
          </a:xfrm>
        </p:spPr>
        <p:txBody>
          <a:bodyPr/>
          <a:lstStyle/>
          <a:p>
            <a:r>
              <a:rPr lang="ru-RU" dirty="0"/>
              <a:t>Языки </a:t>
            </a:r>
            <a:r>
              <a:rPr lang="ru-RU" dirty="0" smtClean="0"/>
              <a:t>(</a:t>
            </a:r>
            <a:r>
              <a:rPr lang="en-US" dirty="0" smtClean="0"/>
              <a:t>Users</a:t>
            </a:r>
            <a:r>
              <a:rPr lang="ru-RU" dirty="0" smtClean="0"/>
              <a:t>) – справочник</a:t>
            </a:r>
            <a:r>
              <a:rPr lang="en-US" dirty="0" smtClean="0"/>
              <a:t> – Add/Edit – Real View</a:t>
            </a:r>
            <a:endParaRPr lang="ru-RU"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6926" y="1125538"/>
            <a:ext cx="7063535" cy="5040312"/>
          </a:xfrm>
        </p:spPr>
      </p:pic>
    </p:spTree>
    <p:extLst>
      <p:ext uri="{BB962C8B-B14F-4D97-AF65-F5344CB8AC3E}">
        <p14:creationId xmlns:p14="http://schemas.microsoft.com/office/powerpoint/2010/main" val="411805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56" y="476672"/>
            <a:ext cx="10476658" cy="648072"/>
          </a:xfrm>
        </p:spPr>
        <p:txBody>
          <a:bodyPr>
            <a:normAutofit/>
          </a:bodyPr>
          <a:lstStyle/>
          <a:p>
            <a:r>
              <a:rPr lang="ru-RU" dirty="0"/>
              <a:t>Языки (</a:t>
            </a:r>
            <a:r>
              <a:rPr lang="en-US" dirty="0"/>
              <a:t>Users</a:t>
            </a:r>
            <a:r>
              <a:rPr lang="ru-RU" dirty="0"/>
              <a:t>) – </a:t>
            </a:r>
            <a:r>
              <a:rPr lang="ru-RU" dirty="0" smtClean="0"/>
              <a:t>справочник – </a:t>
            </a:r>
            <a:r>
              <a:rPr lang="en-US" dirty="0" smtClean="0"/>
              <a:t>Issue</a:t>
            </a:r>
            <a:endParaRPr lang="ru-RU" dirty="0"/>
          </a:p>
        </p:txBody>
      </p:sp>
      <p:sp>
        <p:nvSpPr>
          <p:cNvPr id="3" name="Content Placeholder 2"/>
          <p:cNvSpPr>
            <a:spLocks noGrp="1"/>
          </p:cNvSpPr>
          <p:nvPr>
            <p:ph idx="1"/>
          </p:nvPr>
        </p:nvSpPr>
        <p:spPr>
          <a:xfrm>
            <a:off x="189756" y="1124744"/>
            <a:ext cx="10476658" cy="4477721"/>
          </a:xfrm>
        </p:spPr>
        <p:txBody>
          <a:bodyPr/>
          <a:lstStyle/>
          <a:p>
            <a:pPr marL="0" indent="0">
              <a:buNone/>
            </a:pPr>
            <a:r>
              <a:rPr lang="ru-RU" dirty="0" smtClean="0"/>
              <a:t>Нам пока не нужны 100 языков. Но 2 языка – мало. Нужны 3-4 языка для проверки на стади разработки и 5 языков при запуске и далее до 10.</a:t>
            </a:r>
            <a:endParaRPr lang="ru-RU" dirty="0"/>
          </a:p>
        </p:txBody>
      </p:sp>
    </p:spTree>
    <p:extLst>
      <p:ext uri="{BB962C8B-B14F-4D97-AF65-F5344CB8AC3E}">
        <p14:creationId xmlns:p14="http://schemas.microsoft.com/office/powerpoint/2010/main" val="501407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404664"/>
            <a:ext cx="10476658" cy="720080"/>
          </a:xfrm>
        </p:spPr>
        <p:txBody>
          <a:bodyPr/>
          <a:lstStyle/>
          <a:p>
            <a:r>
              <a:rPr lang="ru-RU" dirty="0"/>
              <a:t>Страны </a:t>
            </a:r>
            <a:r>
              <a:rPr lang="en-US" dirty="0"/>
              <a:t>(Countries</a:t>
            </a:r>
            <a:r>
              <a:rPr lang="en-US" dirty="0" smtClean="0"/>
              <a:t>)</a:t>
            </a:r>
            <a:r>
              <a:rPr lang="ru-RU" dirty="0" smtClean="0"/>
              <a:t> – справочник – Атрибуты</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57166799"/>
              </p:ext>
            </p:extLst>
          </p:nvPr>
        </p:nvGraphicFramePr>
        <p:xfrm>
          <a:off x="190500" y="1126233"/>
          <a:ext cx="11807824" cy="4064639"/>
        </p:xfrm>
        <a:graphic>
          <a:graphicData uri="http://schemas.openxmlformats.org/drawingml/2006/table">
            <a:tbl>
              <a:tblPr firstRow="1" firstCol="1" bandRow="1">
                <a:tableStyleId>{3B4B98B0-60AC-42C2-AFA5-B58CD77FA1E5}</a:tableStyleId>
              </a:tblPr>
              <a:tblGrid>
                <a:gridCol w="2951956">
                  <a:extLst>
                    <a:ext uri="{9D8B030D-6E8A-4147-A177-3AD203B41FA5}">
                      <a16:colId xmlns:a16="http://schemas.microsoft.com/office/drawing/2014/main" val="264148374"/>
                    </a:ext>
                  </a:extLst>
                </a:gridCol>
                <a:gridCol w="2951956">
                  <a:extLst>
                    <a:ext uri="{9D8B030D-6E8A-4147-A177-3AD203B41FA5}">
                      <a16:colId xmlns:a16="http://schemas.microsoft.com/office/drawing/2014/main" val="886671195"/>
                    </a:ext>
                  </a:extLst>
                </a:gridCol>
                <a:gridCol w="2951956">
                  <a:extLst>
                    <a:ext uri="{9D8B030D-6E8A-4147-A177-3AD203B41FA5}">
                      <a16:colId xmlns:a16="http://schemas.microsoft.com/office/drawing/2014/main" val="680823429"/>
                    </a:ext>
                  </a:extLst>
                </a:gridCol>
                <a:gridCol w="2951956">
                  <a:extLst>
                    <a:ext uri="{9D8B030D-6E8A-4147-A177-3AD203B41FA5}">
                      <a16:colId xmlns:a16="http://schemas.microsoft.com/office/drawing/2014/main" val="1696022932"/>
                    </a:ext>
                  </a:extLst>
                </a:gridCol>
              </a:tblGrid>
              <a:tr h="370840">
                <a:tc>
                  <a:txBody>
                    <a:bodyPr/>
                    <a:lstStyle/>
                    <a:p>
                      <a:r>
                        <a:rPr lang="en-US" dirty="0" smtClean="0">
                          <a:solidFill>
                            <a:srgbClr val="0070C0"/>
                          </a:solidFill>
                        </a:rPr>
                        <a:t>Particulars</a:t>
                      </a:r>
                      <a:endParaRPr lang="ru-RU" dirty="0">
                        <a:solidFill>
                          <a:srgbClr val="0070C0"/>
                        </a:solidFill>
                      </a:endParaRPr>
                    </a:p>
                  </a:txBody>
                  <a:tcPr/>
                </a:tc>
                <a:tc>
                  <a:txBody>
                    <a:bodyPr/>
                    <a:lstStyle/>
                    <a:p>
                      <a:r>
                        <a:rPr lang="en-US" dirty="0" smtClean="0">
                          <a:solidFill>
                            <a:srgbClr val="0070C0"/>
                          </a:solidFill>
                        </a:rPr>
                        <a:t>Value</a:t>
                      </a:r>
                      <a:endParaRPr lang="ru-RU" dirty="0">
                        <a:solidFill>
                          <a:srgbClr val="0070C0"/>
                        </a:solidFill>
                      </a:endParaRPr>
                    </a:p>
                  </a:txBody>
                  <a:tcPr/>
                </a:tc>
                <a:tc>
                  <a:txBody>
                    <a:bodyPr/>
                    <a:lstStyle/>
                    <a:p>
                      <a:r>
                        <a:rPr lang="en-US" dirty="0" smtClean="0">
                          <a:solidFill>
                            <a:srgbClr val="0070C0"/>
                          </a:solidFill>
                        </a:rPr>
                        <a:t>Format</a:t>
                      </a:r>
                      <a:endParaRPr lang="ru-RU" dirty="0">
                        <a:solidFill>
                          <a:srgbClr val="0070C0"/>
                        </a:solidFill>
                      </a:endParaRPr>
                    </a:p>
                  </a:txBody>
                  <a:tcPr/>
                </a:tc>
                <a:tc>
                  <a:txBody>
                    <a:bodyPr/>
                    <a:lstStyle/>
                    <a:p>
                      <a:r>
                        <a:rPr lang="en-US" dirty="0" smtClean="0">
                          <a:solidFill>
                            <a:srgbClr val="0070C0"/>
                          </a:solidFill>
                        </a:rPr>
                        <a:t>Remarks</a:t>
                      </a:r>
                      <a:endParaRPr lang="ru-RU" dirty="0">
                        <a:solidFill>
                          <a:srgbClr val="0070C0"/>
                        </a:solidFill>
                      </a:endParaRPr>
                    </a:p>
                  </a:txBody>
                  <a:tcPr/>
                </a:tc>
                <a:extLst>
                  <a:ext uri="{0D108BD9-81ED-4DB2-BD59-A6C34878D82A}">
                    <a16:rowId xmlns:a16="http://schemas.microsoft.com/office/drawing/2014/main" val="236500986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0" dirty="0" smtClean="0"/>
                        <a:t>Код 3 </a:t>
                      </a:r>
                      <a:r>
                        <a:rPr lang="en-US" b="0" dirty="0" smtClean="0">
                          <a:solidFill>
                            <a:srgbClr val="FF0000"/>
                          </a:solidFill>
                        </a:rPr>
                        <a:t>!</a:t>
                      </a:r>
                      <a:endParaRPr lang="ru-RU" b="0" dirty="0" smtClean="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AUS</a:t>
                      </a:r>
                      <a:endParaRPr lang="ru-RU" dirty="0" smtClean="0"/>
                    </a:p>
                  </a:txBody>
                  <a:tcPr/>
                </a:tc>
                <a:tc>
                  <a:txBody>
                    <a:bodyPr/>
                    <a:lstStyle/>
                    <a:p>
                      <a:r>
                        <a:rPr lang="en-US" dirty="0" smtClean="0"/>
                        <a:t>Text</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Австралия (</a:t>
                      </a:r>
                      <a:r>
                        <a:rPr lang="en-US" dirty="0" smtClean="0"/>
                        <a:t>AUS</a:t>
                      </a:r>
                      <a:r>
                        <a:rPr lang="ru-RU" dirty="0" smtClean="0"/>
                        <a:t>)</a:t>
                      </a:r>
                    </a:p>
                  </a:txBody>
                  <a:tcPr/>
                </a:tc>
                <a:extLst>
                  <a:ext uri="{0D108BD9-81ED-4DB2-BD59-A6C34878D82A}">
                    <a16:rowId xmlns:a16="http://schemas.microsoft.com/office/drawing/2014/main" val="2592170196"/>
                  </a:ext>
                </a:extLst>
              </a:tr>
              <a:tr h="370840">
                <a:tc>
                  <a:txBody>
                    <a:bodyPr/>
                    <a:lstStyle/>
                    <a:p>
                      <a:r>
                        <a:rPr lang="ru-RU" sz="1800" b="0" i="0" kern="1200" dirty="0" smtClean="0">
                          <a:solidFill>
                            <a:schemeClr val="tx1"/>
                          </a:solidFill>
                          <a:effectLst/>
                          <a:latin typeface="+mn-lt"/>
                          <a:ea typeface="+mn-ea"/>
                          <a:cs typeface="+mn-cs"/>
                        </a:rPr>
                        <a:t>Наименование *</a:t>
                      </a:r>
                      <a:endParaRPr lang="ru-RU" b="0" dirty="0"/>
                    </a:p>
                  </a:txBody>
                  <a:tcPr/>
                </a:tc>
                <a:tc>
                  <a:txBody>
                    <a:bodyPr/>
                    <a:lstStyle/>
                    <a:p>
                      <a:r>
                        <a:rPr lang="ru-RU" dirty="0" smtClean="0"/>
                        <a:t>Австралия</a:t>
                      </a:r>
                      <a:endParaRPr lang="ru-RU" dirty="0"/>
                    </a:p>
                  </a:txBody>
                  <a:tcPr/>
                </a:tc>
                <a:tc>
                  <a:txBody>
                    <a:bodyPr/>
                    <a:lstStyle/>
                    <a:p>
                      <a:r>
                        <a:rPr lang="en-US" dirty="0" smtClean="0"/>
                        <a:t>Text</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3128315732"/>
                  </a:ext>
                </a:extLst>
              </a:tr>
              <a:tr h="370840">
                <a:tc>
                  <a:txBody>
                    <a:bodyPr/>
                    <a:lstStyle/>
                    <a:p>
                      <a:r>
                        <a:rPr lang="ru-RU" sz="1800" b="0" i="0" kern="1200" dirty="0" smtClean="0">
                          <a:solidFill>
                            <a:schemeClr val="tx1"/>
                          </a:solidFill>
                          <a:effectLst/>
                          <a:latin typeface="+mn-lt"/>
                          <a:ea typeface="+mn-ea"/>
                          <a:cs typeface="+mn-cs"/>
                        </a:rPr>
                        <a:t>Пол наименование *</a:t>
                      </a:r>
                      <a:endParaRPr lang="ru-RU" b="0" dirty="0"/>
                    </a:p>
                  </a:txBody>
                  <a:tcPr/>
                </a:tc>
                <a:tc>
                  <a:txBody>
                    <a:bodyPr/>
                    <a:lstStyle/>
                    <a:p>
                      <a:r>
                        <a:rPr lang="ru-RU" dirty="0" smtClean="0"/>
                        <a:t>Австралийский</a:t>
                      </a:r>
                      <a:r>
                        <a:rPr lang="ru-RU" baseline="0" dirty="0" smtClean="0"/>
                        <a:t> союз</a:t>
                      </a:r>
                      <a:endParaRPr lang="ru-RU" dirty="0"/>
                    </a:p>
                  </a:txBody>
                  <a:tcPr/>
                </a:tc>
                <a:tc>
                  <a:txBody>
                    <a:bodyPr/>
                    <a:lstStyle/>
                    <a:p>
                      <a:r>
                        <a:rPr lang="en-US" dirty="0" smtClean="0"/>
                        <a:t>Text</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Копи</a:t>
                      </a:r>
                      <a:r>
                        <a:rPr lang="ru-RU" baseline="0" dirty="0" smtClean="0"/>
                        <a:t> (Он же)</a:t>
                      </a:r>
                      <a:endParaRPr lang="ru-RU" dirty="0" smtClean="0"/>
                    </a:p>
                  </a:txBody>
                  <a:tcPr/>
                </a:tc>
                <a:extLst>
                  <a:ext uri="{0D108BD9-81ED-4DB2-BD59-A6C34878D82A}">
                    <a16:rowId xmlns:a16="http://schemas.microsoft.com/office/drawing/2014/main" val="3520917863"/>
                  </a:ext>
                </a:extLst>
              </a:tr>
              <a:tr h="370840">
                <a:tc>
                  <a:txBody>
                    <a:bodyPr/>
                    <a:lstStyle/>
                    <a:p>
                      <a:r>
                        <a:rPr lang="ru-RU" b="0" dirty="0" smtClean="0"/>
                        <a:t>Статус</a:t>
                      </a:r>
                      <a:endParaRPr lang="ru-RU" b="0" dirty="0"/>
                    </a:p>
                  </a:txBody>
                  <a:tcPr/>
                </a:tc>
                <a:tc>
                  <a:txBody>
                    <a:bodyPr/>
                    <a:lstStyle/>
                    <a:p>
                      <a:r>
                        <a:rPr lang="en-US" dirty="0" smtClean="0"/>
                        <a:t>@Active</a:t>
                      </a:r>
                      <a:endParaRPr lang="ru-RU" dirty="0"/>
                    </a:p>
                  </a:txBody>
                  <a:tcPr/>
                </a:tc>
                <a:tc>
                  <a:txBody>
                    <a:bodyPr/>
                    <a:lstStyle/>
                    <a:p>
                      <a:r>
                        <a:rPr lang="en-US" dirty="0" smtClean="0"/>
                        <a:t>Drop</a:t>
                      </a:r>
                      <a:r>
                        <a:rPr lang="en-US" baseline="0" dirty="0" smtClean="0"/>
                        <a:t> List</a:t>
                      </a:r>
                      <a:endParaRPr lang="ru-RU" dirty="0"/>
                    </a:p>
                  </a:txBody>
                  <a:tcPr/>
                </a:tc>
                <a:tc>
                  <a:txBody>
                    <a:bodyPr/>
                    <a:lstStyle/>
                    <a:p>
                      <a:r>
                        <a:rPr lang="en-US" dirty="0" smtClean="0"/>
                        <a:t>Active / Disable</a:t>
                      </a:r>
                      <a:endParaRPr lang="ru-RU" dirty="0"/>
                    </a:p>
                  </a:txBody>
                  <a:tcPr/>
                </a:tc>
                <a:extLst>
                  <a:ext uri="{0D108BD9-81ED-4DB2-BD59-A6C34878D82A}">
                    <a16:rowId xmlns:a16="http://schemas.microsoft.com/office/drawing/2014/main" val="3743913828"/>
                  </a:ext>
                </a:extLst>
              </a:tr>
              <a:tr h="376559">
                <a:tc>
                  <a:txBody>
                    <a:bodyPr/>
                    <a:lstStyle/>
                    <a:p>
                      <a:r>
                        <a:rPr lang="ru-RU" b="0" dirty="0" smtClean="0"/>
                        <a:t>Тор</a:t>
                      </a:r>
                      <a:endParaRPr lang="ru-RU" b="0" dirty="0"/>
                    </a:p>
                  </a:txBody>
                  <a:tcPr/>
                </a:tc>
                <a:tc>
                  <a:txBody>
                    <a:bodyPr/>
                    <a:lstStyle/>
                    <a:p>
                      <a:endParaRPr lang="ru-RU" dirty="0"/>
                    </a:p>
                  </a:txBody>
                  <a:tcPr/>
                </a:tc>
                <a:tc>
                  <a:txBody>
                    <a:bodyPr/>
                    <a:lstStyle/>
                    <a:p>
                      <a:r>
                        <a:rPr lang="en-US" dirty="0" smtClean="0"/>
                        <a:t>Check</a:t>
                      </a:r>
                      <a:r>
                        <a:rPr lang="en-US" baseline="0" dirty="0" smtClean="0"/>
                        <a:t> Box</a:t>
                      </a:r>
                      <a:endParaRPr lang="ru-RU" dirty="0"/>
                    </a:p>
                  </a:txBody>
                  <a:tcPr/>
                </a:tc>
                <a:tc>
                  <a:txBody>
                    <a:bodyPr/>
                    <a:lstStyle/>
                    <a:p>
                      <a:endParaRPr lang="ru-RU" dirty="0"/>
                    </a:p>
                  </a:txBody>
                  <a:tcPr/>
                </a:tc>
                <a:extLst>
                  <a:ext uri="{0D108BD9-81ED-4DB2-BD59-A6C34878D82A}">
                    <a16:rowId xmlns:a16="http://schemas.microsoft.com/office/drawing/2014/main" val="4197291413"/>
                  </a:ext>
                </a:extLst>
              </a:tr>
              <a:tr h="370840">
                <a:tc>
                  <a:txBody>
                    <a:bodyPr/>
                    <a:lstStyle/>
                    <a:p>
                      <a:r>
                        <a:rPr lang="ru-RU" b="0" baseline="0" dirty="0" smtClean="0"/>
                        <a:t>язык</a:t>
                      </a:r>
                      <a:endParaRPr lang="ru-RU" b="0" dirty="0"/>
                    </a:p>
                  </a:txBody>
                  <a:tcPr/>
                </a:tc>
                <a:tc>
                  <a:txBody>
                    <a:bodyPr/>
                    <a:lstStyle/>
                    <a:p>
                      <a:r>
                        <a:rPr lang="en-US" dirty="0" smtClean="0"/>
                        <a:t>RU</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Drop</a:t>
                      </a:r>
                      <a:r>
                        <a:rPr lang="en-US" baseline="0" dirty="0" smtClean="0"/>
                        <a:t> List</a:t>
                      </a:r>
                      <a:endParaRPr lang="ru-RU" dirty="0" smtClean="0"/>
                    </a:p>
                  </a:txBody>
                  <a:tcPr/>
                </a:tc>
                <a:tc>
                  <a:txBody>
                    <a:bodyPr/>
                    <a:lstStyle/>
                    <a:p>
                      <a:endParaRPr lang="ru-RU" dirty="0"/>
                    </a:p>
                  </a:txBody>
                  <a:tcPr/>
                </a:tc>
                <a:extLst>
                  <a:ext uri="{0D108BD9-81ED-4DB2-BD59-A6C34878D82A}">
                    <a16:rowId xmlns:a16="http://schemas.microsoft.com/office/drawing/2014/main" val="1253337429"/>
                  </a:ext>
                </a:extLst>
              </a:tr>
              <a:tr h="295017">
                <a:tc>
                  <a:txBody>
                    <a:bodyPr/>
                    <a:lstStyle/>
                    <a:p>
                      <a:r>
                        <a:rPr lang="ru-RU" b="0" dirty="0" smtClean="0"/>
                        <a:t>Код 2 *</a:t>
                      </a:r>
                      <a:endParaRPr lang="ru-RU"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a:t>
                      </a:r>
                      <a:endParaRPr lang="ru-RU" dirty="0" smtClean="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210279863"/>
                  </a:ext>
                </a:extLst>
              </a:tr>
              <a:tr h="295017">
                <a:tc>
                  <a:txBody>
                    <a:bodyPr/>
                    <a:lstStyle/>
                    <a:p>
                      <a:r>
                        <a:rPr lang="ru-RU" b="0" dirty="0" smtClean="0"/>
                        <a:t>Цифровой Код </a:t>
                      </a:r>
                      <a:r>
                        <a:rPr lang="en-US" b="0" dirty="0" smtClean="0">
                          <a:solidFill>
                            <a:srgbClr val="FF0000"/>
                          </a:solidFill>
                        </a:rPr>
                        <a:t>*</a:t>
                      </a:r>
                    </a:p>
                  </a:txBody>
                  <a:tcPr/>
                </a:tc>
                <a:tc>
                  <a:txBody>
                    <a:bodyPr/>
                    <a:lstStyle/>
                    <a:p>
                      <a:r>
                        <a:rPr lang="ru-RU" dirty="0" smtClean="0"/>
                        <a:t>36</a:t>
                      </a:r>
                      <a:endParaRPr lang="ru-RU" dirty="0"/>
                    </a:p>
                  </a:txBody>
                  <a:tcPr/>
                </a:tc>
                <a:tc>
                  <a:txBody>
                    <a:bodyPr/>
                    <a:lstStyle/>
                    <a:p>
                      <a:r>
                        <a:rPr lang="en-US" dirty="0" smtClean="0"/>
                        <a:t>INT</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Австралия (36)</a:t>
                      </a:r>
                    </a:p>
                  </a:txBody>
                  <a:tcPr/>
                </a:tc>
                <a:extLst>
                  <a:ext uri="{0D108BD9-81ED-4DB2-BD59-A6C34878D82A}">
                    <a16:rowId xmlns:a16="http://schemas.microsoft.com/office/drawing/2014/main" val="518563844"/>
                  </a:ext>
                </a:extLst>
              </a:tr>
              <a:tr h="2950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0" dirty="0" smtClean="0"/>
                        <a:t>Код 3 </a:t>
                      </a:r>
                      <a:r>
                        <a:rPr lang="en-US" b="0" dirty="0" smtClean="0">
                          <a:solidFill>
                            <a:srgbClr val="FF0000"/>
                          </a:solidFill>
                        </a:rPr>
                        <a:t>!</a:t>
                      </a:r>
                      <a:endParaRPr lang="ru-RU" b="0" dirty="0" smtClean="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AUS</a:t>
                      </a:r>
                      <a:endParaRPr lang="ru-RU" dirty="0" smtClean="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Австралия (</a:t>
                      </a:r>
                      <a:r>
                        <a:rPr lang="en-US" dirty="0" smtClean="0"/>
                        <a:t>AUS</a:t>
                      </a:r>
                      <a:r>
                        <a:rPr lang="ru-RU" dirty="0" smtClean="0"/>
                        <a:t>)</a:t>
                      </a:r>
                    </a:p>
                  </a:txBody>
                  <a:tcPr/>
                </a:tc>
                <a:extLst>
                  <a:ext uri="{0D108BD9-81ED-4DB2-BD59-A6C34878D82A}">
                    <a16:rowId xmlns:a16="http://schemas.microsoft.com/office/drawing/2014/main" val="885521153"/>
                  </a:ext>
                </a:extLst>
              </a:tr>
              <a:tr h="2950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0" dirty="0" smtClean="0"/>
                        <a:t>Аватар</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3607129907"/>
                  </a:ext>
                </a:extLst>
              </a:tr>
            </a:tbl>
          </a:graphicData>
        </a:graphic>
      </p:graphicFrame>
      <p:pic>
        <p:nvPicPr>
          <p:cNvPr id="6" name="Picture 5"/>
          <p:cNvPicPr>
            <a:picLocks noChangeAspect="1"/>
          </p:cNvPicPr>
          <p:nvPr/>
        </p:nvPicPr>
        <p:blipFill>
          <a:blip r:embed="rId3"/>
          <a:stretch>
            <a:fillRect/>
          </a:stretch>
        </p:blipFill>
        <p:spPr>
          <a:xfrm>
            <a:off x="3214092" y="4437112"/>
            <a:ext cx="351483" cy="351483"/>
          </a:xfrm>
          <a:prstGeom prst="rect">
            <a:avLst/>
          </a:prstGeom>
        </p:spPr>
      </p:pic>
    </p:spTree>
    <p:extLst>
      <p:ext uri="{BB962C8B-B14F-4D97-AF65-F5344CB8AC3E}">
        <p14:creationId xmlns:p14="http://schemas.microsoft.com/office/powerpoint/2010/main" val="57943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a:t>Страны </a:t>
            </a:r>
            <a:r>
              <a:rPr lang="en-US" dirty="0"/>
              <a:t>(Countries) - </a:t>
            </a:r>
            <a:r>
              <a:rPr lang="ru-RU" dirty="0"/>
              <a:t>Формат </a:t>
            </a:r>
            <a:r>
              <a:rPr lang="ru-RU" dirty="0" smtClean="0"/>
              <a:t>управления</a:t>
            </a:r>
            <a:endParaRPr lang="en-US" dirty="0"/>
          </a:p>
        </p:txBody>
      </p:sp>
      <p:sp>
        <p:nvSpPr>
          <p:cNvPr id="6" name="Rounded Rectangle 5"/>
          <p:cNvSpPr/>
          <p:nvPr/>
        </p:nvSpPr>
        <p:spPr>
          <a:xfrm>
            <a:off x="333772" y="1196752"/>
            <a:ext cx="280831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Выбор фильтра</a:t>
            </a:r>
          </a:p>
        </p:txBody>
      </p:sp>
      <p:sp>
        <p:nvSpPr>
          <p:cNvPr id="7" name="Down Arrow 6"/>
          <p:cNvSpPr/>
          <p:nvPr/>
        </p:nvSpPr>
        <p:spPr>
          <a:xfrm>
            <a:off x="2854052" y="1268760"/>
            <a:ext cx="288032" cy="288032"/>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8" name="Rounded Rectangle 7"/>
          <p:cNvSpPr/>
          <p:nvPr/>
        </p:nvSpPr>
        <p:spPr>
          <a:xfrm>
            <a:off x="3502124" y="1196752"/>
            <a:ext cx="280831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rgbClr val="FF0000"/>
                </a:solidFill>
              </a:rPr>
              <a:t>Поиск                        Х</a:t>
            </a:r>
          </a:p>
        </p:txBody>
      </p:sp>
      <p:sp>
        <p:nvSpPr>
          <p:cNvPr id="9" name="Oval Callout 8"/>
          <p:cNvSpPr/>
          <p:nvPr/>
        </p:nvSpPr>
        <p:spPr>
          <a:xfrm>
            <a:off x="6022404" y="1268760"/>
            <a:ext cx="216024" cy="288032"/>
          </a:xfrm>
          <a:prstGeom prst="wedgeEllipseCallou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0" name="Rounded Rectangle 9"/>
          <p:cNvSpPr/>
          <p:nvPr/>
        </p:nvSpPr>
        <p:spPr>
          <a:xfrm>
            <a:off x="6382444"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Поиск</a:t>
            </a:r>
          </a:p>
        </p:txBody>
      </p:sp>
      <p:sp>
        <p:nvSpPr>
          <p:cNvPr id="11" name="Rounded Rectangle 10"/>
          <p:cNvSpPr/>
          <p:nvPr/>
        </p:nvSpPr>
        <p:spPr>
          <a:xfrm>
            <a:off x="7318548"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a:t>
            </a:r>
            <a:endParaRPr lang="ru-RU" dirty="0" smtClean="0"/>
          </a:p>
        </p:txBody>
      </p:sp>
      <p:sp>
        <p:nvSpPr>
          <p:cNvPr id="12" name="Rounded Rectangle 11"/>
          <p:cNvSpPr/>
          <p:nvPr/>
        </p:nvSpPr>
        <p:spPr>
          <a:xfrm>
            <a:off x="7966620"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Копия</a:t>
            </a:r>
          </a:p>
        </p:txBody>
      </p:sp>
      <p:sp>
        <p:nvSpPr>
          <p:cNvPr id="13" name="Rounded Rectangle 12"/>
          <p:cNvSpPr/>
          <p:nvPr/>
        </p:nvSpPr>
        <p:spPr>
          <a:xfrm>
            <a:off x="8614692"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Обнов</a:t>
            </a:r>
          </a:p>
        </p:txBody>
      </p:sp>
      <p:sp>
        <p:nvSpPr>
          <p:cNvPr id="14" name="Rounded Rectangle 13"/>
          <p:cNvSpPr/>
          <p:nvPr/>
        </p:nvSpPr>
        <p:spPr>
          <a:xfrm>
            <a:off x="10198868" y="1196752"/>
            <a:ext cx="100811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a:t>
            </a:r>
            <a:endParaRPr lang="ru-RU" dirty="0" err="1" smtClean="0"/>
          </a:p>
        </p:txBody>
      </p:sp>
      <p:sp>
        <p:nvSpPr>
          <p:cNvPr id="15" name="Down Arrow 14"/>
          <p:cNvSpPr/>
          <p:nvPr/>
        </p:nvSpPr>
        <p:spPr>
          <a:xfrm>
            <a:off x="10918948" y="1268760"/>
            <a:ext cx="279648" cy="351656"/>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6" name="6-Point Star 15"/>
          <p:cNvSpPr/>
          <p:nvPr/>
        </p:nvSpPr>
        <p:spPr>
          <a:xfrm>
            <a:off x="549796" y="2420888"/>
            <a:ext cx="360040" cy="360040"/>
          </a:xfrm>
          <a:prstGeom prst="star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7" name="Rectangle 16"/>
          <p:cNvSpPr/>
          <p:nvPr/>
        </p:nvSpPr>
        <p:spPr>
          <a:xfrm>
            <a:off x="189756" y="242088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26" name="Rounded Rectangle 25"/>
          <p:cNvSpPr/>
          <p:nvPr/>
        </p:nvSpPr>
        <p:spPr>
          <a:xfrm>
            <a:off x="981844" y="2924944"/>
            <a:ext cx="9433048"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Foto</a:t>
            </a:r>
            <a:r>
              <a:rPr lang="en-US" dirty="0">
                <a:solidFill>
                  <a:schemeClr val="tx1"/>
                </a:solidFill>
              </a:rPr>
              <a:t> </a:t>
            </a:r>
            <a:r>
              <a:rPr lang="ru-RU" dirty="0" smtClean="0">
                <a:solidFill>
                  <a:schemeClr val="tx1"/>
                </a:solidFill>
              </a:rPr>
              <a:t>  721</a:t>
            </a:r>
            <a:r>
              <a:rPr lang="en-US" dirty="0" smtClean="0">
                <a:solidFill>
                  <a:schemeClr val="tx1"/>
                </a:solidFill>
              </a:rPr>
              <a:t> </a:t>
            </a:r>
            <a:r>
              <a:rPr lang="ru-RU" dirty="0" smtClean="0">
                <a:solidFill>
                  <a:schemeClr val="tx1"/>
                </a:solidFill>
              </a:rPr>
              <a:t>  </a:t>
            </a:r>
            <a:r>
              <a:rPr lang="en-US" dirty="0" smtClean="0">
                <a:solidFill>
                  <a:schemeClr val="tx1"/>
                </a:solidFill>
              </a:rPr>
              <a:t>Active    RU          </a:t>
            </a:r>
            <a:r>
              <a:rPr lang="ru-RU" dirty="0" smtClean="0">
                <a:solidFill>
                  <a:schemeClr val="tx1"/>
                </a:solidFill>
              </a:rPr>
              <a:t>Австралия</a:t>
            </a:r>
            <a:r>
              <a:rPr lang="en-US" dirty="0" smtClean="0">
                <a:solidFill>
                  <a:schemeClr val="tx1"/>
                </a:solidFill>
              </a:rPr>
              <a:t>           </a:t>
            </a:r>
            <a:r>
              <a:rPr lang="ru-RU" dirty="0" smtClean="0">
                <a:solidFill>
                  <a:schemeClr val="tx1"/>
                </a:solidFill>
              </a:rPr>
              <a:t>    Австрали́йский Сою́з</a:t>
            </a:r>
            <a:r>
              <a:rPr lang="en-US" dirty="0" smtClean="0">
                <a:solidFill>
                  <a:schemeClr val="tx1"/>
                </a:solidFill>
              </a:rPr>
              <a:t>      </a:t>
            </a:r>
            <a:r>
              <a:rPr lang="ru-RU" dirty="0" smtClean="0">
                <a:solidFill>
                  <a:schemeClr val="tx1"/>
                </a:solidFill>
              </a:rPr>
              <a:t>  </a:t>
            </a:r>
            <a:r>
              <a:rPr lang="en-US" dirty="0" smtClean="0">
                <a:solidFill>
                  <a:schemeClr val="tx1"/>
                </a:solidFill>
              </a:rPr>
              <a:t>AU         </a:t>
            </a:r>
            <a:r>
              <a:rPr lang="ru-RU" dirty="0" smtClean="0">
                <a:solidFill>
                  <a:schemeClr val="tx1"/>
                </a:solidFill>
              </a:rPr>
              <a:t>    </a:t>
            </a:r>
            <a:r>
              <a:rPr lang="en-US" dirty="0" smtClean="0">
                <a:solidFill>
                  <a:schemeClr val="tx1"/>
                </a:solidFill>
              </a:rPr>
              <a:t>AUS       </a:t>
            </a:r>
            <a:r>
              <a:rPr lang="ru-RU" dirty="0" smtClean="0">
                <a:solidFill>
                  <a:schemeClr val="tx1"/>
                </a:solidFill>
              </a:rPr>
              <a:t>   </a:t>
            </a:r>
            <a:r>
              <a:rPr lang="en-US" dirty="0" smtClean="0">
                <a:solidFill>
                  <a:schemeClr val="tx1"/>
                </a:solidFill>
              </a:rPr>
              <a:t>36</a:t>
            </a:r>
            <a:endParaRPr lang="ru-RU" dirty="0" smtClean="0">
              <a:solidFill>
                <a:schemeClr val="tx1"/>
              </a:solidFill>
            </a:endParaRPr>
          </a:p>
        </p:txBody>
      </p:sp>
      <p:sp>
        <p:nvSpPr>
          <p:cNvPr id="27" name="Rounded Rectangle 26"/>
          <p:cNvSpPr/>
          <p:nvPr/>
        </p:nvSpPr>
        <p:spPr>
          <a:xfrm>
            <a:off x="10486900" y="2924944"/>
            <a:ext cx="576064"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28" name="Rounded Rectangle 27"/>
          <p:cNvSpPr/>
          <p:nvPr/>
        </p:nvSpPr>
        <p:spPr>
          <a:xfrm>
            <a:off x="11134972" y="2924944"/>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32" name="Up-Down Arrow 31"/>
          <p:cNvSpPr/>
          <p:nvPr/>
        </p:nvSpPr>
        <p:spPr>
          <a:xfrm>
            <a:off x="11711035" y="1340768"/>
            <a:ext cx="360041" cy="4752528"/>
          </a:xfrm>
          <a:prstGeom prst="up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3" name="Left-Right Arrow 32"/>
          <p:cNvSpPr/>
          <p:nvPr/>
        </p:nvSpPr>
        <p:spPr>
          <a:xfrm>
            <a:off x="189756" y="5805264"/>
            <a:ext cx="11377264" cy="288032"/>
          </a:xfrm>
          <a:prstGeom prst="lef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4" name="Rounded Rectangle 33"/>
          <p:cNvSpPr/>
          <p:nvPr/>
        </p:nvSpPr>
        <p:spPr>
          <a:xfrm>
            <a:off x="261764" y="5445224"/>
            <a:ext cx="194421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20 записи/ стр</a:t>
            </a:r>
          </a:p>
        </p:txBody>
      </p:sp>
      <p:sp>
        <p:nvSpPr>
          <p:cNvPr id="37" name="Rounded Rectangle 36"/>
          <p:cNvSpPr/>
          <p:nvPr/>
        </p:nvSpPr>
        <p:spPr>
          <a:xfrm>
            <a:off x="4366220" y="5445224"/>
            <a:ext cx="2088232"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[2] [3] [4] [5]</a:t>
            </a:r>
            <a:endParaRPr lang="ru-RU" dirty="0" smtClean="0">
              <a:solidFill>
                <a:schemeClr val="tx1"/>
              </a:solidFill>
            </a:endParaRPr>
          </a:p>
        </p:txBody>
      </p:sp>
      <p:sp>
        <p:nvSpPr>
          <p:cNvPr id="39" name="6-Point Star 38"/>
          <p:cNvSpPr/>
          <p:nvPr/>
        </p:nvSpPr>
        <p:spPr>
          <a:xfrm>
            <a:off x="549796" y="2996952"/>
            <a:ext cx="360040" cy="360040"/>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0" name="Rectangle 39"/>
          <p:cNvSpPr/>
          <p:nvPr/>
        </p:nvSpPr>
        <p:spPr>
          <a:xfrm>
            <a:off x="189756" y="3068960"/>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1" name="Rounded Rectangle 40"/>
          <p:cNvSpPr/>
          <p:nvPr/>
        </p:nvSpPr>
        <p:spPr>
          <a:xfrm>
            <a:off x="9262764" y="1196752"/>
            <a:ext cx="576064"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43" name="Down Arrow 42"/>
          <p:cNvSpPr/>
          <p:nvPr/>
        </p:nvSpPr>
        <p:spPr>
          <a:xfrm>
            <a:off x="7678588" y="2420888"/>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4" name="Down Arrow 43"/>
          <p:cNvSpPr/>
          <p:nvPr/>
        </p:nvSpPr>
        <p:spPr>
          <a:xfrm>
            <a:off x="1989956" y="5517232"/>
            <a:ext cx="216024" cy="21602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6" name="Rounded Rectangle 45"/>
          <p:cNvSpPr/>
          <p:nvPr/>
        </p:nvSpPr>
        <p:spPr>
          <a:xfrm>
            <a:off x="10486900" y="3429000"/>
            <a:ext cx="576064"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47" name="Rounded Rectangle 46"/>
          <p:cNvSpPr/>
          <p:nvPr/>
        </p:nvSpPr>
        <p:spPr>
          <a:xfrm>
            <a:off x="11134972" y="3429000"/>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48" name="6-Point Star 47"/>
          <p:cNvSpPr/>
          <p:nvPr/>
        </p:nvSpPr>
        <p:spPr>
          <a:xfrm>
            <a:off x="549796" y="3501008"/>
            <a:ext cx="360040" cy="360040"/>
          </a:xfrm>
          <a:prstGeom prst="star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9" name="Rectangle 48"/>
          <p:cNvSpPr/>
          <p:nvPr/>
        </p:nvSpPr>
        <p:spPr>
          <a:xfrm>
            <a:off x="189756" y="3573016"/>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1" name="Rounded Rectangle 50"/>
          <p:cNvSpPr/>
          <p:nvPr/>
        </p:nvSpPr>
        <p:spPr>
          <a:xfrm>
            <a:off x="10486900" y="3933056"/>
            <a:ext cx="576064"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52" name="Rounded Rectangle 51"/>
          <p:cNvSpPr/>
          <p:nvPr/>
        </p:nvSpPr>
        <p:spPr>
          <a:xfrm>
            <a:off x="11134972" y="3933056"/>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53" name="6-Point Star 52"/>
          <p:cNvSpPr/>
          <p:nvPr/>
        </p:nvSpPr>
        <p:spPr>
          <a:xfrm>
            <a:off x="549796" y="3933056"/>
            <a:ext cx="360040" cy="360040"/>
          </a:xfrm>
          <a:prstGeom prst="star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4" name="Rectangle 53"/>
          <p:cNvSpPr/>
          <p:nvPr/>
        </p:nvSpPr>
        <p:spPr>
          <a:xfrm>
            <a:off x="189756" y="4005064"/>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6" name="Rounded Rectangle 55"/>
          <p:cNvSpPr/>
          <p:nvPr/>
        </p:nvSpPr>
        <p:spPr>
          <a:xfrm>
            <a:off x="10486900" y="4437112"/>
            <a:ext cx="576064"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57" name="Rounded Rectangle 56"/>
          <p:cNvSpPr/>
          <p:nvPr/>
        </p:nvSpPr>
        <p:spPr>
          <a:xfrm>
            <a:off x="11134972" y="4437112"/>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58" name="6-Point Star 57"/>
          <p:cNvSpPr/>
          <p:nvPr/>
        </p:nvSpPr>
        <p:spPr>
          <a:xfrm>
            <a:off x="549796" y="4437112"/>
            <a:ext cx="360040" cy="360040"/>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9" name="Rectangle 58"/>
          <p:cNvSpPr/>
          <p:nvPr/>
        </p:nvSpPr>
        <p:spPr>
          <a:xfrm>
            <a:off x="189756" y="4509120"/>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0" name="Rounded Rectangle 59"/>
          <p:cNvSpPr/>
          <p:nvPr/>
        </p:nvSpPr>
        <p:spPr>
          <a:xfrm>
            <a:off x="9046740" y="5445224"/>
            <a:ext cx="194421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20252 записи</a:t>
            </a:r>
          </a:p>
        </p:txBody>
      </p:sp>
      <p:sp>
        <p:nvSpPr>
          <p:cNvPr id="62" name="Action Button: Back or Previous 61">
            <a:hlinkClick r:id="" action="ppaction://hlinkshowjump?jump=previousslide" highlightClick="1"/>
          </p:cNvPr>
          <p:cNvSpPr/>
          <p:nvPr/>
        </p:nvSpPr>
        <p:spPr>
          <a:xfrm>
            <a:off x="3862164" y="5445224"/>
            <a:ext cx="360040" cy="360040"/>
          </a:xfrm>
          <a:prstGeom prst="actionButtonBackPreviou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3" name="Action Button: Forward or Next 62">
            <a:hlinkClick r:id="" action="ppaction://hlinkshowjump?jump=nextslide" highlightClick="1"/>
          </p:cNvPr>
          <p:cNvSpPr/>
          <p:nvPr/>
        </p:nvSpPr>
        <p:spPr>
          <a:xfrm>
            <a:off x="6598468" y="5445224"/>
            <a:ext cx="432048" cy="360040"/>
          </a:xfrm>
          <a:prstGeom prst="actionButtonForwardNex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1" name="Rounded Rectangle 60"/>
          <p:cNvSpPr/>
          <p:nvPr/>
        </p:nvSpPr>
        <p:spPr>
          <a:xfrm>
            <a:off x="11711036" y="980728"/>
            <a:ext cx="360040" cy="3600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65" name="Rounded Rectangle 64"/>
          <p:cNvSpPr/>
          <p:nvPr/>
        </p:nvSpPr>
        <p:spPr>
          <a:xfrm>
            <a:off x="981844" y="3429000"/>
            <a:ext cx="9433048"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Foto</a:t>
            </a:r>
            <a:r>
              <a:rPr lang="en-US" dirty="0" smtClean="0">
                <a:solidFill>
                  <a:schemeClr val="tx1"/>
                </a:solidFill>
              </a:rPr>
              <a:t>   </a:t>
            </a:r>
            <a:r>
              <a:rPr lang="ru-RU" dirty="0" smtClean="0">
                <a:solidFill>
                  <a:schemeClr val="tx1"/>
                </a:solidFill>
              </a:rPr>
              <a:t>721</a:t>
            </a:r>
            <a:r>
              <a:rPr lang="en-US" dirty="0" smtClean="0">
                <a:solidFill>
                  <a:schemeClr val="tx1"/>
                </a:solidFill>
              </a:rPr>
              <a:t>   Active    </a:t>
            </a:r>
            <a:r>
              <a:rPr lang="en-US" dirty="0" smtClean="0">
                <a:solidFill>
                  <a:srgbClr val="FF0000"/>
                </a:solidFill>
              </a:rPr>
              <a:t>EN </a:t>
            </a:r>
            <a:r>
              <a:rPr lang="en-US" dirty="0" smtClean="0">
                <a:solidFill>
                  <a:schemeClr val="tx1"/>
                </a:solidFill>
              </a:rPr>
              <a:t>         </a:t>
            </a:r>
            <a:r>
              <a:rPr lang="ru-RU" dirty="0" smtClean="0">
                <a:solidFill>
                  <a:schemeClr val="tx1"/>
                </a:solidFill>
              </a:rPr>
              <a:t>Австралия</a:t>
            </a:r>
            <a:r>
              <a:rPr lang="en-US" dirty="0" smtClean="0">
                <a:solidFill>
                  <a:schemeClr val="tx1"/>
                </a:solidFill>
              </a:rPr>
              <a:t>                </a:t>
            </a:r>
            <a:r>
              <a:rPr lang="ru-RU" dirty="0" smtClean="0">
                <a:solidFill>
                  <a:schemeClr val="tx1"/>
                </a:solidFill>
              </a:rPr>
              <a:t>Австрали́йский Сою́з</a:t>
            </a:r>
            <a:r>
              <a:rPr lang="en-US" dirty="0" smtClean="0">
                <a:solidFill>
                  <a:schemeClr val="tx1"/>
                </a:solidFill>
              </a:rPr>
              <a:t>       AU              AUS         36</a:t>
            </a:r>
            <a:r>
              <a:rPr lang="ru-RU" dirty="0" smtClean="0">
                <a:solidFill>
                  <a:schemeClr val="tx1"/>
                </a:solidFill>
              </a:rPr>
              <a:t> </a:t>
            </a:r>
          </a:p>
        </p:txBody>
      </p:sp>
      <p:sp>
        <p:nvSpPr>
          <p:cNvPr id="66" name="Rounded Rectangle 65"/>
          <p:cNvSpPr/>
          <p:nvPr/>
        </p:nvSpPr>
        <p:spPr>
          <a:xfrm>
            <a:off x="981844" y="3933056"/>
            <a:ext cx="9433048"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Foto</a:t>
            </a:r>
            <a:r>
              <a:rPr lang="en-US" dirty="0" smtClean="0">
                <a:solidFill>
                  <a:schemeClr val="tx1"/>
                </a:solidFill>
              </a:rPr>
              <a:t>   </a:t>
            </a:r>
            <a:r>
              <a:rPr lang="ru-RU" dirty="0" smtClean="0">
                <a:solidFill>
                  <a:schemeClr val="tx1"/>
                </a:solidFill>
              </a:rPr>
              <a:t>721</a:t>
            </a:r>
            <a:r>
              <a:rPr lang="en-US" dirty="0" smtClean="0">
                <a:solidFill>
                  <a:schemeClr val="tx1"/>
                </a:solidFill>
              </a:rPr>
              <a:t>   Active    RU          </a:t>
            </a:r>
            <a:r>
              <a:rPr lang="ru-RU" dirty="0" smtClean="0">
                <a:solidFill>
                  <a:schemeClr val="tx1"/>
                </a:solidFill>
              </a:rPr>
              <a:t>Россия</a:t>
            </a:r>
            <a:r>
              <a:rPr lang="en-US" dirty="0" smtClean="0">
                <a:solidFill>
                  <a:schemeClr val="tx1"/>
                </a:solidFill>
              </a:rPr>
              <a:t>           </a:t>
            </a:r>
            <a:r>
              <a:rPr lang="ru-RU" dirty="0" smtClean="0">
                <a:solidFill>
                  <a:schemeClr val="tx1"/>
                </a:solidFill>
              </a:rPr>
              <a:t>     </a:t>
            </a:r>
            <a:r>
              <a:rPr lang="en-US" dirty="0" smtClean="0">
                <a:solidFill>
                  <a:schemeClr val="tx1"/>
                </a:solidFill>
              </a:rPr>
              <a:t>       </a:t>
            </a:r>
            <a:r>
              <a:rPr lang="ru-RU" dirty="0" smtClean="0">
                <a:solidFill>
                  <a:schemeClr val="tx1"/>
                </a:solidFill>
              </a:rPr>
              <a:t>Российская федерация</a:t>
            </a:r>
            <a:r>
              <a:rPr lang="en-US" dirty="0" smtClean="0">
                <a:solidFill>
                  <a:schemeClr val="tx1"/>
                </a:solidFill>
              </a:rPr>
              <a:t>   RU             RUS         643</a:t>
            </a:r>
            <a:r>
              <a:rPr lang="ru-RU" dirty="0" smtClean="0">
                <a:solidFill>
                  <a:schemeClr val="tx1"/>
                </a:solidFill>
              </a:rPr>
              <a:t> </a:t>
            </a:r>
          </a:p>
        </p:txBody>
      </p:sp>
      <p:sp>
        <p:nvSpPr>
          <p:cNvPr id="68" name="Rounded Rectangle 67"/>
          <p:cNvSpPr/>
          <p:nvPr/>
        </p:nvSpPr>
        <p:spPr>
          <a:xfrm>
            <a:off x="981844" y="4437112"/>
            <a:ext cx="9433048"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Foto</a:t>
            </a:r>
            <a:r>
              <a:rPr lang="en-US" dirty="0" smtClean="0">
                <a:solidFill>
                  <a:schemeClr val="tx1"/>
                </a:solidFill>
              </a:rPr>
              <a:t>   </a:t>
            </a:r>
            <a:r>
              <a:rPr lang="ru-RU" dirty="0" smtClean="0">
                <a:solidFill>
                  <a:schemeClr val="tx1"/>
                </a:solidFill>
              </a:rPr>
              <a:t>721</a:t>
            </a:r>
            <a:r>
              <a:rPr lang="en-US" dirty="0" smtClean="0">
                <a:solidFill>
                  <a:schemeClr val="tx1"/>
                </a:solidFill>
              </a:rPr>
              <a:t>   </a:t>
            </a:r>
            <a:r>
              <a:rPr lang="en-US" dirty="0" smtClean="0">
                <a:solidFill>
                  <a:srgbClr val="FF0000"/>
                </a:solidFill>
              </a:rPr>
              <a:t>Disable</a:t>
            </a:r>
            <a:r>
              <a:rPr lang="en-US" dirty="0" smtClean="0">
                <a:solidFill>
                  <a:schemeClr val="tx1"/>
                </a:solidFill>
              </a:rPr>
              <a:t>  EN          Russia             </a:t>
            </a:r>
            <a:r>
              <a:rPr lang="ru-RU" dirty="0" smtClean="0">
                <a:solidFill>
                  <a:schemeClr val="tx1"/>
                </a:solidFill>
              </a:rPr>
              <a:t>     </a:t>
            </a:r>
            <a:r>
              <a:rPr lang="en-US" dirty="0" smtClean="0">
                <a:solidFill>
                  <a:schemeClr val="tx1"/>
                </a:solidFill>
              </a:rPr>
              <a:t>       Russian Federation           RU              RUS         643</a:t>
            </a:r>
            <a:endParaRPr lang="ru-RU" dirty="0" smtClean="0">
              <a:solidFill>
                <a:schemeClr val="tx1"/>
              </a:solidFill>
            </a:endParaRPr>
          </a:p>
        </p:txBody>
      </p:sp>
      <p:sp>
        <p:nvSpPr>
          <p:cNvPr id="67" name="Rounded Rectangle 66"/>
          <p:cNvSpPr/>
          <p:nvPr/>
        </p:nvSpPr>
        <p:spPr>
          <a:xfrm>
            <a:off x="981844" y="2348880"/>
            <a:ext cx="9577064"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smtClean="0">
                <a:solidFill>
                  <a:schemeClr val="tx1"/>
                </a:solidFill>
              </a:rPr>
              <a:t>Фото   </a:t>
            </a:r>
            <a:r>
              <a:rPr lang="en-US" dirty="0" smtClean="0">
                <a:solidFill>
                  <a:schemeClr val="tx1"/>
                </a:solidFill>
              </a:rPr>
              <a:t>ID </a:t>
            </a:r>
            <a:r>
              <a:rPr lang="ru-RU" dirty="0" smtClean="0">
                <a:solidFill>
                  <a:schemeClr val="tx1"/>
                </a:solidFill>
              </a:rPr>
              <a:t>   Статус    Яз        Наименование         Пол наименование        Код№2    Код№3   Цфр код </a:t>
            </a:r>
          </a:p>
        </p:txBody>
      </p:sp>
      <p:sp>
        <p:nvSpPr>
          <p:cNvPr id="2" name="Sun 1"/>
          <p:cNvSpPr/>
          <p:nvPr/>
        </p:nvSpPr>
        <p:spPr>
          <a:xfrm>
            <a:off x="10774932" y="2420888"/>
            <a:ext cx="360040" cy="360040"/>
          </a:xfrm>
          <a:prstGeom prst="su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Tree>
    <p:extLst>
      <p:ext uri="{BB962C8B-B14F-4D97-AF65-F5344CB8AC3E}">
        <p14:creationId xmlns:p14="http://schemas.microsoft.com/office/powerpoint/2010/main" val="94587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332656"/>
            <a:ext cx="10548666" cy="576064"/>
          </a:xfrm>
        </p:spPr>
        <p:txBody>
          <a:bodyPr>
            <a:normAutofit fontScale="90000"/>
          </a:bodyPr>
          <a:lstStyle/>
          <a:p>
            <a:r>
              <a:rPr lang="ru-RU" dirty="0"/>
              <a:t>Страны </a:t>
            </a:r>
            <a:r>
              <a:rPr lang="en-US" dirty="0"/>
              <a:t>(Countries) </a:t>
            </a:r>
            <a:r>
              <a:rPr lang="en-US" dirty="0" smtClean="0"/>
              <a:t>-- </a:t>
            </a:r>
            <a:r>
              <a:rPr lang="ru-RU" dirty="0" smtClean="0"/>
              <a:t>Формат </a:t>
            </a:r>
            <a:r>
              <a:rPr lang="en-US" dirty="0" smtClean="0"/>
              <a:t>Add/Edit</a:t>
            </a:r>
            <a:r>
              <a:rPr lang="ru-RU" dirty="0" smtClean="0"/>
              <a:t> элемента справочник</a:t>
            </a:r>
            <a:r>
              <a:rPr lang="ru-RU" dirty="0"/>
              <a:t>а</a:t>
            </a:r>
          </a:p>
        </p:txBody>
      </p:sp>
      <p:sp>
        <p:nvSpPr>
          <p:cNvPr id="4" name="Rounded Rectangle 3"/>
          <p:cNvSpPr/>
          <p:nvPr/>
        </p:nvSpPr>
        <p:spPr>
          <a:xfrm>
            <a:off x="6670476" y="1124744"/>
            <a:ext cx="2160240"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a:t>
            </a:r>
            <a:endParaRPr lang="ru-RU" dirty="0" smtClean="0">
              <a:solidFill>
                <a:schemeClr val="tx1"/>
              </a:solidFill>
            </a:endParaRPr>
          </a:p>
        </p:txBody>
      </p:sp>
      <p:sp>
        <p:nvSpPr>
          <p:cNvPr id="5" name="Rounded Rectangle 4"/>
          <p:cNvSpPr/>
          <p:nvPr/>
        </p:nvSpPr>
        <p:spPr>
          <a:xfrm>
            <a:off x="909836" y="1124744"/>
            <a:ext cx="496855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Новый элемент языка пользователя (потом Код)</a:t>
            </a:r>
          </a:p>
        </p:txBody>
      </p:sp>
      <p:sp>
        <p:nvSpPr>
          <p:cNvPr id="9" name="Rounded Rectangle 8"/>
          <p:cNvSpPr/>
          <p:nvPr/>
        </p:nvSpPr>
        <p:spPr>
          <a:xfrm>
            <a:off x="261764" y="2492896"/>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Наименование</a:t>
            </a:r>
            <a:r>
              <a:rPr lang="en-US" sz="1600" dirty="0" smtClean="0">
                <a:solidFill>
                  <a:schemeClr val="tx1"/>
                </a:solidFill>
              </a:rPr>
              <a:t> *</a:t>
            </a:r>
            <a:r>
              <a:rPr lang="ru-RU" dirty="0" smtClean="0">
                <a:solidFill>
                  <a:srgbClr val="FF0000"/>
                </a:solidFill>
              </a:rPr>
              <a:t> </a:t>
            </a:r>
          </a:p>
        </p:txBody>
      </p:sp>
      <p:sp>
        <p:nvSpPr>
          <p:cNvPr id="12" name="Rounded Rectangle 11"/>
          <p:cNvSpPr/>
          <p:nvPr/>
        </p:nvSpPr>
        <p:spPr>
          <a:xfrm>
            <a:off x="11567020" y="476672"/>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14" name="Rounded Rectangle 13"/>
          <p:cNvSpPr/>
          <p:nvPr/>
        </p:nvSpPr>
        <p:spPr>
          <a:xfrm>
            <a:off x="2710036" y="2492896"/>
            <a:ext cx="4608512"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Россия</a:t>
            </a:r>
            <a:r>
              <a:rPr lang="ru-RU" dirty="0" smtClean="0">
                <a:solidFill>
                  <a:schemeClr val="tx1"/>
                </a:solidFill>
              </a:rPr>
              <a:t> </a:t>
            </a:r>
          </a:p>
        </p:txBody>
      </p:sp>
      <p:sp>
        <p:nvSpPr>
          <p:cNvPr id="15" name="Rounded Rectangle 14"/>
          <p:cNvSpPr/>
          <p:nvPr/>
        </p:nvSpPr>
        <p:spPr>
          <a:xfrm>
            <a:off x="261764" y="3861048"/>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Буквенный код</a:t>
            </a:r>
            <a:r>
              <a:rPr lang="ru-RU" dirty="0" smtClean="0">
                <a:solidFill>
                  <a:schemeClr val="tx1"/>
                </a:solidFill>
              </a:rPr>
              <a:t> 2 *</a:t>
            </a:r>
          </a:p>
        </p:txBody>
      </p:sp>
      <p:sp>
        <p:nvSpPr>
          <p:cNvPr id="16" name="Rounded Rectangle 15"/>
          <p:cNvSpPr/>
          <p:nvPr/>
        </p:nvSpPr>
        <p:spPr>
          <a:xfrm>
            <a:off x="2782044" y="3861048"/>
            <a:ext cx="4608512"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 </a:t>
            </a:r>
            <a:r>
              <a:rPr lang="en-US" dirty="0" smtClean="0">
                <a:solidFill>
                  <a:schemeClr val="tx1"/>
                </a:solidFill>
              </a:rPr>
              <a:t>RU</a:t>
            </a:r>
            <a:endParaRPr lang="ru-RU" dirty="0" smtClean="0">
              <a:solidFill>
                <a:schemeClr val="tx1"/>
              </a:solidFill>
            </a:endParaRPr>
          </a:p>
        </p:txBody>
      </p:sp>
      <p:sp>
        <p:nvSpPr>
          <p:cNvPr id="17" name="Rounded Rectangle 16"/>
          <p:cNvSpPr/>
          <p:nvPr/>
        </p:nvSpPr>
        <p:spPr>
          <a:xfrm>
            <a:off x="333772" y="4509120"/>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Цифровой </a:t>
            </a:r>
            <a:r>
              <a:rPr lang="ru-RU" sz="1600" dirty="0">
                <a:solidFill>
                  <a:schemeClr val="tx1"/>
                </a:solidFill>
              </a:rPr>
              <a:t>Код </a:t>
            </a:r>
            <a:r>
              <a:rPr lang="ru-RU" sz="1600" dirty="0">
                <a:solidFill>
                  <a:srgbClr val="FF0000"/>
                </a:solidFill>
              </a:rPr>
              <a:t>! </a:t>
            </a:r>
          </a:p>
        </p:txBody>
      </p:sp>
      <p:sp>
        <p:nvSpPr>
          <p:cNvPr id="18" name="Rounded Rectangle 17"/>
          <p:cNvSpPr/>
          <p:nvPr/>
        </p:nvSpPr>
        <p:spPr>
          <a:xfrm>
            <a:off x="2782044" y="4365104"/>
            <a:ext cx="4608512" cy="57606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643</a:t>
            </a:r>
            <a:endParaRPr lang="ru-RU" dirty="0" smtClean="0">
              <a:solidFill>
                <a:schemeClr val="tx1"/>
              </a:solidFill>
            </a:endParaRPr>
          </a:p>
        </p:txBody>
      </p:sp>
      <p:sp>
        <p:nvSpPr>
          <p:cNvPr id="25" name="Rectangle 24"/>
          <p:cNvSpPr/>
          <p:nvPr/>
        </p:nvSpPr>
        <p:spPr>
          <a:xfrm flipH="1">
            <a:off x="7390556" y="3284984"/>
            <a:ext cx="288032" cy="28803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X</a:t>
            </a:r>
            <a:endParaRPr lang="ru-RU" dirty="0" err="1" smtClean="0"/>
          </a:p>
        </p:txBody>
      </p:sp>
      <p:sp>
        <p:nvSpPr>
          <p:cNvPr id="50" name="Rounded Rectangle 49"/>
          <p:cNvSpPr/>
          <p:nvPr/>
        </p:nvSpPr>
        <p:spPr>
          <a:xfrm>
            <a:off x="9334772" y="1772816"/>
            <a:ext cx="1872208" cy="172819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54" name="Rounded Rectangle 53"/>
          <p:cNvSpPr/>
          <p:nvPr/>
        </p:nvSpPr>
        <p:spPr>
          <a:xfrm>
            <a:off x="9334772" y="5733256"/>
            <a:ext cx="1080120"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Отмена</a:t>
            </a:r>
          </a:p>
        </p:txBody>
      </p:sp>
      <p:sp>
        <p:nvSpPr>
          <p:cNvPr id="55" name="Rounded Rectangle 54"/>
          <p:cNvSpPr/>
          <p:nvPr/>
        </p:nvSpPr>
        <p:spPr>
          <a:xfrm>
            <a:off x="10702924" y="5733256"/>
            <a:ext cx="108012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Save</a:t>
            </a:r>
            <a:endParaRPr lang="ru-RU" dirty="0" smtClean="0">
              <a:solidFill>
                <a:schemeClr val="tx1"/>
              </a:solidFill>
            </a:endParaRPr>
          </a:p>
        </p:txBody>
      </p:sp>
      <p:sp>
        <p:nvSpPr>
          <p:cNvPr id="64" name="Rounded Rectangle 63"/>
          <p:cNvSpPr/>
          <p:nvPr/>
        </p:nvSpPr>
        <p:spPr>
          <a:xfrm>
            <a:off x="7966620" y="3573016"/>
            <a:ext cx="4130723" cy="1800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Перетащите файл(ы) сюда, чтобы начать или </a:t>
            </a:r>
            <a:br>
              <a:rPr lang="ru-RU" dirty="0" smtClean="0">
                <a:solidFill>
                  <a:schemeClr val="tx1"/>
                </a:solidFill>
              </a:rPr>
            </a:br>
            <a:r>
              <a:rPr lang="ru-RU" dirty="0" smtClean="0">
                <a:solidFill>
                  <a:schemeClr val="tx1"/>
                </a:solidFill>
              </a:rPr>
              <a:t>нажмите, чтобы просмотреть</a:t>
            </a:r>
            <a:br>
              <a:rPr lang="ru-RU" dirty="0" smtClean="0">
                <a:solidFill>
                  <a:schemeClr val="tx1"/>
                </a:solidFill>
              </a:rPr>
            </a:br>
            <a:r>
              <a:rPr lang="ru-RU" sz="1200" dirty="0" smtClean="0">
                <a:solidFill>
                  <a:schemeClr val="tx1"/>
                </a:solidFill>
              </a:rPr>
              <a:t>(размер файла 000</a:t>
            </a:r>
            <a:r>
              <a:rPr lang="en-US" sz="1200" dirty="0" smtClean="0">
                <a:solidFill>
                  <a:schemeClr val="tx1"/>
                </a:solidFill>
              </a:rPr>
              <a:t> x 000 pixels)</a:t>
            </a:r>
            <a:endParaRPr lang="ru-RU" sz="1200" dirty="0" smtClean="0">
              <a:solidFill>
                <a:schemeClr val="tx1"/>
              </a:solidFill>
            </a:endParaRPr>
          </a:p>
        </p:txBody>
      </p:sp>
      <p:sp>
        <p:nvSpPr>
          <p:cNvPr id="65" name="Rounded Rectangle 64"/>
          <p:cNvSpPr/>
          <p:nvPr/>
        </p:nvSpPr>
        <p:spPr>
          <a:xfrm>
            <a:off x="261764" y="3140968"/>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400" dirty="0" smtClean="0">
                <a:solidFill>
                  <a:schemeClr val="tx1"/>
                </a:solidFill>
              </a:rPr>
              <a:t>Наименование (полное) *</a:t>
            </a:r>
          </a:p>
        </p:txBody>
      </p:sp>
      <p:sp>
        <p:nvSpPr>
          <p:cNvPr id="19" name="Rounded Rectangle 18"/>
          <p:cNvSpPr/>
          <p:nvPr/>
        </p:nvSpPr>
        <p:spPr>
          <a:xfrm>
            <a:off x="10342884" y="1124744"/>
            <a:ext cx="100811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a:t>
            </a:r>
            <a:endParaRPr lang="ru-RU" dirty="0" err="1" smtClean="0"/>
          </a:p>
        </p:txBody>
      </p:sp>
      <p:sp>
        <p:nvSpPr>
          <p:cNvPr id="20" name="Down Arrow 19"/>
          <p:cNvSpPr/>
          <p:nvPr/>
        </p:nvSpPr>
        <p:spPr>
          <a:xfrm>
            <a:off x="11134972" y="1196752"/>
            <a:ext cx="216024" cy="351656"/>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21" name="Rounded Rectangle 20"/>
          <p:cNvSpPr/>
          <p:nvPr/>
        </p:nvSpPr>
        <p:spPr>
          <a:xfrm>
            <a:off x="9046740" y="1124744"/>
            <a:ext cx="1152128"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Статус</a:t>
            </a:r>
          </a:p>
        </p:txBody>
      </p:sp>
      <p:sp>
        <p:nvSpPr>
          <p:cNvPr id="22" name="Down Arrow 21"/>
          <p:cNvSpPr/>
          <p:nvPr/>
        </p:nvSpPr>
        <p:spPr>
          <a:xfrm>
            <a:off x="9982844" y="1196752"/>
            <a:ext cx="216024" cy="351656"/>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23" name="Rounded Rectangle 22"/>
          <p:cNvSpPr/>
          <p:nvPr/>
        </p:nvSpPr>
        <p:spPr>
          <a:xfrm>
            <a:off x="2710036" y="2924944"/>
            <a:ext cx="4608512" cy="79208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Российская федерация (копи – он же)</a:t>
            </a:r>
            <a:r>
              <a:rPr lang="ru-RU" dirty="0" smtClean="0">
                <a:solidFill>
                  <a:schemeClr val="tx1"/>
                </a:solidFill>
              </a:rPr>
              <a:t> </a:t>
            </a:r>
          </a:p>
        </p:txBody>
      </p:sp>
      <p:sp>
        <p:nvSpPr>
          <p:cNvPr id="24" name="Rounded Rectangle 23"/>
          <p:cNvSpPr/>
          <p:nvPr/>
        </p:nvSpPr>
        <p:spPr>
          <a:xfrm>
            <a:off x="261764" y="1988840"/>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Буквенный код 3 </a:t>
            </a:r>
            <a:r>
              <a:rPr lang="en-US" sz="1600" dirty="0">
                <a:solidFill>
                  <a:srgbClr val="FF0000"/>
                </a:solidFill>
              </a:rPr>
              <a:t>!</a:t>
            </a:r>
            <a:r>
              <a:rPr lang="ru-RU" dirty="0" smtClean="0">
                <a:solidFill>
                  <a:srgbClr val="FF0000"/>
                </a:solidFill>
              </a:rPr>
              <a:t> </a:t>
            </a:r>
          </a:p>
        </p:txBody>
      </p:sp>
      <p:sp>
        <p:nvSpPr>
          <p:cNvPr id="26" name="Rounded Rectangle 25"/>
          <p:cNvSpPr/>
          <p:nvPr/>
        </p:nvSpPr>
        <p:spPr>
          <a:xfrm>
            <a:off x="2710036" y="1988840"/>
            <a:ext cx="4608512"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RUS</a:t>
            </a:r>
            <a:r>
              <a:rPr lang="ru-RU" dirty="0" smtClean="0">
                <a:solidFill>
                  <a:schemeClr val="tx1"/>
                </a:solidFill>
              </a:rPr>
              <a:t> </a:t>
            </a:r>
          </a:p>
        </p:txBody>
      </p:sp>
      <p:sp>
        <p:nvSpPr>
          <p:cNvPr id="27" name="Rounded Rectangle 26"/>
          <p:cNvSpPr/>
          <p:nvPr/>
        </p:nvSpPr>
        <p:spPr>
          <a:xfrm>
            <a:off x="7462564" y="2060848"/>
            <a:ext cx="216024" cy="21602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28" name="Rounded Rectangle 27"/>
          <p:cNvSpPr/>
          <p:nvPr/>
        </p:nvSpPr>
        <p:spPr>
          <a:xfrm>
            <a:off x="7750596" y="1988840"/>
            <a:ext cx="86409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Тор</a:t>
            </a:r>
          </a:p>
        </p:txBody>
      </p:sp>
    </p:spTree>
    <p:extLst>
      <p:ext uri="{BB962C8B-B14F-4D97-AF65-F5344CB8AC3E}">
        <p14:creationId xmlns:p14="http://schemas.microsoft.com/office/powerpoint/2010/main" val="1312324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332656"/>
            <a:ext cx="10332642" cy="792088"/>
          </a:xfrm>
        </p:spPr>
        <p:txBody>
          <a:bodyPr/>
          <a:lstStyle/>
          <a:p>
            <a:r>
              <a:rPr lang="ru-RU" dirty="0" smtClean="0"/>
              <a:t>Страны </a:t>
            </a:r>
            <a:r>
              <a:rPr lang="en-US" dirty="0" smtClean="0"/>
              <a:t>(Countries) </a:t>
            </a:r>
            <a:r>
              <a:rPr lang="en-US" dirty="0"/>
              <a:t>- </a:t>
            </a:r>
            <a:r>
              <a:rPr lang="ru-RU" dirty="0"/>
              <a:t>Формат управления </a:t>
            </a:r>
            <a:r>
              <a:rPr lang="en-US" dirty="0" smtClean="0"/>
              <a:t>– Real View</a:t>
            </a:r>
            <a:endParaRPr lang="ru-RU" dirty="0"/>
          </a:p>
        </p:txBody>
      </p:sp>
      <p:pic>
        <p:nvPicPr>
          <p:cNvPr id="4" name="Content Placeholder 3"/>
          <p:cNvPicPr>
            <a:picLocks noGrp="1" noChangeAspect="1"/>
          </p:cNvPicPr>
          <p:nvPr>
            <p:ph idx="1"/>
          </p:nvPr>
        </p:nvPicPr>
        <p:blipFill>
          <a:blip r:embed="rId2"/>
          <a:stretch>
            <a:fillRect/>
          </a:stretch>
        </p:blipFill>
        <p:spPr>
          <a:xfrm>
            <a:off x="1197868" y="1268760"/>
            <a:ext cx="8703555" cy="4895750"/>
          </a:xfrm>
          <a:prstGeom prst="rect">
            <a:avLst/>
          </a:prstGeom>
        </p:spPr>
      </p:pic>
    </p:spTree>
    <p:extLst>
      <p:ext uri="{BB962C8B-B14F-4D97-AF65-F5344CB8AC3E}">
        <p14:creationId xmlns:p14="http://schemas.microsoft.com/office/powerpoint/2010/main" val="989594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332656"/>
            <a:ext cx="10332642" cy="792088"/>
          </a:xfrm>
        </p:spPr>
        <p:txBody>
          <a:bodyPr/>
          <a:lstStyle/>
          <a:p>
            <a:r>
              <a:rPr lang="ru-RU" dirty="0" smtClean="0"/>
              <a:t>Страны </a:t>
            </a:r>
            <a:r>
              <a:rPr lang="en-US" dirty="0" smtClean="0"/>
              <a:t>(Countries) – Add / Edit </a:t>
            </a:r>
            <a:r>
              <a:rPr lang="ru-RU" dirty="0" smtClean="0"/>
              <a:t>элемента </a:t>
            </a:r>
            <a:r>
              <a:rPr lang="en-US" dirty="0" smtClean="0"/>
              <a:t>– Real View</a:t>
            </a:r>
            <a:endParaRPr lang="ru-RU" dirty="0"/>
          </a:p>
        </p:txBody>
      </p:sp>
      <p:pic>
        <p:nvPicPr>
          <p:cNvPr id="5" name="Content Placeholder 4"/>
          <p:cNvPicPr>
            <a:picLocks noGrp="1" noChangeAspect="1"/>
          </p:cNvPicPr>
          <p:nvPr>
            <p:ph idx="1"/>
          </p:nvPr>
        </p:nvPicPr>
        <p:blipFill>
          <a:blip r:embed="rId2"/>
          <a:stretch>
            <a:fillRect/>
          </a:stretch>
        </p:blipFill>
        <p:spPr>
          <a:xfrm>
            <a:off x="837828" y="1341438"/>
            <a:ext cx="9000999" cy="4751387"/>
          </a:xfrm>
          <a:prstGeom prst="rect">
            <a:avLst/>
          </a:prstGeom>
        </p:spPr>
      </p:pic>
    </p:spTree>
    <p:extLst>
      <p:ext uri="{BB962C8B-B14F-4D97-AF65-F5344CB8AC3E}">
        <p14:creationId xmlns:p14="http://schemas.microsoft.com/office/powerpoint/2010/main" val="17797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56" y="476672"/>
            <a:ext cx="10476658" cy="648072"/>
          </a:xfrm>
        </p:spPr>
        <p:txBody>
          <a:bodyPr/>
          <a:lstStyle/>
          <a:p>
            <a:r>
              <a:rPr lang="ru-RU" dirty="0" smtClean="0"/>
              <a:t> Страны справочник </a:t>
            </a:r>
            <a:r>
              <a:rPr lang="ru-RU" dirty="0"/>
              <a:t>– </a:t>
            </a:r>
            <a:r>
              <a:rPr lang="en-US" dirty="0" smtClean="0"/>
              <a:t>Issue</a:t>
            </a:r>
            <a:endParaRPr lang="ru-RU" dirty="0"/>
          </a:p>
        </p:txBody>
      </p:sp>
      <p:sp>
        <p:nvSpPr>
          <p:cNvPr id="3" name="Content Placeholder 2"/>
          <p:cNvSpPr>
            <a:spLocks noGrp="1"/>
          </p:cNvSpPr>
          <p:nvPr>
            <p:ph idx="1"/>
          </p:nvPr>
        </p:nvSpPr>
        <p:spPr>
          <a:xfrm>
            <a:off x="189756" y="1124744"/>
            <a:ext cx="11521280" cy="4477721"/>
          </a:xfrm>
        </p:spPr>
        <p:txBody>
          <a:bodyPr/>
          <a:lstStyle/>
          <a:p>
            <a:r>
              <a:rPr lang="ru-RU" dirty="0" smtClean="0"/>
              <a:t>Колонка языка должна показать ЯЗЫК системы (формы) создания (последное редектирования) элемента справочника.</a:t>
            </a:r>
            <a:endParaRPr lang="ru-RU" dirty="0"/>
          </a:p>
        </p:txBody>
      </p:sp>
    </p:spTree>
    <p:extLst>
      <p:ext uri="{BB962C8B-B14F-4D97-AF65-F5344CB8AC3E}">
        <p14:creationId xmlns:p14="http://schemas.microsoft.com/office/powerpoint/2010/main" val="175131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404664"/>
            <a:ext cx="10476658" cy="720080"/>
          </a:xfrm>
        </p:spPr>
        <p:txBody>
          <a:bodyPr/>
          <a:lstStyle/>
          <a:p>
            <a:r>
              <a:rPr lang="ru-RU" dirty="0"/>
              <a:t>Валюты </a:t>
            </a:r>
            <a:r>
              <a:rPr lang="en-US" dirty="0"/>
              <a:t>(Currencies)</a:t>
            </a:r>
            <a:r>
              <a:rPr lang="ru-RU" dirty="0"/>
              <a:t> – справочник – </a:t>
            </a:r>
            <a:r>
              <a:rPr lang="ru-RU" dirty="0" smtClean="0"/>
              <a:t>Атрибуты</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26539812"/>
              </p:ext>
            </p:extLst>
          </p:nvPr>
        </p:nvGraphicFramePr>
        <p:xfrm>
          <a:off x="190500" y="1126233"/>
          <a:ext cx="11807824" cy="3693160"/>
        </p:xfrm>
        <a:graphic>
          <a:graphicData uri="http://schemas.openxmlformats.org/drawingml/2006/table">
            <a:tbl>
              <a:tblPr firstRow="1" firstCol="1" bandRow="1">
                <a:tableStyleId>{3B4B98B0-60AC-42C2-AFA5-B58CD77FA1E5}</a:tableStyleId>
              </a:tblPr>
              <a:tblGrid>
                <a:gridCol w="2951956">
                  <a:extLst>
                    <a:ext uri="{9D8B030D-6E8A-4147-A177-3AD203B41FA5}">
                      <a16:colId xmlns:a16="http://schemas.microsoft.com/office/drawing/2014/main" val="264148374"/>
                    </a:ext>
                  </a:extLst>
                </a:gridCol>
                <a:gridCol w="2951956">
                  <a:extLst>
                    <a:ext uri="{9D8B030D-6E8A-4147-A177-3AD203B41FA5}">
                      <a16:colId xmlns:a16="http://schemas.microsoft.com/office/drawing/2014/main" val="886671195"/>
                    </a:ext>
                  </a:extLst>
                </a:gridCol>
                <a:gridCol w="2951956">
                  <a:extLst>
                    <a:ext uri="{9D8B030D-6E8A-4147-A177-3AD203B41FA5}">
                      <a16:colId xmlns:a16="http://schemas.microsoft.com/office/drawing/2014/main" val="680823429"/>
                    </a:ext>
                  </a:extLst>
                </a:gridCol>
                <a:gridCol w="2951956">
                  <a:extLst>
                    <a:ext uri="{9D8B030D-6E8A-4147-A177-3AD203B41FA5}">
                      <a16:colId xmlns:a16="http://schemas.microsoft.com/office/drawing/2014/main" val="1696022932"/>
                    </a:ext>
                  </a:extLst>
                </a:gridCol>
              </a:tblGrid>
              <a:tr h="370840">
                <a:tc>
                  <a:txBody>
                    <a:bodyPr/>
                    <a:lstStyle/>
                    <a:p>
                      <a:r>
                        <a:rPr lang="en-US" dirty="0" smtClean="0">
                          <a:solidFill>
                            <a:srgbClr val="0070C0"/>
                          </a:solidFill>
                        </a:rPr>
                        <a:t>Particulars</a:t>
                      </a:r>
                      <a:endParaRPr lang="ru-RU" dirty="0">
                        <a:solidFill>
                          <a:srgbClr val="0070C0"/>
                        </a:solidFill>
                      </a:endParaRPr>
                    </a:p>
                  </a:txBody>
                  <a:tcPr/>
                </a:tc>
                <a:tc>
                  <a:txBody>
                    <a:bodyPr/>
                    <a:lstStyle/>
                    <a:p>
                      <a:r>
                        <a:rPr lang="en-US" dirty="0" smtClean="0">
                          <a:solidFill>
                            <a:srgbClr val="0070C0"/>
                          </a:solidFill>
                        </a:rPr>
                        <a:t>Value</a:t>
                      </a:r>
                      <a:endParaRPr lang="ru-RU" dirty="0">
                        <a:solidFill>
                          <a:srgbClr val="0070C0"/>
                        </a:solidFill>
                      </a:endParaRPr>
                    </a:p>
                  </a:txBody>
                  <a:tcPr/>
                </a:tc>
                <a:tc>
                  <a:txBody>
                    <a:bodyPr/>
                    <a:lstStyle/>
                    <a:p>
                      <a:r>
                        <a:rPr lang="en-US" dirty="0" smtClean="0">
                          <a:solidFill>
                            <a:srgbClr val="0070C0"/>
                          </a:solidFill>
                        </a:rPr>
                        <a:t>Format</a:t>
                      </a:r>
                      <a:endParaRPr lang="ru-RU" dirty="0">
                        <a:solidFill>
                          <a:srgbClr val="0070C0"/>
                        </a:solidFill>
                      </a:endParaRPr>
                    </a:p>
                  </a:txBody>
                  <a:tcPr/>
                </a:tc>
                <a:tc>
                  <a:txBody>
                    <a:bodyPr/>
                    <a:lstStyle/>
                    <a:p>
                      <a:r>
                        <a:rPr lang="en-US" dirty="0" smtClean="0">
                          <a:solidFill>
                            <a:srgbClr val="0070C0"/>
                          </a:solidFill>
                        </a:rPr>
                        <a:t>Remarks</a:t>
                      </a:r>
                      <a:endParaRPr lang="ru-RU" dirty="0">
                        <a:solidFill>
                          <a:srgbClr val="0070C0"/>
                        </a:solidFill>
                      </a:endParaRPr>
                    </a:p>
                  </a:txBody>
                  <a:tcPr/>
                </a:tc>
                <a:extLst>
                  <a:ext uri="{0D108BD9-81ED-4DB2-BD59-A6C34878D82A}">
                    <a16:rowId xmlns:a16="http://schemas.microsoft.com/office/drawing/2014/main" val="2365009860"/>
                  </a:ext>
                </a:extLst>
              </a:tr>
              <a:tr h="370840">
                <a:tc>
                  <a:txBody>
                    <a:bodyPr/>
                    <a:lstStyle/>
                    <a:p>
                      <a:r>
                        <a:rPr lang="ru-RU" b="0" dirty="0" smtClean="0"/>
                        <a:t>Цифровой Код </a:t>
                      </a:r>
                      <a:r>
                        <a:rPr lang="en-US" b="0" dirty="0" smtClean="0">
                          <a:solidFill>
                            <a:srgbClr val="FF0000"/>
                          </a:solidFill>
                        </a:rPr>
                        <a:t>*</a:t>
                      </a:r>
                    </a:p>
                  </a:txBody>
                  <a:tcPr/>
                </a:tc>
                <a:tc>
                  <a:txBody>
                    <a:bodyPr/>
                    <a:lstStyle/>
                    <a:p>
                      <a:r>
                        <a:rPr lang="en-US" dirty="0" smtClean="0"/>
                        <a:t>840</a:t>
                      </a:r>
                      <a:endParaRPr lang="ru-RU" dirty="0"/>
                    </a:p>
                  </a:txBody>
                  <a:tcPr/>
                </a:tc>
                <a:tc>
                  <a:txBody>
                    <a:bodyPr/>
                    <a:lstStyle/>
                    <a:p>
                      <a:r>
                        <a:rPr lang="en-US" dirty="0" smtClean="0"/>
                        <a:t>INT</a:t>
                      </a:r>
                      <a:endParaRPr lang="ru-RU" dirty="0"/>
                    </a:p>
                  </a:txBody>
                  <a:tcPr/>
                </a:tc>
                <a:tc>
                  <a:txBody>
                    <a:bodyPr/>
                    <a:lstStyle/>
                    <a:p>
                      <a:r>
                        <a:rPr lang="en-US" dirty="0" smtClean="0"/>
                        <a:t>Unique</a:t>
                      </a:r>
                      <a:endParaRPr lang="ru-RU" dirty="0"/>
                    </a:p>
                  </a:txBody>
                  <a:tcPr/>
                </a:tc>
                <a:extLst>
                  <a:ext uri="{0D108BD9-81ED-4DB2-BD59-A6C34878D82A}">
                    <a16:rowId xmlns:a16="http://schemas.microsoft.com/office/drawing/2014/main" val="259217019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b="0" i="0" kern="1200" dirty="0" smtClean="0">
                          <a:solidFill>
                            <a:schemeClr val="tx1"/>
                          </a:solidFill>
                          <a:effectLst/>
                          <a:latin typeface="+mn-lt"/>
                          <a:ea typeface="+mn-ea"/>
                          <a:cs typeface="+mn-cs"/>
                        </a:rPr>
                        <a:t>Альфавет</a:t>
                      </a:r>
                      <a:r>
                        <a:rPr lang="ru-RU" sz="1800" b="0" i="0" kern="1200" baseline="0" dirty="0" smtClean="0">
                          <a:solidFill>
                            <a:schemeClr val="tx1"/>
                          </a:solidFill>
                          <a:effectLst/>
                          <a:latin typeface="+mn-lt"/>
                          <a:ea typeface="+mn-ea"/>
                          <a:cs typeface="+mn-cs"/>
                        </a:rPr>
                        <a:t> Код </a:t>
                      </a:r>
                      <a:r>
                        <a:rPr lang="ru-RU" b="0" dirty="0" smtClean="0">
                          <a:solidFill>
                            <a:srgbClr val="FF0000"/>
                          </a:solidFill>
                        </a:rPr>
                        <a:t>!</a:t>
                      </a:r>
                      <a:endParaRPr lang="en-US" b="0" dirty="0" smtClean="0">
                        <a:solidFill>
                          <a:srgbClr val="FF0000"/>
                        </a:solidFill>
                      </a:endParaRPr>
                    </a:p>
                  </a:txBody>
                  <a:tcPr/>
                </a:tc>
                <a:tc>
                  <a:txBody>
                    <a:bodyPr/>
                    <a:lstStyle/>
                    <a:p>
                      <a:r>
                        <a:rPr lang="en-US" dirty="0" smtClean="0"/>
                        <a:t>USD</a:t>
                      </a:r>
                      <a:endParaRPr lang="ru-RU" dirty="0"/>
                    </a:p>
                  </a:txBody>
                  <a:tcPr/>
                </a:tc>
                <a:tc>
                  <a:txBody>
                    <a:bodyPr/>
                    <a:lstStyle/>
                    <a:p>
                      <a:r>
                        <a:rPr lang="en-US" dirty="0" smtClean="0"/>
                        <a:t>Text</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Доллар</a:t>
                      </a:r>
                      <a:r>
                        <a:rPr lang="ru-RU" baseline="0" dirty="0" smtClean="0"/>
                        <a:t> (</a:t>
                      </a:r>
                      <a:r>
                        <a:rPr lang="en-US" baseline="0" dirty="0" smtClean="0"/>
                        <a:t>USD)</a:t>
                      </a:r>
                      <a:endParaRPr lang="ru-RU" dirty="0" smtClean="0"/>
                    </a:p>
                  </a:txBody>
                  <a:tcPr/>
                </a:tc>
                <a:extLst>
                  <a:ext uri="{0D108BD9-81ED-4DB2-BD59-A6C34878D82A}">
                    <a16:rowId xmlns:a16="http://schemas.microsoft.com/office/drawing/2014/main" val="3128315732"/>
                  </a:ext>
                </a:extLst>
              </a:tr>
              <a:tr h="370840">
                <a:tc>
                  <a:txBody>
                    <a:bodyPr/>
                    <a:lstStyle/>
                    <a:p>
                      <a:r>
                        <a:rPr lang="ru-RU" sz="1800" b="0" i="0" kern="1200" dirty="0" smtClean="0">
                          <a:solidFill>
                            <a:schemeClr val="tx1"/>
                          </a:solidFill>
                          <a:effectLst/>
                          <a:latin typeface="+mn-lt"/>
                          <a:ea typeface="+mn-ea"/>
                          <a:cs typeface="+mn-cs"/>
                        </a:rPr>
                        <a:t>Наименование *</a:t>
                      </a:r>
                      <a:endParaRPr lang="ru-RU" b="0" dirty="0"/>
                    </a:p>
                  </a:txBody>
                  <a:tcPr/>
                </a:tc>
                <a:tc>
                  <a:txBody>
                    <a:bodyPr/>
                    <a:lstStyle/>
                    <a:p>
                      <a:r>
                        <a:rPr lang="en-US" dirty="0" smtClean="0"/>
                        <a:t>US Dollar</a:t>
                      </a:r>
                      <a:endParaRPr lang="ru-RU" dirty="0"/>
                    </a:p>
                  </a:txBody>
                  <a:tcPr/>
                </a:tc>
                <a:tc>
                  <a:txBody>
                    <a:bodyPr/>
                    <a:lstStyle/>
                    <a:p>
                      <a:r>
                        <a:rPr lang="en-US" dirty="0" smtClean="0"/>
                        <a:t>Text</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3520917863"/>
                  </a:ext>
                </a:extLst>
              </a:tr>
              <a:tr h="370840">
                <a:tc>
                  <a:txBody>
                    <a:bodyPr/>
                    <a:lstStyle/>
                    <a:p>
                      <a:r>
                        <a:rPr lang="ru-RU" b="0" dirty="0" smtClean="0"/>
                        <a:t>Тор</a:t>
                      </a:r>
                      <a:endParaRPr lang="ru-RU" b="0" dirty="0"/>
                    </a:p>
                  </a:txBody>
                  <a:tcPr/>
                </a:tc>
                <a:tc>
                  <a:txBody>
                    <a:bodyPr/>
                    <a:lstStyle/>
                    <a:p>
                      <a:endParaRPr lang="ru-RU" dirty="0"/>
                    </a:p>
                  </a:txBody>
                  <a:tcPr/>
                </a:tc>
                <a:tc>
                  <a:txBody>
                    <a:bodyPr/>
                    <a:lstStyle/>
                    <a:p>
                      <a:r>
                        <a:rPr lang="en-US" dirty="0" smtClean="0"/>
                        <a:t>Check</a:t>
                      </a:r>
                      <a:r>
                        <a:rPr lang="en-US" baseline="0" dirty="0" smtClean="0"/>
                        <a:t> Box</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2161360066"/>
                  </a:ext>
                </a:extLst>
              </a:tr>
              <a:tr h="370840">
                <a:tc>
                  <a:txBody>
                    <a:bodyPr/>
                    <a:lstStyle/>
                    <a:p>
                      <a:r>
                        <a:rPr lang="ru-RU" b="0" dirty="0" smtClean="0"/>
                        <a:t>Статус</a:t>
                      </a:r>
                      <a:endParaRPr lang="ru-RU" b="0" dirty="0"/>
                    </a:p>
                  </a:txBody>
                  <a:tcPr/>
                </a:tc>
                <a:tc>
                  <a:txBody>
                    <a:bodyPr/>
                    <a:lstStyle/>
                    <a:p>
                      <a:r>
                        <a:rPr lang="en-US" dirty="0" smtClean="0"/>
                        <a:t>@Active</a:t>
                      </a:r>
                      <a:endParaRPr lang="ru-RU" dirty="0"/>
                    </a:p>
                  </a:txBody>
                  <a:tcPr/>
                </a:tc>
                <a:tc>
                  <a:txBody>
                    <a:bodyPr/>
                    <a:lstStyle/>
                    <a:p>
                      <a:r>
                        <a:rPr lang="en-US" dirty="0" smtClean="0"/>
                        <a:t>Drop</a:t>
                      </a:r>
                      <a:r>
                        <a:rPr lang="en-US" baseline="0" dirty="0" smtClean="0"/>
                        <a:t> List</a:t>
                      </a:r>
                      <a:endParaRPr lang="ru-RU" dirty="0"/>
                    </a:p>
                  </a:txBody>
                  <a:tcPr/>
                </a:tc>
                <a:tc>
                  <a:txBody>
                    <a:bodyPr/>
                    <a:lstStyle/>
                    <a:p>
                      <a:r>
                        <a:rPr lang="en-US" dirty="0" smtClean="0"/>
                        <a:t>Active / Disable</a:t>
                      </a:r>
                      <a:endParaRPr lang="ru-RU" dirty="0"/>
                    </a:p>
                  </a:txBody>
                  <a:tcPr/>
                </a:tc>
                <a:extLst>
                  <a:ext uri="{0D108BD9-81ED-4DB2-BD59-A6C34878D82A}">
                    <a16:rowId xmlns:a16="http://schemas.microsoft.com/office/drawing/2014/main" val="3743913828"/>
                  </a:ext>
                </a:extLst>
              </a:tr>
              <a:tr h="370840">
                <a:tc>
                  <a:txBody>
                    <a:bodyPr/>
                    <a:lstStyle/>
                    <a:p>
                      <a:r>
                        <a:rPr lang="ru-RU" b="0" baseline="0" dirty="0" smtClean="0"/>
                        <a:t>язык</a:t>
                      </a:r>
                      <a:endParaRPr lang="ru-RU" b="0" dirty="0"/>
                    </a:p>
                  </a:txBody>
                  <a:tcPr/>
                </a:tc>
                <a:tc>
                  <a:txBody>
                    <a:bodyPr/>
                    <a:lstStyle/>
                    <a:p>
                      <a:r>
                        <a:rPr lang="en-US" dirty="0" smtClean="0"/>
                        <a:t>RU</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Drop</a:t>
                      </a:r>
                      <a:r>
                        <a:rPr lang="en-US" baseline="0" dirty="0" smtClean="0"/>
                        <a:t> List</a:t>
                      </a:r>
                      <a:endParaRPr lang="ru-RU" dirty="0" smtClean="0"/>
                    </a:p>
                  </a:txBody>
                  <a:tcPr/>
                </a:tc>
                <a:tc>
                  <a:txBody>
                    <a:bodyPr/>
                    <a:lstStyle/>
                    <a:p>
                      <a:endParaRPr lang="ru-RU" dirty="0"/>
                    </a:p>
                  </a:txBody>
                  <a:tcPr/>
                </a:tc>
                <a:extLst>
                  <a:ext uri="{0D108BD9-81ED-4DB2-BD59-A6C34878D82A}">
                    <a16:rowId xmlns:a16="http://schemas.microsoft.com/office/drawing/2014/main" val="1253337429"/>
                  </a:ext>
                </a:extLst>
              </a:tr>
              <a:tr h="295017">
                <a:tc>
                  <a:txBody>
                    <a:bodyPr/>
                    <a:lstStyle/>
                    <a:p>
                      <a:r>
                        <a:rPr lang="ru-RU" b="0" dirty="0" smtClean="0"/>
                        <a:t>Деноминация</a:t>
                      </a:r>
                      <a:r>
                        <a:rPr lang="en-US" b="0" dirty="0" smtClean="0"/>
                        <a:t> *</a:t>
                      </a:r>
                      <a:endParaRPr lang="ru-RU"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2</a:t>
                      </a:r>
                    </a:p>
                  </a:txBody>
                  <a:tcPr/>
                </a:tc>
                <a:tc>
                  <a:txBody>
                    <a:bodyPr/>
                    <a:lstStyle/>
                    <a:p>
                      <a:r>
                        <a:rPr lang="en-US" dirty="0" smtClean="0"/>
                        <a:t>INT</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210279863"/>
                  </a:ext>
                </a:extLst>
              </a:tr>
              <a:tr h="2950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0" dirty="0" smtClean="0"/>
                        <a:t>Аватар</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endParaRPr lang="ru-RU" dirty="0" smtClean="0"/>
                    </a:p>
                  </a:txBody>
                  <a:tcPr/>
                </a:tc>
                <a:tc>
                  <a:txBody>
                    <a:bodyPr/>
                    <a:lstStyle/>
                    <a:p>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885521153"/>
                  </a:ext>
                </a:extLst>
              </a:tr>
              <a:tr h="29501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rgbClr val="FF0000"/>
                          </a:solidFill>
                        </a:rPr>
                        <a:t>---</a:t>
                      </a:r>
                      <a:r>
                        <a:rPr lang="ru-RU" b="0" dirty="0" smtClean="0">
                          <a:solidFill>
                            <a:srgbClr val="FF0000"/>
                          </a:solidFill>
                        </a:rPr>
                        <a:t>Связы</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a:t>
                      </a:r>
                      <a:r>
                        <a:rPr lang="ru-RU" dirty="0" smtClean="0">
                          <a:solidFill>
                            <a:srgbClr val="FF0000"/>
                          </a:solidFill>
                        </a:rPr>
                        <a:t>Спр</a:t>
                      </a:r>
                      <a:r>
                        <a:rPr lang="ru-RU" baseline="0" dirty="0" smtClean="0">
                          <a:solidFill>
                            <a:srgbClr val="FF0000"/>
                          </a:solidFill>
                        </a:rPr>
                        <a:t> стран</a:t>
                      </a:r>
                      <a:endParaRPr lang="ru-RU" dirty="0" smtClean="0">
                        <a:solidFill>
                          <a:srgbClr val="FF0000"/>
                        </a:solidFill>
                      </a:endParaRPr>
                    </a:p>
                  </a:txBody>
                  <a:tcPr/>
                </a:tc>
                <a:tc>
                  <a:txBody>
                    <a:bodyPr/>
                    <a:lstStyle/>
                    <a:p>
                      <a:r>
                        <a:rPr lang="en-US" dirty="0" smtClean="0">
                          <a:solidFill>
                            <a:srgbClr val="FF0000"/>
                          </a:solidFill>
                        </a:rPr>
                        <a:t>--</a:t>
                      </a:r>
                      <a:r>
                        <a:rPr lang="ru-RU" dirty="0" smtClean="0">
                          <a:solidFill>
                            <a:srgbClr val="FF0000"/>
                          </a:solidFill>
                        </a:rPr>
                        <a:t>Счетчик</a:t>
                      </a:r>
                      <a:endParaRPr lang="ru-RU"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txBody>
                  <a:tcPr/>
                </a:tc>
                <a:extLst>
                  <a:ext uri="{0D108BD9-81ED-4DB2-BD59-A6C34878D82A}">
                    <a16:rowId xmlns:a16="http://schemas.microsoft.com/office/drawing/2014/main" val="3607129907"/>
                  </a:ext>
                </a:extLst>
              </a:tr>
            </a:tbl>
          </a:graphicData>
        </a:graphic>
      </p:graphicFrame>
    </p:spTree>
    <p:extLst>
      <p:ext uri="{BB962C8B-B14F-4D97-AF65-F5344CB8AC3E}">
        <p14:creationId xmlns:p14="http://schemas.microsoft.com/office/powerpoint/2010/main" val="1449487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788" y="332656"/>
            <a:ext cx="10188626" cy="576064"/>
          </a:xfrm>
        </p:spPr>
        <p:txBody>
          <a:bodyPr/>
          <a:lstStyle/>
          <a:p>
            <a:r>
              <a:rPr lang="ru-RU" dirty="0"/>
              <a:t>Цель и задачи проекта (</a:t>
            </a:r>
            <a:r>
              <a:rPr lang="en-US" dirty="0"/>
              <a:t>Project Goals</a:t>
            </a:r>
            <a:r>
              <a:rPr lang="ru-RU" dirty="0"/>
              <a:t>)</a:t>
            </a:r>
            <a:endParaRPr lang="en-US" dirty="0"/>
          </a:p>
        </p:txBody>
      </p:sp>
      <p:sp>
        <p:nvSpPr>
          <p:cNvPr id="3" name="Content Placeholder 2"/>
          <p:cNvSpPr>
            <a:spLocks noGrp="1"/>
          </p:cNvSpPr>
          <p:nvPr>
            <p:ph idx="1"/>
          </p:nvPr>
        </p:nvSpPr>
        <p:spPr>
          <a:xfrm>
            <a:off x="549796" y="908720"/>
            <a:ext cx="11305256" cy="5328592"/>
          </a:xfrm>
        </p:spPr>
        <p:txBody>
          <a:bodyPr>
            <a:normAutofit fontScale="25000" lnSpcReduction="20000"/>
          </a:bodyPr>
          <a:lstStyle/>
          <a:p>
            <a:pPr marL="274320" lvl="2" indent="-274320">
              <a:spcBef>
                <a:spcPts val="1800"/>
              </a:spcBef>
            </a:pPr>
            <a:endParaRPr lang="ru-RU" sz="7400" dirty="0"/>
          </a:p>
          <a:p>
            <a:pPr marL="274320" lvl="2" indent="-274320">
              <a:spcBef>
                <a:spcPts val="1800"/>
              </a:spcBef>
            </a:pPr>
            <a:r>
              <a:rPr lang="en-US" sz="7400" dirty="0" smtClean="0"/>
              <a:t>Web Application</a:t>
            </a:r>
            <a:r>
              <a:rPr lang="ru-RU" sz="7400" dirty="0" smtClean="0"/>
              <a:t> </a:t>
            </a:r>
            <a:r>
              <a:rPr lang="en-US" sz="7400" dirty="0" smtClean="0"/>
              <a:t>Integration </a:t>
            </a:r>
            <a:r>
              <a:rPr lang="ru-RU" sz="7400" dirty="0" smtClean="0"/>
              <a:t>для подключения партнеров с нашей БД.</a:t>
            </a:r>
          </a:p>
          <a:p>
            <a:pPr marL="274320" lvl="2" indent="-274320">
              <a:spcBef>
                <a:spcPts val="1800"/>
              </a:spcBef>
            </a:pPr>
            <a:r>
              <a:rPr lang="ru-RU" sz="7400" dirty="0" smtClean="0"/>
              <a:t>Интеграция </a:t>
            </a:r>
            <a:r>
              <a:rPr lang="ru-RU" sz="7400" dirty="0"/>
              <a:t>с бизнес программами (1С / Мои склад/ </a:t>
            </a:r>
            <a:r>
              <a:rPr lang="en-US" sz="7400" dirty="0"/>
              <a:t>Quick Book</a:t>
            </a:r>
            <a:r>
              <a:rPr lang="ru-RU" sz="7400" dirty="0"/>
              <a:t>) и каналами </a:t>
            </a:r>
            <a:r>
              <a:rPr lang="ru-RU" sz="7400" dirty="0" smtClean="0"/>
              <a:t>оплат.</a:t>
            </a:r>
          </a:p>
          <a:p>
            <a:pPr marL="274320" lvl="2" indent="-274320">
              <a:spcBef>
                <a:spcPts val="1800"/>
              </a:spcBef>
            </a:pPr>
            <a:r>
              <a:rPr lang="ru-RU" sz="7400" dirty="0" smtClean="0"/>
              <a:t>Возможности</a:t>
            </a:r>
          </a:p>
          <a:p>
            <a:pPr marL="548640" lvl="3" indent="-274320">
              <a:spcBef>
                <a:spcPts val="1800"/>
              </a:spcBef>
            </a:pPr>
            <a:r>
              <a:rPr lang="ru-RU" sz="4600" dirty="0" smtClean="0"/>
              <a:t>Системные </a:t>
            </a:r>
            <a:r>
              <a:rPr lang="ru-RU" sz="4600" dirty="0"/>
              <a:t>и также пользовательские справочники.</a:t>
            </a:r>
          </a:p>
          <a:p>
            <a:pPr marL="548640" lvl="3" indent="-274320">
              <a:spcBef>
                <a:spcPts val="1800"/>
              </a:spcBef>
            </a:pPr>
            <a:r>
              <a:rPr lang="ru-RU" sz="4600" dirty="0" smtClean="0"/>
              <a:t>Регистрация и личные кобинет.</a:t>
            </a:r>
          </a:p>
          <a:p>
            <a:pPr marL="548640" lvl="3" indent="-274320">
              <a:spcBef>
                <a:spcPts val="1800"/>
              </a:spcBef>
            </a:pPr>
            <a:endParaRPr lang="ru-RU" sz="4600" dirty="0"/>
          </a:p>
          <a:p>
            <a:pPr marL="0" lvl="2" indent="0">
              <a:spcBef>
                <a:spcPts val="1800"/>
              </a:spcBef>
              <a:buNone/>
            </a:pPr>
            <a:r>
              <a:rPr lang="ru-RU" sz="7400" dirty="0" smtClean="0"/>
              <a:t> </a:t>
            </a:r>
          </a:p>
          <a:p>
            <a:pPr marL="274320" lvl="2" indent="-274320">
              <a:spcBef>
                <a:spcPts val="1800"/>
              </a:spcBef>
            </a:pPr>
            <a:r>
              <a:rPr lang="ru-RU" sz="7400" dirty="0" smtClean="0"/>
              <a:t>Платформа </a:t>
            </a:r>
            <a:r>
              <a:rPr lang="ru-RU" sz="7400" dirty="0"/>
              <a:t>имеет 3 </a:t>
            </a:r>
            <a:r>
              <a:rPr lang="ru-RU" sz="7400" dirty="0" smtClean="0"/>
              <a:t>уровен</a:t>
            </a:r>
            <a:r>
              <a:rPr lang="ru-RU" sz="7400" dirty="0"/>
              <a:t>и</a:t>
            </a:r>
            <a:r>
              <a:rPr lang="ru-RU" sz="7400" dirty="0" smtClean="0"/>
              <a:t> управления</a:t>
            </a:r>
            <a:r>
              <a:rPr lang="ru-RU" sz="7400" dirty="0" smtClean="0"/>
              <a:t>.</a:t>
            </a:r>
          </a:p>
          <a:p>
            <a:pPr marL="274320" lvl="2" indent="-274320">
              <a:spcBef>
                <a:spcPts val="1800"/>
              </a:spcBef>
            </a:pPr>
            <a:r>
              <a:rPr lang="ru-RU" sz="7400" dirty="0" smtClean="0"/>
              <a:t>Найти компанию кто дает решения для разборок - кузовщиков</a:t>
            </a:r>
            <a:endParaRPr lang="ru-RU" sz="7400" dirty="0"/>
          </a:p>
          <a:p>
            <a:pPr marL="274320" lvl="2" indent="-274320">
              <a:spcBef>
                <a:spcPts val="1800"/>
              </a:spcBef>
            </a:pPr>
            <a:r>
              <a:rPr lang="ru-RU" sz="7400" dirty="0"/>
              <a:t>БД </a:t>
            </a:r>
            <a:r>
              <a:rPr lang="ru-RU" sz="7400" b="1" dirty="0" smtClean="0"/>
              <a:t>системных</a:t>
            </a:r>
            <a:r>
              <a:rPr lang="ru-RU" sz="7400" dirty="0" smtClean="0"/>
              <a:t> </a:t>
            </a:r>
            <a:r>
              <a:rPr lang="ru-RU" sz="7400" dirty="0"/>
              <a:t>справочных и также </a:t>
            </a:r>
            <a:r>
              <a:rPr lang="ru-RU" sz="7400" b="1" dirty="0" smtClean="0"/>
              <a:t>пользовательских </a:t>
            </a:r>
            <a:r>
              <a:rPr lang="ru-RU" sz="7400" dirty="0" smtClean="0"/>
              <a:t>справочных френчайсов.</a:t>
            </a:r>
            <a:endParaRPr lang="ru-RU" sz="7400" dirty="0"/>
          </a:p>
          <a:p>
            <a:pPr marL="274320" lvl="2" indent="-274320">
              <a:spcBef>
                <a:spcPts val="1800"/>
              </a:spcBef>
            </a:pPr>
            <a:r>
              <a:rPr lang="ru-RU" sz="7400" dirty="0"/>
              <a:t>Интеграция с бизнес программами (1С </a:t>
            </a:r>
            <a:r>
              <a:rPr lang="ru-RU" sz="7400" dirty="0" smtClean="0"/>
              <a:t>/ Мои склад/ </a:t>
            </a:r>
            <a:r>
              <a:rPr lang="en-US" sz="7400" dirty="0"/>
              <a:t>Quick Book</a:t>
            </a:r>
            <a:r>
              <a:rPr lang="ru-RU" sz="7400" dirty="0" smtClean="0"/>
              <a:t>) и каналами оплат.</a:t>
            </a:r>
            <a:endParaRPr lang="ru-RU" sz="7400" dirty="0"/>
          </a:p>
          <a:p>
            <a:pPr marL="0" indent="0">
              <a:buNone/>
            </a:pPr>
            <a:endParaRPr lang="en-US" sz="8000" dirty="0"/>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smtClean="0"/>
              <a:t>Валюты </a:t>
            </a:r>
            <a:r>
              <a:rPr lang="en-US" dirty="0"/>
              <a:t>(</a:t>
            </a:r>
            <a:r>
              <a:rPr lang="en-US" dirty="0" smtClean="0"/>
              <a:t>Currencies) </a:t>
            </a:r>
            <a:r>
              <a:rPr lang="en-US" dirty="0"/>
              <a:t>- </a:t>
            </a:r>
            <a:r>
              <a:rPr lang="ru-RU" dirty="0"/>
              <a:t>Формат </a:t>
            </a:r>
            <a:r>
              <a:rPr lang="ru-RU" dirty="0" smtClean="0"/>
              <a:t>управления</a:t>
            </a:r>
            <a:endParaRPr lang="en-US" dirty="0"/>
          </a:p>
        </p:txBody>
      </p:sp>
      <p:sp>
        <p:nvSpPr>
          <p:cNvPr id="5" name="Rectangle 4"/>
          <p:cNvSpPr/>
          <p:nvPr/>
        </p:nvSpPr>
        <p:spPr>
          <a:xfrm>
            <a:off x="135222" y="908720"/>
            <a:ext cx="12053603" cy="525658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 name="Rounded Rectangle 5"/>
          <p:cNvSpPr/>
          <p:nvPr/>
        </p:nvSpPr>
        <p:spPr>
          <a:xfrm>
            <a:off x="333772" y="1196752"/>
            <a:ext cx="280831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Выбор фильтра</a:t>
            </a:r>
          </a:p>
        </p:txBody>
      </p:sp>
      <p:sp>
        <p:nvSpPr>
          <p:cNvPr id="7" name="Down Arrow 6"/>
          <p:cNvSpPr/>
          <p:nvPr/>
        </p:nvSpPr>
        <p:spPr>
          <a:xfrm>
            <a:off x="2854052" y="1268760"/>
            <a:ext cx="288032" cy="288032"/>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8" name="Rounded Rectangle 7"/>
          <p:cNvSpPr/>
          <p:nvPr/>
        </p:nvSpPr>
        <p:spPr>
          <a:xfrm>
            <a:off x="3502124" y="1196752"/>
            <a:ext cx="280831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Поиск                          Х </a:t>
            </a:r>
          </a:p>
        </p:txBody>
      </p:sp>
      <p:sp>
        <p:nvSpPr>
          <p:cNvPr id="9" name="Oval Callout 8"/>
          <p:cNvSpPr/>
          <p:nvPr/>
        </p:nvSpPr>
        <p:spPr>
          <a:xfrm>
            <a:off x="6022404" y="1268760"/>
            <a:ext cx="216024" cy="288032"/>
          </a:xfrm>
          <a:prstGeom prst="wedgeEllipseCallou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0" name="Rounded Rectangle 9"/>
          <p:cNvSpPr/>
          <p:nvPr/>
        </p:nvSpPr>
        <p:spPr>
          <a:xfrm>
            <a:off x="6382444"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Поиск</a:t>
            </a:r>
          </a:p>
        </p:txBody>
      </p:sp>
      <p:sp>
        <p:nvSpPr>
          <p:cNvPr id="11" name="Rounded Rectangle 10"/>
          <p:cNvSpPr/>
          <p:nvPr/>
        </p:nvSpPr>
        <p:spPr>
          <a:xfrm>
            <a:off x="7318548"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a:t>
            </a:r>
            <a:endParaRPr lang="ru-RU" dirty="0" smtClean="0"/>
          </a:p>
        </p:txBody>
      </p:sp>
      <p:sp>
        <p:nvSpPr>
          <p:cNvPr id="12" name="Rounded Rectangle 11"/>
          <p:cNvSpPr/>
          <p:nvPr/>
        </p:nvSpPr>
        <p:spPr>
          <a:xfrm>
            <a:off x="7966620"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Копия</a:t>
            </a:r>
          </a:p>
        </p:txBody>
      </p:sp>
      <p:sp>
        <p:nvSpPr>
          <p:cNvPr id="13" name="Rounded Rectangle 12"/>
          <p:cNvSpPr/>
          <p:nvPr/>
        </p:nvSpPr>
        <p:spPr>
          <a:xfrm>
            <a:off x="8614692"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Обнов</a:t>
            </a:r>
          </a:p>
        </p:txBody>
      </p:sp>
      <p:sp>
        <p:nvSpPr>
          <p:cNvPr id="14" name="Rounded Rectangle 13"/>
          <p:cNvSpPr/>
          <p:nvPr/>
        </p:nvSpPr>
        <p:spPr>
          <a:xfrm>
            <a:off x="10198868" y="1196752"/>
            <a:ext cx="100811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a:t>
            </a:r>
            <a:endParaRPr lang="ru-RU" dirty="0" err="1" smtClean="0"/>
          </a:p>
        </p:txBody>
      </p:sp>
      <p:sp>
        <p:nvSpPr>
          <p:cNvPr id="15" name="Down Arrow 14"/>
          <p:cNvSpPr/>
          <p:nvPr/>
        </p:nvSpPr>
        <p:spPr>
          <a:xfrm>
            <a:off x="10918948" y="1268760"/>
            <a:ext cx="279648" cy="351656"/>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6" name="6-Point Star 15"/>
          <p:cNvSpPr/>
          <p:nvPr/>
        </p:nvSpPr>
        <p:spPr>
          <a:xfrm>
            <a:off x="549796" y="2420888"/>
            <a:ext cx="360040" cy="360040"/>
          </a:xfrm>
          <a:prstGeom prst="star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7" name="Rectangle 16"/>
          <p:cNvSpPr/>
          <p:nvPr/>
        </p:nvSpPr>
        <p:spPr>
          <a:xfrm>
            <a:off x="189756" y="242088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8" name="Rounded Rectangle 17"/>
          <p:cNvSpPr/>
          <p:nvPr/>
        </p:nvSpPr>
        <p:spPr>
          <a:xfrm>
            <a:off x="1053852" y="2420888"/>
            <a:ext cx="9361040"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ID</a:t>
            </a:r>
            <a:r>
              <a:rPr lang="ru-RU" dirty="0" smtClean="0">
                <a:solidFill>
                  <a:schemeClr val="tx1"/>
                </a:solidFill>
              </a:rPr>
              <a:t> </a:t>
            </a:r>
            <a:r>
              <a:rPr lang="en-US" dirty="0" smtClean="0">
                <a:solidFill>
                  <a:schemeClr val="tx1"/>
                </a:solidFill>
              </a:rPr>
              <a:t>   |   </a:t>
            </a:r>
            <a:r>
              <a:rPr lang="ru-RU" dirty="0" smtClean="0">
                <a:solidFill>
                  <a:schemeClr val="tx1"/>
                </a:solidFill>
              </a:rPr>
              <a:t>Статус </a:t>
            </a:r>
            <a:r>
              <a:rPr lang="en-US" dirty="0" smtClean="0">
                <a:solidFill>
                  <a:schemeClr val="tx1"/>
                </a:solidFill>
              </a:rPr>
              <a:t>   |  </a:t>
            </a:r>
            <a:r>
              <a:rPr lang="ru-RU" dirty="0" smtClean="0">
                <a:solidFill>
                  <a:schemeClr val="tx1"/>
                </a:solidFill>
              </a:rPr>
              <a:t>Яз</a:t>
            </a:r>
            <a:r>
              <a:rPr lang="en-US" dirty="0" smtClean="0">
                <a:solidFill>
                  <a:schemeClr val="tx1"/>
                </a:solidFill>
              </a:rPr>
              <a:t>   |      </a:t>
            </a:r>
            <a:r>
              <a:rPr lang="ru-RU" dirty="0" smtClean="0">
                <a:solidFill>
                  <a:schemeClr val="tx1"/>
                </a:solidFill>
              </a:rPr>
              <a:t>    Наименование </a:t>
            </a:r>
            <a:r>
              <a:rPr lang="en-US" dirty="0" smtClean="0">
                <a:solidFill>
                  <a:schemeClr val="tx1"/>
                </a:solidFill>
              </a:rPr>
              <a:t>    </a:t>
            </a:r>
            <a:r>
              <a:rPr lang="ru-RU" dirty="0" smtClean="0">
                <a:solidFill>
                  <a:schemeClr val="tx1"/>
                </a:solidFill>
              </a:rPr>
              <a:t>    </a:t>
            </a:r>
            <a:r>
              <a:rPr lang="en-US" dirty="0" smtClean="0">
                <a:solidFill>
                  <a:schemeClr val="tx1"/>
                </a:solidFill>
              </a:rPr>
              <a:t>|</a:t>
            </a:r>
            <a:r>
              <a:rPr lang="ru-RU" dirty="0" smtClean="0">
                <a:solidFill>
                  <a:schemeClr val="tx1"/>
                </a:solidFill>
              </a:rPr>
              <a:t> Алф код </a:t>
            </a:r>
            <a:r>
              <a:rPr lang="en-US" dirty="0" smtClean="0">
                <a:solidFill>
                  <a:schemeClr val="tx1"/>
                </a:solidFill>
              </a:rPr>
              <a:t>|</a:t>
            </a:r>
            <a:r>
              <a:rPr lang="ru-RU" dirty="0" smtClean="0">
                <a:solidFill>
                  <a:schemeClr val="tx1"/>
                </a:solidFill>
              </a:rPr>
              <a:t> Циф код </a:t>
            </a:r>
            <a:r>
              <a:rPr lang="en-US" dirty="0" smtClean="0">
                <a:solidFill>
                  <a:schemeClr val="tx1"/>
                </a:solidFill>
              </a:rPr>
              <a:t>|</a:t>
            </a:r>
            <a:r>
              <a:rPr lang="ru-RU" dirty="0" smtClean="0">
                <a:solidFill>
                  <a:schemeClr val="tx1"/>
                </a:solidFill>
              </a:rPr>
              <a:t>   Дено</a:t>
            </a:r>
            <a:r>
              <a:rPr lang="en-US" dirty="0" smtClean="0">
                <a:solidFill>
                  <a:schemeClr val="tx1"/>
                </a:solidFill>
              </a:rPr>
              <a:t>|</a:t>
            </a:r>
            <a:r>
              <a:rPr lang="ru-RU" dirty="0" smtClean="0">
                <a:solidFill>
                  <a:schemeClr val="tx1"/>
                </a:solidFill>
              </a:rPr>
              <a:t> симбол </a:t>
            </a:r>
            <a:r>
              <a:rPr lang="en-US" dirty="0" smtClean="0">
                <a:solidFill>
                  <a:schemeClr val="tx1"/>
                </a:solidFill>
              </a:rPr>
              <a:t>|</a:t>
            </a:r>
            <a:r>
              <a:rPr lang="ru-RU" dirty="0" smtClean="0">
                <a:solidFill>
                  <a:schemeClr val="tx1"/>
                </a:solidFill>
              </a:rPr>
              <a:t>Связи</a:t>
            </a:r>
            <a:endParaRPr lang="ru-RU" dirty="0">
              <a:solidFill>
                <a:schemeClr val="tx1"/>
              </a:solidFill>
            </a:endParaRPr>
          </a:p>
        </p:txBody>
      </p:sp>
      <p:sp>
        <p:nvSpPr>
          <p:cNvPr id="26" name="Rounded Rectangle 25"/>
          <p:cNvSpPr/>
          <p:nvPr/>
        </p:nvSpPr>
        <p:spPr>
          <a:xfrm>
            <a:off x="981844" y="2924944"/>
            <a:ext cx="9433048"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smtClean="0">
                <a:solidFill>
                  <a:schemeClr val="tx1"/>
                </a:solidFill>
              </a:rPr>
              <a:t>721</a:t>
            </a:r>
            <a:r>
              <a:rPr lang="en-US" dirty="0" smtClean="0">
                <a:solidFill>
                  <a:schemeClr val="tx1"/>
                </a:solidFill>
              </a:rPr>
              <a:t>    </a:t>
            </a:r>
            <a:r>
              <a:rPr lang="ru-RU" dirty="0" smtClean="0">
                <a:solidFill>
                  <a:schemeClr val="tx1"/>
                </a:solidFill>
              </a:rPr>
              <a:t> </a:t>
            </a:r>
            <a:r>
              <a:rPr lang="en-US" dirty="0" smtClean="0">
                <a:solidFill>
                  <a:schemeClr val="tx1"/>
                </a:solidFill>
              </a:rPr>
              <a:t>  Active         RU           </a:t>
            </a:r>
            <a:r>
              <a:rPr lang="ru-RU" dirty="0" smtClean="0">
                <a:solidFill>
                  <a:schemeClr val="tx1"/>
                </a:solidFill>
              </a:rPr>
              <a:t>Российский Рубль</a:t>
            </a:r>
            <a:r>
              <a:rPr lang="en-US" dirty="0" smtClean="0">
                <a:solidFill>
                  <a:schemeClr val="tx1"/>
                </a:solidFill>
              </a:rPr>
              <a:t>         </a:t>
            </a:r>
            <a:r>
              <a:rPr lang="ru-RU" dirty="0" smtClean="0">
                <a:solidFill>
                  <a:schemeClr val="tx1"/>
                </a:solidFill>
              </a:rPr>
              <a:t>  </a:t>
            </a:r>
            <a:r>
              <a:rPr lang="en-US" dirty="0" smtClean="0">
                <a:solidFill>
                  <a:schemeClr val="tx1"/>
                </a:solidFill>
              </a:rPr>
              <a:t>RUB              643          </a:t>
            </a:r>
            <a:r>
              <a:rPr lang="ru-RU" dirty="0" smtClean="0">
                <a:solidFill>
                  <a:schemeClr val="tx1"/>
                </a:solidFill>
              </a:rPr>
              <a:t>   </a:t>
            </a:r>
            <a:r>
              <a:rPr lang="en-US" dirty="0" smtClean="0">
                <a:solidFill>
                  <a:schemeClr val="tx1"/>
                </a:solidFill>
              </a:rPr>
              <a:t>2</a:t>
            </a:r>
            <a:r>
              <a:rPr lang="ru-RU" dirty="0" smtClean="0">
                <a:solidFill>
                  <a:schemeClr val="tx1"/>
                </a:solidFill>
              </a:rPr>
              <a:t> </a:t>
            </a:r>
            <a:r>
              <a:rPr lang="en-US" dirty="0" smtClean="0">
                <a:solidFill>
                  <a:schemeClr val="tx1"/>
                </a:solidFill>
              </a:rPr>
              <a:t>            P</a:t>
            </a:r>
            <a:r>
              <a:rPr lang="ru-RU" dirty="0" smtClean="0">
                <a:solidFill>
                  <a:schemeClr val="tx1"/>
                </a:solidFill>
              </a:rPr>
              <a:t>               </a:t>
            </a:r>
            <a:r>
              <a:rPr lang="ru-RU" u="sng" dirty="0" smtClean="0">
                <a:solidFill>
                  <a:srgbClr val="0070C0"/>
                </a:solidFill>
              </a:rPr>
              <a:t>1</a:t>
            </a:r>
          </a:p>
        </p:txBody>
      </p:sp>
      <p:sp>
        <p:nvSpPr>
          <p:cNvPr id="27" name="Rounded Rectangle 26"/>
          <p:cNvSpPr/>
          <p:nvPr/>
        </p:nvSpPr>
        <p:spPr>
          <a:xfrm>
            <a:off x="10486900" y="2924944"/>
            <a:ext cx="576064"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28" name="Rounded Rectangle 27"/>
          <p:cNvSpPr/>
          <p:nvPr/>
        </p:nvSpPr>
        <p:spPr>
          <a:xfrm>
            <a:off x="11134972" y="2924944"/>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32" name="Up-Down Arrow 31"/>
          <p:cNvSpPr/>
          <p:nvPr/>
        </p:nvSpPr>
        <p:spPr>
          <a:xfrm>
            <a:off x="11711035" y="1340768"/>
            <a:ext cx="360041" cy="4752528"/>
          </a:xfrm>
          <a:prstGeom prst="up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3" name="Left-Right Arrow 32"/>
          <p:cNvSpPr/>
          <p:nvPr/>
        </p:nvSpPr>
        <p:spPr>
          <a:xfrm>
            <a:off x="189756" y="5805264"/>
            <a:ext cx="11377264" cy="288032"/>
          </a:xfrm>
          <a:prstGeom prst="lef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4" name="Rounded Rectangle 33"/>
          <p:cNvSpPr/>
          <p:nvPr/>
        </p:nvSpPr>
        <p:spPr>
          <a:xfrm>
            <a:off x="261764" y="5445224"/>
            <a:ext cx="194421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20 записи/ стр</a:t>
            </a:r>
          </a:p>
        </p:txBody>
      </p:sp>
      <p:sp>
        <p:nvSpPr>
          <p:cNvPr id="37" name="Rounded Rectangle 36"/>
          <p:cNvSpPr/>
          <p:nvPr/>
        </p:nvSpPr>
        <p:spPr>
          <a:xfrm>
            <a:off x="4366220" y="5445224"/>
            <a:ext cx="2088232"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[2] [3] [4] [5]</a:t>
            </a:r>
            <a:endParaRPr lang="ru-RU" dirty="0" smtClean="0">
              <a:solidFill>
                <a:schemeClr val="tx1"/>
              </a:solidFill>
            </a:endParaRPr>
          </a:p>
        </p:txBody>
      </p:sp>
      <p:sp>
        <p:nvSpPr>
          <p:cNvPr id="39" name="6-Point Star 38"/>
          <p:cNvSpPr/>
          <p:nvPr/>
        </p:nvSpPr>
        <p:spPr>
          <a:xfrm>
            <a:off x="549796" y="2996952"/>
            <a:ext cx="360040" cy="360040"/>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0" name="Rectangle 39"/>
          <p:cNvSpPr/>
          <p:nvPr/>
        </p:nvSpPr>
        <p:spPr>
          <a:xfrm>
            <a:off x="189756" y="3068960"/>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1" name="Rounded Rectangle 40"/>
          <p:cNvSpPr/>
          <p:nvPr/>
        </p:nvSpPr>
        <p:spPr>
          <a:xfrm>
            <a:off x="9262764" y="1196752"/>
            <a:ext cx="576064"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42" name="Down Arrow 41"/>
          <p:cNvSpPr/>
          <p:nvPr/>
        </p:nvSpPr>
        <p:spPr>
          <a:xfrm>
            <a:off x="5662364" y="2492896"/>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4" name="Down Arrow 43"/>
          <p:cNvSpPr/>
          <p:nvPr/>
        </p:nvSpPr>
        <p:spPr>
          <a:xfrm>
            <a:off x="1989956" y="5517232"/>
            <a:ext cx="216024" cy="21602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6" name="Rounded Rectangle 45"/>
          <p:cNvSpPr/>
          <p:nvPr/>
        </p:nvSpPr>
        <p:spPr>
          <a:xfrm>
            <a:off x="10486900" y="3429000"/>
            <a:ext cx="576064"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47" name="Rounded Rectangle 46"/>
          <p:cNvSpPr/>
          <p:nvPr/>
        </p:nvSpPr>
        <p:spPr>
          <a:xfrm>
            <a:off x="11134972" y="3429000"/>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48" name="6-Point Star 47"/>
          <p:cNvSpPr/>
          <p:nvPr/>
        </p:nvSpPr>
        <p:spPr>
          <a:xfrm>
            <a:off x="549796" y="3501008"/>
            <a:ext cx="360040" cy="360040"/>
          </a:xfrm>
          <a:prstGeom prst="star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9" name="Rectangle 48"/>
          <p:cNvSpPr/>
          <p:nvPr/>
        </p:nvSpPr>
        <p:spPr>
          <a:xfrm>
            <a:off x="189756" y="3573016"/>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1" name="Rounded Rectangle 50"/>
          <p:cNvSpPr/>
          <p:nvPr/>
        </p:nvSpPr>
        <p:spPr>
          <a:xfrm>
            <a:off x="10486900" y="3933056"/>
            <a:ext cx="576064"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52" name="Rounded Rectangle 51"/>
          <p:cNvSpPr/>
          <p:nvPr/>
        </p:nvSpPr>
        <p:spPr>
          <a:xfrm>
            <a:off x="11134972" y="3933056"/>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53" name="6-Point Star 52"/>
          <p:cNvSpPr/>
          <p:nvPr/>
        </p:nvSpPr>
        <p:spPr>
          <a:xfrm>
            <a:off x="549796" y="3933056"/>
            <a:ext cx="360040" cy="360040"/>
          </a:xfrm>
          <a:prstGeom prst="star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4" name="Rectangle 53"/>
          <p:cNvSpPr/>
          <p:nvPr/>
        </p:nvSpPr>
        <p:spPr>
          <a:xfrm>
            <a:off x="189756" y="4005064"/>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6" name="Rounded Rectangle 55"/>
          <p:cNvSpPr/>
          <p:nvPr/>
        </p:nvSpPr>
        <p:spPr>
          <a:xfrm>
            <a:off x="10486900" y="4437112"/>
            <a:ext cx="576064"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57" name="Rounded Rectangle 56"/>
          <p:cNvSpPr/>
          <p:nvPr/>
        </p:nvSpPr>
        <p:spPr>
          <a:xfrm>
            <a:off x="11134972" y="4437112"/>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58" name="6-Point Star 57"/>
          <p:cNvSpPr/>
          <p:nvPr/>
        </p:nvSpPr>
        <p:spPr>
          <a:xfrm>
            <a:off x="549796" y="4437112"/>
            <a:ext cx="360040" cy="360040"/>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9" name="Rectangle 58"/>
          <p:cNvSpPr/>
          <p:nvPr/>
        </p:nvSpPr>
        <p:spPr>
          <a:xfrm>
            <a:off x="189756" y="4509120"/>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0" name="Rounded Rectangle 59"/>
          <p:cNvSpPr/>
          <p:nvPr/>
        </p:nvSpPr>
        <p:spPr>
          <a:xfrm>
            <a:off x="9046740" y="5445224"/>
            <a:ext cx="194421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20252 записи</a:t>
            </a:r>
          </a:p>
        </p:txBody>
      </p:sp>
      <p:sp>
        <p:nvSpPr>
          <p:cNvPr id="62" name="Action Button: Back or Previous 61">
            <a:hlinkClick r:id="" action="ppaction://hlinkshowjump?jump=previousslide" highlightClick="1"/>
          </p:cNvPr>
          <p:cNvSpPr/>
          <p:nvPr/>
        </p:nvSpPr>
        <p:spPr>
          <a:xfrm>
            <a:off x="3862164" y="5445224"/>
            <a:ext cx="360040" cy="360040"/>
          </a:xfrm>
          <a:prstGeom prst="actionButtonBackPreviou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3" name="Action Button: Forward or Next 62">
            <a:hlinkClick r:id="" action="ppaction://hlinkshowjump?jump=nextslide" highlightClick="1"/>
          </p:cNvPr>
          <p:cNvSpPr/>
          <p:nvPr/>
        </p:nvSpPr>
        <p:spPr>
          <a:xfrm>
            <a:off x="6598468" y="5445224"/>
            <a:ext cx="432048" cy="360040"/>
          </a:xfrm>
          <a:prstGeom prst="actionButtonForwardNex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1" name="Rounded Rectangle 60"/>
          <p:cNvSpPr/>
          <p:nvPr/>
        </p:nvSpPr>
        <p:spPr>
          <a:xfrm>
            <a:off x="11711036" y="980728"/>
            <a:ext cx="360040" cy="36004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65" name="Rounded Rectangle 64"/>
          <p:cNvSpPr/>
          <p:nvPr/>
        </p:nvSpPr>
        <p:spPr>
          <a:xfrm>
            <a:off x="981844" y="3429000"/>
            <a:ext cx="9433048"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smtClean="0">
                <a:solidFill>
                  <a:schemeClr val="tx1"/>
                </a:solidFill>
              </a:rPr>
              <a:t>72</a:t>
            </a:r>
            <a:r>
              <a:rPr lang="en-US" dirty="0" smtClean="0">
                <a:solidFill>
                  <a:schemeClr val="tx1"/>
                </a:solidFill>
              </a:rPr>
              <a:t>2    </a:t>
            </a:r>
            <a:r>
              <a:rPr lang="ru-RU" dirty="0" smtClean="0">
                <a:solidFill>
                  <a:schemeClr val="tx1"/>
                </a:solidFill>
              </a:rPr>
              <a:t> </a:t>
            </a:r>
            <a:r>
              <a:rPr lang="en-US" dirty="0" smtClean="0">
                <a:solidFill>
                  <a:schemeClr val="tx1"/>
                </a:solidFill>
              </a:rPr>
              <a:t>  </a:t>
            </a:r>
            <a:r>
              <a:rPr lang="en-US" dirty="0">
                <a:solidFill>
                  <a:schemeClr val="tx1"/>
                </a:solidFill>
              </a:rPr>
              <a:t>Active         RU           </a:t>
            </a:r>
            <a:r>
              <a:rPr lang="ru-RU" dirty="0" smtClean="0">
                <a:solidFill>
                  <a:schemeClr val="tx1"/>
                </a:solidFill>
              </a:rPr>
              <a:t>Американский Доллар </a:t>
            </a:r>
            <a:r>
              <a:rPr lang="en-US" dirty="0" smtClean="0">
                <a:solidFill>
                  <a:schemeClr val="tx1"/>
                </a:solidFill>
              </a:rPr>
              <a:t> USD              </a:t>
            </a:r>
            <a:r>
              <a:rPr lang="ru-RU" dirty="0" smtClean="0">
                <a:solidFill>
                  <a:schemeClr val="tx1"/>
                </a:solidFill>
              </a:rPr>
              <a:t> </a:t>
            </a:r>
            <a:r>
              <a:rPr lang="en-US" dirty="0" smtClean="0">
                <a:solidFill>
                  <a:schemeClr val="tx1"/>
                </a:solidFill>
              </a:rPr>
              <a:t>840             2</a:t>
            </a:r>
            <a:r>
              <a:rPr lang="ru-RU" dirty="0" smtClean="0">
                <a:solidFill>
                  <a:schemeClr val="tx1"/>
                </a:solidFill>
              </a:rPr>
              <a:t> </a:t>
            </a:r>
            <a:r>
              <a:rPr lang="en-US" dirty="0" smtClean="0">
                <a:solidFill>
                  <a:schemeClr val="tx1"/>
                </a:solidFill>
              </a:rPr>
              <a:t>           $</a:t>
            </a:r>
            <a:r>
              <a:rPr lang="ru-RU" dirty="0" smtClean="0">
                <a:solidFill>
                  <a:schemeClr val="tx1"/>
                </a:solidFill>
              </a:rPr>
              <a:t>              </a:t>
            </a:r>
            <a:r>
              <a:rPr lang="ru-RU" u="sng" dirty="0" smtClean="0">
                <a:solidFill>
                  <a:srgbClr val="0070C0"/>
                </a:solidFill>
              </a:rPr>
              <a:t>254</a:t>
            </a:r>
            <a:endParaRPr lang="ru-RU" u="sng" dirty="0">
              <a:solidFill>
                <a:srgbClr val="0070C0"/>
              </a:solidFill>
            </a:endParaRPr>
          </a:p>
        </p:txBody>
      </p:sp>
      <p:sp>
        <p:nvSpPr>
          <p:cNvPr id="66" name="Rounded Rectangle 65"/>
          <p:cNvSpPr/>
          <p:nvPr/>
        </p:nvSpPr>
        <p:spPr>
          <a:xfrm>
            <a:off x="981844" y="3933056"/>
            <a:ext cx="9433048"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a:solidFill>
                  <a:schemeClr val="tx1"/>
                </a:solidFill>
              </a:rPr>
              <a:t>72</a:t>
            </a:r>
            <a:r>
              <a:rPr lang="en-US" dirty="0">
                <a:solidFill>
                  <a:schemeClr val="tx1"/>
                </a:solidFill>
              </a:rPr>
              <a:t>2    </a:t>
            </a:r>
            <a:r>
              <a:rPr lang="ru-RU" dirty="0">
                <a:solidFill>
                  <a:schemeClr val="tx1"/>
                </a:solidFill>
              </a:rPr>
              <a:t> </a:t>
            </a:r>
            <a:r>
              <a:rPr lang="en-US" dirty="0">
                <a:solidFill>
                  <a:schemeClr val="tx1"/>
                </a:solidFill>
              </a:rPr>
              <a:t>  Active         RU           </a:t>
            </a:r>
            <a:r>
              <a:rPr lang="ru-RU" dirty="0" smtClean="0">
                <a:solidFill>
                  <a:schemeClr val="tx1"/>
                </a:solidFill>
              </a:rPr>
              <a:t>Евро </a:t>
            </a:r>
            <a:r>
              <a:rPr lang="en-US" dirty="0" smtClean="0">
                <a:solidFill>
                  <a:schemeClr val="tx1"/>
                </a:solidFill>
              </a:rPr>
              <a:t>    </a:t>
            </a:r>
            <a:r>
              <a:rPr lang="ru-RU" dirty="0" smtClean="0">
                <a:solidFill>
                  <a:schemeClr val="tx1"/>
                </a:solidFill>
              </a:rPr>
              <a:t>                               </a:t>
            </a:r>
            <a:r>
              <a:rPr lang="en-US" dirty="0" smtClean="0">
                <a:solidFill>
                  <a:schemeClr val="tx1"/>
                </a:solidFill>
              </a:rPr>
              <a:t>EURO            978            2</a:t>
            </a:r>
            <a:r>
              <a:rPr lang="ru-RU" dirty="0" smtClean="0">
                <a:solidFill>
                  <a:schemeClr val="tx1"/>
                </a:solidFill>
              </a:rPr>
              <a:t> </a:t>
            </a:r>
            <a:r>
              <a:rPr lang="en-US" dirty="0" smtClean="0">
                <a:solidFill>
                  <a:schemeClr val="tx1"/>
                </a:solidFill>
              </a:rPr>
              <a:t>            E</a:t>
            </a:r>
            <a:r>
              <a:rPr lang="ru-RU" dirty="0" smtClean="0">
                <a:solidFill>
                  <a:schemeClr val="tx1"/>
                </a:solidFill>
              </a:rPr>
              <a:t>               </a:t>
            </a:r>
            <a:r>
              <a:rPr lang="ru-RU" u="sng" dirty="0" smtClean="0">
                <a:solidFill>
                  <a:srgbClr val="0070C0"/>
                </a:solidFill>
              </a:rPr>
              <a:t>54</a:t>
            </a:r>
            <a:endParaRPr lang="ru-RU" u="sng" dirty="0">
              <a:solidFill>
                <a:srgbClr val="0070C0"/>
              </a:solidFill>
            </a:endParaRPr>
          </a:p>
        </p:txBody>
      </p:sp>
      <p:sp>
        <p:nvSpPr>
          <p:cNvPr id="68" name="Rounded Rectangle 67"/>
          <p:cNvSpPr/>
          <p:nvPr/>
        </p:nvSpPr>
        <p:spPr>
          <a:xfrm>
            <a:off x="981844" y="4437112"/>
            <a:ext cx="9433048"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smtClean="0">
                <a:solidFill>
                  <a:schemeClr val="tx1"/>
                </a:solidFill>
              </a:rPr>
              <a:t>721</a:t>
            </a:r>
            <a:r>
              <a:rPr lang="en-US" dirty="0" smtClean="0">
                <a:solidFill>
                  <a:schemeClr val="tx1"/>
                </a:solidFill>
              </a:rPr>
              <a:t>    </a:t>
            </a:r>
            <a:r>
              <a:rPr lang="ru-RU" dirty="0" smtClean="0">
                <a:solidFill>
                  <a:schemeClr val="tx1"/>
                </a:solidFill>
              </a:rPr>
              <a:t> </a:t>
            </a:r>
            <a:r>
              <a:rPr lang="en-US" dirty="0" smtClean="0">
                <a:solidFill>
                  <a:schemeClr val="tx1"/>
                </a:solidFill>
              </a:rPr>
              <a:t>  Disable       EN           Indian Rupee             </a:t>
            </a:r>
            <a:r>
              <a:rPr lang="ru-RU" dirty="0" smtClean="0">
                <a:solidFill>
                  <a:schemeClr val="tx1"/>
                </a:solidFill>
              </a:rPr>
              <a:t>     </a:t>
            </a:r>
            <a:r>
              <a:rPr lang="en-US" dirty="0" smtClean="0">
                <a:solidFill>
                  <a:schemeClr val="tx1"/>
                </a:solidFill>
              </a:rPr>
              <a:t>    INR                356            2            Q</a:t>
            </a:r>
            <a:r>
              <a:rPr lang="ru-RU" dirty="0" smtClean="0">
                <a:solidFill>
                  <a:schemeClr val="tx1"/>
                </a:solidFill>
              </a:rPr>
              <a:t>               </a:t>
            </a:r>
            <a:r>
              <a:rPr lang="ru-RU" u="sng" dirty="0" smtClean="0">
                <a:solidFill>
                  <a:srgbClr val="0070C0"/>
                </a:solidFill>
              </a:rPr>
              <a:t>2</a:t>
            </a:r>
            <a:r>
              <a:rPr lang="ru-RU" dirty="0" smtClean="0">
                <a:solidFill>
                  <a:schemeClr val="tx1"/>
                </a:solidFill>
              </a:rPr>
              <a:t> </a:t>
            </a:r>
          </a:p>
        </p:txBody>
      </p:sp>
      <p:sp>
        <p:nvSpPr>
          <p:cNvPr id="67" name="Down Arrow 66"/>
          <p:cNvSpPr/>
          <p:nvPr/>
        </p:nvSpPr>
        <p:spPr>
          <a:xfrm>
            <a:off x="6670476" y="2492896"/>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9" name="Down Arrow 68"/>
          <p:cNvSpPr/>
          <p:nvPr/>
        </p:nvSpPr>
        <p:spPr>
          <a:xfrm>
            <a:off x="7678588" y="2492896"/>
            <a:ext cx="144016" cy="28803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0" name="Sun 49"/>
          <p:cNvSpPr/>
          <p:nvPr/>
        </p:nvSpPr>
        <p:spPr>
          <a:xfrm>
            <a:off x="10558908" y="2420888"/>
            <a:ext cx="360040" cy="360040"/>
          </a:xfrm>
          <a:prstGeom prst="su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Tree>
    <p:extLst>
      <p:ext uri="{BB962C8B-B14F-4D97-AF65-F5344CB8AC3E}">
        <p14:creationId xmlns:p14="http://schemas.microsoft.com/office/powerpoint/2010/main" val="347084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332656"/>
            <a:ext cx="10945216" cy="576064"/>
          </a:xfrm>
        </p:spPr>
        <p:txBody>
          <a:bodyPr>
            <a:normAutofit/>
          </a:bodyPr>
          <a:lstStyle/>
          <a:p>
            <a:r>
              <a:rPr lang="ru-RU" dirty="0"/>
              <a:t>Валюты </a:t>
            </a:r>
            <a:r>
              <a:rPr lang="en-US" dirty="0"/>
              <a:t>(Currencies) </a:t>
            </a:r>
            <a:r>
              <a:rPr lang="en-US" dirty="0" smtClean="0"/>
              <a:t>- </a:t>
            </a:r>
            <a:r>
              <a:rPr lang="ru-RU" dirty="0" smtClean="0"/>
              <a:t>Формат </a:t>
            </a:r>
            <a:r>
              <a:rPr lang="en-US" dirty="0" smtClean="0"/>
              <a:t>Add/Edit</a:t>
            </a:r>
            <a:r>
              <a:rPr lang="ru-RU" dirty="0" smtClean="0"/>
              <a:t> элемента справочника</a:t>
            </a:r>
            <a:endParaRPr lang="ru-RU" dirty="0"/>
          </a:p>
        </p:txBody>
      </p:sp>
      <p:sp>
        <p:nvSpPr>
          <p:cNvPr id="4" name="Rounded Rectangle 3"/>
          <p:cNvSpPr/>
          <p:nvPr/>
        </p:nvSpPr>
        <p:spPr>
          <a:xfrm>
            <a:off x="6670476" y="1124744"/>
            <a:ext cx="2160240"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a:t>
            </a:r>
            <a:endParaRPr lang="ru-RU" dirty="0" smtClean="0">
              <a:solidFill>
                <a:schemeClr val="tx1"/>
              </a:solidFill>
            </a:endParaRPr>
          </a:p>
        </p:txBody>
      </p:sp>
      <p:sp>
        <p:nvSpPr>
          <p:cNvPr id="5" name="Rounded Rectangle 4"/>
          <p:cNvSpPr/>
          <p:nvPr/>
        </p:nvSpPr>
        <p:spPr>
          <a:xfrm>
            <a:off x="909836" y="1124744"/>
            <a:ext cx="496855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solidFill>
                  <a:schemeClr val="tx1"/>
                </a:solidFill>
              </a:rPr>
              <a:t>Новая валюта (потом Код)</a:t>
            </a:r>
          </a:p>
        </p:txBody>
      </p:sp>
      <p:sp>
        <p:nvSpPr>
          <p:cNvPr id="9" name="Rounded Rectangle 8"/>
          <p:cNvSpPr/>
          <p:nvPr/>
        </p:nvSpPr>
        <p:spPr>
          <a:xfrm>
            <a:off x="261764" y="2492896"/>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Наименование </a:t>
            </a:r>
            <a:r>
              <a:rPr lang="en-US" sz="1600" dirty="0">
                <a:solidFill>
                  <a:schemeClr val="tx1"/>
                </a:solidFill>
              </a:rPr>
              <a:t>*</a:t>
            </a:r>
            <a:r>
              <a:rPr lang="ru-RU" dirty="0" smtClean="0">
                <a:solidFill>
                  <a:srgbClr val="FF0000"/>
                </a:solidFill>
              </a:rPr>
              <a:t> </a:t>
            </a:r>
          </a:p>
        </p:txBody>
      </p:sp>
      <p:sp>
        <p:nvSpPr>
          <p:cNvPr id="12" name="Rounded Rectangle 11"/>
          <p:cNvSpPr/>
          <p:nvPr/>
        </p:nvSpPr>
        <p:spPr>
          <a:xfrm>
            <a:off x="11567020" y="476672"/>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14" name="Rounded Rectangle 13"/>
          <p:cNvSpPr/>
          <p:nvPr/>
        </p:nvSpPr>
        <p:spPr>
          <a:xfrm>
            <a:off x="2710036" y="2492896"/>
            <a:ext cx="4608512"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Американский Доллар</a:t>
            </a:r>
            <a:endParaRPr lang="ru-RU" dirty="0" smtClean="0">
              <a:solidFill>
                <a:schemeClr val="tx1"/>
              </a:solidFill>
            </a:endParaRPr>
          </a:p>
        </p:txBody>
      </p:sp>
      <p:sp>
        <p:nvSpPr>
          <p:cNvPr id="15" name="Rounded Rectangle 14"/>
          <p:cNvSpPr/>
          <p:nvPr/>
        </p:nvSpPr>
        <p:spPr>
          <a:xfrm>
            <a:off x="261764" y="3284984"/>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Цифровой </a:t>
            </a:r>
            <a:r>
              <a:rPr lang="ru-RU" sz="1600" dirty="0" smtClean="0">
                <a:solidFill>
                  <a:schemeClr val="tx1"/>
                </a:solidFill>
              </a:rPr>
              <a:t>код</a:t>
            </a:r>
            <a:r>
              <a:rPr lang="ru-RU" dirty="0" smtClean="0">
                <a:solidFill>
                  <a:schemeClr val="tx1"/>
                </a:solidFill>
              </a:rPr>
              <a:t> *</a:t>
            </a:r>
          </a:p>
        </p:txBody>
      </p:sp>
      <p:sp>
        <p:nvSpPr>
          <p:cNvPr id="16" name="Rounded Rectangle 15"/>
          <p:cNvSpPr/>
          <p:nvPr/>
        </p:nvSpPr>
        <p:spPr>
          <a:xfrm>
            <a:off x="2710036" y="3284984"/>
            <a:ext cx="4608512"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 </a:t>
            </a:r>
            <a:r>
              <a:rPr lang="en-US" dirty="0" smtClean="0">
                <a:solidFill>
                  <a:schemeClr val="tx1"/>
                </a:solidFill>
              </a:rPr>
              <a:t>840</a:t>
            </a:r>
            <a:endParaRPr lang="ru-RU" dirty="0" smtClean="0">
              <a:solidFill>
                <a:schemeClr val="tx1"/>
              </a:solidFill>
            </a:endParaRPr>
          </a:p>
        </p:txBody>
      </p:sp>
      <p:sp>
        <p:nvSpPr>
          <p:cNvPr id="17" name="Rounded Rectangle 16"/>
          <p:cNvSpPr/>
          <p:nvPr/>
        </p:nvSpPr>
        <p:spPr>
          <a:xfrm>
            <a:off x="261764" y="3933056"/>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Деноминация</a:t>
            </a:r>
            <a:endParaRPr lang="ru-RU" sz="1600" dirty="0">
              <a:solidFill>
                <a:schemeClr val="tx1"/>
              </a:solidFill>
            </a:endParaRPr>
          </a:p>
        </p:txBody>
      </p:sp>
      <p:sp>
        <p:nvSpPr>
          <p:cNvPr id="18" name="Rounded Rectangle 17"/>
          <p:cNvSpPr/>
          <p:nvPr/>
        </p:nvSpPr>
        <p:spPr>
          <a:xfrm>
            <a:off x="2710036" y="3789040"/>
            <a:ext cx="4608512" cy="576064"/>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ru-RU" dirty="0" smtClean="0">
              <a:solidFill>
                <a:schemeClr val="tx1"/>
              </a:solidFill>
            </a:endParaRPr>
          </a:p>
        </p:txBody>
      </p:sp>
      <p:sp>
        <p:nvSpPr>
          <p:cNvPr id="50" name="Rounded Rectangle 49"/>
          <p:cNvSpPr/>
          <p:nvPr/>
        </p:nvSpPr>
        <p:spPr>
          <a:xfrm>
            <a:off x="9046740" y="1772816"/>
            <a:ext cx="1872208" cy="172819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solidFill>
                  <a:schemeClr val="tx1"/>
                </a:solidFill>
              </a:rPr>
              <a:t>$</a:t>
            </a:r>
            <a:r>
              <a:rPr lang="en-US" dirty="0" smtClean="0">
                <a:solidFill>
                  <a:schemeClr val="tx1"/>
                </a:solidFill>
              </a:rPr>
              <a:t/>
            </a:r>
            <a:br>
              <a:rPr lang="en-US" dirty="0" smtClean="0">
                <a:solidFill>
                  <a:schemeClr val="tx1"/>
                </a:solidFill>
              </a:rPr>
            </a:br>
            <a:r>
              <a:rPr lang="ru-RU" dirty="0" smtClean="0">
                <a:solidFill>
                  <a:schemeClr val="tx1"/>
                </a:solidFill>
              </a:rPr>
              <a:t>фото</a:t>
            </a:r>
          </a:p>
        </p:txBody>
      </p:sp>
      <p:sp>
        <p:nvSpPr>
          <p:cNvPr id="54" name="Rounded Rectangle 53"/>
          <p:cNvSpPr/>
          <p:nvPr/>
        </p:nvSpPr>
        <p:spPr>
          <a:xfrm>
            <a:off x="9334772" y="5733256"/>
            <a:ext cx="1080120"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Отмена</a:t>
            </a:r>
          </a:p>
        </p:txBody>
      </p:sp>
      <p:sp>
        <p:nvSpPr>
          <p:cNvPr id="55" name="Rounded Rectangle 54"/>
          <p:cNvSpPr/>
          <p:nvPr/>
        </p:nvSpPr>
        <p:spPr>
          <a:xfrm>
            <a:off x="10702924" y="5733256"/>
            <a:ext cx="108012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Save</a:t>
            </a:r>
            <a:endParaRPr lang="ru-RU" dirty="0" smtClean="0">
              <a:solidFill>
                <a:schemeClr val="tx1"/>
              </a:solidFill>
            </a:endParaRPr>
          </a:p>
        </p:txBody>
      </p:sp>
      <p:sp>
        <p:nvSpPr>
          <p:cNvPr id="64" name="Rounded Rectangle 63"/>
          <p:cNvSpPr/>
          <p:nvPr/>
        </p:nvSpPr>
        <p:spPr>
          <a:xfrm>
            <a:off x="7966620" y="3573016"/>
            <a:ext cx="4130723" cy="1800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Перетащите файл(ы) сюда, чтобы начать или </a:t>
            </a:r>
            <a:br>
              <a:rPr lang="ru-RU" dirty="0">
                <a:solidFill>
                  <a:schemeClr val="tx1"/>
                </a:solidFill>
              </a:rPr>
            </a:br>
            <a:r>
              <a:rPr lang="ru-RU" dirty="0">
                <a:solidFill>
                  <a:schemeClr val="tx1"/>
                </a:solidFill>
              </a:rPr>
              <a:t>нажмите, чтобы просмотреть</a:t>
            </a:r>
            <a:br>
              <a:rPr lang="ru-RU" dirty="0">
                <a:solidFill>
                  <a:schemeClr val="tx1"/>
                </a:solidFill>
              </a:rPr>
            </a:br>
            <a:r>
              <a:rPr lang="ru-RU" sz="1200" dirty="0">
                <a:solidFill>
                  <a:schemeClr val="tx1"/>
                </a:solidFill>
              </a:rPr>
              <a:t>(размер файла 000</a:t>
            </a:r>
            <a:r>
              <a:rPr lang="en-US" sz="1200" dirty="0">
                <a:solidFill>
                  <a:schemeClr val="tx1"/>
                </a:solidFill>
              </a:rPr>
              <a:t> x 000 pixels)</a:t>
            </a:r>
            <a:endParaRPr lang="ru-RU" sz="1200" dirty="0">
              <a:solidFill>
                <a:schemeClr val="tx1"/>
              </a:solidFill>
            </a:endParaRPr>
          </a:p>
        </p:txBody>
      </p:sp>
      <p:sp>
        <p:nvSpPr>
          <p:cNvPr id="19" name="Rounded Rectangle 18"/>
          <p:cNvSpPr/>
          <p:nvPr/>
        </p:nvSpPr>
        <p:spPr>
          <a:xfrm>
            <a:off x="10342884" y="1124744"/>
            <a:ext cx="100811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a:t>
            </a:r>
            <a:endParaRPr lang="ru-RU" dirty="0" err="1" smtClean="0"/>
          </a:p>
        </p:txBody>
      </p:sp>
      <p:sp>
        <p:nvSpPr>
          <p:cNvPr id="20" name="Down Arrow 19"/>
          <p:cNvSpPr/>
          <p:nvPr/>
        </p:nvSpPr>
        <p:spPr>
          <a:xfrm>
            <a:off x="11134972" y="1196752"/>
            <a:ext cx="216024" cy="351656"/>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21" name="Rounded Rectangle 20"/>
          <p:cNvSpPr/>
          <p:nvPr/>
        </p:nvSpPr>
        <p:spPr>
          <a:xfrm>
            <a:off x="9046740" y="1124744"/>
            <a:ext cx="1152128"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Статус</a:t>
            </a:r>
          </a:p>
        </p:txBody>
      </p:sp>
      <p:sp>
        <p:nvSpPr>
          <p:cNvPr id="22" name="Down Arrow 21"/>
          <p:cNvSpPr/>
          <p:nvPr/>
        </p:nvSpPr>
        <p:spPr>
          <a:xfrm>
            <a:off x="9982844" y="1196752"/>
            <a:ext cx="216024" cy="351656"/>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24" name="Rounded Rectangle 23"/>
          <p:cNvSpPr/>
          <p:nvPr/>
        </p:nvSpPr>
        <p:spPr>
          <a:xfrm>
            <a:off x="261764" y="1988840"/>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Альфавет </a:t>
            </a:r>
            <a:r>
              <a:rPr lang="ru-RU" sz="1600" dirty="0" smtClean="0">
                <a:solidFill>
                  <a:schemeClr val="tx1"/>
                </a:solidFill>
              </a:rPr>
              <a:t>Код </a:t>
            </a:r>
            <a:r>
              <a:rPr lang="ru-RU" sz="1600" dirty="0" smtClean="0">
                <a:solidFill>
                  <a:srgbClr val="FF0000"/>
                </a:solidFill>
              </a:rPr>
              <a:t>!</a:t>
            </a:r>
            <a:r>
              <a:rPr lang="ru-RU" dirty="0" smtClean="0">
                <a:solidFill>
                  <a:srgbClr val="FF0000"/>
                </a:solidFill>
              </a:rPr>
              <a:t> </a:t>
            </a:r>
          </a:p>
        </p:txBody>
      </p:sp>
      <p:sp>
        <p:nvSpPr>
          <p:cNvPr id="26" name="Rounded Rectangle 25"/>
          <p:cNvSpPr/>
          <p:nvPr/>
        </p:nvSpPr>
        <p:spPr>
          <a:xfrm>
            <a:off x="2710036" y="1988840"/>
            <a:ext cx="4608512"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USD</a:t>
            </a:r>
            <a:r>
              <a:rPr lang="ru-RU" dirty="0" smtClean="0">
                <a:solidFill>
                  <a:schemeClr val="tx1"/>
                </a:solidFill>
              </a:rPr>
              <a:t> </a:t>
            </a:r>
          </a:p>
        </p:txBody>
      </p:sp>
      <p:sp>
        <p:nvSpPr>
          <p:cNvPr id="3" name="Rounded Rectangle 2"/>
          <p:cNvSpPr/>
          <p:nvPr/>
        </p:nvSpPr>
        <p:spPr>
          <a:xfrm>
            <a:off x="7534572" y="2060848"/>
            <a:ext cx="216024" cy="21602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 name="Rounded Rectangle 5"/>
          <p:cNvSpPr/>
          <p:nvPr/>
        </p:nvSpPr>
        <p:spPr>
          <a:xfrm>
            <a:off x="7894612" y="1988840"/>
            <a:ext cx="86409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Тор</a:t>
            </a:r>
          </a:p>
        </p:txBody>
      </p:sp>
    </p:spTree>
    <p:extLst>
      <p:ext uri="{BB962C8B-B14F-4D97-AF65-F5344CB8AC3E}">
        <p14:creationId xmlns:p14="http://schemas.microsoft.com/office/powerpoint/2010/main" val="206464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76672"/>
            <a:ext cx="10332642" cy="720080"/>
          </a:xfrm>
        </p:spPr>
        <p:txBody>
          <a:bodyPr/>
          <a:lstStyle/>
          <a:p>
            <a:r>
              <a:rPr lang="ru-RU" dirty="0"/>
              <a:t>Валюты </a:t>
            </a:r>
            <a:r>
              <a:rPr lang="en-US" dirty="0"/>
              <a:t>(Currencies</a:t>
            </a:r>
            <a:r>
              <a:rPr lang="en-US" dirty="0" smtClean="0"/>
              <a:t>)</a:t>
            </a:r>
            <a:r>
              <a:rPr lang="ru-RU" dirty="0" smtClean="0"/>
              <a:t> – Формат управления – </a:t>
            </a:r>
            <a:r>
              <a:rPr lang="en-US" dirty="0" smtClean="0"/>
              <a:t>Real View</a:t>
            </a:r>
            <a:endParaRPr lang="ru-RU" dirty="0"/>
          </a:p>
        </p:txBody>
      </p:sp>
      <p:pic>
        <p:nvPicPr>
          <p:cNvPr id="7" name="Content Placeholder 6"/>
          <p:cNvPicPr>
            <a:picLocks noGrp="1" noChangeAspect="1"/>
          </p:cNvPicPr>
          <p:nvPr>
            <p:ph idx="1"/>
          </p:nvPr>
        </p:nvPicPr>
        <p:blipFill>
          <a:blip r:embed="rId2"/>
          <a:stretch>
            <a:fillRect/>
          </a:stretch>
        </p:blipFill>
        <p:spPr>
          <a:xfrm>
            <a:off x="1870957" y="1341438"/>
            <a:ext cx="8446910" cy="4751387"/>
          </a:xfrm>
          <a:prstGeom prst="rect">
            <a:avLst/>
          </a:prstGeom>
        </p:spPr>
      </p:pic>
    </p:spTree>
    <p:extLst>
      <p:ext uri="{BB962C8B-B14F-4D97-AF65-F5344CB8AC3E}">
        <p14:creationId xmlns:p14="http://schemas.microsoft.com/office/powerpoint/2010/main" val="2201247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76672"/>
            <a:ext cx="10332642" cy="720080"/>
          </a:xfrm>
        </p:spPr>
        <p:txBody>
          <a:bodyPr/>
          <a:lstStyle/>
          <a:p>
            <a:r>
              <a:rPr lang="ru-RU" dirty="0"/>
              <a:t>Валюты </a:t>
            </a:r>
            <a:r>
              <a:rPr lang="en-US" dirty="0"/>
              <a:t>(Currencies</a:t>
            </a:r>
            <a:r>
              <a:rPr lang="en-US" dirty="0" smtClean="0"/>
              <a:t>)</a:t>
            </a:r>
            <a:r>
              <a:rPr lang="ru-RU" dirty="0" smtClean="0"/>
              <a:t> – </a:t>
            </a:r>
            <a:r>
              <a:rPr lang="en-US" dirty="0" smtClean="0"/>
              <a:t>Issues</a:t>
            </a:r>
            <a:endParaRPr lang="ru-RU" dirty="0"/>
          </a:p>
        </p:txBody>
      </p:sp>
      <p:sp>
        <p:nvSpPr>
          <p:cNvPr id="3" name="Content Placeholder 2"/>
          <p:cNvSpPr>
            <a:spLocks noGrp="1"/>
          </p:cNvSpPr>
          <p:nvPr>
            <p:ph idx="1"/>
          </p:nvPr>
        </p:nvSpPr>
        <p:spPr>
          <a:xfrm>
            <a:off x="405780" y="1340768"/>
            <a:ext cx="11377264" cy="4752528"/>
          </a:xfrm>
        </p:spPr>
        <p:txBody>
          <a:bodyPr/>
          <a:lstStyle/>
          <a:p>
            <a:r>
              <a:rPr lang="ru-RU" dirty="0"/>
              <a:t>Форма валюты -- не </a:t>
            </a:r>
            <a:r>
              <a:rPr lang="ru-RU" dirty="0" smtClean="0"/>
              <a:t>верная</a:t>
            </a:r>
            <a:r>
              <a:rPr lang="en-US" dirty="0" smtClean="0"/>
              <a:t> </a:t>
            </a:r>
            <a:br>
              <a:rPr lang="en-US" dirty="0" smtClean="0"/>
            </a:br>
            <a:r>
              <a:rPr lang="ru-RU" dirty="0" smtClean="0"/>
              <a:t>Обьект </a:t>
            </a:r>
            <a:r>
              <a:rPr lang="ru-RU" dirty="0"/>
              <a:t>(название страны) -- нужно </a:t>
            </a:r>
            <a:r>
              <a:rPr lang="ru-RU" dirty="0" smtClean="0"/>
              <a:t>убрать</a:t>
            </a:r>
            <a:r>
              <a:rPr lang="en-US" dirty="0" smtClean="0"/>
              <a:t> </a:t>
            </a:r>
            <a:r>
              <a:rPr lang="ru-RU" dirty="0" smtClean="0"/>
              <a:t>Страны </a:t>
            </a:r>
            <a:r>
              <a:rPr lang="ru-RU" dirty="0"/>
              <a:t>связаны с </a:t>
            </a:r>
            <a:r>
              <a:rPr lang="ru-RU" dirty="0" smtClean="0"/>
              <a:t>валютой</a:t>
            </a:r>
            <a:r>
              <a:rPr lang="en-US" dirty="0" smtClean="0"/>
              <a:t/>
            </a:r>
            <a:br>
              <a:rPr lang="en-US" dirty="0" smtClean="0"/>
            </a:br>
            <a:r>
              <a:rPr lang="ru-RU" dirty="0" smtClean="0"/>
              <a:t>EURO </a:t>
            </a:r>
            <a:r>
              <a:rPr lang="ru-RU" dirty="0"/>
              <a:t>- 34 </a:t>
            </a:r>
            <a:r>
              <a:rPr lang="ru-RU" dirty="0" smtClean="0"/>
              <a:t>страны</a:t>
            </a:r>
            <a:r>
              <a:rPr lang="en-US" dirty="0" smtClean="0"/>
              <a:t/>
            </a:r>
            <a:br>
              <a:rPr lang="en-US" dirty="0" smtClean="0"/>
            </a:br>
            <a:r>
              <a:rPr lang="ru-RU" dirty="0" smtClean="0"/>
              <a:t>USD </a:t>
            </a:r>
            <a:r>
              <a:rPr lang="ru-RU" dirty="0"/>
              <a:t>-- по списку 19 странах работает ---- а по принцепу работает во всех стран</a:t>
            </a:r>
            <a:r>
              <a:rPr lang="ru-RU" dirty="0" smtClean="0"/>
              <a:t>.</a:t>
            </a:r>
            <a:endParaRPr lang="en-US" dirty="0" smtClean="0"/>
          </a:p>
          <a:p>
            <a:r>
              <a:rPr lang="ru-RU" dirty="0"/>
              <a:t>USD -- только 1 страна --- остальные нет в списке</a:t>
            </a:r>
          </a:p>
        </p:txBody>
      </p:sp>
    </p:spTree>
    <p:extLst>
      <p:ext uri="{BB962C8B-B14F-4D97-AF65-F5344CB8AC3E}">
        <p14:creationId xmlns:p14="http://schemas.microsoft.com/office/powerpoint/2010/main" val="220565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40" y="332656"/>
            <a:ext cx="10620674" cy="504056"/>
          </a:xfrm>
        </p:spPr>
        <p:txBody>
          <a:bodyPr>
            <a:normAutofit fontScale="90000"/>
          </a:bodyPr>
          <a:lstStyle/>
          <a:p>
            <a:r>
              <a:rPr lang="ru-RU" dirty="0" smtClean="0"/>
              <a:t>Категория продукций спр – форма упр.</a:t>
            </a:r>
            <a:endParaRPr lang="en-US" dirty="0"/>
          </a:p>
        </p:txBody>
      </p:sp>
      <p:sp>
        <p:nvSpPr>
          <p:cNvPr id="5" name="Rectangle 4"/>
          <p:cNvSpPr/>
          <p:nvPr/>
        </p:nvSpPr>
        <p:spPr>
          <a:xfrm>
            <a:off x="126231" y="980728"/>
            <a:ext cx="12071076" cy="518457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8" name="Rounded Rectangle 7"/>
          <p:cNvSpPr/>
          <p:nvPr/>
        </p:nvSpPr>
        <p:spPr>
          <a:xfrm>
            <a:off x="261764" y="1196752"/>
            <a:ext cx="280831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Поиск                         Х </a:t>
            </a:r>
          </a:p>
        </p:txBody>
      </p:sp>
      <p:sp>
        <p:nvSpPr>
          <p:cNvPr id="9" name="Oval Callout 8"/>
          <p:cNvSpPr/>
          <p:nvPr/>
        </p:nvSpPr>
        <p:spPr>
          <a:xfrm>
            <a:off x="2782044" y="1268760"/>
            <a:ext cx="216024" cy="288032"/>
          </a:xfrm>
          <a:prstGeom prst="wedgeEllipseCallou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0" name="Rounded Rectangle 9"/>
          <p:cNvSpPr/>
          <p:nvPr/>
        </p:nvSpPr>
        <p:spPr>
          <a:xfrm>
            <a:off x="3142084"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Поиск</a:t>
            </a:r>
          </a:p>
        </p:txBody>
      </p:sp>
      <p:sp>
        <p:nvSpPr>
          <p:cNvPr id="11" name="Rounded Rectangle 10"/>
          <p:cNvSpPr/>
          <p:nvPr/>
        </p:nvSpPr>
        <p:spPr>
          <a:xfrm>
            <a:off x="4582244"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a:t>
            </a:r>
            <a:endParaRPr lang="ru-RU" dirty="0" smtClean="0"/>
          </a:p>
        </p:txBody>
      </p:sp>
      <p:sp>
        <p:nvSpPr>
          <p:cNvPr id="12" name="Rounded Rectangle 11"/>
          <p:cNvSpPr/>
          <p:nvPr/>
        </p:nvSpPr>
        <p:spPr>
          <a:xfrm>
            <a:off x="5302324"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Копия</a:t>
            </a:r>
          </a:p>
        </p:txBody>
      </p:sp>
      <p:sp>
        <p:nvSpPr>
          <p:cNvPr id="13" name="Rounded Rectangle 12"/>
          <p:cNvSpPr/>
          <p:nvPr/>
        </p:nvSpPr>
        <p:spPr>
          <a:xfrm>
            <a:off x="6022404" y="1196752"/>
            <a:ext cx="576064"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Обнов</a:t>
            </a:r>
          </a:p>
        </p:txBody>
      </p:sp>
      <p:sp>
        <p:nvSpPr>
          <p:cNvPr id="16" name="6-Point Star 15"/>
          <p:cNvSpPr/>
          <p:nvPr/>
        </p:nvSpPr>
        <p:spPr>
          <a:xfrm>
            <a:off x="549796" y="2420888"/>
            <a:ext cx="360040" cy="360040"/>
          </a:xfrm>
          <a:prstGeom prst="star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17" name="Rectangle 16"/>
          <p:cNvSpPr/>
          <p:nvPr/>
        </p:nvSpPr>
        <p:spPr>
          <a:xfrm>
            <a:off x="189756" y="2420888"/>
            <a:ext cx="288032"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26" name="Rounded Rectangle 25"/>
          <p:cNvSpPr/>
          <p:nvPr/>
        </p:nvSpPr>
        <p:spPr>
          <a:xfrm>
            <a:off x="909836" y="2924944"/>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Foto</a:t>
            </a:r>
            <a:r>
              <a:rPr lang="en-US" dirty="0" smtClean="0">
                <a:solidFill>
                  <a:schemeClr val="tx1"/>
                </a:solidFill>
              </a:rPr>
              <a:t>           </a:t>
            </a:r>
            <a:r>
              <a:rPr lang="ru-RU" dirty="0" smtClean="0">
                <a:solidFill>
                  <a:schemeClr val="tx1"/>
                </a:solidFill>
              </a:rPr>
              <a:t>1</a:t>
            </a:r>
            <a:r>
              <a:rPr lang="en-US" dirty="0" smtClean="0">
                <a:solidFill>
                  <a:schemeClr val="tx1"/>
                </a:solidFill>
              </a:rPr>
              <a:t>1        Active           RU     </a:t>
            </a:r>
            <a:r>
              <a:rPr lang="ru-RU" dirty="0" smtClean="0">
                <a:solidFill>
                  <a:schemeClr val="tx1"/>
                </a:solidFill>
              </a:rPr>
              <a:t>Сельского </a:t>
            </a:r>
            <a:r>
              <a:rPr lang="ru-RU" dirty="0">
                <a:solidFill>
                  <a:schemeClr val="tx1"/>
                </a:solidFill>
              </a:rPr>
              <a:t>хозяйства и </a:t>
            </a:r>
            <a:r>
              <a:rPr lang="ru-RU" dirty="0" smtClean="0">
                <a:solidFill>
                  <a:schemeClr val="tx1"/>
                </a:solidFill>
              </a:rPr>
              <a:t>еда</a:t>
            </a:r>
            <a:r>
              <a:rPr lang="en-US" dirty="0" smtClean="0">
                <a:solidFill>
                  <a:schemeClr val="tx1"/>
                </a:solidFill>
              </a:rPr>
              <a:t>     </a:t>
            </a:r>
            <a:r>
              <a:rPr lang="ru-RU" dirty="0" smtClean="0">
                <a:solidFill>
                  <a:schemeClr val="tx1"/>
                </a:solidFill>
              </a:rPr>
              <a:t>Сельского </a:t>
            </a:r>
            <a:r>
              <a:rPr lang="ru-RU" dirty="0">
                <a:solidFill>
                  <a:schemeClr val="tx1"/>
                </a:solidFill>
              </a:rPr>
              <a:t>хозяйства и еда</a:t>
            </a:r>
            <a:endParaRPr lang="ru-RU" dirty="0" smtClean="0">
              <a:solidFill>
                <a:schemeClr val="tx1"/>
              </a:solidFill>
            </a:endParaRPr>
          </a:p>
        </p:txBody>
      </p:sp>
      <p:sp>
        <p:nvSpPr>
          <p:cNvPr id="27" name="Rounded Rectangle 26"/>
          <p:cNvSpPr/>
          <p:nvPr/>
        </p:nvSpPr>
        <p:spPr>
          <a:xfrm>
            <a:off x="10342884" y="2924944"/>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28" name="Rounded Rectangle 27"/>
          <p:cNvSpPr/>
          <p:nvPr/>
        </p:nvSpPr>
        <p:spPr>
          <a:xfrm>
            <a:off x="11134972" y="2924944"/>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32" name="Up-Down Arrow 31"/>
          <p:cNvSpPr/>
          <p:nvPr/>
        </p:nvSpPr>
        <p:spPr>
          <a:xfrm>
            <a:off x="11711035" y="1340768"/>
            <a:ext cx="360041" cy="4752528"/>
          </a:xfrm>
          <a:prstGeom prst="up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3" name="Left-Right Arrow 32"/>
          <p:cNvSpPr/>
          <p:nvPr/>
        </p:nvSpPr>
        <p:spPr>
          <a:xfrm>
            <a:off x="189756" y="5805264"/>
            <a:ext cx="11377264" cy="288032"/>
          </a:xfrm>
          <a:prstGeom prst="left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34" name="Rounded Rectangle 33"/>
          <p:cNvSpPr/>
          <p:nvPr/>
        </p:nvSpPr>
        <p:spPr>
          <a:xfrm>
            <a:off x="261764" y="5445224"/>
            <a:ext cx="194421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20 записи/ стр</a:t>
            </a:r>
          </a:p>
        </p:txBody>
      </p:sp>
      <p:sp>
        <p:nvSpPr>
          <p:cNvPr id="37" name="Rounded Rectangle 36"/>
          <p:cNvSpPr/>
          <p:nvPr/>
        </p:nvSpPr>
        <p:spPr>
          <a:xfrm>
            <a:off x="4366220" y="5445224"/>
            <a:ext cx="2088232"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[2] [3] [4] [5]</a:t>
            </a:r>
            <a:endParaRPr lang="ru-RU" dirty="0" smtClean="0">
              <a:solidFill>
                <a:schemeClr val="tx1"/>
              </a:solidFill>
            </a:endParaRPr>
          </a:p>
        </p:txBody>
      </p:sp>
      <p:sp>
        <p:nvSpPr>
          <p:cNvPr id="39" name="6-Point Star 38"/>
          <p:cNvSpPr/>
          <p:nvPr/>
        </p:nvSpPr>
        <p:spPr>
          <a:xfrm>
            <a:off x="549796" y="2996952"/>
            <a:ext cx="360040" cy="360040"/>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0" name="Rectangle 39"/>
          <p:cNvSpPr/>
          <p:nvPr/>
        </p:nvSpPr>
        <p:spPr>
          <a:xfrm>
            <a:off x="189756" y="3068960"/>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1" name="Rounded Rectangle 40"/>
          <p:cNvSpPr/>
          <p:nvPr/>
        </p:nvSpPr>
        <p:spPr>
          <a:xfrm>
            <a:off x="6742484" y="1196752"/>
            <a:ext cx="576064"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44" name="Down Arrow 43"/>
          <p:cNvSpPr/>
          <p:nvPr/>
        </p:nvSpPr>
        <p:spPr>
          <a:xfrm>
            <a:off x="1989956" y="5517232"/>
            <a:ext cx="216024" cy="216024"/>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6" name="Rounded Rectangle 45"/>
          <p:cNvSpPr/>
          <p:nvPr/>
        </p:nvSpPr>
        <p:spPr>
          <a:xfrm>
            <a:off x="10342884" y="3429000"/>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47" name="Rounded Rectangle 46"/>
          <p:cNvSpPr/>
          <p:nvPr/>
        </p:nvSpPr>
        <p:spPr>
          <a:xfrm>
            <a:off x="11134972" y="3429000"/>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48" name="6-Point Star 47"/>
          <p:cNvSpPr/>
          <p:nvPr/>
        </p:nvSpPr>
        <p:spPr>
          <a:xfrm>
            <a:off x="549796" y="3501008"/>
            <a:ext cx="360040" cy="360040"/>
          </a:xfrm>
          <a:prstGeom prst="star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9" name="Rectangle 48"/>
          <p:cNvSpPr/>
          <p:nvPr/>
        </p:nvSpPr>
        <p:spPr>
          <a:xfrm>
            <a:off x="189756" y="3573016"/>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1" name="Rounded Rectangle 50"/>
          <p:cNvSpPr/>
          <p:nvPr/>
        </p:nvSpPr>
        <p:spPr>
          <a:xfrm>
            <a:off x="10342884" y="3933056"/>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52" name="Rounded Rectangle 51"/>
          <p:cNvSpPr/>
          <p:nvPr/>
        </p:nvSpPr>
        <p:spPr>
          <a:xfrm>
            <a:off x="11134972" y="3933056"/>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53" name="6-Point Star 52"/>
          <p:cNvSpPr/>
          <p:nvPr/>
        </p:nvSpPr>
        <p:spPr>
          <a:xfrm>
            <a:off x="549796" y="3933056"/>
            <a:ext cx="360040" cy="360040"/>
          </a:xfrm>
          <a:prstGeom prst="star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4" name="Rectangle 53"/>
          <p:cNvSpPr/>
          <p:nvPr/>
        </p:nvSpPr>
        <p:spPr>
          <a:xfrm>
            <a:off x="189756" y="4005064"/>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6" name="Rounded Rectangle 55"/>
          <p:cNvSpPr/>
          <p:nvPr/>
        </p:nvSpPr>
        <p:spPr>
          <a:xfrm>
            <a:off x="10342884" y="4437112"/>
            <a:ext cx="72008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Редек</a:t>
            </a:r>
          </a:p>
        </p:txBody>
      </p:sp>
      <p:sp>
        <p:nvSpPr>
          <p:cNvPr id="57" name="Rounded Rectangle 56"/>
          <p:cNvSpPr/>
          <p:nvPr/>
        </p:nvSpPr>
        <p:spPr>
          <a:xfrm>
            <a:off x="11134972" y="4437112"/>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00" dirty="0" smtClean="0"/>
              <a:t>удал</a:t>
            </a:r>
          </a:p>
        </p:txBody>
      </p:sp>
      <p:sp>
        <p:nvSpPr>
          <p:cNvPr id="58" name="6-Point Star 57"/>
          <p:cNvSpPr/>
          <p:nvPr/>
        </p:nvSpPr>
        <p:spPr>
          <a:xfrm>
            <a:off x="549796" y="4437112"/>
            <a:ext cx="360040" cy="360040"/>
          </a:xfrm>
          <a:prstGeom prst="star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59" name="Rectangle 58"/>
          <p:cNvSpPr/>
          <p:nvPr/>
        </p:nvSpPr>
        <p:spPr>
          <a:xfrm>
            <a:off x="189756" y="4509120"/>
            <a:ext cx="288032" cy="2796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0" name="Rounded Rectangle 59"/>
          <p:cNvSpPr/>
          <p:nvPr/>
        </p:nvSpPr>
        <p:spPr>
          <a:xfrm>
            <a:off x="9046740" y="5445224"/>
            <a:ext cx="1944216" cy="3600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r>
              <a:rPr lang="ru-RU" dirty="0" smtClean="0">
                <a:solidFill>
                  <a:schemeClr val="tx1"/>
                </a:solidFill>
              </a:rPr>
              <a:t> записи</a:t>
            </a:r>
          </a:p>
        </p:txBody>
      </p:sp>
      <p:sp>
        <p:nvSpPr>
          <p:cNvPr id="62" name="Rounded Rectangle 61"/>
          <p:cNvSpPr/>
          <p:nvPr/>
        </p:nvSpPr>
        <p:spPr>
          <a:xfrm>
            <a:off x="981844" y="3429000"/>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Foto</a:t>
            </a:r>
            <a:r>
              <a:rPr lang="en-US" dirty="0" smtClean="0">
                <a:solidFill>
                  <a:schemeClr val="tx1"/>
                </a:solidFill>
              </a:rPr>
              <a:t>          </a:t>
            </a:r>
            <a:r>
              <a:rPr lang="ru-RU" dirty="0" smtClean="0">
                <a:solidFill>
                  <a:schemeClr val="tx1"/>
                </a:solidFill>
              </a:rPr>
              <a:t>12</a:t>
            </a:r>
            <a:r>
              <a:rPr lang="en-US" dirty="0" smtClean="0">
                <a:solidFill>
                  <a:schemeClr val="tx1"/>
                </a:solidFill>
              </a:rPr>
              <a:t>       Active            RU     </a:t>
            </a:r>
            <a:r>
              <a:rPr lang="ru-RU" dirty="0" smtClean="0">
                <a:solidFill>
                  <a:schemeClr val="tx1"/>
                </a:solidFill>
              </a:rPr>
              <a:t>Одежда</a:t>
            </a:r>
            <a:r>
              <a:rPr lang="ru-RU" dirty="0">
                <a:solidFill>
                  <a:schemeClr val="tx1"/>
                </a:solidFill>
              </a:rPr>
              <a:t>, текстиль и </a:t>
            </a:r>
            <a:r>
              <a:rPr lang="ru-RU" dirty="0" smtClean="0">
                <a:solidFill>
                  <a:schemeClr val="tx1"/>
                </a:solidFill>
              </a:rPr>
              <a:t>аксессуары</a:t>
            </a:r>
            <a:endParaRPr lang="ru-RU" dirty="0">
              <a:solidFill>
                <a:schemeClr val="tx1"/>
              </a:solidFill>
            </a:endParaRPr>
          </a:p>
        </p:txBody>
      </p:sp>
      <p:sp>
        <p:nvSpPr>
          <p:cNvPr id="63" name="Rounded Rectangle 62"/>
          <p:cNvSpPr/>
          <p:nvPr/>
        </p:nvSpPr>
        <p:spPr>
          <a:xfrm>
            <a:off x="981844" y="3933056"/>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Foto</a:t>
            </a:r>
            <a:r>
              <a:rPr lang="en-US" dirty="0">
                <a:solidFill>
                  <a:schemeClr val="tx1"/>
                </a:solidFill>
              </a:rPr>
              <a:t>	</a:t>
            </a:r>
            <a:r>
              <a:rPr lang="ru-RU" dirty="0" smtClean="0">
                <a:solidFill>
                  <a:schemeClr val="tx1"/>
                </a:solidFill>
              </a:rPr>
              <a:t>1</a:t>
            </a:r>
            <a:r>
              <a:rPr lang="en-US" dirty="0">
                <a:solidFill>
                  <a:schemeClr val="tx1"/>
                </a:solidFill>
              </a:rPr>
              <a:t>4</a:t>
            </a:r>
            <a:r>
              <a:rPr lang="en-US" dirty="0" smtClean="0">
                <a:solidFill>
                  <a:schemeClr val="tx1"/>
                </a:solidFill>
              </a:rPr>
              <a:t>        </a:t>
            </a:r>
            <a:r>
              <a:rPr lang="en-US" dirty="0">
                <a:solidFill>
                  <a:schemeClr val="tx1"/>
                </a:solidFill>
              </a:rPr>
              <a:t>Active       </a:t>
            </a:r>
            <a:r>
              <a:rPr lang="en-US" dirty="0" smtClean="0">
                <a:solidFill>
                  <a:schemeClr val="tx1"/>
                </a:solidFill>
              </a:rPr>
              <a:t>	RU     </a:t>
            </a:r>
            <a:r>
              <a:rPr lang="ru-RU" dirty="0" smtClean="0">
                <a:solidFill>
                  <a:schemeClr val="tx1"/>
                </a:solidFill>
              </a:rPr>
              <a:t>Авто и транспорт</a:t>
            </a:r>
            <a:endParaRPr lang="ru-RU" dirty="0">
              <a:solidFill>
                <a:schemeClr val="tx1"/>
              </a:solidFill>
            </a:endParaRPr>
          </a:p>
        </p:txBody>
      </p:sp>
      <p:sp>
        <p:nvSpPr>
          <p:cNvPr id="64" name="Rounded Rectangle 63"/>
          <p:cNvSpPr/>
          <p:nvPr/>
        </p:nvSpPr>
        <p:spPr>
          <a:xfrm>
            <a:off x="981844" y="4437112"/>
            <a:ext cx="9289032" cy="43204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Foto</a:t>
            </a:r>
            <a:r>
              <a:rPr lang="en-US" dirty="0" smtClean="0">
                <a:solidFill>
                  <a:schemeClr val="tx1"/>
                </a:solidFill>
              </a:rPr>
              <a:t>         </a:t>
            </a:r>
            <a:r>
              <a:rPr lang="ru-RU" dirty="0" smtClean="0">
                <a:solidFill>
                  <a:schemeClr val="tx1"/>
                </a:solidFill>
              </a:rPr>
              <a:t>1</a:t>
            </a:r>
            <a:r>
              <a:rPr lang="en-US" dirty="0">
                <a:solidFill>
                  <a:schemeClr val="tx1"/>
                </a:solidFill>
              </a:rPr>
              <a:t>5</a:t>
            </a:r>
            <a:r>
              <a:rPr lang="en-US" dirty="0" smtClean="0">
                <a:solidFill>
                  <a:schemeClr val="tx1"/>
                </a:solidFill>
              </a:rPr>
              <a:t>        </a:t>
            </a:r>
            <a:r>
              <a:rPr lang="en-US" dirty="0">
                <a:solidFill>
                  <a:schemeClr val="tx1"/>
                </a:solidFill>
              </a:rPr>
              <a:t>Active       </a:t>
            </a:r>
            <a:r>
              <a:rPr lang="en-US" dirty="0" smtClean="0">
                <a:solidFill>
                  <a:schemeClr val="tx1"/>
                </a:solidFill>
              </a:rPr>
              <a:t>     EN     Health &amp; Medicines</a:t>
            </a:r>
            <a:endParaRPr lang="ru-RU" dirty="0">
              <a:solidFill>
                <a:schemeClr val="tx1"/>
              </a:solidFill>
            </a:endParaRPr>
          </a:p>
        </p:txBody>
      </p:sp>
      <p:sp>
        <p:nvSpPr>
          <p:cNvPr id="2" name="Action Button: Back or Previous 1">
            <a:hlinkClick r:id="" action="ppaction://hlinkshowjump?jump=previousslide" highlightClick="1"/>
          </p:cNvPr>
          <p:cNvSpPr/>
          <p:nvPr/>
        </p:nvSpPr>
        <p:spPr>
          <a:xfrm>
            <a:off x="3862164" y="5445224"/>
            <a:ext cx="360040" cy="360040"/>
          </a:xfrm>
          <a:prstGeom prst="actionButtonBackPreviou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4" name="Action Button: Forward or Next 3">
            <a:hlinkClick r:id="" action="ppaction://hlinkshowjump?jump=nextslide" highlightClick="1"/>
          </p:cNvPr>
          <p:cNvSpPr/>
          <p:nvPr/>
        </p:nvSpPr>
        <p:spPr>
          <a:xfrm>
            <a:off x="6598468" y="5445224"/>
            <a:ext cx="432048" cy="360040"/>
          </a:xfrm>
          <a:prstGeom prst="actionButtonForwardNex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5" name="Rounded Rectangle 64"/>
          <p:cNvSpPr/>
          <p:nvPr/>
        </p:nvSpPr>
        <p:spPr>
          <a:xfrm>
            <a:off x="11134972" y="1052736"/>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55" name="Rounded Rectangle 54"/>
          <p:cNvSpPr/>
          <p:nvPr/>
        </p:nvSpPr>
        <p:spPr>
          <a:xfrm>
            <a:off x="981844" y="2348880"/>
            <a:ext cx="9217024"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ru-RU" dirty="0" smtClean="0">
                <a:solidFill>
                  <a:schemeClr val="tx1"/>
                </a:solidFill>
              </a:rPr>
              <a:t>Фото  </a:t>
            </a:r>
            <a:r>
              <a:rPr lang="en-US" dirty="0" smtClean="0">
                <a:solidFill>
                  <a:schemeClr val="tx1"/>
                </a:solidFill>
              </a:rPr>
              <a:t>          ID </a:t>
            </a:r>
            <a:r>
              <a:rPr lang="ru-RU" dirty="0" smtClean="0">
                <a:solidFill>
                  <a:schemeClr val="tx1"/>
                </a:solidFill>
              </a:rPr>
              <a:t>   </a:t>
            </a:r>
            <a:r>
              <a:rPr lang="en-US" dirty="0" smtClean="0">
                <a:solidFill>
                  <a:schemeClr val="tx1"/>
                </a:solidFill>
              </a:rPr>
              <a:t>     </a:t>
            </a:r>
            <a:r>
              <a:rPr lang="ru-RU" dirty="0" smtClean="0">
                <a:solidFill>
                  <a:schemeClr val="tx1"/>
                </a:solidFill>
              </a:rPr>
              <a:t>Статус    </a:t>
            </a:r>
            <a:r>
              <a:rPr lang="en-US" dirty="0" smtClean="0">
                <a:solidFill>
                  <a:schemeClr val="tx1"/>
                </a:solidFill>
              </a:rPr>
              <a:t>     </a:t>
            </a:r>
            <a:r>
              <a:rPr lang="ru-RU" dirty="0" smtClean="0">
                <a:solidFill>
                  <a:schemeClr val="tx1"/>
                </a:solidFill>
              </a:rPr>
              <a:t>Яз        </a:t>
            </a:r>
            <a:r>
              <a:rPr lang="en-US" dirty="0" smtClean="0">
                <a:solidFill>
                  <a:schemeClr val="tx1"/>
                </a:solidFill>
              </a:rPr>
              <a:t>    </a:t>
            </a:r>
            <a:r>
              <a:rPr lang="ru-RU" dirty="0" smtClean="0">
                <a:solidFill>
                  <a:schemeClr val="tx1"/>
                </a:solidFill>
              </a:rPr>
              <a:t>Наименование         </a:t>
            </a:r>
            <a:r>
              <a:rPr lang="en-US" dirty="0" smtClean="0">
                <a:solidFill>
                  <a:schemeClr val="tx1"/>
                </a:solidFill>
              </a:rPr>
              <a:t>         </a:t>
            </a:r>
            <a:r>
              <a:rPr lang="ru-RU" dirty="0" smtClean="0">
                <a:solidFill>
                  <a:schemeClr val="tx1"/>
                </a:solidFill>
              </a:rPr>
              <a:t>Пол наименование</a:t>
            </a:r>
          </a:p>
        </p:txBody>
      </p:sp>
      <p:sp>
        <p:nvSpPr>
          <p:cNvPr id="61" name="Sun 60"/>
          <p:cNvSpPr/>
          <p:nvPr/>
        </p:nvSpPr>
        <p:spPr>
          <a:xfrm>
            <a:off x="10342884" y="2420888"/>
            <a:ext cx="360040" cy="360040"/>
          </a:xfrm>
          <a:prstGeom prst="sun">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66" name="Rounded Rectangle 65"/>
          <p:cNvSpPr/>
          <p:nvPr/>
        </p:nvSpPr>
        <p:spPr>
          <a:xfrm>
            <a:off x="9766820" y="1052736"/>
            <a:ext cx="100811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a:t>
            </a:r>
            <a:endParaRPr lang="ru-RU" dirty="0" err="1" smtClean="0"/>
          </a:p>
        </p:txBody>
      </p:sp>
      <p:sp>
        <p:nvSpPr>
          <p:cNvPr id="67" name="Down Arrow 66"/>
          <p:cNvSpPr/>
          <p:nvPr/>
        </p:nvSpPr>
        <p:spPr>
          <a:xfrm>
            <a:off x="10486900" y="1124744"/>
            <a:ext cx="279648" cy="351656"/>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Tree>
    <p:extLst>
      <p:ext uri="{BB962C8B-B14F-4D97-AF65-F5344CB8AC3E}">
        <p14:creationId xmlns:p14="http://schemas.microsoft.com/office/powerpoint/2010/main" val="386247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282" y="332656"/>
            <a:ext cx="10548666" cy="576064"/>
          </a:xfrm>
        </p:spPr>
        <p:txBody>
          <a:bodyPr>
            <a:normAutofit/>
          </a:bodyPr>
          <a:lstStyle/>
          <a:p>
            <a:r>
              <a:rPr lang="ru-RU" sz="2800" dirty="0"/>
              <a:t>Категория продукций </a:t>
            </a:r>
            <a:r>
              <a:rPr lang="en-US" sz="2800" dirty="0"/>
              <a:t>(</a:t>
            </a:r>
            <a:r>
              <a:rPr lang="ru-RU" sz="2800" dirty="0"/>
              <a:t>обл бизнеса</a:t>
            </a:r>
            <a:r>
              <a:rPr lang="en-US" sz="2800" dirty="0"/>
              <a:t>)</a:t>
            </a:r>
            <a:r>
              <a:rPr lang="ru-RU" sz="2800" dirty="0"/>
              <a:t> </a:t>
            </a:r>
            <a:r>
              <a:rPr lang="ru-RU" sz="2400" dirty="0" smtClean="0"/>
              <a:t>– </a:t>
            </a:r>
            <a:r>
              <a:rPr lang="ru-RU" sz="2400" dirty="0"/>
              <a:t>форма упр</a:t>
            </a:r>
            <a:r>
              <a:rPr lang="ru-RU" sz="2400" dirty="0" smtClean="0"/>
              <a:t>. </a:t>
            </a:r>
            <a:r>
              <a:rPr lang="en-US" sz="2400" dirty="0" smtClean="0"/>
              <a:t>Add/Edit</a:t>
            </a:r>
            <a:r>
              <a:rPr lang="ru-RU" sz="2400" dirty="0" smtClean="0"/>
              <a:t> элемента спр</a:t>
            </a:r>
            <a:endParaRPr lang="ru-RU" sz="2400" dirty="0"/>
          </a:p>
        </p:txBody>
      </p:sp>
      <p:sp>
        <p:nvSpPr>
          <p:cNvPr id="4" name="Rounded Rectangle 3"/>
          <p:cNvSpPr/>
          <p:nvPr/>
        </p:nvSpPr>
        <p:spPr>
          <a:xfrm>
            <a:off x="5374332" y="1124744"/>
            <a:ext cx="2160240"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a:t>
            </a:r>
            <a:endParaRPr lang="ru-RU" dirty="0" smtClean="0">
              <a:solidFill>
                <a:schemeClr val="tx1"/>
              </a:solidFill>
            </a:endParaRPr>
          </a:p>
        </p:txBody>
      </p:sp>
      <p:sp>
        <p:nvSpPr>
          <p:cNvPr id="5" name="Rounded Rectangle 4"/>
          <p:cNvSpPr/>
          <p:nvPr/>
        </p:nvSpPr>
        <p:spPr>
          <a:xfrm>
            <a:off x="189756" y="1124744"/>
            <a:ext cx="4968552" cy="43204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smtClean="0">
                <a:solidFill>
                  <a:schemeClr val="tx1"/>
                </a:solidFill>
              </a:rPr>
              <a:t>Новая категория (потом название)</a:t>
            </a:r>
          </a:p>
        </p:txBody>
      </p:sp>
      <p:sp>
        <p:nvSpPr>
          <p:cNvPr id="9" name="Rounded Rectangle 8"/>
          <p:cNvSpPr/>
          <p:nvPr/>
        </p:nvSpPr>
        <p:spPr>
          <a:xfrm>
            <a:off x="189756" y="2708920"/>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Наименование</a:t>
            </a:r>
            <a:r>
              <a:rPr lang="ru-RU" dirty="0" smtClean="0">
                <a:solidFill>
                  <a:srgbClr val="FF0000"/>
                </a:solidFill>
              </a:rPr>
              <a:t> </a:t>
            </a:r>
          </a:p>
        </p:txBody>
      </p:sp>
      <p:sp>
        <p:nvSpPr>
          <p:cNvPr id="12" name="Rounded Rectangle 11"/>
          <p:cNvSpPr/>
          <p:nvPr/>
        </p:nvSpPr>
        <p:spPr>
          <a:xfrm>
            <a:off x="11567020" y="476672"/>
            <a:ext cx="504056" cy="43204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b="1" dirty="0"/>
              <a:t>Х</a:t>
            </a:r>
            <a:endParaRPr lang="ru-RU" sz="2400" b="1" dirty="0" smtClean="0"/>
          </a:p>
        </p:txBody>
      </p:sp>
      <p:sp>
        <p:nvSpPr>
          <p:cNvPr id="14" name="Rounded Rectangle 13"/>
          <p:cNvSpPr/>
          <p:nvPr/>
        </p:nvSpPr>
        <p:spPr>
          <a:xfrm>
            <a:off x="2782044" y="2492896"/>
            <a:ext cx="4752528" cy="7200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Техники, промышленного частей и инструментов</a:t>
            </a:r>
            <a:endParaRPr lang="ru-RU" dirty="0" smtClean="0">
              <a:solidFill>
                <a:schemeClr val="tx1"/>
              </a:solidFill>
            </a:endParaRPr>
          </a:p>
        </p:txBody>
      </p:sp>
      <p:sp>
        <p:nvSpPr>
          <p:cNvPr id="17" name="Rounded Rectangle 16"/>
          <p:cNvSpPr/>
          <p:nvPr/>
        </p:nvSpPr>
        <p:spPr>
          <a:xfrm>
            <a:off x="189756" y="4437112"/>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Комментарий</a:t>
            </a:r>
          </a:p>
        </p:txBody>
      </p:sp>
      <p:sp>
        <p:nvSpPr>
          <p:cNvPr id="18" name="Rounded Rectangle 17"/>
          <p:cNvSpPr/>
          <p:nvPr/>
        </p:nvSpPr>
        <p:spPr>
          <a:xfrm>
            <a:off x="2782044" y="4221088"/>
            <a:ext cx="4608512" cy="79208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Текст поле</a:t>
            </a:r>
          </a:p>
        </p:txBody>
      </p:sp>
      <p:sp>
        <p:nvSpPr>
          <p:cNvPr id="50" name="Rounded Rectangle 49"/>
          <p:cNvSpPr/>
          <p:nvPr/>
        </p:nvSpPr>
        <p:spPr>
          <a:xfrm>
            <a:off x="8974732" y="1340768"/>
            <a:ext cx="1944216" cy="194421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фото</a:t>
            </a:r>
          </a:p>
        </p:txBody>
      </p:sp>
      <p:sp>
        <p:nvSpPr>
          <p:cNvPr id="54" name="Rounded Rectangle 53"/>
          <p:cNvSpPr/>
          <p:nvPr/>
        </p:nvSpPr>
        <p:spPr>
          <a:xfrm>
            <a:off x="9334772" y="5733256"/>
            <a:ext cx="1080120" cy="43204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Отмена</a:t>
            </a:r>
          </a:p>
        </p:txBody>
      </p:sp>
      <p:sp>
        <p:nvSpPr>
          <p:cNvPr id="55" name="Rounded Rectangle 54"/>
          <p:cNvSpPr/>
          <p:nvPr/>
        </p:nvSpPr>
        <p:spPr>
          <a:xfrm>
            <a:off x="10702924" y="5733256"/>
            <a:ext cx="1080120" cy="4320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Save</a:t>
            </a:r>
            <a:endParaRPr lang="ru-RU" dirty="0" smtClean="0">
              <a:solidFill>
                <a:schemeClr val="tx1"/>
              </a:solidFill>
            </a:endParaRPr>
          </a:p>
        </p:txBody>
      </p:sp>
      <p:sp>
        <p:nvSpPr>
          <p:cNvPr id="64" name="Rounded Rectangle 63"/>
          <p:cNvSpPr/>
          <p:nvPr/>
        </p:nvSpPr>
        <p:spPr>
          <a:xfrm>
            <a:off x="7822604" y="3356992"/>
            <a:ext cx="4274739" cy="201622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chemeClr val="tx1"/>
                </a:solidFill>
              </a:rPr>
              <a:t>Перетащите файл(ы) сюда, чтобы начать или </a:t>
            </a:r>
            <a:br>
              <a:rPr lang="ru-RU" dirty="0">
                <a:solidFill>
                  <a:schemeClr val="tx1"/>
                </a:solidFill>
              </a:rPr>
            </a:br>
            <a:r>
              <a:rPr lang="ru-RU" dirty="0">
                <a:solidFill>
                  <a:schemeClr val="tx1"/>
                </a:solidFill>
              </a:rPr>
              <a:t>нажмите, чтобы просмотреть</a:t>
            </a:r>
            <a:br>
              <a:rPr lang="ru-RU" dirty="0">
                <a:solidFill>
                  <a:schemeClr val="tx1"/>
                </a:solidFill>
              </a:rPr>
            </a:br>
            <a:r>
              <a:rPr lang="ru-RU" sz="1200" dirty="0">
                <a:solidFill>
                  <a:schemeClr val="tx1"/>
                </a:solidFill>
              </a:rPr>
              <a:t>(размер файла 000</a:t>
            </a:r>
            <a:r>
              <a:rPr lang="en-US" sz="1200" dirty="0">
                <a:solidFill>
                  <a:schemeClr val="tx1"/>
                </a:solidFill>
              </a:rPr>
              <a:t> x 000 pixels)</a:t>
            </a:r>
            <a:endParaRPr lang="ru-RU" sz="1200" dirty="0">
              <a:solidFill>
                <a:schemeClr val="tx1"/>
              </a:solidFill>
            </a:endParaRPr>
          </a:p>
        </p:txBody>
      </p:sp>
      <p:sp>
        <p:nvSpPr>
          <p:cNvPr id="15" name="Rounded Rectangle 14"/>
          <p:cNvSpPr/>
          <p:nvPr/>
        </p:nvSpPr>
        <p:spPr>
          <a:xfrm>
            <a:off x="189756" y="3573016"/>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Пол наименование </a:t>
            </a:r>
            <a:r>
              <a:rPr lang="ru-RU" sz="1600" dirty="0" smtClean="0">
                <a:solidFill>
                  <a:srgbClr val="FF0000"/>
                </a:solidFill>
              </a:rPr>
              <a:t>!</a:t>
            </a:r>
            <a:r>
              <a:rPr lang="ru-RU" dirty="0" smtClean="0">
                <a:solidFill>
                  <a:srgbClr val="FF0000"/>
                </a:solidFill>
              </a:rPr>
              <a:t> </a:t>
            </a:r>
          </a:p>
        </p:txBody>
      </p:sp>
      <p:sp>
        <p:nvSpPr>
          <p:cNvPr id="16" name="Rounded Rectangle 15"/>
          <p:cNvSpPr/>
          <p:nvPr/>
        </p:nvSpPr>
        <p:spPr>
          <a:xfrm>
            <a:off x="2782044" y="3356992"/>
            <a:ext cx="4752528" cy="7200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Техники, промышленного частей и </a:t>
            </a:r>
            <a:r>
              <a:rPr lang="ru-RU" sz="1600" dirty="0" smtClean="0">
                <a:solidFill>
                  <a:schemeClr val="tx1"/>
                </a:solidFill>
              </a:rPr>
              <a:t>инструментов</a:t>
            </a:r>
            <a:r>
              <a:rPr lang="en-US" sz="1600" dirty="0" smtClean="0">
                <a:solidFill>
                  <a:schemeClr val="tx1"/>
                </a:solidFill>
              </a:rPr>
              <a:t>  </a:t>
            </a:r>
            <a:r>
              <a:rPr lang="en-US" sz="1600" dirty="0" err="1" smtClean="0">
                <a:solidFill>
                  <a:schemeClr val="tx1"/>
                </a:solidFill>
              </a:rPr>
              <a:t>mmmmmmmmmmmmmmmmmmmhdhskkkskkll</a:t>
            </a:r>
            <a:endParaRPr lang="ru-RU" dirty="0" smtClean="0">
              <a:solidFill>
                <a:schemeClr val="tx1"/>
              </a:solidFill>
            </a:endParaRPr>
          </a:p>
        </p:txBody>
      </p:sp>
      <p:sp>
        <p:nvSpPr>
          <p:cNvPr id="19" name="Rounded Rectangle 18"/>
          <p:cNvSpPr/>
          <p:nvPr/>
        </p:nvSpPr>
        <p:spPr>
          <a:xfrm>
            <a:off x="7822604" y="1124744"/>
            <a:ext cx="1008112" cy="432048"/>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a:t>
            </a:r>
            <a:endParaRPr lang="ru-RU" dirty="0" err="1" smtClean="0"/>
          </a:p>
        </p:txBody>
      </p:sp>
      <p:sp>
        <p:nvSpPr>
          <p:cNvPr id="20" name="Down Arrow 19"/>
          <p:cNvSpPr/>
          <p:nvPr/>
        </p:nvSpPr>
        <p:spPr>
          <a:xfrm>
            <a:off x="8542684" y="1196752"/>
            <a:ext cx="279648" cy="351656"/>
          </a:xfrm>
          <a:prstGeom prst="down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err="1" smtClean="0"/>
          </a:p>
        </p:txBody>
      </p:sp>
      <p:sp>
        <p:nvSpPr>
          <p:cNvPr id="21" name="Rounded Rectangle 20"/>
          <p:cNvSpPr/>
          <p:nvPr/>
        </p:nvSpPr>
        <p:spPr>
          <a:xfrm>
            <a:off x="189756" y="1844824"/>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solidFill>
                  <a:schemeClr val="tx1"/>
                </a:solidFill>
              </a:rPr>
              <a:t>Код </a:t>
            </a:r>
            <a:r>
              <a:rPr lang="ru-RU" sz="1600" dirty="0" smtClean="0">
                <a:solidFill>
                  <a:srgbClr val="FF0000"/>
                </a:solidFill>
              </a:rPr>
              <a:t>!</a:t>
            </a:r>
            <a:r>
              <a:rPr lang="ru-RU" dirty="0" smtClean="0">
                <a:solidFill>
                  <a:srgbClr val="FF0000"/>
                </a:solidFill>
              </a:rPr>
              <a:t> </a:t>
            </a:r>
          </a:p>
        </p:txBody>
      </p:sp>
      <p:sp>
        <p:nvSpPr>
          <p:cNvPr id="22" name="Rounded Rectangle 21"/>
          <p:cNvSpPr/>
          <p:nvPr/>
        </p:nvSpPr>
        <p:spPr>
          <a:xfrm>
            <a:off x="2782044" y="1628800"/>
            <a:ext cx="4752528" cy="7200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TOOLS</a:t>
            </a:r>
            <a:endParaRPr lang="ru-RU" dirty="0" smtClean="0">
              <a:solidFill>
                <a:schemeClr val="tx1"/>
              </a:solidFill>
            </a:endParaRPr>
          </a:p>
        </p:txBody>
      </p:sp>
      <p:sp>
        <p:nvSpPr>
          <p:cNvPr id="23" name="Rounded Rectangle 22"/>
          <p:cNvSpPr/>
          <p:nvPr/>
        </p:nvSpPr>
        <p:spPr>
          <a:xfrm>
            <a:off x="189756" y="5445224"/>
            <a:ext cx="2304256" cy="36004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Комментарий</a:t>
            </a:r>
          </a:p>
        </p:txBody>
      </p:sp>
      <p:sp>
        <p:nvSpPr>
          <p:cNvPr id="24" name="Rounded Rectangle 23"/>
          <p:cNvSpPr/>
          <p:nvPr/>
        </p:nvSpPr>
        <p:spPr>
          <a:xfrm>
            <a:off x="2782044" y="5157192"/>
            <a:ext cx="4608512" cy="7200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solidFill>
                  <a:schemeClr val="tx1"/>
                </a:solidFill>
              </a:rPr>
              <a:t>Текст поле</a:t>
            </a:r>
          </a:p>
        </p:txBody>
      </p:sp>
    </p:spTree>
    <p:extLst>
      <p:ext uri="{BB962C8B-B14F-4D97-AF65-F5344CB8AC3E}">
        <p14:creationId xmlns:p14="http://schemas.microsoft.com/office/powerpoint/2010/main" val="46021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404664"/>
            <a:ext cx="10332642" cy="576064"/>
          </a:xfrm>
        </p:spPr>
        <p:txBody>
          <a:bodyPr/>
          <a:lstStyle/>
          <a:p>
            <a:r>
              <a:rPr lang="ru-RU" dirty="0"/>
              <a:t>Категория </a:t>
            </a:r>
            <a:r>
              <a:rPr lang="ru-RU" dirty="0" smtClean="0"/>
              <a:t>продукций </a:t>
            </a:r>
            <a:r>
              <a:rPr lang="ru-RU" sz="2800" dirty="0" smtClean="0"/>
              <a:t>– Пример</a:t>
            </a:r>
            <a:endParaRPr lang="ru-RU" dirty="0"/>
          </a:p>
        </p:txBody>
      </p:sp>
      <p:sp>
        <p:nvSpPr>
          <p:cNvPr id="3" name="Content Placeholder 2"/>
          <p:cNvSpPr>
            <a:spLocks noGrp="1"/>
          </p:cNvSpPr>
          <p:nvPr>
            <p:ph idx="1"/>
          </p:nvPr>
        </p:nvSpPr>
        <p:spPr/>
        <p:txBody>
          <a:bodyPr/>
          <a:lstStyle/>
          <a:p>
            <a:endParaRPr lang="ru-RU" dirty="0"/>
          </a:p>
        </p:txBody>
      </p:sp>
      <p:pic>
        <p:nvPicPr>
          <p:cNvPr id="5" name="Picture 4"/>
          <p:cNvPicPr>
            <a:picLocks noChangeAspect="1"/>
          </p:cNvPicPr>
          <p:nvPr/>
        </p:nvPicPr>
        <p:blipFill>
          <a:blip r:embed="rId2"/>
          <a:stretch>
            <a:fillRect/>
          </a:stretch>
        </p:blipFill>
        <p:spPr>
          <a:xfrm>
            <a:off x="405780" y="1052736"/>
            <a:ext cx="11267040" cy="4307986"/>
          </a:xfrm>
          <a:prstGeom prst="rect">
            <a:avLst/>
          </a:prstGeom>
        </p:spPr>
      </p:pic>
    </p:spTree>
    <p:extLst>
      <p:ext uri="{BB962C8B-B14F-4D97-AF65-F5344CB8AC3E}">
        <p14:creationId xmlns:p14="http://schemas.microsoft.com/office/powerpoint/2010/main" val="288661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56" y="609600"/>
            <a:ext cx="10476658" cy="515144"/>
          </a:xfrm>
        </p:spPr>
        <p:txBody>
          <a:bodyPr>
            <a:normAutofit fontScale="90000"/>
          </a:bodyPr>
          <a:lstStyle/>
          <a:p>
            <a:r>
              <a:rPr lang="ru-RU" dirty="0"/>
              <a:t>Запрос на </a:t>
            </a:r>
            <a:r>
              <a:rPr lang="ru-RU" dirty="0" smtClean="0"/>
              <a:t>изменение</a:t>
            </a:r>
            <a:r>
              <a:rPr lang="en-US" dirty="0" smtClean="0"/>
              <a:t> Change Request </a:t>
            </a:r>
            <a:endParaRPr lang="ru-RU" dirty="0"/>
          </a:p>
        </p:txBody>
      </p:sp>
      <p:sp>
        <p:nvSpPr>
          <p:cNvPr id="5" name="Content Placeholder 4"/>
          <p:cNvSpPr>
            <a:spLocks noGrp="1"/>
          </p:cNvSpPr>
          <p:nvPr>
            <p:ph idx="1"/>
          </p:nvPr>
        </p:nvSpPr>
        <p:spPr>
          <a:xfrm>
            <a:off x="405780" y="1268760"/>
            <a:ext cx="11449272" cy="4824536"/>
          </a:xfrm>
        </p:spPr>
        <p:txBody>
          <a:bodyPr/>
          <a:lstStyle/>
          <a:p>
            <a:r>
              <a:rPr lang="en-US" dirty="0" smtClean="0"/>
              <a:t>Summary of Recent Changes (New Adds + Modified/Updates + Deletes)</a:t>
            </a:r>
          </a:p>
          <a:p>
            <a:r>
              <a:rPr lang="en-US" dirty="0" smtClean="0"/>
              <a:t>Status of Change Requests (Submitted</a:t>
            </a:r>
            <a:r>
              <a:rPr lang="en-US" dirty="0"/>
              <a:t>, Preliminary Approved, Approved, </a:t>
            </a:r>
            <a:r>
              <a:rPr lang="en-US" dirty="0" smtClean="0"/>
              <a:t>Rejected, Pending)</a:t>
            </a:r>
          </a:p>
          <a:p>
            <a:r>
              <a:rPr lang="en-US" dirty="0" smtClean="0"/>
              <a:t>View Change Requests -  Button “Like” for other users  (if they like it)</a:t>
            </a:r>
          </a:p>
          <a:p>
            <a:r>
              <a:rPr lang="en-US" dirty="0" smtClean="0"/>
              <a:t>Notifications about New Change Request on Dictionary Page View/ (</a:t>
            </a:r>
            <a:r>
              <a:rPr lang="en-US" b="1" dirty="0" smtClean="0">
                <a:solidFill>
                  <a:srgbClr val="0070C0"/>
                </a:solidFill>
              </a:rPr>
              <a:t>New</a:t>
            </a:r>
            <a:r>
              <a:rPr lang="en-US" dirty="0" smtClean="0"/>
              <a:t>/Read) (</a:t>
            </a:r>
            <a:r>
              <a:rPr lang="en-US" b="1" dirty="0" smtClean="0">
                <a:solidFill>
                  <a:srgbClr val="0070C0"/>
                </a:solidFill>
              </a:rPr>
              <a:t>1</a:t>
            </a:r>
            <a:r>
              <a:rPr lang="en-US" dirty="0" smtClean="0"/>
              <a:t>/85).</a:t>
            </a:r>
            <a:endParaRPr lang="ru-RU" dirty="0"/>
          </a:p>
        </p:txBody>
      </p:sp>
    </p:spTree>
    <p:extLst>
      <p:ext uri="{BB962C8B-B14F-4D97-AF65-F5344CB8AC3E}">
        <p14:creationId xmlns:p14="http://schemas.microsoft.com/office/powerpoint/2010/main" val="295366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56" y="609600"/>
            <a:ext cx="10476658" cy="515144"/>
          </a:xfrm>
        </p:spPr>
        <p:txBody>
          <a:bodyPr>
            <a:normAutofit fontScale="90000"/>
          </a:bodyPr>
          <a:lstStyle/>
          <a:p>
            <a:r>
              <a:rPr lang="ru-RU" dirty="0"/>
              <a:t>Запрос на </a:t>
            </a:r>
            <a:r>
              <a:rPr lang="ru-RU" dirty="0" smtClean="0"/>
              <a:t>изменение</a:t>
            </a:r>
            <a:r>
              <a:rPr lang="en-US" dirty="0" smtClean="0"/>
              <a:t> Change Request </a:t>
            </a:r>
            <a:endParaRPr lang="ru-RU" dirty="0"/>
          </a:p>
        </p:txBody>
      </p:sp>
      <p:pic>
        <p:nvPicPr>
          <p:cNvPr id="4" name="Content Placeholder 3"/>
          <p:cNvPicPr>
            <a:picLocks noGrp="1" noChangeAspect="1"/>
          </p:cNvPicPr>
          <p:nvPr>
            <p:ph idx="1"/>
          </p:nvPr>
        </p:nvPicPr>
        <p:blipFill>
          <a:blip r:embed="rId2"/>
          <a:stretch>
            <a:fillRect/>
          </a:stretch>
        </p:blipFill>
        <p:spPr>
          <a:xfrm>
            <a:off x="1584060" y="1196975"/>
            <a:ext cx="7831667" cy="4405313"/>
          </a:xfrm>
          <a:prstGeom prst="rect">
            <a:avLst/>
          </a:prstGeom>
        </p:spPr>
      </p:pic>
    </p:spTree>
    <p:extLst>
      <p:ext uri="{BB962C8B-B14F-4D97-AF65-F5344CB8AC3E}">
        <p14:creationId xmlns:p14="http://schemas.microsoft.com/office/powerpoint/2010/main" val="311332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4" name="Content Placeholder 3"/>
          <p:cNvPicPr>
            <a:picLocks noGrp="1" noChangeAspect="1"/>
          </p:cNvPicPr>
          <p:nvPr>
            <p:ph idx="1"/>
          </p:nvPr>
        </p:nvPicPr>
        <p:blipFill>
          <a:blip r:embed="rId2"/>
          <a:stretch>
            <a:fillRect/>
          </a:stretch>
        </p:blipFill>
        <p:spPr>
          <a:xfrm>
            <a:off x="1341884" y="980728"/>
            <a:ext cx="8640960" cy="4860541"/>
          </a:xfrm>
          <a:prstGeom prst="rect">
            <a:avLst/>
          </a:prstGeom>
        </p:spPr>
      </p:pic>
    </p:spTree>
    <p:extLst>
      <p:ext uri="{BB962C8B-B14F-4D97-AF65-F5344CB8AC3E}">
        <p14:creationId xmlns:p14="http://schemas.microsoft.com/office/powerpoint/2010/main" val="208676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5780" y="609600"/>
            <a:ext cx="10260634" cy="515144"/>
          </a:xfrm>
        </p:spPr>
        <p:txBody>
          <a:bodyPr>
            <a:normAutofit fontScale="90000"/>
          </a:bodyPr>
          <a:lstStyle/>
          <a:p>
            <a:r>
              <a:rPr lang="ru-RU" dirty="0" smtClean="0"/>
              <a:t>Участники (</a:t>
            </a:r>
            <a:r>
              <a:rPr lang="en-US" dirty="0" smtClean="0"/>
              <a:t>Stakeholders)</a:t>
            </a:r>
            <a:endParaRPr lang="en-US" dirty="0"/>
          </a:p>
        </p:txBody>
      </p:sp>
      <p:sp>
        <p:nvSpPr>
          <p:cNvPr id="2" name="Content Placeholder 1"/>
          <p:cNvSpPr>
            <a:spLocks noGrp="1"/>
          </p:cNvSpPr>
          <p:nvPr>
            <p:ph idx="1"/>
          </p:nvPr>
        </p:nvSpPr>
        <p:spPr>
          <a:xfrm>
            <a:off x="405780" y="1268760"/>
            <a:ext cx="11449272" cy="4896544"/>
          </a:xfrm>
        </p:spPr>
        <p:txBody>
          <a:bodyPr>
            <a:normAutofit fontScale="92500" lnSpcReduction="10000"/>
          </a:bodyPr>
          <a:lstStyle/>
          <a:p>
            <a:pPr marL="274320" lvl="2" indent="-274320">
              <a:spcBef>
                <a:spcPts val="1800"/>
              </a:spcBef>
            </a:pPr>
            <a:r>
              <a:rPr lang="ru-RU" sz="2400" dirty="0"/>
              <a:t>Случайный не регистрационный </a:t>
            </a:r>
            <a:r>
              <a:rPr lang="ru-RU" sz="2400" dirty="0" smtClean="0"/>
              <a:t>покупатель (из любой точки мира)</a:t>
            </a:r>
            <a:r>
              <a:rPr lang="en-US" sz="2400" dirty="0" smtClean="0"/>
              <a:t>.</a:t>
            </a:r>
            <a:endParaRPr lang="ru-RU" sz="2400" dirty="0"/>
          </a:p>
          <a:p>
            <a:pPr marL="274320" lvl="2" indent="-274320">
              <a:spcBef>
                <a:spcPts val="1800"/>
              </a:spcBef>
            </a:pPr>
            <a:r>
              <a:rPr lang="ru-RU" sz="2400" dirty="0"/>
              <a:t>Постоянный покупатель (регистрация) (для текущих ремонт)</a:t>
            </a:r>
          </a:p>
          <a:p>
            <a:pPr marL="274320" lvl="2" indent="-274320">
              <a:spcBef>
                <a:spcPts val="1800"/>
              </a:spcBef>
            </a:pPr>
            <a:r>
              <a:rPr lang="ru-RU" sz="2400" dirty="0"/>
              <a:t>Крупные покупатели (формирование склада)</a:t>
            </a:r>
          </a:p>
          <a:p>
            <a:pPr marL="274320" lvl="2" indent="-274320">
              <a:spcBef>
                <a:spcPts val="1800"/>
              </a:spcBef>
            </a:pPr>
            <a:r>
              <a:rPr lang="ru-RU" sz="2400" dirty="0"/>
              <a:t>Филиалы / Партнеры / Представители</a:t>
            </a:r>
          </a:p>
          <a:p>
            <a:pPr marL="274320" lvl="2" indent="-274320">
              <a:spcBef>
                <a:spcPts val="1800"/>
              </a:spcBef>
            </a:pPr>
            <a:r>
              <a:rPr lang="ru-RU" sz="2400" dirty="0"/>
              <a:t>Поставщики с прайсами (моно-бренд и мульти бренд) (известные)</a:t>
            </a:r>
          </a:p>
          <a:p>
            <a:pPr marL="274320" lvl="2" indent="-274320">
              <a:spcBef>
                <a:spcPts val="1800"/>
              </a:spcBef>
            </a:pPr>
            <a:r>
              <a:rPr lang="ru-RU" sz="2400" dirty="0"/>
              <a:t>Поставщики с прайсами (секрет бизнеса)</a:t>
            </a:r>
          </a:p>
          <a:p>
            <a:pPr marL="274320" lvl="2" indent="-274320">
              <a:spcBef>
                <a:spcPts val="1800"/>
              </a:spcBef>
            </a:pPr>
            <a:r>
              <a:rPr lang="ru-RU" sz="2400" dirty="0"/>
              <a:t>Поставщики без прайсов</a:t>
            </a:r>
          </a:p>
          <a:p>
            <a:pPr marL="274320" lvl="2" indent="-274320">
              <a:spcBef>
                <a:spcPts val="1800"/>
              </a:spcBef>
            </a:pPr>
            <a:r>
              <a:rPr lang="ru-RU" sz="2400" dirty="0"/>
              <a:t>Разборки (не имеют прайсы и работают не всегда с артикулями)</a:t>
            </a:r>
          </a:p>
          <a:p>
            <a:pPr marL="274320" lvl="2" indent="-274320">
              <a:spcBef>
                <a:spcPts val="1800"/>
              </a:spcBef>
            </a:pPr>
            <a:r>
              <a:rPr lang="ru-RU" sz="2400" dirty="0"/>
              <a:t>Закупочные менеджеры импортеров.</a:t>
            </a:r>
          </a:p>
          <a:p>
            <a:r>
              <a:rPr lang="ru-RU" dirty="0" smtClean="0"/>
              <a:t>Администраторы наших френчайсов</a:t>
            </a:r>
            <a:r>
              <a:rPr lang="en-US" dirty="0" smtClean="0"/>
              <a:t>.</a:t>
            </a:r>
            <a:endParaRPr lang="en-US" dirty="0"/>
          </a:p>
          <a:p>
            <a:endParaRPr lang="ru-RU" dirty="0" smtClean="0"/>
          </a:p>
          <a:p>
            <a:endParaRPr lang="en-US" dirty="0"/>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4" name="Content Placeholder 3"/>
          <p:cNvPicPr>
            <a:picLocks noGrp="1" noChangeAspect="1"/>
          </p:cNvPicPr>
          <p:nvPr>
            <p:ph idx="1"/>
          </p:nvPr>
        </p:nvPicPr>
        <p:blipFill>
          <a:blip r:embed="rId2"/>
          <a:stretch>
            <a:fillRect/>
          </a:stretch>
        </p:blipFill>
        <p:spPr>
          <a:xfrm>
            <a:off x="2807935" y="1905000"/>
            <a:ext cx="6572956" cy="3697288"/>
          </a:xfrm>
          <a:prstGeom prst="rect">
            <a:avLst/>
          </a:prstGeom>
        </p:spPr>
      </p:pic>
    </p:spTree>
    <p:extLst>
      <p:ext uri="{BB962C8B-B14F-4D97-AF65-F5344CB8AC3E}">
        <p14:creationId xmlns:p14="http://schemas.microsoft.com/office/powerpoint/2010/main" val="153680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4" name="Content Placeholder 3"/>
          <p:cNvPicPr>
            <a:picLocks noGrp="1" noChangeAspect="1"/>
          </p:cNvPicPr>
          <p:nvPr>
            <p:ph idx="1"/>
          </p:nvPr>
        </p:nvPicPr>
        <p:blipFill>
          <a:blip r:embed="rId2"/>
          <a:stretch>
            <a:fillRect/>
          </a:stretch>
        </p:blipFill>
        <p:spPr>
          <a:xfrm>
            <a:off x="2807935" y="1905000"/>
            <a:ext cx="6572956" cy="3697288"/>
          </a:xfrm>
          <a:prstGeom prst="rect">
            <a:avLst/>
          </a:prstGeom>
        </p:spPr>
      </p:pic>
    </p:spTree>
    <p:extLst>
      <p:ext uri="{BB962C8B-B14F-4D97-AF65-F5344CB8AC3E}">
        <p14:creationId xmlns:p14="http://schemas.microsoft.com/office/powerpoint/2010/main" val="398180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4" name="Content Placeholder 3"/>
          <p:cNvPicPr>
            <a:picLocks noGrp="1" noChangeAspect="1"/>
          </p:cNvPicPr>
          <p:nvPr>
            <p:ph idx="1"/>
          </p:nvPr>
        </p:nvPicPr>
        <p:blipFill>
          <a:blip r:embed="rId2"/>
          <a:stretch>
            <a:fillRect/>
          </a:stretch>
        </p:blipFill>
        <p:spPr>
          <a:xfrm>
            <a:off x="2807935" y="1905000"/>
            <a:ext cx="6572956" cy="3697288"/>
          </a:xfrm>
          <a:prstGeom prst="rect">
            <a:avLst/>
          </a:prstGeom>
        </p:spPr>
      </p:pic>
    </p:spTree>
    <p:extLst>
      <p:ext uri="{BB962C8B-B14F-4D97-AF65-F5344CB8AC3E}">
        <p14:creationId xmlns:p14="http://schemas.microsoft.com/office/powerpoint/2010/main" val="234278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4" name="Content Placeholder 3"/>
          <p:cNvPicPr>
            <a:picLocks noGrp="1" noChangeAspect="1"/>
          </p:cNvPicPr>
          <p:nvPr>
            <p:ph idx="1"/>
          </p:nvPr>
        </p:nvPicPr>
        <p:blipFill>
          <a:blip r:embed="rId2"/>
          <a:stretch>
            <a:fillRect/>
          </a:stretch>
        </p:blipFill>
        <p:spPr>
          <a:xfrm>
            <a:off x="2807935" y="1905000"/>
            <a:ext cx="6572956" cy="3697288"/>
          </a:xfrm>
          <a:prstGeom prst="rect">
            <a:avLst/>
          </a:prstGeom>
        </p:spPr>
      </p:pic>
    </p:spTree>
    <p:extLst>
      <p:ext uri="{BB962C8B-B14F-4D97-AF65-F5344CB8AC3E}">
        <p14:creationId xmlns:p14="http://schemas.microsoft.com/office/powerpoint/2010/main" val="231225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4" name="Content Placeholder 3"/>
          <p:cNvPicPr>
            <a:picLocks noGrp="1" noChangeAspect="1"/>
          </p:cNvPicPr>
          <p:nvPr>
            <p:ph idx="1"/>
          </p:nvPr>
        </p:nvPicPr>
        <p:blipFill>
          <a:blip r:embed="rId2"/>
          <a:stretch>
            <a:fillRect/>
          </a:stretch>
        </p:blipFill>
        <p:spPr>
          <a:xfrm>
            <a:off x="2807935" y="1905000"/>
            <a:ext cx="6572956" cy="3697288"/>
          </a:xfrm>
          <a:prstGeom prst="rect">
            <a:avLst/>
          </a:prstGeom>
        </p:spPr>
      </p:pic>
    </p:spTree>
    <p:extLst>
      <p:ext uri="{BB962C8B-B14F-4D97-AF65-F5344CB8AC3E}">
        <p14:creationId xmlns:p14="http://schemas.microsoft.com/office/powerpoint/2010/main" val="98836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4" name="Content Placeholder 3"/>
          <p:cNvPicPr>
            <a:picLocks noGrp="1" noChangeAspect="1"/>
          </p:cNvPicPr>
          <p:nvPr>
            <p:ph idx="1"/>
          </p:nvPr>
        </p:nvPicPr>
        <p:blipFill>
          <a:blip r:embed="rId2"/>
          <a:stretch>
            <a:fillRect/>
          </a:stretch>
        </p:blipFill>
        <p:spPr>
          <a:xfrm>
            <a:off x="2807935" y="1905000"/>
            <a:ext cx="6572956" cy="3697288"/>
          </a:xfrm>
          <a:prstGeom prst="rect">
            <a:avLst/>
          </a:prstGeom>
        </p:spPr>
      </p:pic>
    </p:spTree>
    <p:extLst>
      <p:ext uri="{BB962C8B-B14F-4D97-AF65-F5344CB8AC3E}">
        <p14:creationId xmlns:p14="http://schemas.microsoft.com/office/powerpoint/2010/main" val="188719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pic>
        <p:nvPicPr>
          <p:cNvPr id="4" name="Content Placeholder 3"/>
          <p:cNvPicPr>
            <a:picLocks noGrp="1" noChangeAspect="1"/>
          </p:cNvPicPr>
          <p:nvPr>
            <p:ph idx="1"/>
          </p:nvPr>
        </p:nvPicPr>
        <p:blipFill>
          <a:blip r:embed="rId2"/>
          <a:stretch>
            <a:fillRect/>
          </a:stretch>
        </p:blipFill>
        <p:spPr>
          <a:xfrm>
            <a:off x="2807935" y="1905000"/>
            <a:ext cx="6572956" cy="3697288"/>
          </a:xfrm>
          <a:prstGeom prst="rect">
            <a:avLst/>
          </a:prstGeom>
        </p:spPr>
      </p:pic>
    </p:spTree>
    <p:extLst>
      <p:ext uri="{BB962C8B-B14F-4D97-AF65-F5344CB8AC3E}">
        <p14:creationId xmlns:p14="http://schemas.microsoft.com/office/powerpoint/2010/main" val="1521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319431"/>
            <a:ext cx="10260634" cy="805313"/>
          </a:xfrm>
        </p:spPr>
        <p:txBody>
          <a:bodyPr/>
          <a:lstStyle/>
          <a:p>
            <a:r>
              <a:rPr lang="ru-RU" dirty="0" smtClean="0"/>
              <a:t>Уровени проекта – </a:t>
            </a:r>
            <a:r>
              <a:rPr lang="en-US" dirty="0" smtClean="0"/>
              <a:t>project levels</a:t>
            </a:r>
            <a:endParaRPr lang="ru-RU" dirty="0"/>
          </a:p>
        </p:txBody>
      </p:sp>
      <p:sp>
        <p:nvSpPr>
          <p:cNvPr id="3" name="Content Placeholder 2"/>
          <p:cNvSpPr>
            <a:spLocks noGrp="1"/>
          </p:cNvSpPr>
          <p:nvPr>
            <p:ph idx="1"/>
          </p:nvPr>
        </p:nvSpPr>
        <p:spPr>
          <a:xfrm>
            <a:off x="244244" y="1406163"/>
            <a:ext cx="11593288" cy="4189689"/>
          </a:xfrm>
        </p:spPr>
        <p:txBody>
          <a:bodyPr/>
          <a:lstStyle/>
          <a:p>
            <a:pPr marL="0" indent="0">
              <a:buNone/>
            </a:pPr>
            <a:r>
              <a:rPr lang="en-US" dirty="0" smtClean="0"/>
              <a:t>                   </a:t>
            </a:r>
            <a:r>
              <a:rPr lang="ru-RU" dirty="0" smtClean="0"/>
              <a:t>    </a:t>
            </a:r>
            <a:r>
              <a:rPr lang="en-US" dirty="0" smtClean="0"/>
              <a:t>       </a:t>
            </a:r>
            <a:endParaRPr lang="ru-RU" dirty="0"/>
          </a:p>
        </p:txBody>
      </p:sp>
      <p:sp>
        <p:nvSpPr>
          <p:cNvPr id="8" name="Rounded Rectangle 7"/>
          <p:cNvSpPr/>
          <p:nvPr/>
        </p:nvSpPr>
        <p:spPr>
          <a:xfrm>
            <a:off x="189756" y="1196752"/>
            <a:ext cx="3672408" cy="936104"/>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70C0"/>
                </a:solidFill>
              </a:rPr>
              <a:t>Development</a:t>
            </a:r>
            <a:endParaRPr lang="ru-RU" sz="2400" dirty="0" smtClean="0">
              <a:solidFill>
                <a:srgbClr val="0070C0"/>
              </a:solidFill>
            </a:endParaRPr>
          </a:p>
        </p:txBody>
      </p:sp>
      <p:sp>
        <p:nvSpPr>
          <p:cNvPr id="11" name="Rounded Rectangle 10"/>
          <p:cNvSpPr/>
          <p:nvPr/>
        </p:nvSpPr>
        <p:spPr>
          <a:xfrm>
            <a:off x="4078188" y="1196752"/>
            <a:ext cx="3744416" cy="936104"/>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400" dirty="0" smtClean="0">
                <a:solidFill>
                  <a:srgbClr val="0070C0"/>
                </a:solidFill>
              </a:rPr>
              <a:t>Френчайс (Партнер)</a:t>
            </a:r>
            <a:endParaRPr lang="ru-RU" sz="2400" dirty="0">
              <a:solidFill>
                <a:srgbClr val="0070C0"/>
              </a:solidFill>
            </a:endParaRPr>
          </a:p>
        </p:txBody>
      </p:sp>
      <p:sp>
        <p:nvSpPr>
          <p:cNvPr id="12" name="Rounded Rectangle 11"/>
          <p:cNvSpPr/>
          <p:nvPr/>
        </p:nvSpPr>
        <p:spPr>
          <a:xfrm>
            <a:off x="8038628" y="1196752"/>
            <a:ext cx="3672408" cy="936104"/>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70C0"/>
                </a:solidFill>
              </a:rPr>
              <a:t>End Users</a:t>
            </a:r>
            <a:endParaRPr lang="en-US" dirty="0" smtClean="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950670849"/>
              </p:ext>
            </p:extLst>
          </p:nvPr>
        </p:nvGraphicFramePr>
        <p:xfrm>
          <a:off x="261764" y="2204864"/>
          <a:ext cx="11665296" cy="4206240"/>
        </p:xfrm>
        <a:graphic>
          <a:graphicData uri="http://schemas.openxmlformats.org/drawingml/2006/table">
            <a:tbl>
              <a:tblPr firstRow="1" bandRow="1">
                <a:tableStyleId>{3B4B98B0-60AC-42C2-AFA5-B58CD77FA1E5}</a:tableStyleId>
              </a:tblPr>
              <a:tblGrid>
                <a:gridCol w="3888432">
                  <a:extLst>
                    <a:ext uri="{9D8B030D-6E8A-4147-A177-3AD203B41FA5}">
                      <a16:colId xmlns:a16="http://schemas.microsoft.com/office/drawing/2014/main" val="3307492828"/>
                    </a:ext>
                  </a:extLst>
                </a:gridCol>
                <a:gridCol w="3888432">
                  <a:extLst>
                    <a:ext uri="{9D8B030D-6E8A-4147-A177-3AD203B41FA5}">
                      <a16:colId xmlns:a16="http://schemas.microsoft.com/office/drawing/2014/main" val="2799501407"/>
                    </a:ext>
                  </a:extLst>
                </a:gridCol>
                <a:gridCol w="3888432">
                  <a:extLst>
                    <a:ext uri="{9D8B030D-6E8A-4147-A177-3AD203B41FA5}">
                      <a16:colId xmlns:a16="http://schemas.microsoft.com/office/drawing/2014/main" val="3197207128"/>
                    </a:ext>
                  </a:extLst>
                </a:gridCol>
              </a:tblGrid>
              <a:tr h="3960440">
                <a:tc>
                  <a:txBody>
                    <a:bodyPr/>
                    <a:lstStyle/>
                    <a:p>
                      <a:pPr marL="342900" indent="-342900">
                        <a:buFont typeface="+mj-lt"/>
                        <a:buAutoNum type="arabicPeriod"/>
                      </a:pPr>
                      <a:r>
                        <a:rPr lang="ru-RU" b="0" baseline="0" dirty="0" smtClean="0">
                          <a:solidFill>
                            <a:schemeClr val="tx1"/>
                          </a:solidFill>
                        </a:rPr>
                        <a:t>Александр</a:t>
                      </a:r>
                      <a:r>
                        <a:rPr lang="en-US" b="0" baseline="0" dirty="0" smtClean="0">
                          <a:solidFill>
                            <a:schemeClr val="tx1"/>
                          </a:solidFill>
                        </a:rPr>
                        <a:t> (B-End User)</a:t>
                      </a:r>
                      <a:endParaRPr lang="ru-RU" b="0" baseline="0" dirty="0" smtClean="0">
                        <a:solidFill>
                          <a:schemeClr val="tx1"/>
                        </a:solidFill>
                      </a:endParaRPr>
                    </a:p>
                    <a:p>
                      <a:pPr marL="342900" indent="-342900">
                        <a:buFont typeface="+mj-lt"/>
                        <a:buAutoNum type="arabicPeriod"/>
                      </a:pPr>
                      <a:r>
                        <a:rPr lang="ru-RU" b="0" baseline="0" dirty="0" smtClean="0">
                          <a:solidFill>
                            <a:schemeClr val="tx1"/>
                          </a:solidFill>
                        </a:rPr>
                        <a:t>Санджай</a:t>
                      </a:r>
                      <a:r>
                        <a:rPr lang="en-US" b="0" baseline="0" dirty="0" smtClean="0">
                          <a:solidFill>
                            <a:schemeClr val="tx1"/>
                          </a:solidFill>
                        </a:rPr>
                        <a:t> (B-End User)</a:t>
                      </a:r>
                      <a:endParaRPr lang="ru-RU" b="0" baseline="0" dirty="0" smtClean="0">
                        <a:solidFill>
                          <a:schemeClr val="tx1"/>
                        </a:solidFill>
                      </a:endParaRPr>
                    </a:p>
                    <a:p>
                      <a:pPr marL="342900" indent="-342900">
                        <a:buFont typeface="+mj-lt"/>
                        <a:buAutoNum type="arabicPeriod"/>
                      </a:pPr>
                      <a:r>
                        <a:rPr lang="ru-RU" b="0" baseline="0" dirty="0" smtClean="0">
                          <a:solidFill>
                            <a:schemeClr val="tx1"/>
                          </a:solidFill>
                        </a:rPr>
                        <a:t>Модераторы</a:t>
                      </a:r>
                      <a:r>
                        <a:rPr lang="en-US" b="0" baseline="0" dirty="0" smtClean="0">
                          <a:solidFill>
                            <a:schemeClr val="tx1"/>
                          </a:solidFill>
                        </a:rPr>
                        <a:t> (F-End User)</a:t>
                      </a:r>
                      <a:endParaRPr lang="ru-RU" b="0" baseline="0" dirty="0" smtClean="0">
                        <a:solidFill>
                          <a:schemeClr val="tx1"/>
                        </a:solidFill>
                      </a:endParaRPr>
                    </a:p>
                    <a:p>
                      <a:pPr marL="342900" indent="-342900">
                        <a:buFont typeface="+mj-lt"/>
                        <a:buAutoNum type="arabicPeriod"/>
                      </a:pPr>
                      <a:r>
                        <a:rPr lang="ru-RU" b="0" baseline="0" dirty="0" smtClean="0">
                          <a:solidFill>
                            <a:schemeClr val="tx1"/>
                          </a:solidFill>
                        </a:rPr>
                        <a:t>Системные справочники</a:t>
                      </a:r>
                    </a:p>
                    <a:p>
                      <a:pPr marL="342900" indent="-342900">
                        <a:buFont typeface="+mj-lt"/>
                        <a:buAutoNum type="arabicPeriod"/>
                      </a:pPr>
                      <a:r>
                        <a:rPr lang="ru-RU" b="0" baseline="0" dirty="0" smtClean="0">
                          <a:solidFill>
                            <a:schemeClr val="tx1"/>
                          </a:solidFill>
                        </a:rPr>
                        <a:t>Языки (</a:t>
                      </a:r>
                      <a:r>
                        <a:rPr lang="en-US" b="0" baseline="0" dirty="0" smtClean="0">
                          <a:solidFill>
                            <a:schemeClr val="tx1"/>
                          </a:solidFill>
                        </a:rPr>
                        <a:t>User) – </a:t>
                      </a:r>
                      <a:r>
                        <a:rPr lang="ru-RU" b="0" baseline="0" dirty="0" smtClean="0">
                          <a:solidFill>
                            <a:schemeClr val="tx1"/>
                          </a:solidFill>
                        </a:rPr>
                        <a:t>Много</a:t>
                      </a:r>
                    </a:p>
                    <a:p>
                      <a:pPr marL="342900" indent="-342900">
                        <a:buFont typeface="+mj-lt"/>
                        <a:buAutoNum type="arabicPeriod"/>
                      </a:pPr>
                      <a:r>
                        <a:rPr lang="ru-RU" b="0" baseline="0" dirty="0" smtClean="0">
                          <a:solidFill>
                            <a:schemeClr val="tx1"/>
                          </a:solidFill>
                        </a:rPr>
                        <a:t>Языки (платформы) – </a:t>
                      </a:r>
                      <a:r>
                        <a:rPr lang="en-US" b="0" baseline="0" dirty="0" smtClean="0">
                          <a:solidFill>
                            <a:schemeClr val="tx1"/>
                          </a:solidFill>
                        </a:rPr>
                        <a:t>RU-EN-CN</a:t>
                      </a:r>
                      <a:endParaRPr lang="ru-RU" b="0" baseline="0" dirty="0" smtClean="0">
                        <a:solidFill>
                          <a:schemeClr val="tx1"/>
                        </a:solidFill>
                      </a:endParaRPr>
                    </a:p>
                    <a:p>
                      <a:pPr marL="342900" indent="-342900">
                        <a:buFont typeface="+mj-lt"/>
                        <a:buAutoNum type="arabicPeriod"/>
                      </a:pPr>
                      <a:r>
                        <a:rPr lang="ru-RU" b="0" baseline="0" dirty="0" smtClean="0">
                          <a:solidFill>
                            <a:schemeClr val="tx1"/>
                          </a:solidFill>
                        </a:rPr>
                        <a:t>Валюты</a:t>
                      </a:r>
                    </a:p>
                    <a:p>
                      <a:pPr marL="342900" indent="-342900">
                        <a:buFont typeface="+mj-lt"/>
                        <a:buAutoNum type="arabicPeriod"/>
                      </a:pPr>
                      <a:r>
                        <a:rPr lang="ru-RU" b="0" baseline="0" dirty="0" smtClean="0">
                          <a:solidFill>
                            <a:schemeClr val="tx1"/>
                          </a:solidFill>
                        </a:rPr>
                        <a:t>Трансфер эле-тов пользовательских в системных справочников.</a:t>
                      </a:r>
                      <a:endParaRPr lang="en-US" b="0" baseline="0" dirty="0" smtClean="0">
                        <a:solidFill>
                          <a:schemeClr val="tx1"/>
                        </a:solidFill>
                      </a:endParaRPr>
                    </a:p>
                    <a:p>
                      <a:pPr marL="342900" indent="-342900">
                        <a:buFont typeface="+mj-lt"/>
                        <a:buAutoNum type="arabicPeriod"/>
                      </a:pPr>
                      <a:endParaRPr lang="ru-RU" b="0" baseline="0" dirty="0" smtClean="0">
                        <a:solidFill>
                          <a:schemeClr val="tx1"/>
                        </a:solidFill>
                      </a:endParaRPr>
                    </a:p>
                    <a:p>
                      <a:pPr marL="342900" indent="-342900">
                        <a:buFont typeface="+mj-lt"/>
                        <a:buAutoNum type="arabicPeriod"/>
                      </a:pPr>
                      <a:endParaRPr lang="ru-RU" baseline="0" dirty="0">
                        <a:solidFill>
                          <a:schemeClr val="tx1"/>
                        </a:solidFill>
                      </a:endParaRPr>
                    </a:p>
                  </a:txBody>
                  <a:tcPr/>
                </a:tc>
                <a:tc>
                  <a:txBody>
                    <a:bodyPr/>
                    <a:lstStyle/>
                    <a:p>
                      <a:pPr marL="342900" indent="-342900">
                        <a:buAutoNum type="arabicPeriod"/>
                      </a:pPr>
                      <a:r>
                        <a:rPr lang="ru-RU" b="0" baseline="0" dirty="0" smtClean="0"/>
                        <a:t>Админ френчайса</a:t>
                      </a:r>
                      <a:r>
                        <a:rPr lang="en-US" b="0" baseline="0" dirty="0" smtClean="0"/>
                        <a:t> </a:t>
                      </a:r>
                      <a:r>
                        <a:rPr lang="ru-RU" b="0" baseline="0" dirty="0" smtClean="0"/>
                        <a:t>(</a:t>
                      </a:r>
                      <a:r>
                        <a:rPr lang="en-US" b="0" baseline="0" dirty="0" smtClean="0"/>
                        <a:t>B-End User)</a:t>
                      </a:r>
                      <a:endParaRPr lang="ru-RU" b="0" baseline="0" dirty="0" smtClean="0"/>
                    </a:p>
                    <a:p>
                      <a:pPr marL="342900" indent="-342900">
                        <a:buAutoNum type="arabicPeriod"/>
                      </a:pPr>
                      <a:r>
                        <a:rPr lang="ru-RU" b="0" baseline="0" dirty="0" smtClean="0"/>
                        <a:t>Менеджеры</a:t>
                      </a:r>
                      <a:r>
                        <a:rPr lang="en-US" b="0" baseline="0" dirty="0" smtClean="0"/>
                        <a:t> (B&amp;F-End Users)</a:t>
                      </a:r>
                    </a:p>
                    <a:p>
                      <a:pPr marL="342900" indent="-342900">
                        <a:buAutoNum type="arabicPeriod"/>
                      </a:pPr>
                      <a:r>
                        <a:rPr lang="ru-RU" b="0" baseline="0" dirty="0" smtClean="0"/>
                        <a:t>Закупщики</a:t>
                      </a:r>
                    </a:p>
                    <a:p>
                      <a:pPr marL="342900" indent="-342900">
                        <a:buAutoNum type="arabicPeriod"/>
                      </a:pPr>
                      <a:r>
                        <a:rPr lang="ru-RU" b="0" baseline="0" dirty="0" smtClean="0"/>
                        <a:t>Склад</a:t>
                      </a:r>
                    </a:p>
                    <a:p>
                      <a:pPr marL="342900" indent="-342900">
                        <a:buAutoNum type="arabicPeriod"/>
                      </a:pPr>
                      <a:r>
                        <a:rPr lang="ru-RU" b="0" baseline="0" dirty="0" smtClean="0"/>
                        <a:t>Экспедиторы</a:t>
                      </a:r>
                    </a:p>
                    <a:p>
                      <a:pPr marL="342900" indent="-342900">
                        <a:buAutoNum type="arabicPeriod"/>
                      </a:pPr>
                      <a:r>
                        <a:rPr lang="ru-RU" b="0" baseline="0" dirty="0" smtClean="0"/>
                        <a:t>Филиалы</a:t>
                      </a:r>
                    </a:p>
                    <a:p>
                      <a:pPr marL="342900" marR="0" indent="-342900" algn="l" defTabSz="914400" rtl="0" eaLnBrk="1" fontAlgn="auto" latinLnBrk="0" hangingPunct="1">
                        <a:lnSpc>
                          <a:spcPct val="100000"/>
                        </a:lnSpc>
                        <a:spcBef>
                          <a:spcPts val="0"/>
                        </a:spcBef>
                        <a:spcAft>
                          <a:spcPts val="0"/>
                        </a:spcAft>
                        <a:buClrTx/>
                        <a:buSzTx/>
                        <a:buFontTx/>
                        <a:buAutoNum type="arabicPeriod"/>
                        <a:tabLst/>
                        <a:defRPr/>
                      </a:pPr>
                      <a:r>
                        <a:rPr lang="ru-RU" b="0" baseline="0" dirty="0" smtClean="0"/>
                        <a:t>Запуск ИМ на их домене.</a:t>
                      </a:r>
                      <a:endParaRPr lang="en-US" b="0" baseline="0" dirty="0" smtClean="0"/>
                    </a:p>
                    <a:p>
                      <a:pPr marL="342900" indent="-342900">
                        <a:buAutoNum type="arabicPeriod"/>
                      </a:pPr>
                      <a:r>
                        <a:rPr lang="ru-RU" b="0" baseline="0" dirty="0" smtClean="0"/>
                        <a:t>Управление сайта / заказов</a:t>
                      </a:r>
                    </a:p>
                    <a:p>
                      <a:pPr marL="342900" indent="-342900">
                        <a:buAutoNum type="arabicPeriod"/>
                      </a:pPr>
                      <a:r>
                        <a:rPr lang="ru-RU" b="0" baseline="0" dirty="0" smtClean="0"/>
                        <a:t>Загрузка локаль спр. и прайсы</a:t>
                      </a:r>
                    </a:p>
                    <a:p>
                      <a:pPr marL="342900" indent="-342900">
                        <a:buAutoNum type="arabicPeriod"/>
                      </a:pPr>
                      <a:r>
                        <a:rPr lang="ru-RU" b="0" baseline="0" dirty="0" smtClean="0"/>
                        <a:t>Лимит добавления новых эл-тов (ЛП)</a:t>
                      </a:r>
                    </a:p>
                    <a:p>
                      <a:pPr marL="342900" indent="-342900">
                        <a:buAutoNum type="arabicPeriod"/>
                      </a:pPr>
                      <a:r>
                        <a:rPr lang="ru-RU" b="0" baseline="0" dirty="0" smtClean="0"/>
                        <a:t>Оплата за использование БД.</a:t>
                      </a:r>
                    </a:p>
                    <a:p>
                      <a:pPr marL="342900" indent="-342900">
                        <a:buAutoNum type="arabicPeriod"/>
                      </a:pPr>
                      <a:r>
                        <a:rPr lang="ru-RU" b="0" baseline="0" dirty="0" smtClean="0"/>
                        <a:t>Оплата за тех-подержку сайта.</a:t>
                      </a:r>
                    </a:p>
                    <a:p>
                      <a:pPr marL="0" indent="0">
                        <a:buNone/>
                      </a:pPr>
                      <a:endParaRPr lang="ru-RU" b="0" baseline="0" dirty="0" smtClean="0"/>
                    </a:p>
                    <a:p>
                      <a:pPr marL="342900" indent="-342900">
                        <a:buAutoNum type="arabicPeriod"/>
                      </a:pPr>
                      <a:endParaRPr lang="ru-RU" dirty="0"/>
                    </a:p>
                  </a:txBody>
                  <a:tcPr/>
                </a:tc>
                <a:tc>
                  <a:txBody>
                    <a:bodyPr/>
                    <a:lstStyle/>
                    <a:p>
                      <a:pPr marL="342900" lvl="2" indent="-342900">
                        <a:spcBef>
                          <a:spcPts val="1800"/>
                        </a:spcBef>
                        <a:buAutoNum type="arabicPeriod"/>
                      </a:pPr>
                      <a:r>
                        <a:rPr lang="ru-RU" sz="1800" b="0" kern="1200" baseline="0" dirty="0" smtClean="0">
                          <a:solidFill>
                            <a:schemeClr val="tx1"/>
                          </a:solidFill>
                          <a:latin typeface="+mn-lt"/>
                          <a:ea typeface="+mn-ea"/>
                          <a:cs typeface="+mn-cs"/>
                        </a:rPr>
                        <a:t>Не регистрационный покупатель</a:t>
                      </a:r>
                      <a:r>
                        <a:rPr lang="en-US" sz="1800" b="0" kern="1200" baseline="0" dirty="0" smtClean="0">
                          <a:solidFill>
                            <a:schemeClr val="tx1"/>
                          </a:solidFill>
                          <a:latin typeface="+mn-lt"/>
                          <a:ea typeface="+mn-ea"/>
                          <a:cs typeface="+mn-cs"/>
                        </a:rPr>
                        <a:t>.</a:t>
                      </a:r>
                      <a:endParaRPr lang="ru-RU" sz="1800" b="0" kern="1200" baseline="0" dirty="0" smtClean="0">
                        <a:solidFill>
                          <a:schemeClr val="tx1"/>
                        </a:solidFill>
                        <a:latin typeface="+mn-lt"/>
                        <a:ea typeface="+mn-ea"/>
                        <a:cs typeface="+mn-cs"/>
                      </a:endParaRPr>
                    </a:p>
                    <a:p>
                      <a:pPr marL="342900" lvl="2" indent="-342900">
                        <a:spcBef>
                          <a:spcPts val="1800"/>
                        </a:spcBef>
                        <a:buAutoNum type="arabicPeriod"/>
                      </a:pPr>
                      <a:r>
                        <a:rPr lang="ru-RU" sz="1800" b="0" kern="1200" baseline="0" dirty="0" smtClean="0">
                          <a:solidFill>
                            <a:schemeClr val="tx1"/>
                          </a:solidFill>
                          <a:latin typeface="+mn-lt"/>
                          <a:ea typeface="+mn-ea"/>
                          <a:cs typeface="+mn-cs"/>
                        </a:rPr>
                        <a:t>Регистрационный покупатель.</a:t>
                      </a:r>
                    </a:p>
                    <a:p>
                      <a:pPr marL="342900" lvl="2" indent="-342900">
                        <a:spcBef>
                          <a:spcPts val="1800"/>
                        </a:spcBef>
                        <a:buAutoNum type="arabicPeriod"/>
                      </a:pPr>
                      <a:r>
                        <a:rPr lang="ru-RU" sz="1800" b="0" kern="1200" baseline="0" dirty="0" smtClean="0">
                          <a:solidFill>
                            <a:schemeClr val="tx1"/>
                          </a:solidFill>
                          <a:latin typeface="+mn-lt"/>
                          <a:ea typeface="+mn-ea"/>
                          <a:cs typeface="+mn-cs"/>
                        </a:rPr>
                        <a:t>Оптовые покупатели.</a:t>
                      </a:r>
                    </a:p>
                    <a:p>
                      <a:pPr marL="342900" lvl="2" indent="-342900">
                        <a:spcBef>
                          <a:spcPts val="1800"/>
                        </a:spcBef>
                        <a:buAutoNum type="arabicPeriod"/>
                      </a:pPr>
                      <a:r>
                        <a:rPr lang="ru-RU" sz="1800" b="0" kern="1200" baseline="0" dirty="0" smtClean="0">
                          <a:solidFill>
                            <a:schemeClr val="tx1"/>
                          </a:solidFill>
                          <a:latin typeface="+mn-lt"/>
                          <a:ea typeface="+mn-ea"/>
                          <a:cs typeface="+mn-cs"/>
                        </a:rPr>
                        <a:t>Выбор языка и валюты по ГЕО </a:t>
                      </a:r>
                      <a:r>
                        <a:rPr lang="en-US" sz="1800" b="0" kern="1200" baseline="0" dirty="0" smtClean="0">
                          <a:solidFill>
                            <a:schemeClr val="tx1"/>
                          </a:solidFill>
                          <a:latin typeface="+mn-lt"/>
                          <a:ea typeface="+mn-ea"/>
                          <a:cs typeface="+mn-cs"/>
                        </a:rPr>
                        <a:t>IP.</a:t>
                      </a:r>
                      <a:endParaRPr lang="ru-RU" sz="1800" b="0" kern="1200" baseline="0" dirty="0">
                        <a:solidFill>
                          <a:schemeClr val="tx1"/>
                        </a:solidFill>
                        <a:latin typeface="+mn-lt"/>
                        <a:ea typeface="+mn-ea"/>
                        <a:cs typeface="+mn-cs"/>
                      </a:endParaRPr>
                    </a:p>
                  </a:txBody>
                  <a:tcPr/>
                </a:tc>
                <a:extLst>
                  <a:ext uri="{0D108BD9-81ED-4DB2-BD59-A6C34878D82A}">
                    <a16:rowId xmlns:a16="http://schemas.microsoft.com/office/drawing/2014/main" val="1803104297"/>
                  </a:ext>
                </a:extLst>
              </a:tr>
            </a:tbl>
          </a:graphicData>
        </a:graphic>
      </p:graphicFrame>
    </p:spTree>
    <p:extLst>
      <p:ext uri="{BB962C8B-B14F-4D97-AF65-F5344CB8AC3E}">
        <p14:creationId xmlns:p14="http://schemas.microsoft.com/office/powerpoint/2010/main" val="423851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3772" y="404664"/>
            <a:ext cx="10367674" cy="648072"/>
          </a:xfrm>
        </p:spPr>
        <p:txBody>
          <a:bodyPr/>
          <a:lstStyle/>
          <a:p>
            <a:r>
              <a:rPr lang="en-US" dirty="0"/>
              <a:t>Technology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05851338"/>
              </p:ext>
            </p:extLst>
          </p:nvPr>
        </p:nvGraphicFramePr>
        <p:xfrm>
          <a:off x="333375" y="1050927"/>
          <a:ext cx="11449050" cy="4898352"/>
        </p:xfrm>
        <a:graphic>
          <a:graphicData uri="http://schemas.openxmlformats.org/drawingml/2006/table">
            <a:tbl>
              <a:tblPr firstRow="1" bandRow="1">
                <a:tableStyleId>{3B4B98B0-60AC-42C2-AFA5-B58CD77FA1E5}</a:tableStyleId>
              </a:tblPr>
              <a:tblGrid>
                <a:gridCol w="3816350">
                  <a:extLst>
                    <a:ext uri="{9D8B030D-6E8A-4147-A177-3AD203B41FA5}">
                      <a16:colId xmlns:a16="http://schemas.microsoft.com/office/drawing/2014/main" val="786900798"/>
                    </a:ext>
                  </a:extLst>
                </a:gridCol>
                <a:gridCol w="3816350">
                  <a:extLst>
                    <a:ext uri="{9D8B030D-6E8A-4147-A177-3AD203B41FA5}">
                      <a16:colId xmlns:a16="http://schemas.microsoft.com/office/drawing/2014/main" val="1178484997"/>
                    </a:ext>
                  </a:extLst>
                </a:gridCol>
                <a:gridCol w="3816350">
                  <a:extLst>
                    <a:ext uri="{9D8B030D-6E8A-4147-A177-3AD203B41FA5}">
                      <a16:colId xmlns:a16="http://schemas.microsoft.com/office/drawing/2014/main" val="3700274701"/>
                    </a:ext>
                  </a:extLst>
                </a:gridCol>
              </a:tblGrid>
              <a:tr h="612294">
                <a:tc>
                  <a:txBody>
                    <a:bodyPr/>
                    <a:lstStyle/>
                    <a:p>
                      <a:r>
                        <a:rPr lang="en-US" dirty="0" smtClean="0"/>
                        <a:t>Tool</a:t>
                      </a:r>
                      <a:endParaRPr lang="ru-RU" dirty="0"/>
                    </a:p>
                  </a:txBody>
                  <a:tcPr/>
                </a:tc>
                <a:tc>
                  <a:txBody>
                    <a:bodyPr/>
                    <a:lstStyle/>
                    <a:p>
                      <a:r>
                        <a:rPr lang="en-US" dirty="0" smtClean="0"/>
                        <a:t>Benefit</a:t>
                      </a:r>
                      <a:endParaRPr lang="ru-RU" dirty="0"/>
                    </a:p>
                  </a:txBody>
                  <a:tcPr/>
                </a:tc>
                <a:tc>
                  <a:txBody>
                    <a:bodyPr/>
                    <a:lstStyle/>
                    <a:p>
                      <a:r>
                        <a:rPr lang="en-US" dirty="0" smtClean="0"/>
                        <a:t>Drawbacks</a:t>
                      </a:r>
                      <a:endParaRPr lang="ru-RU" dirty="0"/>
                    </a:p>
                  </a:txBody>
                  <a:tcPr/>
                </a:tc>
                <a:extLst>
                  <a:ext uri="{0D108BD9-81ED-4DB2-BD59-A6C34878D82A}">
                    <a16:rowId xmlns:a16="http://schemas.microsoft.com/office/drawing/2014/main" val="2075924095"/>
                  </a:ext>
                </a:extLst>
              </a:tr>
              <a:tr h="612294">
                <a:tc>
                  <a:txBody>
                    <a:bodyPr/>
                    <a:lstStyle/>
                    <a:p>
                      <a:r>
                        <a:rPr lang="en-US" dirty="0" smtClean="0"/>
                        <a:t>Vue.js 2.0</a:t>
                      </a:r>
                      <a:r>
                        <a:rPr lang="en-US" baseline="0" dirty="0" smtClean="0"/>
                        <a:t> (Java Script)</a:t>
                      </a:r>
                      <a:endParaRPr lang="ru-RU" dirty="0"/>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4068458899"/>
                  </a:ext>
                </a:extLst>
              </a:tr>
              <a:tr h="6122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1880626046"/>
                  </a:ext>
                </a:extLst>
              </a:tr>
              <a:tr h="6122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Nuxt.js + </a:t>
                      </a:r>
                      <a:r>
                        <a:rPr lang="en-US" sz="1800" dirty="0" err="1" smtClean="0"/>
                        <a:t>vuetify</a:t>
                      </a:r>
                      <a:endParaRPr lang="en-US" sz="1800" dirty="0" smtClean="0"/>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2191099734"/>
                  </a:ext>
                </a:extLst>
              </a:tr>
              <a:tr h="6122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PHP</a:t>
                      </a:r>
                    </a:p>
                  </a:txBody>
                  <a:tcPr/>
                </a:tc>
                <a:tc>
                  <a:txBody>
                    <a:bodyPr/>
                    <a:lstStyle/>
                    <a:p>
                      <a:endParaRPr lang="ru-RU" dirty="0"/>
                    </a:p>
                  </a:txBody>
                  <a:tcPr/>
                </a:tc>
                <a:tc>
                  <a:txBody>
                    <a:bodyPr/>
                    <a:lstStyle/>
                    <a:p>
                      <a:endParaRPr lang="ru-RU"/>
                    </a:p>
                  </a:txBody>
                  <a:tcPr/>
                </a:tc>
                <a:extLst>
                  <a:ext uri="{0D108BD9-81ED-4DB2-BD59-A6C34878D82A}">
                    <a16:rowId xmlns:a16="http://schemas.microsoft.com/office/drawing/2014/main" val="2630836897"/>
                  </a:ext>
                </a:extLst>
              </a:tr>
              <a:tr h="6122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My SQL and/or MongoDB</a:t>
                      </a:r>
                    </a:p>
                  </a:txBody>
                  <a:tcPr/>
                </a:tc>
                <a:tc>
                  <a:txBody>
                    <a:bodyPr/>
                    <a:lstStyle/>
                    <a:p>
                      <a:endParaRPr lang="ru-RU" dirty="0"/>
                    </a:p>
                  </a:txBody>
                  <a:tcPr/>
                </a:tc>
                <a:tc>
                  <a:txBody>
                    <a:bodyPr/>
                    <a:lstStyle/>
                    <a:p>
                      <a:endParaRPr lang="ru-RU"/>
                    </a:p>
                  </a:txBody>
                  <a:tcPr/>
                </a:tc>
                <a:extLst>
                  <a:ext uri="{0D108BD9-81ED-4DB2-BD59-A6C34878D82A}">
                    <a16:rowId xmlns:a16="http://schemas.microsoft.com/office/drawing/2014/main" val="1594484407"/>
                  </a:ext>
                </a:extLst>
              </a:tr>
              <a:tr h="612294">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Web Server – IIS (Kestrel)</a:t>
                      </a:r>
                      <a:endParaRPr lang="ru-RU" sz="1600" kern="1200" dirty="0" smtClean="0">
                        <a:solidFill>
                          <a:schemeClr val="tx1"/>
                        </a:solidFill>
                        <a:effectLst/>
                        <a:latin typeface="+mn-lt"/>
                        <a:ea typeface="+mn-ea"/>
                        <a:cs typeface="+mn-cs"/>
                      </a:endParaRPr>
                    </a:p>
                  </a:txBody>
                  <a:tcPr/>
                </a:tc>
                <a:tc>
                  <a:txBody>
                    <a:bodyPr/>
                    <a:lstStyle/>
                    <a:p>
                      <a:endParaRPr lang="ru-RU"/>
                    </a:p>
                  </a:txBody>
                  <a:tcPr/>
                </a:tc>
                <a:tc>
                  <a:txBody>
                    <a:bodyPr/>
                    <a:lstStyle/>
                    <a:p>
                      <a:endParaRPr lang="ru-RU"/>
                    </a:p>
                  </a:txBody>
                  <a:tcPr/>
                </a:tc>
                <a:extLst>
                  <a:ext uri="{0D108BD9-81ED-4DB2-BD59-A6C34878D82A}">
                    <a16:rowId xmlns:a16="http://schemas.microsoft.com/office/drawing/2014/main" val="1433842603"/>
                  </a:ext>
                </a:extLst>
              </a:tr>
              <a:tr h="612294">
                <a:tc>
                  <a:txBody>
                    <a:bodyPr/>
                    <a:lstStyle/>
                    <a:p>
                      <a:endParaRPr lang="ru-RU"/>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1012744568"/>
                  </a:ext>
                </a:extLst>
              </a:tr>
            </a:tbl>
          </a:graphicData>
        </a:graphic>
      </p:graphicFrame>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5780" y="609600"/>
            <a:ext cx="10260634" cy="515144"/>
          </a:xfrm>
        </p:spPr>
        <p:txBody>
          <a:bodyPr>
            <a:normAutofit fontScale="90000"/>
          </a:bodyPr>
          <a:lstStyle/>
          <a:p>
            <a:r>
              <a:rPr lang="ru-RU" dirty="0"/>
              <a:t>Справочники--Данные проекта (</a:t>
            </a:r>
            <a:r>
              <a:rPr lang="en-US" dirty="0"/>
              <a:t>Features)</a:t>
            </a:r>
          </a:p>
        </p:txBody>
      </p:sp>
      <p:sp>
        <p:nvSpPr>
          <p:cNvPr id="2" name="Content Placeholder 1"/>
          <p:cNvSpPr>
            <a:spLocks noGrp="1"/>
          </p:cNvSpPr>
          <p:nvPr>
            <p:ph idx="1"/>
          </p:nvPr>
        </p:nvSpPr>
        <p:spPr>
          <a:xfrm>
            <a:off x="402338" y="1229735"/>
            <a:ext cx="10516609" cy="5079585"/>
          </a:xfrm>
        </p:spPr>
        <p:txBody>
          <a:bodyPr>
            <a:normAutofit fontScale="25000" lnSpcReduction="20000"/>
          </a:bodyPr>
          <a:lstStyle/>
          <a:p>
            <a:pPr marL="274320" lvl="2" indent="-274320">
              <a:spcBef>
                <a:spcPts val="1800"/>
              </a:spcBef>
            </a:pPr>
            <a:r>
              <a:rPr lang="ru-RU" sz="9600" dirty="0"/>
              <a:t>Языки.</a:t>
            </a:r>
          </a:p>
          <a:p>
            <a:pPr marL="274320" lvl="2" indent="-274320">
              <a:spcBef>
                <a:spcPts val="1800"/>
              </a:spcBef>
            </a:pPr>
            <a:r>
              <a:rPr lang="ru-RU" sz="9600" dirty="0" smtClean="0"/>
              <a:t>Категория / под категорий товаров. </a:t>
            </a:r>
          </a:p>
          <a:p>
            <a:pPr marL="274320" lvl="2" indent="-274320">
              <a:spcBef>
                <a:spcPts val="1800"/>
              </a:spcBef>
            </a:pPr>
            <a:r>
              <a:rPr lang="en-US" sz="9600" dirty="0" smtClean="0"/>
              <a:t>Category </a:t>
            </a:r>
            <a:r>
              <a:rPr lang="en-US" sz="9600" dirty="0"/>
              <a:t>- Sub category - Product </a:t>
            </a:r>
            <a:r>
              <a:rPr lang="en-US" sz="9600" dirty="0" smtClean="0"/>
              <a:t>Segment +++ </a:t>
            </a:r>
            <a:r>
              <a:rPr lang="en-US" sz="9600" dirty="0"/>
              <a:t>- Product </a:t>
            </a:r>
            <a:r>
              <a:rPr lang="en-US" sz="9600" dirty="0" smtClean="0"/>
              <a:t>Lines </a:t>
            </a:r>
            <a:r>
              <a:rPr lang="en-US" sz="9600" dirty="0"/>
              <a:t>- Product Groups</a:t>
            </a:r>
          </a:p>
          <a:p>
            <a:pPr marL="274320" lvl="2" indent="-274320">
              <a:spcBef>
                <a:spcPts val="1800"/>
              </a:spcBef>
            </a:pPr>
            <a:r>
              <a:rPr lang="ru-RU" sz="9600" dirty="0" smtClean="0"/>
              <a:t>Пример - </a:t>
            </a:r>
            <a:r>
              <a:rPr lang="en-US" sz="9600" dirty="0" smtClean="0"/>
              <a:t>Auto </a:t>
            </a:r>
            <a:r>
              <a:rPr lang="en-US" sz="9600" dirty="0"/>
              <a:t>Transport - Automobiles &amp; Motorcycles --Transmission -- Automatic Transmission </a:t>
            </a:r>
            <a:r>
              <a:rPr lang="ru-RU" sz="9600" dirty="0"/>
              <a:t>или МКПП или Вариаторы или  гидротрансформаты -- </a:t>
            </a:r>
            <a:r>
              <a:rPr lang="en-US" sz="9600" dirty="0"/>
              <a:t>Overhaul Kits</a:t>
            </a:r>
            <a:endParaRPr lang="ru-RU" sz="9600" dirty="0"/>
          </a:p>
          <a:p>
            <a:pPr marL="274320" lvl="2" indent="-274320">
              <a:spcBef>
                <a:spcPts val="1800"/>
              </a:spcBef>
            </a:pPr>
            <a:r>
              <a:rPr lang="ru-RU" sz="9600" dirty="0" smtClean="0"/>
              <a:t>Валюты </a:t>
            </a:r>
            <a:r>
              <a:rPr lang="ru-RU" sz="9600" dirty="0"/>
              <a:t>(Код / символ / страны / округления</a:t>
            </a:r>
            <a:r>
              <a:rPr lang="ru-RU" sz="9600" dirty="0" smtClean="0"/>
              <a:t>) </a:t>
            </a:r>
            <a:r>
              <a:rPr lang="en-US" sz="9600" dirty="0" smtClean="0"/>
              <a:t>EX RATE + </a:t>
            </a:r>
            <a:r>
              <a:rPr lang="ru-RU" sz="9600" dirty="0" smtClean="0"/>
              <a:t>коэффицент.</a:t>
            </a:r>
            <a:endParaRPr lang="ru-RU" sz="9600" dirty="0"/>
          </a:p>
          <a:p>
            <a:pPr marL="274320" lvl="2" indent="-274320">
              <a:spcBef>
                <a:spcPts val="1800"/>
              </a:spcBef>
            </a:pPr>
            <a:r>
              <a:rPr lang="ru-RU" sz="9600" dirty="0" smtClean="0"/>
              <a:t>Страны </a:t>
            </a:r>
            <a:r>
              <a:rPr lang="ru-RU" sz="9600" dirty="0"/>
              <a:t>(код / флаг / язык / валюта / города / код телефона</a:t>
            </a:r>
            <a:r>
              <a:rPr lang="ru-RU" sz="9600" dirty="0" smtClean="0"/>
              <a:t>).</a:t>
            </a:r>
            <a:r>
              <a:rPr lang="ru-RU" sz="9600" dirty="0"/>
              <a:t> </a:t>
            </a:r>
            <a:endParaRPr lang="ru-RU" sz="9600" dirty="0" smtClean="0"/>
          </a:p>
          <a:p>
            <a:pPr marL="274320" lvl="2" indent="-274320">
              <a:spcBef>
                <a:spcPts val="1800"/>
              </a:spcBef>
            </a:pPr>
            <a:r>
              <a:rPr lang="ru-RU" sz="9600" dirty="0" smtClean="0"/>
              <a:t>Города </a:t>
            </a:r>
            <a:r>
              <a:rPr lang="ru-RU" sz="9600" dirty="0"/>
              <a:t>(коды / коды аэропортов / коды ЖД / коды портов / почтовые индекс</a:t>
            </a:r>
            <a:r>
              <a:rPr lang="ru-RU" sz="9600" dirty="0" smtClean="0"/>
              <a:t>).</a:t>
            </a:r>
            <a:endParaRPr lang="ru-RU" sz="9600" dirty="0"/>
          </a:p>
          <a:p>
            <a:pPr marL="274320" lvl="2" indent="-274320">
              <a:spcBef>
                <a:spcPts val="1800"/>
              </a:spcBef>
            </a:pPr>
            <a:r>
              <a:rPr lang="ru-RU" sz="9600" dirty="0" smtClean="0"/>
              <a:t>Бренды (марка / каталог / качество / материал / термин (</a:t>
            </a:r>
            <a:r>
              <a:rPr lang="en-US" sz="9600" dirty="0" smtClean="0"/>
              <a:t>OEM)</a:t>
            </a:r>
            <a:r>
              <a:rPr lang="ru-RU" sz="9600" dirty="0" smtClean="0"/>
              <a:t> </a:t>
            </a:r>
            <a:endParaRPr lang="ru-RU" sz="9600" dirty="0"/>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04400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5780" y="609600"/>
            <a:ext cx="10260634" cy="515144"/>
          </a:xfrm>
        </p:spPr>
        <p:txBody>
          <a:bodyPr>
            <a:normAutofit fontScale="90000"/>
          </a:bodyPr>
          <a:lstStyle/>
          <a:p>
            <a:r>
              <a:rPr lang="ru-RU" dirty="0"/>
              <a:t>Справочники--Данные проекта (</a:t>
            </a:r>
            <a:r>
              <a:rPr lang="en-US" dirty="0"/>
              <a:t>Features)</a:t>
            </a:r>
          </a:p>
        </p:txBody>
      </p:sp>
      <p:sp>
        <p:nvSpPr>
          <p:cNvPr id="2" name="Content Placeholder 1"/>
          <p:cNvSpPr>
            <a:spLocks noGrp="1"/>
          </p:cNvSpPr>
          <p:nvPr>
            <p:ph idx="1"/>
          </p:nvPr>
        </p:nvSpPr>
        <p:spPr>
          <a:xfrm>
            <a:off x="402339" y="1229735"/>
            <a:ext cx="10228577" cy="5007577"/>
          </a:xfrm>
        </p:spPr>
        <p:txBody>
          <a:bodyPr>
            <a:normAutofit/>
          </a:bodyPr>
          <a:lstStyle/>
          <a:p>
            <a:pPr marL="274320" lvl="2" indent="-274320">
              <a:spcBef>
                <a:spcPts val="1800"/>
              </a:spcBef>
            </a:pPr>
            <a:r>
              <a:rPr lang="ru-RU" sz="2400" dirty="0" smtClean="0"/>
              <a:t>Пользователи</a:t>
            </a:r>
            <a:endParaRPr lang="ru-RU" sz="2400" dirty="0"/>
          </a:p>
          <a:p>
            <a:pPr marL="274320" lvl="2" indent="-274320">
              <a:spcBef>
                <a:spcPts val="1800"/>
              </a:spcBef>
            </a:pPr>
            <a:r>
              <a:rPr lang="ru-RU" sz="2400" dirty="0"/>
              <a:t>Контрагенты (</a:t>
            </a:r>
            <a:r>
              <a:rPr lang="ru-RU" sz="2400" dirty="0" smtClean="0"/>
              <a:t>покупатели / поставщики)</a:t>
            </a:r>
          </a:p>
          <a:p>
            <a:pPr marL="274320" lvl="2" indent="-274320">
              <a:spcBef>
                <a:spcPts val="1800"/>
              </a:spcBef>
            </a:pPr>
            <a:r>
              <a:rPr lang="ru-RU" sz="2400" dirty="0"/>
              <a:t>Применения </a:t>
            </a:r>
            <a:endParaRPr lang="ru-RU" sz="2400" dirty="0" smtClean="0"/>
          </a:p>
          <a:p>
            <a:pPr marL="274320" lvl="2" indent="-274320">
              <a:spcBef>
                <a:spcPts val="1800"/>
              </a:spcBef>
            </a:pPr>
            <a:r>
              <a:rPr lang="ru-RU" sz="2400" dirty="0" smtClean="0"/>
              <a:t>Объекты применения (Авто модели)</a:t>
            </a:r>
            <a:endParaRPr lang="ru-RU" sz="2400" dirty="0"/>
          </a:p>
          <a:p>
            <a:pPr marL="274320" lvl="2" indent="-274320">
              <a:spcBef>
                <a:spcPts val="1800"/>
              </a:spcBef>
            </a:pPr>
            <a:r>
              <a:rPr lang="ru-RU" sz="2400" dirty="0" smtClean="0"/>
              <a:t>Статусы элементов справочников (</a:t>
            </a:r>
            <a:r>
              <a:rPr lang="en-US" sz="2400" dirty="0" smtClean="0"/>
              <a:t>Active, Disable) </a:t>
            </a:r>
            <a:endParaRPr lang="ru-RU" sz="2400" dirty="0" smtClean="0"/>
          </a:p>
          <a:p>
            <a:pPr marL="274320" lvl="2" indent="-274320">
              <a:spcBef>
                <a:spcPts val="1800"/>
              </a:spcBef>
            </a:pPr>
            <a:r>
              <a:rPr lang="ru-RU" sz="2400" dirty="0" smtClean="0"/>
              <a:t>Условия </a:t>
            </a:r>
            <a:r>
              <a:rPr lang="ru-RU" sz="2400" dirty="0"/>
              <a:t>поставки (Склад / </a:t>
            </a:r>
            <a:r>
              <a:rPr lang="en-US" sz="2400" dirty="0"/>
              <a:t>CIP</a:t>
            </a:r>
            <a:r>
              <a:rPr lang="ru-RU" sz="2400" dirty="0"/>
              <a:t> / </a:t>
            </a:r>
            <a:r>
              <a:rPr lang="en-US" sz="2400" dirty="0"/>
              <a:t>CIF</a:t>
            </a:r>
            <a:r>
              <a:rPr lang="ru-RU" sz="2400" dirty="0"/>
              <a:t> / </a:t>
            </a:r>
            <a:r>
              <a:rPr lang="en-US" sz="2400" dirty="0"/>
              <a:t>DDU</a:t>
            </a:r>
            <a:r>
              <a:rPr lang="ru-RU" sz="2400" dirty="0"/>
              <a:t> / </a:t>
            </a:r>
            <a:r>
              <a:rPr lang="en-US" sz="2400" dirty="0"/>
              <a:t>DDP</a:t>
            </a:r>
            <a:r>
              <a:rPr lang="ru-RU" sz="2400" dirty="0"/>
              <a:t> / </a:t>
            </a:r>
            <a:r>
              <a:rPr lang="en-US" sz="2400" dirty="0"/>
              <a:t>FOB</a:t>
            </a:r>
            <a:r>
              <a:rPr lang="ru-RU" sz="2400" dirty="0" smtClean="0"/>
              <a:t>)</a:t>
            </a:r>
          </a:p>
          <a:p>
            <a:pPr marL="274320" lvl="2" indent="-274320">
              <a:spcBef>
                <a:spcPts val="1800"/>
              </a:spcBef>
            </a:pPr>
            <a:r>
              <a:rPr lang="en-US" sz="2400" dirty="0" err="1" smtClean="0"/>
              <a:t>BarCodes</a:t>
            </a:r>
            <a:r>
              <a:rPr lang="en-US" sz="2400" dirty="0" smtClean="0"/>
              <a:t> </a:t>
            </a:r>
            <a:r>
              <a:rPr lang="ru-RU" sz="2400" dirty="0" smtClean="0"/>
              <a:t>штрих коды (элементов справочников / форм) +++</a:t>
            </a:r>
            <a:endParaRPr lang="ru-RU" sz="2400" dirty="0"/>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4111478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2215</TotalTime>
  <Words>3042</Words>
  <Application>Microsoft Office PowerPoint</Application>
  <PresentationFormat>Custom</PresentationFormat>
  <Paragraphs>808</Paragraphs>
  <Slides>56</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ＭＳ ゴシック</vt:lpstr>
      <vt:lpstr>Arial</vt:lpstr>
      <vt:lpstr>Calibri</vt:lpstr>
      <vt:lpstr>Wingdings</vt:lpstr>
      <vt:lpstr>Project planning overview presentation</vt:lpstr>
      <vt:lpstr>yatOyat Project Overview</vt:lpstr>
      <vt:lpstr>Цель и задачи проекта (Project Goals)</vt:lpstr>
      <vt:lpstr>Цель и задачи проекта (Project Goals)</vt:lpstr>
      <vt:lpstr>Цель и задачи проекта (Project Goals)</vt:lpstr>
      <vt:lpstr>Участники (Stakeholders)</vt:lpstr>
      <vt:lpstr>Уровени проекта – project levels</vt:lpstr>
      <vt:lpstr>Technology</vt:lpstr>
      <vt:lpstr>Справочники--Данные проекта (Features)</vt:lpstr>
      <vt:lpstr>Справочники--Данные проекта (Features)</vt:lpstr>
      <vt:lpstr>Справочники--Данные проекта (Features)</vt:lpstr>
      <vt:lpstr>Формат (общий) управления справочников</vt:lpstr>
      <vt:lpstr>Формат управления справочников – Элементы - 01</vt:lpstr>
      <vt:lpstr>Формат управления справочников – Элементы - 02</vt:lpstr>
      <vt:lpstr>Формат управления справочников – Элементы - 03</vt:lpstr>
      <vt:lpstr>Формат управления справочников – Issue</vt:lpstr>
      <vt:lpstr>Формат управления справочников – Issue +++</vt:lpstr>
      <vt:lpstr>Формат управления справочников – Issue</vt:lpstr>
      <vt:lpstr>Формат (общий) создания элемента  Основной (TAB1) +++</vt:lpstr>
      <vt:lpstr>Формат (общий) создания элемента справочников - 01</vt:lpstr>
      <vt:lpstr>Формат (общий) создания элемента справочников - 02</vt:lpstr>
      <vt:lpstr>Формат (общий) создания элемента  Основной (TAB1) +++</vt:lpstr>
      <vt:lpstr>Формат (общий) создания элемента [Свойства элемента - TAB-2]</vt:lpstr>
      <vt:lpstr>Формат (общий) создания элемента [Медиа / Visuals / Мультимедиа TAB-4 +++]</vt:lpstr>
      <vt:lpstr>Формат загрузки справочников (общий)</vt:lpstr>
      <vt:lpstr>Правила и инструкций ЗАГРУЗКИ ФАЙЛА</vt:lpstr>
      <vt:lpstr>Формат загрузки справочников – Issue</vt:lpstr>
      <vt:lpstr>Языки (Users) – справочник – Атрибуты</vt:lpstr>
      <vt:lpstr>Языки (Users) - Формат управления справочника</vt:lpstr>
      <vt:lpstr>Языки (Users) -- Формат Add/Edit элемента справочника</vt:lpstr>
      <vt:lpstr>Языки (Users) – управление справочника – Real View</vt:lpstr>
      <vt:lpstr>Языки (Users) – справочник – Add/Edit – Real View</vt:lpstr>
      <vt:lpstr>Языки (Users) – справочник – Issue</vt:lpstr>
      <vt:lpstr>Страны (Countries) – справочник – Атрибуты</vt:lpstr>
      <vt:lpstr>Страны (Countries) - Формат управления</vt:lpstr>
      <vt:lpstr>Страны (Countries) -- Формат Add/Edit элемента справочника</vt:lpstr>
      <vt:lpstr>Страны (Countries) - Формат управления – Real View</vt:lpstr>
      <vt:lpstr>Страны (Countries) – Add / Edit элемента – Real View</vt:lpstr>
      <vt:lpstr> Страны справочник – Issue</vt:lpstr>
      <vt:lpstr>Валюты (Currencies) – справочник – Атрибуты</vt:lpstr>
      <vt:lpstr>Валюты (Currencies) - Формат управления</vt:lpstr>
      <vt:lpstr>Валюты (Currencies) - Формат Add/Edit элемента справочника</vt:lpstr>
      <vt:lpstr>Валюты (Currencies) – Формат управления – Real View</vt:lpstr>
      <vt:lpstr>Валюты (Currencies) – Issues</vt:lpstr>
      <vt:lpstr>Категория продукций спр – форма упр.</vt:lpstr>
      <vt:lpstr>Категория продукций (обл бизнеса) – форма упр. Add/Edit элемента спр</vt:lpstr>
      <vt:lpstr>Категория продукций – Пример</vt:lpstr>
      <vt:lpstr>Запрос на изменение Change Request </vt:lpstr>
      <vt:lpstr>Запрос на изменение Change Request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Sanjay Sharma</dc:creator>
  <cp:lastModifiedBy>Sanjay Sharma</cp:lastModifiedBy>
  <cp:revision>288</cp:revision>
  <dcterms:created xsi:type="dcterms:W3CDTF">2018-08-29T19:54:37Z</dcterms:created>
  <dcterms:modified xsi:type="dcterms:W3CDTF">2018-11-08T10:57:31Z</dcterms:modified>
</cp:coreProperties>
</file>