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1" r:id="rId4"/>
    <p:sldId id="258" r:id="rId5"/>
    <p:sldId id="259" r:id="rId6"/>
    <p:sldId id="282" r:id="rId7"/>
    <p:sldId id="260" r:id="rId8"/>
    <p:sldId id="261" r:id="rId9"/>
    <p:sldId id="285" r:id="rId10"/>
    <p:sldId id="283" r:id="rId11"/>
    <p:sldId id="284" r:id="rId12"/>
    <p:sldId id="265" r:id="rId13"/>
    <p:sldId id="262" r:id="rId14"/>
    <p:sldId id="263" r:id="rId15"/>
    <p:sldId id="264" r:id="rId16"/>
    <p:sldId id="266" r:id="rId17"/>
    <p:sldId id="267" r:id="rId18"/>
    <p:sldId id="268" r:id="rId19"/>
    <p:sldId id="269" r:id="rId20"/>
    <p:sldId id="270" r:id="rId21"/>
    <p:sldId id="286" r:id="rId22"/>
    <p:sldId id="271" r:id="rId23"/>
    <p:sldId id="289" r:id="rId24"/>
    <p:sldId id="272" r:id="rId25"/>
    <p:sldId id="287" r:id="rId26"/>
    <p:sldId id="288" r:id="rId27"/>
    <p:sldId id="273" r:id="rId28"/>
    <p:sldId id="274" r:id="rId29"/>
    <p:sldId id="275" r:id="rId30"/>
    <p:sldId id="276" r:id="rId31"/>
    <p:sldId id="277" r:id="rId32"/>
    <p:sldId id="279" r:id="rId3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94720"/>
  </p:normalViewPr>
  <p:slideViewPr>
    <p:cSldViewPr snapToGrid="0">
      <p:cViewPr varScale="1">
        <p:scale>
          <a:sx n="105" d="100"/>
          <a:sy n="105" d="100"/>
        </p:scale>
        <p:origin x="5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022C3-2EE5-5153-63D7-7AAA2DAF22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S_tradnl"/>
          </a:p>
        </p:txBody>
      </p:sp>
      <p:sp>
        <p:nvSpPr>
          <p:cNvPr id="3" name="Subtítulo 2">
            <a:extLst>
              <a:ext uri="{FF2B5EF4-FFF2-40B4-BE49-F238E27FC236}">
                <a16:creationId xmlns:a16="http://schemas.microsoft.com/office/drawing/2014/main" id="{02F48D15-BCC3-09F9-DF5A-76AFAD432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a:extLst>
              <a:ext uri="{FF2B5EF4-FFF2-40B4-BE49-F238E27FC236}">
                <a16:creationId xmlns:a16="http://schemas.microsoft.com/office/drawing/2014/main" id="{EA23F4BD-A1E6-D3F9-E8C3-A38195CF1B1A}"/>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5" name="Marcador de pie de página 4">
            <a:extLst>
              <a:ext uri="{FF2B5EF4-FFF2-40B4-BE49-F238E27FC236}">
                <a16:creationId xmlns:a16="http://schemas.microsoft.com/office/drawing/2014/main" id="{31DA32F8-92DA-B9ED-747A-11CAD69258EE}"/>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24A3ACC-762F-C685-1D64-EBCC5A345754}"/>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78119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E21200-C340-60FE-408A-A2F74A0C975A}"/>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AA7F0C3F-2FBC-52C6-4D59-8DB24548DC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90A2D699-A76C-E4DE-BB62-E56C5A78844C}"/>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5" name="Marcador de pie de página 4">
            <a:extLst>
              <a:ext uri="{FF2B5EF4-FFF2-40B4-BE49-F238E27FC236}">
                <a16:creationId xmlns:a16="http://schemas.microsoft.com/office/drawing/2014/main" id="{40DEB12C-F461-CA5D-27EB-38839993F6AF}"/>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11ECE586-532A-6057-5D72-A2E284F3CB84}"/>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036129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8789AA2-74D3-2C71-DA84-2618E495339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S_tradnl"/>
          </a:p>
        </p:txBody>
      </p:sp>
      <p:sp>
        <p:nvSpPr>
          <p:cNvPr id="3" name="Marcador de texto vertical 2">
            <a:extLst>
              <a:ext uri="{FF2B5EF4-FFF2-40B4-BE49-F238E27FC236}">
                <a16:creationId xmlns:a16="http://schemas.microsoft.com/office/drawing/2014/main" id="{994CBDA2-52D4-A9EB-CACB-35AC77F16AB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4DEDC9CB-B782-A503-2124-6C8612788BE4}"/>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5" name="Marcador de pie de página 4">
            <a:extLst>
              <a:ext uri="{FF2B5EF4-FFF2-40B4-BE49-F238E27FC236}">
                <a16:creationId xmlns:a16="http://schemas.microsoft.com/office/drawing/2014/main" id="{DAECC99B-8CD2-7FE5-6F6A-A90A0B67ACEC}"/>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C6DA9CE-F2A5-D19C-FAC5-C9060BBB21FE}"/>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64898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17D04-8E74-4F05-E869-4926905B8149}"/>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8B4D531C-5071-6111-E50C-1D21D62CF9B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A1A0D0B9-37D2-A483-5999-32AEB4833815}"/>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5" name="Marcador de pie de página 4">
            <a:extLst>
              <a:ext uri="{FF2B5EF4-FFF2-40B4-BE49-F238E27FC236}">
                <a16:creationId xmlns:a16="http://schemas.microsoft.com/office/drawing/2014/main" id="{0860EB90-0517-A310-1C40-AC3858BC03E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59D0905-ABC2-8AE6-8C56-17A153849510}"/>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547179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63C10-C39B-46E8-BAB6-CC032A85D79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C157C0A5-F05D-9175-2B80-095AF9BCD8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B4828CE-970C-F3D0-CE3F-1F27C855C7B4}"/>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5" name="Marcador de pie de página 4">
            <a:extLst>
              <a:ext uri="{FF2B5EF4-FFF2-40B4-BE49-F238E27FC236}">
                <a16:creationId xmlns:a16="http://schemas.microsoft.com/office/drawing/2014/main" id="{1E799EAF-0D2E-02AC-5003-B858C35AD6D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5E2A87C-2212-FC96-ED2A-257AB8CF09A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4200734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EE68F-AA8B-C0C5-BB0E-5F765F9807EC}"/>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4841A108-F261-2EE5-C227-EBA437E32A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a:extLst>
              <a:ext uri="{FF2B5EF4-FFF2-40B4-BE49-F238E27FC236}">
                <a16:creationId xmlns:a16="http://schemas.microsoft.com/office/drawing/2014/main" id="{0279F57D-3333-BFD6-D21D-D76E2B9F5B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a:extLst>
              <a:ext uri="{FF2B5EF4-FFF2-40B4-BE49-F238E27FC236}">
                <a16:creationId xmlns:a16="http://schemas.microsoft.com/office/drawing/2014/main" id="{E9773D83-3022-8AF2-F013-5B8E9C80A887}"/>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6" name="Marcador de pie de página 5">
            <a:extLst>
              <a:ext uri="{FF2B5EF4-FFF2-40B4-BE49-F238E27FC236}">
                <a16:creationId xmlns:a16="http://schemas.microsoft.com/office/drawing/2014/main" id="{DEA2460B-F8DE-67D2-C586-FFF66A0B33D5}"/>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9B2F9387-221B-8ADD-993F-72EC1AC327E6}"/>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82945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FE82C-D81C-A64E-4606-D100DFEDD4D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A02B31BB-A1B2-7C34-AFD4-D452FA1F2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3C0504A-B187-4076-32D2-4555BAE3EE1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a:extLst>
              <a:ext uri="{FF2B5EF4-FFF2-40B4-BE49-F238E27FC236}">
                <a16:creationId xmlns:a16="http://schemas.microsoft.com/office/drawing/2014/main" id="{276AB9A9-D64E-9739-0C67-08CA8937CB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ECF27E1-26D4-2AB0-006B-A77C7F87D47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a:extLst>
              <a:ext uri="{FF2B5EF4-FFF2-40B4-BE49-F238E27FC236}">
                <a16:creationId xmlns:a16="http://schemas.microsoft.com/office/drawing/2014/main" id="{49577A28-E95A-2160-A4E6-D89C355A4B37}"/>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8" name="Marcador de pie de página 7">
            <a:extLst>
              <a:ext uri="{FF2B5EF4-FFF2-40B4-BE49-F238E27FC236}">
                <a16:creationId xmlns:a16="http://schemas.microsoft.com/office/drawing/2014/main" id="{756D11CE-55D2-1F58-7ABE-B76EEE19DCF3}"/>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A5A2872B-B420-1253-59E2-82EFF0477EA8}"/>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63539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F4720-0829-8FB3-BD72-83FD340ACAB8}"/>
              </a:ext>
            </a:extLst>
          </p:cNvPr>
          <p:cNvSpPr>
            <a:spLocks noGrp="1"/>
          </p:cNvSpPr>
          <p:nvPr>
            <p:ph type="title"/>
          </p:nvPr>
        </p:nvSpPr>
        <p:spPr/>
        <p:txBody>
          <a:bodyPr/>
          <a:lstStyle/>
          <a:p>
            <a:r>
              <a:rPr lang="es-ES"/>
              <a:t>Haga clic para modificar el estilo de título del patrón</a:t>
            </a:r>
            <a:endParaRPr lang="es-ES_tradnl"/>
          </a:p>
        </p:txBody>
      </p:sp>
      <p:sp>
        <p:nvSpPr>
          <p:cNvPr id="3" name="Marcador de fecha 2">
            <a:extLst>
              <a:ext uri="{FF2B5EF4-FFF2-40B4-BE49-F238E27FC236}">
                <a16:creationId xmlns:a16="http://schemas.microsoft.com/office/drawing/2014/main" id="{EF6A1A20-326B-BD39-7602-EF162553942E}"/>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4" name="Marcador de pie de página 3">
            <a:extLst>
              <a:ext uri="{FF2B5EF4-FFF2-40B4-BE49-F238E27FC236}">
                <a16:creationId xmlns:a16="http://schemas.microsoft.com/office/drawing/2014/main" id="{C541620F-C2D6-BAB1-07AF-27A8902A158E}"/>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F789015B-35E0-9C1B-C0F3-8797143C4D7A}"/>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201410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C3BA0F-1322-7D3C-542B-26A8F111A5AC}"/>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3" name="Marcador de pie de página 2">
            <a:extLst>
              <a:ext uri="{FF2B5EF4-FFF2-40B4-BE49-F238E27FC236}">
                <a16:creationId xmlns:a16="http://schemas.microsoft.com/office/drawing/2014/main" id="{E71972B6-27DD-D4DE-376B-E0480BC68C92}"/>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0C045023-44F6-F221-AC43-E1B070C777E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30883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FB3965-C6A1-2D64-F168-6C9A739B8C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contenido 2">
            <a:extLst>
              <a:ext uri="{FF2B5EF4-FFF2-40B4-BE49-F238E27FC236}">
                <a16:creationId xmlns:a16="http://schemas.microsoft.com/office/drawing/2014/main" id="{9296DFCC-9992-70D5-40C0-2CCF93136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a:extLst>
              <a:ext uri="{FF2B5EF4-FFF2-40B4-BE49-F238E27FC236}">
                <a16:creationId xmlns:a16="http://schemas.microsoft.com/office/drawing/2014/main" id="{F122FB3B-9AB3-4DAC-A0D1-3C0DBAA69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78E2DCC-2282-0D50-EE88-F45CD9D8AD4F}"/>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6" name="Marcador de pie de página 5">
            <a:extLst>
              <a:ext uri="{FF2B5EF4-FFF2-40B4-BE49-F238E27FC236}">
                <a16:creationId xmlns:a16="http://schemas.microsoft.com/office/drawing/2014/main" id="{D7F78FAE-2F44-A6DC-E39E-A2FF9CB7C7BA}"/>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6E5D41BA-BBF3-DA9F-EF1F-039C92D6D7E5}"/>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008457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60070-CA7D-3ADD-051D-FF1A96F3DC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7A8EA1D2-AD2B-1146-C618-943E96C78F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73F28B96-FD02-8588-E457-CD7C6948F1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750FCAC-B351-BEAB-F198-D63F307DB648}"/>
              </a:ext>
            </a:extLst>
          </p:cNvPr>
          <p:cNvSpPr>
            <a:spLocks noGrp="1"/>
          </p:cNvSpPr>
          <p:nvPr>
            <p:ph type="dt" sz="half" idx="10"/>
          </p:nvPr>
        </p:nvSpPr>
        <p:spPr/>
        <p:txBody>
          <a:bodyPr/>
          <a:lstStyle/>
          <a:p>
            <a:fld id="{ABE5F7F4-51A3-D946-BD49-73ADBAA4F25B}" type="datetimeFigureOut">
              <a:rPr lang="es-ES_tradnl" smtClean="0"/>
              <a:t>16/7/25</a:t>
            </a:fld>
            <a:endParaRPr lang="es-ES_tradnl"/>
          </a:p>
        </p:txBody>
      </p:sp>
      <p:sp>
        <p:nvSpPr>
          <p:cNvPr id="6" name="Marcador de pie de página 5">
            <a:extLst>
              <a:ext uri="{FF2B5EF4-FFF2-40B4-BE49-F238E27FC236}">
                <a16:creationId xmlns:a16="http://schemas.microsoft.com/office/drawing/2014/main" id="{7B426373-C64E-F6B3-9C5D-5D0E3CF1D149}"/>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4E376AB8-1563-5E92-7D8C-E51B8E22BA2C}"/>
              </a:ext>
            </a:extLst>
          </p:cNvPr>
          <p:cNvSpPr>
            <a:spLocks noGrp="1"/>
          </p:cNvSpPr>
          <p:nvPr>
            <p:ph type="sldNum" sz="quarter" idx="12"/>
          </p:nvPr>
        </p:nvSpPr>
        <p:spPr/>
        <p:txBody>
          <a:body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297507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A927F85-F786-B44B-FDDB-95D46AF466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S_tradnl"/>
          </a:p>
        </p:txBody>
      </p:sp>
      <p:sp>
        <p:nvSpPr>
          <p:cNvPr id="3" name="Marcador de texto 2">
            <a:extLst>
              <a:ext uri="{FF2B5EF4-FFF2-40B4-BE49-F238E27FC236}">
                <a16:creationId xmlns:a16="http://schemas.microsoft.com/office/drawing/2014/main" id="{328036EE-74AC-F0A5-5830-4D4C2D3A46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a:extLst>
              <a:ext uri="{FF2B5EF4-FFF2-40B4-BE49-F238E27FC236}">
                <a16:creationId xmlns:a16="http://schemas.microsoft.com/office/drawing/2014/main" id="{50229CCA-F473-8599-68E2-2AFB5017F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E5F7F4-51A3-D946-BD49-73ADBAA4F25B}" type="datetimeFigureOut">
              <a:rPr lang="es-ES_tradnl" smtClean="0"/>
              <a:t>16/7/25</a:t>
            </a:fld>
            <a:endParaRPr lang="es-ES_tradnl"/>
          </a:p>
        </p:txBody>
      </p:sp>
      <p:sp>
        <p:nvSpPr>
          <p:cNvPr id="5" name="Marcador de pie de página 4">
            <a:extLst>
              <a:ext uri="{FF2B5EF4-FFF2-40B4-BE49-F238E27FC236}">
                <a16:creationId xmlns:a16="http://schemas.microsoft.com/office/drawing/2014/main" id="{F70E0C14-D1DE-ADBB-B628-0E3923129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4AFA85B2-1971-A328-ABEE-DE6B751C8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625B2C-8D9B-E544-BBED-CB5142B4FAAA}" type="slidenum">
              <a:rPr lang="es-ES_tradnl" smtClean="0"/>
              <a:t>‹Nº›</a:t>
            </a:fld>
            <a:endParaRPr lang="es-ES_tradnl"/>
          </a:p>
        </p:txBody>
      </p:sp>
    </p:spTree>
    <p:extLst>
      <p:ext uri="{BB962C8B-B14F-4D97-AF65-F5344CB8AC3E}">
        <p14:creationId xmlns:p14="http://schemas.microsoft.com/office/powerpoint/2010/main" val="1773626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Fondo con red tecnológica">
            <a:extLst>
              <a:ext uri="{FF2B5EF4-FFF2-40B4-BE49-F238E27FC236}">
                <a16:creationId xmlns:a16="http://schemas.microsoft.com/office/drawing/2014/main" id="{402745F4-8A9F-ADCF-5467-18D3DE02F9C0}"/>
              </a:ext>
            </a:extLst>
          </p:cNvPr>
          <p:cNvPicPr>
            <a:picLocks noChangeAspect="1"/>
          </p:cNvPicPr>
          <p:nvPr/>
        </p:nvPicPr>
        <p:blipFill>
          <a:blip r:embed="rId2">
            <a:alphaModFix amt="60000"/>
          </a:blip>
          <a:srcRect b="3434"/>
          <a:stretch>
            <a:fillRect/>
          </a:stretch>
        </p:blipFill>
        <p:spPr>
          <a:xfrm>
            <a:off x="-1" y="10"/>
            <a:ext cx="12192001" cy="6857990"/>
          </a:xfrm>
          <a:prstGeom prst="rect">
            <a:avLst/>
          </a:prstGeom>
        </p:spPr>
      </p:pic>
      <p:sp>
        <p:nvSpPr>
          <p:cNvPr id="2" name="Título 1">
            <a:extLst>
              <a:ext uri="{FF2B5EF4-FFF2-40B4-BE49-F238E27FC236}">
                <a16:creationId xmlns:a16="http://schemas.microsoft.com/office/drawing/2014/main" id="{54DEA4D9-61A1-3587-85D1-A19170FA673D}"/>
              </a:ext>
            </a:extLst>
          </p:cNvPr>
          <p:cNvSpPr>
            <a:spLocks noGrp="1"/>
          </p:cNvSpPr>
          <p:nvPr>
            <p:ph type="ctrTitle"/>
          </p:nvPr>
        </p:nvSpPr>
        <p:spPr>
          <a:xfrm>
            <a:off x="841248" y="600427"/>
            <a:ext cx="9875520" cy="3299902"/>
          </a:xfrm>
        </p:spPr>
        <p:txBody>
          <a:bodyPr>
            <a:normAutofit/>
          </a:bodyPr>
          <a:lstStyle/>
          <a:p>
            <a:pPr algn="l"/>
            <a:r>
              <a:rPr lang="es-ES_tradnl" sz="7600" dirty="0">
                <a:solidFill>
                  <a:srgbClr val="FFFFFF"/>
                </a:solidFill>
              </a:rPr>
              <a:t>Introducción a la Criptografía con Aplicaciones Prácticas</a:t>
            </a:r>
          </a:p>
        </p:txBody>
      </p:sp>
      <p:sp>
        <p:nvSpPr>
          <p:cNvPr id="3" name="Subtítulo 2">
            <a:extLst>
              <a:ext uri="{FF2B5EF4-FFF2-40B4-BE49-F238E27FC236}">
                <a16:creationId xmlns:a16="http://schemas.microsoft.com/office/drawing/2014/main" id="{55D295AE-2C25-8C8D-21E2-0686E2EBF6F7}"/>
              </a:ext>
            </a:extLst>
          </p:cNvPr>
          <p:cNvSpPr>
            <a:spLocks noGrp="1"/>
          </p:cNvSpPr>
          <p:nvPr>
            <p:ph type="subTitle" idx="1"/>
          </p:nvPr>
        </p:nvSpPr>
        <p:spPr>
          <a:xfrm>
            <a:off x="859536" y="4072045"/>
            <a:ext cx="9875520" cy="1414355"/>
          </a:xfrm>
        </p:spPr>
        <p:txBody>
          <a:bodyPr>
            <a:normAutofit/>
          </a:bodyPr>
          <a:lstStyle/>
          <a:p>
            <a:pPr algn="l"/>
            <a:r>
              <a:rPr lang="es-ES_tradnl" dirty="0">
                <a:solidFill>
                  <a:srgbClr val="FFFFFF"/>
                </a:solidFill>
              </a:rPr>
              <a:t>Luis Alejandro Pérez Sarmiento</a:t>
            </a:r>
          </a:p>
        </p:txBody>
      </p:sp>
    </p:spTree>
    <p:extLst>
      <p:ext uri="{BB962C8B-B14F-4D97-AF65-F5344CB8AC3E}">
        <p14:creationId xmlns:p14="http://schemas.microsoft.com/office/powerpoint/2010/main" val="406953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ítulo 6">
            <a:extLst>
              <a:ext uri="{FF2B5EF4-FFF2-40B4-BE49-F238E27FC236}">
                <a16:creationId xmlns:a16="http://schemas.microsoft.com/office/drawing/2014/main" id="{A9CBEC2A-71F6-0E83-40D6-2E4DB383CDCD}"/>
              </a:ext>
            </a:extLst>
          </p:cNvPr>
          <p:cNvSpPr>
            <a:spLocks noGrp="1"/>
          </p:cNvSpPr>
          <p:nvPr>
            <p:ph type="title"/>
          </p:nvPr>
        </p:nvSpPr>
        <p:spPr>
          <a:xfrm>
            <a:off x="1102368" y="923293"/>
            <a:ext cx="4030132" cy="4641720"/>
          </a:xfrm>
        </p:spPr>
        <p:txBody>
          <a:bodyPr>
            <a:normAutofit/>
          </a:bodyPr>
          <a:lstStyle/>
          <a:p>
            <a:pPr algn="ctr"/>
            <a:r>
              <a:rPr lang="es-MX" b="1" dirty="0">
                <a:solidFill>
                  <a:schemeClr val="bg1"/>
                </a:solidFill>
              </a:rPr>
              <a:t>El atacante cuenta la frecuencia de las letras cifradas</a:t>
            </a:r>
            <a:endParaRPr lang="es-ES_tradnl" dirty="0">
              <a:solidFill>
                <a:schemeClr val="bg1"/>
              </a:solidFill>
            </a:endParaRPr>
          </a:p>
        </p:txBody>
      </p:sp>
      <p:sp>
        <p:nvSpPr>
          <p:cNvPr id="14" name="Freeform: Shape 13">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8898BEB8-C86D-F615-0ED9-14B2E9E54F4F}"/>
              </a:ext>
            </a:extLst>
          </p:cNvPr>
          <p:cNvSpPr>
            <a:spLocks noGrp="1"/>
          </p:cNvSpPr>
          <p:nvPr>
            <p:ph idx="1"/>
          </p:nvPr>
        </p:nvSpPr>
        <p:spPr>
          <a:xfrm>
            <a:off x="6234868" y="1130846"/>
            <a:ext cx="5217173" cy="4351338"/>
          </a:xfrm>
        </p:spPr>
        <p:txBody>
          <a:bodyPr>
            <a:normAutofit/>
          </a:bodyPr>
          <a:lstStyle/>
          <a:p>
            <a:r>
              <a:rPr lang="es-MX">
                <a:solidFill>
                  <a:schemeClr val="bg1"/>
                </a:solidFill>
              </a:rPr>
              <a:t>Por ejemplo, si el mensaje cifrado tiene muchas K, podría sospechar que K representa a E (la letra más común en español).</a:t>
            </a:r>
            <a:endParaRPr lang="es-ES_tradnl">
              <a:solidFill>
                <a:schemeClr val="bg1"/>
              </a:solidFill>
            </a:endParaRPr>
          </a:p>
        </p:txBody>
      </p:sp>
      <p:grpSp>
        <p:nvGrpSpPr>
          <p:cNvPr id="18" name="Group 17">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9" name="Freeform: Shape 18">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Freeform: Shape 19">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Freeform: Shape 23">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317401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BD93999-7F1F-3596-2E70-EEA19AEF2D95}"/>
              </a:ext>
            </a:extLst>
          </p:cNvPr>
          <p:cNvSpPr>
            <a:spLocks noGrp="1"/>
          </p:cNvSpPr>
          <p:nvPr>
            <p:ph type="title"/>
          </p:nvPr>
        </p:nvSpPr>
        <p:spPr>
          <a:xfrm>
            <a:off x="1102368" y="923293"/>
            <a:ext cx="4030132" cy="4641720"/>
          </a:xfrm>
        </p:spPr>
        <p:txBody>
          <a:bodyPr>
            <a:normAutofit/>
          </a:bodyPr>
          <a:lstStyle/>
          <a:p>
            <a:pPr algn="ctr"/>
            <a:r>
              <a:rPr lang="es-MX" b="1" dirty="0">
                <a:solidFill>
                  <a:schemeClr val="bg1"/>
                </a:solidFill>
              </a:rPr>
              <a:t>Calcula el desplazamiento necesario para que coincidan</a:t>
            </a:r>
            <a:endParaRPr lang="es-ES_tradnl" dirty="0">
              <a:solidFill>
                <a:schemeClr val="bg1"/>
              </a:solidFill>
            </a:endParaRP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38E08BD-EFE9-84BB-0866-F8A09D37D071}"/>
              </a:ext>
            </a:extLst>
          </p:cNvPr>
          <p:cNvSpPr>
            <a:spLocks noGrp="1"/>
          </p:cNvSpPr>
          <p:nvPr>
            <p:ph idx="1"/>
          </p:nvPr>
        </p:nvSpPr>
        <p:spPr>
          <a:xfrm>
            <a:off x="6234868" y="1130846"/>
            <a:ext cx="5217173" cy="4351338"/>
          </a:xfrm>
        </p:spPr>
        <p:txBody>
          <a:bodyPr>
            <a:normAutofit/>
          </a:bodyPr>
          <a:lstStyle/>
          <a:p>
            <a:r>
              <a:rPr lang="es-MX">
                <a:solidFill>
                  <a:schemeClr val="bg1"/>
                </a:solidFill>
              </a:rPr>
              <a:t>Si el atacante cree que K corresponde a E, calcula cuántas posiciones hay de E a K:</a:t>
            </a:r>
          </a:p>
          <a:p>
            <a:endParaRPr lang="es-ES_tradnl">
              <a:solidFill>
                <a:schemeClr val="bg1"/>
              </a:solidFill>
            </a:endParaRP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2782663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adrado y rectángulo en 3D">
            <a:extLst>
              <a:ext uri="{FF2B5EF4-FFF2-40B4-BE49-F238E27FC236}">
                <a16:creationId xmlns:a16="http://schemas.microsoft.com/office/drawing/2014/main" id="{F0B0C8D9-4D63-BADD-48E5-E293B7973AC7}"/>
              </a:ext>
            </a:extLst>
          </p:cNvPr>
          <p:cNvPicPr>
            <a:picLocks noChangeAspect="1"/>
          </p:cNvPicPr>
          <p:nvPr/>
        </p:nvPicPr>
        <p:blipFill>
          <a:blip r:embed="rId2"/>
          <a:srcRect t="10148" b="8330"/>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8BE669-4EAF-1D32-97E2-FC33F4A3934C}"/>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Bloque 2</a:t>
            </a:r>
          </a:p>
        </p:txBody>
      </p:sp>
    </p:spTree>
    <p:extLst>
      <p:ext uri="{BB962C8B-B14F-4D97-AF65-F5344CB8AC3E}">
        <p14:creationId xmlns:p14="http://schemas.microsoft.com/office/powerpoint/2010/main" val="898788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EF7682E-074D-B6C3-92E7-3463142396E3}"/>
              </a:ext>
            </a:extLst>
          </p:cNvPr>
          <p:cNvSpPr>
            <a:spLocks noGrp="1"/>
          </p:cNvSpPr>
          <p:nvPr>
            <p:ph type="title"/>
          </p:nvPr>
        </p:nvSpPr>
        <p:spPr>
          <a:xfrm>
            <a:off x="1102368" y="694268"/>
            <a:ext cx="3553510" cy="5477932"/>
          </a:xfrm>
        </p:spPr>
        <p:txBody>
          <a:bodyPr>
            <a:normAutofit/>
          </a:bodyPr>
          <a:lstStyle/>
          <a:p>
            <a:pPr algn="ctr"/>
            <a:r>
              <a:rPr lang="es-ES_tradnl">
                <a:solidFill>
                  <a:schemeClr val="bg1"/>
                </a:solidFill>
              </a:rPr>
              <a:t>¿Qué es  la Criptografía de llave simétrica?</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D1DB182F-DEA3-86CB-FCBE-8DDD3D838A96}"/>
              </a:ext>
            </a:extLst>
          </p:cNvPr>
          <p:cNvSpPr>
            <a:spLocks noGrp="1"/>
          </p:cNvSpPr>
          <p:nvPr>
            <p:ph idx="1"/>
          </p:nvPr>
        </p:nvSpPr>
        <p:spPr>
          <a:xfrm>
            <a:off x="6234868" y="1130846"/>
            <a:ext cx="5217173" cy="4351338"/>
          </a:xfrm>
        </p:spPr>
        <p:txBody>
          <a:bodyPr>
            <a:normAutofit/>
          </a:bodyPr>
          <a:lstStyle/>
          <a:p>
            <a:r>
              <a:rPr lang="es-MX" sz="2400">
                <a:solidFill>
                  <a:schemeClr val="bg1"/>
                </a:solidFill>
              </a:rPr>
              <a:t>La criptografía de clave simétrica son algoritmos criptográficos que utilizan la misma llave para el cifrado y el descifrado.</a:t>
            </a:r>
          </a:p>
          <a:p>
            <a:endParaRPr lang="es-MX" sz="2400">
              <a:solidFill>
                <a:schemeClr val="bg1"/>
              </a:solidFill>
            </a:endParaRPr>
          </a:p>
          <a:p>
            <a:r>
              <a:rPr lang="es-MX" sz="2400">
                <a:solidFill>
                  <a:schemeClr val="bg1"/>
                </a:solidFill>
              </a:rPr>
              <a:t>Los algoritmos de clave simétrica son seguros y altamente eficientes cuando se usan de manera adecuada, de modo que pueden usarse para cifrar grandes cantidades de datos sin tener un efecto negativo en el rendimiento.</a:t>
            </a:r>
            <a:endParaRPr lang="es-ES_tradnl" sz="2400">
              <a:solidFill>
                <a:schemeClr val="bg1"/>
              </a:solidFill>
            </a:endParaRPr>
          </a:p>
        </p:txBody>
      </p:sp>
    </p:spTree>
    <p:extLst>
      <p:ext uri="{BB962C8B-B14F-4D97-AF65-F5344CB8AC3E}">
        <p14:creationId xmlns:p14="http://schemas.microsoft.com/office/powerpoint/2010/main" val="94088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787DBCF-4704-E5AD-2FFC-DB1BFAC0F503}"/>
              </a:ext>
            </a:extLst>
          </p:cNvPr>
          <p:cNvSpPr>
            <a:spLocks noGrp="1"/>
          </p:cNvSpPr>
          <p:nvPr>
            <p:ph type="title"/>
          </p:nvPr>
        </p:nvSpPr>
        <p:spPr>
          <a:xfrm>
            <a:off x="1102368" y="694268"/>
            <a:ext cx="3553510" cy="5477932"/>
          </a:xfrm>
        </p:spPr>
        <p:txBody>
          <a:bodyPr>
            <a:normAutofit/>
          </a:bodyPr>
          <a:lstStyle/>
          <a:p>
            <a:pPr algn="ctr"/>
            <a:r>
              <a:rPr lang="es-MX">
                <a:solidFill>
                  <a:schemeClr val="bg1"/>
                </a:solidFill>
              </a:rPr>
              <a:t>Cifrado simétrico.</a:t>
            </a:r>
            <a:endParaRPr lang="es-ES_tradnl">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C2CCBE34-6207-FB24-9486-1A42608DBDFB}"/>
              </a:ext>
            </a:extLst>
          </p:cNvPr>
          <p:cNvSpPr>
            <a:spLocks noGrp="1"/>
          </p:cNvSpPr>
          <p:nvPr>
            <p:ph idx="1"/>
          </p:nvPr>
        </p:nvSpPr>
        <p:spPr>
          <a:xfrm>
            <a:off x="6234868" y="1130846"/>
            <a:ext cx="5217173" cy="4351338"/>
          </a:xfrm>
        </p:spPr>
        <p:txBody>
          <a:bodyPr>
            <a:normAutofit/>
          </a:bodyPr>
          <a:lstStyle/>
          <a:p>
            <a:r>
              <a:rPr lang="es-MX">
                <a:solidFill>
                  <a:schemeClr val="bg1"/>
                </a:solidFill>
              </a:rPr>
              <a:t>Los algoritmos criptográficos de clave simétrica utilizan las mismas claves criptográficas tanto para el cifrado del texto plano como para el descifrado del texto cifrado. El cifrado simétrico requiere que todos los destinatarios del mensaje tengan acceso a una clave compartida.</a:t>
            </a:r>
            <a:endParaRPr lang="es-ES_tradnl">
              <a:solidFill>
                <a:schemeClr val="bg1"/>
              </a:solidFill>
            </a:endParaRPr>
          </a:p>
        </p:txBody>
      </p:sp>
    </p:spTree>
    <p:extLst>
      <p:ext uri="{BB962C8B-B14F-4D97-AF65-F5344CB8AC3E}">
        <p14:creationId xmlns:p14="http://schemas.microsoft.com/office/powerpoint/2010/main" val="19685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8DEAA33-9024-D98D-73D4-47D795ED63AB}"/>
              </a:ext>
            </a:extLst>
          </p:cNvPr>
          <p:cNvSpPr>
            <a:spLocks noGrp="1"/>
          </p:cNvSpPr>
          <p:nvPr>
            <p:ph type="title"/>
          </p:nvPr>
        </p:nvSpPr>
        <p:spPr>
          <a:xfrm>
            <a:off x="1102368" y="694268"/>
            <a:ext cx="3553510" cy="5477932"/>
          </a:xfrm>
        </p:spPr>
        <p:txBody>
          <a:bodyPr>
            <a:normAutofit/>
          </a:bodyPr>
          <a:lstStyle/>
          <a:p>
            <a:pPr algn="ctr"/>
            <a:r>
              <a:rPr lang="es-MX">
                <a:solidFill>
                  <a:schemeClr val="bg1"/>
                </a:solidFill>
              </a:rPr>
              <a:t>Ejemplo: XOR como operación de cifrado.</a:t>
            </a:r>
            <a:endParaRPr lang="es-ES_tradnl">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696F19C5-B5B0-1A30-96DC-A12A7834F487}"/>
              </a:ext>
            </a:extLst>
          </p:cNvPr>
          <p:cNvSpPr>
            <a:spLocks noGrp="1"/>
          </p:cNvSpPr>
          <p:nvPr>
            <p:ph idx="1"/>
          </p:nvPr>
        </p:nvSpPr>
        <p:spPr>
          <a:xfrm>
            <a:off x="6234868" y="1130846"/>
            <a:ext cx="5217173" cy="4351338"/>
          </a:xfrm>
        </p:spPr>
        <p:txBody>
          <a:bodyPr>
            <a:normAutofit/>
          </a:bodyPr>
          <a:lstStyle/>
          <a:p>
            <a:endParaRPr lang="es-ES_tradnl">
              <a:solidFill>
                <a:schemeClr val="bg1"/>
              </a:solidFill>
            </a:endParaRPr>
          </a:p>
        </p:txBody>
      </p:sp>
    </p:spTree>
    <p:extLst>
      <p:ext uri="{BB962C8B-B14F-4D97-AF65-F5344CB8AC3E}">
        <p14:creationId xmlns:p14="http://schemas.microsoft.com/office/powerpoint/2010/main" val="5565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0607926-AC76-0C60-354E-C8BD52499684}"/>
              </a:ext>
            </a:extLst>
          </p:cNvPr>
          <p:cNvSpPr>
            <a:spLocks noGrp="1"/>
          </p:cNvSpPr>
          <p:nvPr>
            <p:ph type="title"/>
          </p:nvPr>
        </p:nvSpPr>
        <p:spPr>
          <a:xfrm>
            <a:off x="1102368" y="694268"/>
            <a:ext cx="3553510" cy="5477932"/>
          </a:xfrm>
        </p:spPr>
        <p:txBody>
          <a:bodyPr>
            <a:normAutofit/>
          </a:bodyPr>
          <a:lstStyle/>
          <a:p>
            <a:pPr algn="ctr"/>
            <a:r>
              <a:rPr lang="es-MX" dirty="0">
                <a:solidFill>
                  <a:schemeClr val="bg1"/>
                </a:solidFill>
              </a:rPr>
              <a:t>¿Qué es un bloque? Introducción a los cifradores por bloques.</a:t>
            </a:r>
            <a:endParaRPr lang="es-ES_tradnl" dirty="0">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E3850617-44E2-2CD8-198E-366A5D27ECE4}"/>
              </a:ext>
            </a:extLst>
          </p:cNvPr>
          <p:cNvSpPr>
            <a:spLocks noGrp="1"/>
          </p:cNvSpPr>
          <p:nvPr>
            <p:ph idx="1"/>
          </p:nvPr>
        </p:nvSpPr>
        <p:spPr>
          <a:xfrm>
            <a:off x="6234868" y="1130846"/>
            <a:ext cx="5217173" cy="4351338"/>
          </a:xfrm>
        </p:spPr>
        <p:txBody>
          <a:bodyPr>
            <a:normAutofit/>
          </a:bodyPr>
          <a:lstStyle/>
          <a:p>
            <a:r>
              <a:rPr lang="es-ES_tradnl" sz="2200">
                <a:solidFill>
                  <a:schemeClr val="bg1"/>
                </a:solidFill>
              </a:rPr>
              <a:t>Un cifrador por bloques, que puede ser una red de sustitución-permutación (SPN) o una red Feistel, es un algoritmo de cifrado determinista de clave secreta. Toma como entrada un bloque de datos y una clave, y genera un bloque cifrado.</a:t>
            </a:r>
          </a:p>
          <a:p>
            <a:endParaRPr lang="es-ES_tradnl" sz="2200">
              <a:solidFill>
                <a:schemeClr val="bg1"/>
              </a:solidFill>
            </a:endParaRPr>
          </a:p>
          <a:p>
            <a:r>
              <a:rPr lang="es-ES_tradnl" sz="2200">
                <a:solidFill>
                  <a:schemeClr val="bg1"/>
                </a:solidFill>
              </a:rPr>
              <a:t>Los bloques son tamaños fijos de datos que reciben los cifradores, comúnmente los bloques son de 128 o 64 bits.</a:t>
            </a:r>
          </a:p>
        </p:txBody>
      </p:sp>
    </p:spTree>
    <p:extLst>
      <p:ext uri="{BB962C8B-B14F-4D97-AF65-F5344CB8AC3E}">
        <p14:creationId xmlns:p14="http://schemas.microsoft.com/office/powerpoint/2010/main" val="196783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5181EBB-6BC8-7806-CAF6-0648B839FFE9}"/>
              </a:ext>
            </a:extLst>
          </p:cNvPr>
          <p:cNvSpPr>
            <a:spLocks noGrp="1"/>
          </p:cNvSpPr>
          <p:nvPr>
            <p:ph type="title"/>
          </p:nvPr>
        </p:nvSpPr>
        <p:spPr>
          <a:xfrm>
            <a:off x="1102368" y="694268"/>
            <a:ext cx="3553510" cy="5477932"/>
          </a:xfrm>
        </p:spPr>
        <p:txBody>
          <a:bodyPr>
            <a:normAutofit/>
          </a:bodyPr>
          <a:lstStyle/>
          <a:p>
            <a:pPr algn="ctr"/>
            <a:r>
              <a:rPr lang="es-MX">
                <a:solidFill>
                  <a:schemeClr val="bg1"/>
                </a:solidFill>
              </a:rPr>
              <a:t>¿Qué pasa si reusamos llaves o vectores?</a:t>
            </a:r>
            <a:endParaRPr lang="es-ES_tradnl">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D713E019-A3DF-8DD4-9850-E51AE8B303FC}"/>
              </a:ext>
            </a:extLst>
          </p:cNvPr>
          <p:cNvSpPr>
            <a:spLocks noGrp="1"/>
          </p:cNvSpPr>
          <p:nvPr>
            <p:ph idx="1"/>
          </p:nvPr>
        </p:nvSpPr>
        <p:spPr>
          <a:xfrm>
            <a:off x="6234868" y="1130846"/>
            <a:ext cx="5217173" cy="4351338"/>
          </a:xfrm>
        </p:spPr>
        <p:txBody>
          <a:bodyPr>
            <a:normAutofit/>
          </a:bodyPr>
          <a:lstStyle/>
          <a:p>
            <a:endParaRPr lang="es-ES_tradnl">
              <a:solidFill>
                <a:schemeClr val="bg1"/>
              </a:solidFill>
            </a:endParaRPr>
          </a:p>
        </p:txBody>
      </p:sp>
    </p:spTree>
    <p:extLst>
      <p:ext uri="{BB962C8B-B14F-4D97-AF65-F5344CB8AC3E}">
        <p14:creationId xmlns:p14="http://schemas.microsoft.com/office/powerpoint/2010/main" val="1827090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A130EDB-1E87-AE73-06A5-FA31543ECEF7}"/>
              </a:ext>
            </a:extLst>
          </p:cNvPr>
          <p:cNvSpPr>
            <a:spLocks noGrp="1"/>
          </p:cNvSpPr>
          <p:nvPr>
            <p:ph type="title"/>
          </p:nvPr>
        </p:nvSpPr>
        <p:spPr>
          <a:xfrm>
            <a:off x="1102368" y="694268"/>
            <a:ext cx="3553510" cy="5477932"/>
          </a:xfrm>
        </p:spPr>
        <p:txBody>
          <a:bodyPr>
            <a:normAutofit/>
          </a:bodyPr>
          <a:lstStyle/>
          <a:p>
            <a:pPr algn="ctr"/>
            <a:endParaRPr lang="es-ES_tradnl">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CEEF5610-24A9-9450-6D17-85722FEDF8AC}"/>
              </a:ext>
            </a:extLst>
          </p:cNvPr>
          <p:cNvSpPr>
            <a:spLocks noGrp="1"/>
          </p:cNvSpPr>
          <p:nvPr>
            <p:ph idx="1"/>
          </p:nvPr>
        </p:nvSpPr>
        <p:spPr>
          <a:xfrm>
            <a:off x="6234868" y="1130846"/>
            <a:ext cx="5217173" cy="4351338"/>
          </a:xfrm>
        </p:spPr>
        <p:txBody>
          <a:bodyPr>
            <a:normAutofit/>
          </a:bodyPr>
          <a:lstStyle/>
          <a:p>
            <a:r>
              <a:rPr lang="es-MX">
                <a:solidFill>
                  <a:schemeClr val="bg1"/>
                </a:solidFill>
              </a:rPr>
              <a:t>Mostrar con código simple en Python un cifrado con XOR.</a:t>
            </a:r>
          </a:p>
          <a:p>
            <a:r>
              <a:rPr lang="es-MX">
                <a:solidFill>
                  <a:schemeClr val="bg1"/>
                </a:solidFill>
              </a:rPr>
              <a:t>Analizar qué pasa si cambiamos un bit del mensaje o la clave.</a:t>
            </a:r>
          </a:p>
        </p:txBody>
      </p:sp>
    </p:spTree>
    <p:extLst>
      <p:ext uri="{BB962C8B-B14F-4D97-AF65-F5344CB8AC3E}">
        <p14:creationId xmlns:p14="http://schemas.microsoft.com/office/powerpoint/2010/main" val="1501861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ítulo 1">
            <a:extLst>
              <a:ext uri="{FF2B5EF4-FFF2-40B4-BE49-F238E27FC236}">
                <a16:creationId xmlns:a16="http://schemas.microsoft.com/office/drawing/2014/main" id="{A2C9C57C-AEFE-9964-A111-AF05CD47273F}"/>
              </a:ext>
            </a:extLst>
          </p:cNvPr>
          <p:cNvSpPr>
            <a:spLocks noGrp="1"/>
          </p:cNvSpPr>
          <p:nvPr>
            <p:ph type="title"/>
          </p:nvPr>
        </p:nvSpPr>
        <p:spPr>
          <a:xfrm>
            <a:off x="1102368" y="3306515"/>
            <a:ext cx="3826286" cy="3215373"/>
          </a:xfrm>
        </p:spPr>
        <p:txBody>
          <a:bodyPr>
            <a:normAutofit/>
          </a:bodyPr>
          <a:lstStyle/>
          <a:p>
            <a:pPr algn="ctr"/>
            <a:r>
              <a:rPr lang="es-ES_tradnl">
                <a:solidFill>
                  <a:schemeClr val="bg1"/>
                </a:solidFill>
              </a:rPr>
              <a:t>Bloque 3</a:t>
            </a:r>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Marcador de contenido 2">
            <a:extLst>
              <a:ext uri="{FF2B5EF4-FFF2-40B4-BE49-F238E27FC236}">
                <a16:creationId xmlns:a16="http://schemas.microsoft.com/office/drawing/2014/main" id="{BB40070B-930B-38B8-6185-8BDBE7A795B8}"/>
              </a:ext>
            </a:extLst>
          </p:cNvPr>
          <p:cNvSpPr>
            <a:spLocks noGrp="1"/>
          </p:cNvSpPr>
          <p:nvPr>
            <p:ph idx="1"/>
          </p:nvPr>
        </p:nvSpPr>
        <p:spPr>
          <a:xfrm>
            <a:off x="5211448" y="706508"/>
            <a:ext cx="5217173" cy="4351338"/>
          </a:xfrm>
        </p:spPr>
        <p:txBody>
          <a:bodyPr>
            <a:normAutofit/>
          </a:bodyPr>
          <a:lstStyle/>
          <a:p>
            <a:endParaRPr lang="es-ES_tradnl">
              <a:solidFill>
                <a:schemeClr val="bg1"/>
              </a:solidFill>
            </a:endParaRP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15579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AEBC73-105D-8B53-747F-68458E8B5671}"/>
              </a:ext>
            </a:extLst>
          </p:cNvPr>
          <p:cNvSpPr>
            <a:spLocks noGrp="1"/>
          </p:cNvSpPr>
          <p:nvPr>
            <p:ph type="title"/>
          </p:nvPr>
        </p:nvSpPr>
        <p:spPr>
          <a:xfrm>
            <a:off x="838200" y="1748452"/>
            <a:ext cx="4974771" cy="3587786"/>
          </a:xfrm>
        </p:spPr>
        <p:txBody>
          <a:bodyPr>
            <a:normAutofit/>
          </a:bodyPr>
          <a:lstStyle/>
          <a:p>
            <a:pPr algn="ctr"/>
            <a:r>
              <a:rPr lang="es-MX">
                <a:solidFill>
                  <a:schemeClr val="bg1"/>
                </a:solidFill>
              </a:rPr>
              <a:t>¿Qué es la criptografía? </a:t>
            </a:r>
            <a:endParaRPr lang="es-ES_tradnl">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5BE8BD2B-7460-B651-AEDA-BD950F39D65E}"/>
              </a:ext>
            </a:extLst>
          </p:cNvPr>
          <p:cNvSpPr>
            <a:spLocks noGrp="1"/>
          </p:cNvSpPr>
          <p:nvPr>
            <p:ph idx="1"/>
          </p:nvPr>
        </p:nvSpPr>
        <p:spPr>
          <a:xfrm>
            <a:off x="6477270" y="1130846"/>
            <a:ext cx="4974771" cy="4351338"/>
          </a:xfrm>
        </p:spPr>
        <p:txBody>
          <a:bodyPr>
            <a:normAutofit/>
          </a:bodyPr>
          <a:lstStyle/>
          <a:p>
            <a:pPr algn="just"/>
            <a:r>
              <a:rPr lang="es-MX" b="1" dirty="0">
                <a:solidFill>
                  <a:schemeClr val="bg1"/>
                </a:solidFill>
              </a:rPr>
              <a:t>La definición de criptografía nos dice que es el estudio de técnicas de comunicaciones seguras que permiten que solo el remitente y el destinatario previsto de un mensaje vean su contenido.</a:t>
            </a:r>
            <a:endParaRPr lang="es-ES_tradnl" dirty="0">
              <a:solidFill>
                <a:schemeClr val="bg1"/>
              </a:solidFill>
            </a:endParaRPr>
          </a:p>
        </p:txBody>
      </p:sp>
    </p:spTree>
    <p:extLst>
      <p:ext uri="{BB962C8B-B14F-4D97-AF65-F5344CB8AC3E}">
        <p14:creationId xmlns:p14="http://schemas.microsoft.com/office/powerpoint/2010/main" val="2507436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2D68DE2-CCA2-32BF-7781-ADA52AE9C866}"/>
              </a:ext>
            </a:extLst>
          </p:cNvPr>
          <p:cNvSpPr>
            <a:spLocks noGrp="1"/>
          </p:cNvSpPr>
          <p:nvPr>
            <p:ph type="title"/>
          </p:nvPr>
        </p:nvSpPr>
        <p:spPr>
          <a:xfrm>
            <a:off x="1102368" y="694268"/>
            <a:ext cx="3553510" cy="5477932"/>
          </a:xfrm>
        </p:spPr>
        <p:txBody>
          <a:bodyPr>
            <a:normAutofit/>
          </a:bodyPr>
          <a:lstStyle/>
          <a:p>
            <a:pPr algn="ctr"/>
            <a:r>
              <a:rPr lang="es-ES_tradnl">
                <a:solidFill>
                  <a:schemeClr val="bg1"/>
                </a:solidFill>
              </a:rPr>
              <a:t>Advanced Encryption Estándar (AES)</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0A60F0FE-3B6C-7C0F-7FF7-C3479CBBD174}"/>
              </a:ext>
            </a:extLst>
          </p:cNvPr>
          <p:cNvSpPr>
            <a:spLocks noGrp="1"/>
          </p:cNvSpPr>
          <p:nvPr>
            <p:ph idx="1"/>
          </p:nvPr>
        </p:nvSpPr>
        <p:spPr>
          <a:xfrm>
            <a:off x="6234868" y="1130846"/>
            <a:ext cx="5217173" cy="4351338"/>
          </a:xfrm>
        </p:spPr>
        <p:txBody>
          <a:bodyPr>
            <a:normAutofit/>
          </a:bodyPr>
          <a:lstStyle/>
          <a:p>
            <a:r>
              <a:rPr lang="es-MX" sz="1800" dirty="0">
                <a:solidFill>
                  <a:schemeClr val="bg1"/>
                </a:solidFill>
              </a:rPr>
              <a:t>AES es un algoritmo de cifrado </a:t>
            </a:r>
            <a:r>
              <a:rPr lang="es-MX" sz="1800" b="1" dirty="0">
                <a:solidFill>
                  <a:schemeClr val="bg1"/>
                </a:solidFill>
              </a:rPr>
              <a:t>por bloques</a:t>
            </a:r>
            <a:r>
              <a:rPr lang="es-MX" sz="1800" dirty="0">
                <a:solidFill>
                  <a:schemeClr val="bg1"/>
                </a:solidFill>
              </a:rPr>
              <a:t> adoptado oficialmente como estándar de seguridad por el gobierno de EE. UU. en 2001</a:t>
            </a:r>
          </a:p>
          <a:p>
            <a:r>
              <a:rPr lang="es-MX" sz="1800" dirty="0">
                <a:solidFill>
                  <a:schemeClr val="bg1"/>
                </a:solidFill>
              </a:rPr>
              <a:t>Es un cifrador simetrico: es decir, utiliza la misma clave secreta para cifrar y descifrar la información</a:t>
            </a:r>
          </a:p>
          <a:p>
            <a:r>
              <a:rPr lang="es-MX" sz="1800" b="1" dirty="0">
                <a:solidFill>
                  <a:schemeClr val="bg1"/>
                </a:solidFill>
              </a:rPr>
              <a:t>Bloques y claves:</a:t>
            </a:r>
            <a:r>
              <a:rPr lang="es-MX" sz="1800" dirty="0">
                <a:solidFill>
                  <a:schemeClr val="bg1"/>
                </a:solidFill>
              </a:rPr>
              <a:t> opera con bloques de 128 bits de datos y admite claves secretas de 128, 192 o 256 bits</a:t>
            </a:r>
          </a:p>
          <a:p>
            <a:r>
              <a:rPr lang="es-MX" sz="1800" b="1" dirty="0">
                <a:solidFill>
                  <a:schemeClr val="bg1"/>
                </a:solidFill>
              </a:rPr>
              <a:t>¿Para qué sirve?</a:t>
            </a:r>
            <a:r>
              <a:rPr lang="es-MX" sz="1800" dirty="0">
                <a:solidFill>
                  <a:schemeClr val="bg1"/>
                </a:solidFill>
              </a:rPr>
              <a:t> Proteger información confidencial (mensajes, contraseñas, datos bancarios, etc.) convirtiéndola en un código ilegible que solo puede </a:t>
            </a:r>
            <a:r>
              <a:rPr lang="es-MX" sz="1800" b="1" dirty="0">
                <a:solidFill>
                  <a:schemeClr val="bg1"/>
                </a:solidFill>
              </a:rPr>
              <a:t>descifrarse</a:t>
            </a:r>
            <a:r>
              <a:rPr lang="es-MX" sz="1800" dirty="0">
                <a:solidFill>
                  <a:schemeClr val="bg1"/>
                </a:solidFill>
              </a:rPr>
              <a:t> con la clave correcta</a:t>
            </a:r>
            <a:endParaRPr lang="es-ES_tradnl" sz="1800" dirty="0">
              <a:solidFill>
                <a:schemeClr val="bg1"/>
              </a:solidFill>
            </a:endParaRPr>
          </a:p>
        </p:txBody>
      </p:sp>
    </p:spTree>
    <p:extLst>
      <p:ext uri="{BB962C8B-B14F-4D97-AF65-F5344CB8AC3E}">
        <p14:creationId xmlns:p14="http://schemas.microsoft.com/office/powerpoint/2010/main" val="274152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1"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5D3AD4-89BC-8881-B339-76820573CC98}"/>
              </a:ext>
            </a:extLst>
          </p:cNvPr>
          <p:cNvSpPr>
            <a:spLocks noGrp="1"/>
          </p:cNvSpPr>
          <p:nvPr>
            <p:ph type="title"/>
          </p:nvPr>
        </p:nvSpPr>
        <p:spPr>
          <a:xfrm>
            <a:off x="838200" y="1748452"/>
            <a:ext cx="4974771" cy="3587786"/>
          </a:xfrm>
        </p:spPr>
        <p:txBody>
          <a:bodyPr>
            <a:normAutofit/>
          </a:bodyPr>
          <a:lstStyle/>
          <a:p>
            <a:pPr algn="ctr"/>
            <a:r>
              <a:rPr lang="es-ES_tradnl">
                <a:solidFill>
                  <a:schemeClr val="bg1"/>
                </a:solidFill>
              </a:rPr>
              <a:t>Modos de operación </a:t>
            </a:r>
          </a:p>
        </p:txBody>
      </p:sp>
      <p:grpSp>
        <p:nvGrpSpPr>
          <p:cNvPr id="36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63"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364"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5"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6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67"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68"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9"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0"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1"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2"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3"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FB431E35-0CCB-8B8D-BBC8-6DAEDA1F7AB6}"/>
              </a:ext>
            </a:extLst>
          </p:cNvPr>
          <p:cNvSpPr>
            <a:spLocks noGrp="1"/>
          </p:cNvSpPr>
          <p:nvPr>
            <p:ph idx="1"/>
          </p:nvPr>
        </p:nvSpPr>
        <p:spPr>
          <a:xfrm>
            <a:off x="6477270" y="1130846"/>
            <a:ext cx="4974771" cy="4351338"/>
          </a:xfrm>
        </p:spPr>
        <p:txBody>
          <a:bodyPr>
            <a:normAutofit/>
          </a:bodyPr>
          <a:lstStyle/>
          <a:p>
            <a:r>
              <a:rPr lang="es-ES_tradnl" sz="2400">
                <a:solidFill>
                  <a:schemeClr val="bg1"/>
                </a:solidFill>
              </a:rPr>
              <a:t>Una forma de poder usar a los cifradores por bloques es por medio de los modos de operación. </a:t>
            </a:r>
          </a:p>
          <a:p>
            <a:r>
              <a:rPr lang="es-ES_tradnl" sz="2400">
                <a:solidFill>
                  <a:schemeClr val="bg1"/>
                </a:solidFill>
              </a:rPr>
              <a:t>Formas especificas en como procesar los datos sin afectar directamente al cifrador por bloques solo el orden de los datos.</a:t>
            </a:r>
          </a:p>
          <a:p>
            <a:r>
              <a:rPr lang="es-ES_tradnl" sz="2400">
                <a:solidFill>
                  <a:schemeClr val="bg1"/>
                </a:solidFill>
              </a:rPr>
              <a:t>Existen diversos modos de operación unos más seguros que otros.</a:t>
            </a:r>
          </a:p>
        </p:txBody>
      </p:sp>
    </p:spTree>
    <p:extLst>
      <p:ext uri="{BB962C8B-B14F-4D97-AF65-F5344CB8AC3E}">
        <p14:creationId xmlns:p14="http://schemas.microsoft.com/office/powerpoint/2010/main" val="239109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4305841-CF54-F3E2-A073-14E6D94B87AC}"/>
              </a:ext>
            </a:extLst>
          </p:cNvPr>
          <p:cNvSpPr>
            <a:spLocks noGrp="1"/>
          </p:cNvSpPr>
          <p:nvPr>
            <p:ph type="title"/>
          </p:nvPr>
        </p:nvSpPr>
        <p:spPr>
          <a:xfrm>
            <a:off x="1102368" y="923293"/>
            <a:ext cx="4030132" cy="4641720"/>
          </a:xfrm>
        </p:spPr>
        <p:txBody>
          <a:bodyPr>
            <a:normAutofit/>
          </a:bodyPr>
          <a:lstStyle/>
          <a:p>
            <a:pPr algn="ctr"/>
            <a:r>
              <a:rPr lang="es-MX">
                <a:solidFill>
                  <a:schemeClr val="bg1"/>
                </a:solidFill>
              </a:rPr>
              <a:t>¿Qué es ECB y por qué es peligroso?</a:t>
            </a:r>
            <a:endParaRPr lang="es-ES_tradnl">
              <a:solidFill>
                <a:schemeClr val="bg1"/>
              </a:solidFill>
            </a:endParaRP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E82658D-9254-CEF3-F5E9-2B19F7C36E82}"/>
              </a:ext>
            </a:extLst>
          </p:cNvPr>
          <p:cNvSpPr>
            <a:spLocks noGrp="1"/>
          </p:cNvSpPr>
          <p:nvPr>
            <p:ph idx="1"/>
          </p:nvPr>
        </p:nvSpPr>
        <p:spPr>
          <a:xfrm>
            <a:off x="6234868" y="1130846"/>
            <a:ext cx="5217173" cy="4351338"/>
          </a:xfrm>
        </p:spPr>
        <p:txBody>
          <a:bodyPr>
            <a:normAutofit/>
          </a:bodyPr>
          <a:lstStyle/>
          <a:p>
            <a:r>
              <a:rPr lang="es-ES_tradnl">
                <a:solidFill>
                  <a:schemeClr val="bg1"/>
                </a:solidFill>
              </a:rPr>
              <a:t>Electronic Codebook o ECB, es el modo de operación más sencillo de implementar.</a:t>
            </a:r>
          </a:p>
          <a:p>
            <a:r>
              <a:rPr lang="es-ES_tradnl">
                <a:solidFill>
                  <a:schemeClr val="bg1"/>
                </a:solidFill>
              </a:rPr>
              <a:t>Se basa en dividir el mensaje en bloques y procesar todos usando la misma llave.</a:t>
            </a:r>
          </a:p>
          <a:p>
            <a:r>
              <a:rPr lang="es-ES_tradnl">
                <a:solidFill>
                  <a:schemeClr val="bg1"/>
                </a:solidFill>
              </a:rPr>
              <a:t>Reutilizar la misma llave puede comprometer la seguridad de un cifrador si no existe alguna otra operación de por medio.</a:t>
            </a: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1026773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37A03-B7FF-CA54-1FB9-F49256A325C0}"/>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ECB</a:t>
            </a:r>
          </a:p>
        </p:txBody>
      </p:sp>
      <p:pic>
        <p:nvPicPr>
          <p:cNvPr id="5" name="Marcador de contenido 4" descr="Diagrama&#10;&#10;El contenido generado por IA puede ser incorrecto.">
            <a:extLst>
              <a:ext uri="{FF2B5EF4-FFF2-40B4-BE49-F238E27FC236}">
                <a16:creationId xmlns:a16="http://schemas.microsoft.com/office/drawing/2014/main" id="{172171F3-BC19-730A-2357-2D2D9925BC53}"/>
              </a:ext>
            </a:extLst>
          </p:cNvPr>
          <p:cNvPicPr>
            <a:picLocks noGrp="1" noChangeAspect="1"/>
          </p:cNvPicPr>
          <p:nvPr>
            <p:ph idx="1"/>
          </p:nvPr>
        </p:nvPicPr>
        <p:blipFill>
          <a:blip r:embed="rId2"/>
          <a:srcRect l="974" r="891" b="1"/>
          <a:stretch>
            <a:fillRect/>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18721935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E0FE0834-05B0-B12D-66A1-BE9EBCC9F294}"/>
              </a:ext>
            </a:extLst>
          </p:cNvPr>
          <p:cNvSpPr>
            <a:spLocks noGrp="1"/>
          </p:cNvSpPr>
          <p:nvPr>
            <p:ph type="title"/>
          </p:nvPr>
        </p:nvSpPr>
        <p:spPr>
          <a:xfrm>
            <a:off x="838200" y="1391619"/>
            <a:ext cx="4905401" cy="4042196"/>
          </a:xfrm>
        </p:spPr>
        <p:txBody>
          <a:bodyPr>
            <a:normAutofit/>
          </a:bodyPr>
          <a:lstStyle/>
          <a:p>
            <a:pPr algn="ctr"/>
            <a:r>
              <a:rPr lang="es-MX" dirty="0">
                <a:solidFill>
                  <a:schemeClr val="bg1"/>
                </a:solidFill>
              </a:rPr>
              <a:t>Qué hacen CBC, CTR y OCB.</a:t>
            </a:r>
            <a:endParaRPr lang="es-ES_tradnl" dirty="0">
              <a:solidFill>
                <a:schemeClr val="bg1"/>
              </a:solidFill>
            </a:endParaRPr>
          </a:p>
        </p:txBody>
      </p:sp>
      <p:sp>
        <p:nvSpPr>
          <p:cNvPr id="3" name="Marcador de contenido 2">
            <a:extLst>
              <a:ext uri="{FF2B5EF4-FFF2-40B4-BE49-F238E27FC236}">
                <a16:creationId xmlns:a16="http://schemas.microsoft.com/office/drawing/2014/main" id="{5AF10977-82C6-C683-A849-BF0BE35EA5DB}"/>
              </a:ext>
            </a:extLst>
          </p:cNvPr>
          <p:cNvSpPr>
            <a:spLocks noGrp="1"/>
          </p:cNvSpPr>
          <p:nvPr>
            <p:ph idx="1"/>
          </p:nvPr>
        </p:nvSpPr>
        <p:spPr>
          <a:xfrm>
            <a:off x="6477270" y="1130846"/>
            <a:ext cx="4974771" cy="4351338"/>
          </a:xfrm>
        </p:spPr>
        <p:txBody>
          <a:bodyPr>
            <a:normAutofit/>
          </a:bodyPr>
          <a:lstStyle/>
          <a:p>
            <a:r>
              <a:rPr lang="es-ES_tradnl">
                <a:solidFill>
                  <a:schemeClr val="bg1"/>
                </a:solidFill>
              </a:rPr>
              <a:t>Existen modos de operación que son mas seguros que ECB.</a:t>
            </a:r>
          </a:p>
          <a:p>
            <a:endParaRPr lang="es-ES_tradnl">
              <a:solidFill>
                <a:schemeClr val="bg1"/>
              </a:solidFill>
            </a:endParaRPr>
          </a:p>
          <a:p>
            <a:r>
              <a:rPr lang="es-MX" i="1">
                <a:solidFill>
                  <a:schemeClr val="bg1"/>
                </a:solidFill>
              </a:rPr>
              <a:t>cipher-block chaining (</a:t>
            </a:r>
            <a:r>
              <a:rPr lang="es-ES_tradnl">
                <a:solidFill>
                  <a:schemeClr val="bg1"/>
                </a:solidFill>
              </a:rPr>
              <a:t>CBC), Counter Mode (CTR) y  Offset Codebook (OCB) son algunos ejemplos.</a:t>
            </a:r>
          </a:p>
        </p:txBody>
      </p:sp>
    </p:spTree>
    <p:extLst>
      <p:ext uri="{BB962C8B-B14F-4D97-AF65-F5344CB8AC3E}">
        <p14:creationId xmlns:p14="http://schemas.microsoft.com/office/powerpoint/2010/main" val="1235443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1F7981A-AC2D-7273-D5E0-BBD87DED8F26}"/>
              </a:ext>
            </a:extLst>
          </p:cNvPr>
          <p:cNvSpPr>
            <a:spLocks noGrp="1"/>
          </p:cNvSpPr>
          <p:nvPr>
            <p:ph type="title"/>
          </p:nvPr>
        </p:nvSpPr>
        <p:spPr>
          <a:xfrm>
            <a:off x="838200" y="1748452"/>
            <a:ext cx="4974771" cy="3587786"/>
          </a:xfrm>
        </p:spPr>
        <p:txBody>
          <a:bodyPr>
            <a:normAutofit/>
          </a:bodyPr>
          <a:lstStyle/>
          <a:p>
            <a:pPr algn="ctr"/>
            <a:r>
              <a:rPr lang="es-ES_tradnl" dirty="0">
                <a:solidFill>
                  <a:schemeClr val="bg1"/>
                </a:solidFill>
              </a:rPr>
              <a:t>CBC</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6A71744F-F7C4-D3B3-C7EB-51A2AF331315}"/>
              </a:ext>
            </a:extLst>
          </p:cNvPr>
          <p:cNvSpPr>
            <a:spLocks noGrp="1"/>
          </p:cNvSpPr>
          <p:nvPr>
            <p:ph idx="1"/>
          </p:nvPr>
        </p:nvSpPr>
        <p:spPr>
          <a:xfrm>
            <a:off x="6477270" y="1130846"/>
            <a:ext cx="4974771" cy="4351338"/>
          </a:xfrm>
        </p:spPr>
        <p:txBody>
          <a:bodyPr>
            <a:normAutofit/>
          </a:bodyPr>
          <a:lstStyle/>
          <a:p>
            <a:r>
              <a:rPr lang="es-ES_tradnl" sz="2400">
                <a:solidFill>
                  <a:schemeClr val="bg1"/>
                </a:solidFill>
              </a:rPr>
              <a:t>En el modo CBC (cipher-block chaining), antes de ser cifrado, a cada bloque de texto se le aplica una operación XOR con el bloque previo ya cifrado. De este modo, cada bloque cifrado depende de todos los bloques de texto claros usados hasta ese punto. Además, para hacer cada mensaje único se debe usar un vector de inicialización en el primer bloque.</a:t>
            </a:r>
          </a:p>
        </p:txBody>
      </p:sp>
    </p:spTree>
    <p:extLst>
      <p:ext uri="{BB962C8B-B14F-4D97-AF65-F5344CB8AC3E}">
        <p14:creationId xmlns:p14="http://schemas.microsoft.com/office/powerpoint/2010/main" val="417305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B5943-5ED8-3AD6-CE68-8642C917B981}"/>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CBC</a:t>
            </a:r>
          </a:p>
        </p:txBody>
      </p:sp>
      <p:pic>
        <p:nvPicPr>
          <p:cNvPr id="5" name="Marcador de contenido 4" descr="Diagrama&#10;&#10;El contenido generado por IA puede ser incorrecto.">
            <a:extLst>
              <a:ext uri="{FF2B5EF4-FFF2-40B4-BE49-F238E27FC236}">
                <a16:creationId xmlns:a16="http://schemas.microsoft.com/office/drawing/2014/main" id="{9C9A02B0-7F32-AD1E-C8D8-5FCD659C006B}"/>
              </a:ext>
            </a:extLst>
          </p:cNvPr>
          <p:cNvPicPr>
            <a:picLocks noGrp="1" noChangeAspect="1"/>
          </p:cNvPicPr>
          <p:nvPr>
            <p:ph idx="1"/>
          </p:nvPr>
        </p:nvPicPr>
        <p:blipFill>
          <a:blip r:embed="rId2"/>
          <a:srcRect t="5990" r="1" b="4914"/>
          <a:stretch>
            <a:fillRect/>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06994664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2758B89-FAE0-E995-ADC3-B527A82BD9F1}"/>
              </a:ext>
            </a:extLst>
          </p:cNvPr>
          <p:cNvSpPr>
            <a:spLocks noGrp="1"/>
          </p:cNvSpPr>
          <p:nvPr>
            <p:ph type="title"/>
          </p:nvPr>
        </p:nvSpPr>
        <p:spPr>
          <a:xfrm>
            <a:off x="1102368" y="1877492"/>
            <a:ext cx="4030132" cy="3215373"/>
          </a:xfrm>
        </p:spPr>
        <p:txBody>
          <a:bodyPr>
            <a:normAutofit/>
          </a:bodyPr>
          <a:lstStyle/>
          <a:p>
            <a:pPr algn="ctr"/>
            <a:r>
              <a:rPr lang="es-MX">
                <a:solidFill>
                  <a:schemeClr val="bg1"/>
                </a:solidFill>
              </a:rPr>
              <a:t>¿Qué es un IV (Initialization Vector)?</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63438D2A-E077-7E60-9B98-EF8150D19F9D}"/>
              </a:ext>
            </a:extLst>
          </p:cNvPr>
          <p:cNvSpPr>
            <a:spLocks noGrp="1"/>
          </p:cNvSpPr>
          <p:nvPr>
            <p:ph idx="1"/>
          </p:nvPr>
        </p:nvSpPr>
        <p:spPr>
          <a:xfrm>
            <a:off x="6234868" y="1130846"/>
            <a:ext cx="5217173" cy="4351338"/>
          </a:xfrm>
        </p:spPr>
        <p:txBody>
          <a:bodyPr>
            <a:normAutofit/>
          </a:bodyPr>
          <a:lstStyle/>
          <a:p>
            <a:r>
              <a:rPr lang="es-ES_tradnl">
                <a:solidFill>
                  <a:schemeClr val="bg1"/>
                </a:solidFill>
              </a:rPr>
              <a:t>El Vector de inicialización es un parámetro que añaden algunos modos de operación e incluso directamente cifradores por bloques.</a:t>
            </a:r>
          </a:p>
          <a:p>
            <a:endParaRPr lang="es-ES_tradnl">
              <a:solidFill>
                <a:schemeClr val="bg1"/>
              </a:solidFill>
            </a:endParaRPr>
          </a:p>
          <a:p>
            <a:r>
              <a:rPr lang="es-ES_tradnl">
                <a:solidFill>
                  <a:schemeClr val="bg1"/>
                </a:solidFill>
              </a:rPr>
              <a:t>Permite tener más variabilidad en el sistema y poder usar la misma llave solo cambiando el valor del IV</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08531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F540463-ADF5-26E6-6A28-983C839B85C5}"/>
              </a:ext>
            </a:extLst>
          </p:cNvPr>
          <p:cNvSpPr>
            <a:spLocks noGrp="1"/>
          </p:cNvSpPr>
          <p:nvPr>
            <p:ph type="title"/>
          </p:nvPr>
        </p:nvSpPr>
        <p:spPr>
          <a:xfrm>
            <a:off x="1102368" y="694268"/>
            <a:ext cx="3553510" cy="5477932"/>
          </a:xfrm>
        </p:spPr>
        <p:txBody>
          <a:bodyPr>
            <a:normAutofit/>
          </a:bodyPr>
          <a:lstStyle/>
          <a:p>
            <a:pPr algn="ctr"/>
            <a:r>
              <a:rPr lang="es-ES_tradnl">
                <a:solidFill>
                  <a:schemeClr val="bg1"/>
                </a:solidFill>
              </a:rPr>
              <a:t>Actividad 2</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18FB0320-2B28-A469-0985-9A10F0A100F5}"/>
              </a:ext>
            </a:extLst>
          </p:cNvPr>
          <p:cNvSpPr>
            <a:spLocks noGrp="1"/>
          </p:cNvSpPr>
          <p:nvPr>
            <p:ph idx="1"/>
          </p:nvPr>
        </p:nvSpPr>
        <p:spPr>
          <a:xfrm>
            <a:off x="6234868" y="1130846"/>
            <a:ext cx="5217173" cy="4351338"/>
          </a:xfrm>
        </p:spPr>
        <p:txBody>
          <a:bodyPr>
            <a:normAutofit/>
          </a:bodyPr>
          <a:lstStyle/>
          <a:p>
            <a:r>
              <a:rPr lang="es-MX" dirty="0">
                <a:solidFill>
                  <a:schemeClr val="bg1"/>
                </a:solidFill>
              </a:rPr>
              <a:t>Usar imágenes en gris o color.</a:t>
            </a:r>
          </a:p>
          <a:p>
            <a:r>
              <a:rPr lang="es-MX" dirty="0">
                <a:solidFill>
                  <a:schemeClr val="bg1"/>
                </a:solidFill>
              </a:rPr>
              <a:t>Cifrar con AES en modo ECB y mostrar cómo se ve la imagen cifrada.</a:t>
            </a:r>
          </a:p>
          <a:p>
            <a:r>
              <a:rPr lang="es-MX" dirty="0">
                <a:solidFill>
                  <a:schemeClr val="bg1"/>
                </a:solidFill>
              </a:rPr>
              <a:t>Comparar con CTR u OCB.</a:t>
            </a:r>
          </a:p>
          <a:p>
            <a:endParaRPr lang="es-ES_tradnl" dirty="0">
              <a:solidFill>
                <a:schemeClr val="bg1"/>
              </a:solidFill>
            </a:endParaRPr>
          </a:p>
          <a:p>
            <a:endParaRPr lang="es-ES_tradnl" dirty="0">
              <a:solidFill>
                <a:schemeClr val="bg1"/>
              </a:solidFill>
            </a:endParaRPr>
          </a:p>
        </p:txBody>
      </p:sp>
    </p:spTree>
    <p:extLst>
      <p:ext uri="{BB962C8B-B14F-4D97-AF65-F5344CB8AC3E}">
        <p14:creationId xmlns:p14="http://schemas.microsoft.com/office/powerpoint/2010/main" val="3362413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oques de juguete de varios colores">
            <a:extLst>
              <a:ext uri="{FF2B5EF4-FFF2-40B4-BE49-F238E27FC236}">
                <a16:creationId xmlns:a16="http://schemas.microsoft.com/office/drawing/2014/main" id="{B75B45E9-E4B2-980E-17E0-F3961352C7DB}"/>
              </a:ext>
            </a:extLst>
          </p:cNvPr>
          <p:cNvPicPr>
            <a:picLocks noChangeAspect="1"/>
          </p:cNvPicPr>
          <p:nvPr/>
        </p:nvPicPr>
        <p:blipFill>
          <a:blip r:embed="rId2"/>
          <a:srcRect b="15730"/>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448A3E-8850-FBB4-E0D3-6BDDAA52978C}"/>
              </a:ext>
            </a:extLst>
          </p:cNvPr>
          <p:cNvSpPr>
            <a:spLocks noGrp="1"/>
          </p:cNvSpPr>
          <p:nvPr>
            <p:ph type="title"/>
          </p:nvPr>
        </p:nvSpPr>
        <p:spPr>
          <a:xfrm>
            <a:off x="321733" y="554845"/>
            <a:ext cx="10656891" cy="3902673"/>
          </a:xfrm>
        </p:spPr>
        <p:txBody>
          <a:bodyPr vert="horz" lIns="91440" tIns="45720" rIns="91440" bIns="45720" rtlCol="0" anchor="t">
            <a:normAutofit/>
          </a:bodyPr>
          <a:lstStyle/>
          <a:p>
            <a:r>
              <a:rPr lang="en-US" sz="5200">
                <a:solidFill>
                  <a:srgbClr val="FFFFFF"/>
                </a:solidFill>
              </a:rPr>
              <a:t>Bloque 4</a:t>
            </a:r>
          </a:p>
        </p:txBody>
      </p:sp>
      <p:sp>
        <p:nvSpPr>
          <p:cNvPr id="13" name="Rectangle 1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63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A1DC382-3F82-47DA-B899-960F23C22530}"/>
              </a:ext>
            </a:extLst>
          </p:cNvPr>
          <p:cNvSpPr>
            <a:spLocks noGrp="1"/>
          </p:cNvSpPr>
          <p:nvPr>
            <p:ph type="title"/>
          </p:nvPr>
        </p:nvSpPr>
        <p:spPr>
          <a:xfrm>
            <a:off x="1102368" y="694268"/>
            <a:ext cx="3553510" cy="5477932"/>
          </a:xfrm>
        </p:spPr>
        <p:txBody>
          <a:bodyPr>
            <a:normAutofit/>
          </a:bodyPr>
          <a:lstStyle/>
          <a:p>
            <a:pPr algn="ctr"/>
            <a:r>
              <a:rPr lang="es-MX">
                <a:solidFill>
                  <a:schemeClr val="bg1"/>
                </a:solidFill>
              </a:rPr>
              <a:t>¿Por qué la necesitamos hoy?</a:t>
            </a:r>
            <a:endParaRPr lang="es-ES_tradnl">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54CE69E3-CCFF-89C2-0FAD-5B1F98646E83}"/>
              </a:ext>
            </a:extLst>
          </p:cNvPr>
          <p:cNvSpPr>
            <a:spLocks noGrp="1"/>
          </p:cNvSpPr>
          <p:nvPr>
            <p:ph idx="1"/>
          </p:nvPr>
        </p:nvSpPr>
        <p:spPr>
          <a:xfrm>
            <a:off x="6234868" y="1130846"/>
            <a:ext cx="5217173" cy="4351338"/>
          </a:xfrm>
        </p:spPr>
        <p:txBody>
          <a:bodyPr>
            <a:normAutofit/>
          </a:bodyPr>
          <a:lstStyle/>
          <a:p>
            <a:r>
              <a:rPr lang="es-MX" sz="2200">
                <a:solidFill>
                  <a:schemeClr val="bg1"/>
                </a:solidFill>
              </a:rPr>
              <a:t>Protección de la privacidad</a:t>
            </a:r>
          </a:p>
          <a:p>
            <a:r>
              <a:rPr lang="es-MX" sz="2200">
                <a:solidFill>
                  <a:schemeClr val="bg1"/>
                </a:solidFill>
              </a:rPr>
              <a:t>Seguridad en transacciones financieras</a:t>
            </a:r>
          </a:p>
          <a:p>
            <a:r>
              <a:rPr lang="es-MX" sz="2200">
                <a:solidFill>
                  <a:schemeClr val="bg1"/>
                </a:solidFill>
              </a:rPr>
              <a:t>Confianza en las comunicaciones digitales</a:t>
            </a:r>
          </a:p>
          <a:p>
            <a:r>
              <a:rPr lang="es-MX" sz="2200">
                <a:solidFill>
                  <a:schemeClr val="bg1"/>
                </a:solidFill>
              </a:rPr>
              <a:t>Garantía de integridad</a:t>
            </a:r>
          </a:p>
          <a:p>
            <a:r>
              <a:rPr lang="es-MX" sz="2200">
                <a:solidFill>
                  <a:schemeClr val="bg1"/>
                </a:solidFill>
              </a:rPr>
              <a:t>Defensa contra ataques informáticos.</a:t>
            </a:r>
          </a:p>
          <a:p>
            <a:r>
              <a:rPr lang="es-MX" sz="2200">
                <a:solidFill>
                  <a:schemeClr val="bg1"/>
                </a:solidFill>
              </a:rPr>
              <a:t>Protección de infraestructuras críticas</a:t>
            </a:r>
          </a:p>
          <a:p>
            <a:r>
              <a:rPr lang="es-MX" sz="2200">
                <a:solidFill>
                  <a:schemeClr val="bg1"/>
                </a:solidFill>
              </a:rPr>
              <a:t>Soberanía digital y derechos humanos</a:t>
            </a:r>
          </a:p>
          <a:p>
            <a:r>
              <a:rPr lang="es-MX" sz="2200">
                <a:solidFill>
                  <a:schemeClr val="bg1"/>
                </a:solidFill>
              </a:rPr>
              <a:t>Etc.</a:t>
            </a:r>
            <a:endParaRPr lang="es-ES_tradnl" sz="2200">
              <a:solidFill>
                <a:schemeClr val="bg1"/>
              </a:solidFill>
            </a:endParaRPr>
          </a:p>
        </p:txBody>
      </p:sp>
    </p:spTree>
    <p:extLst>
      <p:ext uri="{BB962C8B-B14F-4D97-AF65-F5344CB8AC3E}">
        <p14:creationId xmlns:p14="http://schemas.microsoft.com/office/powerpoint/2010/main" val="1410762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er plano de un teclado">
            <a:extLst>
              <a:ext uri="{FF2B5EF4-FFF2-40B4-BE49-F238E27FC236}">
                <a16:creationId xmlns:a16="http://schemas.microsoft.com/office/drawing/2014/main" id="{3EF5E903-D5CE-0697-0717-8F88F53C3947}"/>
              </a:ext>
            </a:extLst>
          </p:cNvPr>
          <p:cNvPicPr>
            <a:picLocks noChangeAspect="1"/>
          </p:cNvPicPr>
          <p:nvPr/>
        </p:nvPicPr>
        <p:blipFill>
          <a:blip r:embed="rId2"/>
          <a:srcRect b="13128"/>
          <a:stretch>
            <a:fillRect/>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BFA578-BEAD-8A51-7F0D-5BA9F3C1AC99}"/>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¿Qué pasa si un adversario modifica un mensaje cifrado?</a:t>
            </a:r>
          </a:p>
        </p:txBody>
      </p:sp>
    </p:spTree>
    <p:extLst>
      <p:ext uri="{BB962C8B-B14F-4D97-AF65-F5344CB8AC3E}">
        <p14:creationId xmlns:p14="http://schemas.microsoft.com/office/powerpoint/2010/main" val="1129516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51" name="Freeform: Shape 50">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54"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6"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8"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59" name="Freeform: Shape 58">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ítulo 1">
            <a:extLst>
              <a:ext uri="{FF2B5EF4-FFF2-40B4-BE49-F238E27FC236}">
                <a16:creationId xmlns:a16="http://schemas.microsoft.com/office/drawing/2014/main" id="{4F405F3A-0874-891A-0FDE-0A69941E9E23}"/>
              </a:ext>
            </a:extLst>
          </p:cNvPr>
          <p:cNvSpPr>
            <a:spLocks noGrp="1"/>
          </p:cNvSpPr>
          <p:nvPr>
            <p:ph type="title"/>
          </p:nvPr>
        </p:nvSpPr>
        <p:spPr>
          <a:xfrm>
            <a:off x="838200" y="1391619"/>
            <a:ext cx="4905401" cy="4042196"/>
          </a:xfrm>
        </p:spPr>
        <p:txBody>
          <a:bodyPr>
            <a:normAutofit/>
          </a:bodyPr>
          <a:lstStyle/>
          <a:p>
            <a:pPr algn="ctr"/>
            <a:r>
              <a:rPr lang="es-MX">
                <a:solidFill>
                  <a:schemeClr val="bg1"/>
                </a:solidFill>
              </a:rPr>
              <a:t>¿Qué es un MAC (Message Authentication Code).?</a:t>
            </a:r>
            <a:endParaRPr lang="es-ES_tradnl">
              <a:solidFill>
                <a:schemeClr val="bg1"/>
              </a:solidFill>
            </a:endParaRPr>
          </a:p>
        </p:txBody>
      </p:sp>
      <p:sp>
        <p:nvSpPr>
          <p:cNvPr id="3" name="Marcador de contenido 2">
            <a:extLst>
              <a:ext uri="{FF2B5EF4-FFF2-40B4-BE49-F238E27FC236}">
                <a16:creationId xmlns:a16="http://schemas.microsoft.com/office/drawing/2014/main" id="{7BE2FE16-871C-640F-67AC-7B4D4311E0B1}"/>
              </a:ext>
            </a:extLst>
          </p:cNvPr>
          <p:cNvSpPr>
            <a:spLocks noGrp="1"/>
          </p:cNvSpPr>
          <p:nvPr>
            <p:ph idx="1"/>
          </p:nvPr>
        </p:nvSpPr>
        <p:spPr>
          <a:xfrm>
            <a:off x="6477270" y="1130846"/>
            <a:ext cx="4974771" cy="4351338"/>
          </a:xfrm>
        </p:spPr>
        <p:txBody>
          <a:bodyPr>
            <a:normAutofit/>
          </a:bodyPr>
          <a:lstStyle/>
          <a:p>
            <a:r>
              <a:rPr lang="es-ES_tradnl" sz="2000" dirty="0">
                <a:solidFill>
                  <a:schemeClr val="bg1"/>
                </a:solidFill>
              </a:rPr>
              <a:t>Una MAC, o código de autenticación de mensaje, es una técnica criptográfica utilizada para garantizar la integridad y autenticidad de un mensaje.</a:t>
            </a:r>
          </a:p>
          <a:p>
            <a:endParaRPr lang="es-ES_tradnl" sz="2000" dirty="0">
              <a:solidFill>
                <a:schemeClr val="bg1"/>
              </a:solidFill>
            </a:endParaRPr>
          </a:p>
          <a:p>
            <a:r>
              <a:rPr lang="es-ES_tradnl" sz="2000" dirty="0">
                <a:solidFill>
                  <a:schemeClr val="bg1"/>
                </a:solidFill>
              </a:rPr>
              <a:t>Implica el uso de una clave secreta para generar una etiqueta de tamaño fijo que se adjunta al mensaje. </a:t>
            </a:r>
          </a:p>
          <a:p>
            <a:r>
              <a:rPr lang="es-ES_tradnl" sz="2000" dirty="0">
                <a:solidFill>
                  <a:schemeClr val="bg1"/>
                </a:solidFill>
              </a:rPr>
              <a:t>El receptor puede verificar la integridad del mensaje recalculando la etiqueta usando la misma clave y comparándola con la etiqueta recibida.</a:t>
            </a:r>
          </a:p>
        </p:txBody>
      </p:sp>
    </p:spTree>
    <p:extLst>
      <p:ext uri="{BB962C8B-B14F-4D97-AF65-F5344CB8AC3E}">
        <p14:creationId xmlns:p14="http://schemas.microsoft.com/office/powerpoint/2010/main" val="314014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117E16D-6C9C-00D0-6971-4DB1626B7BF9}"/>
              </a:ext>
            </a:extLst>
          </p:cNvPr>
          <p:cNvSpPr>
            <a:spLocks noGrp="1"/>
          </p:cNvSpPr>
          <p:nvPr>
            <p:ph type="title"/>
          </p:nvPr>
        </p:nvSpPr>
        <p:spPr>
          <a:xfrm>
            <a:off x="1102368" y="694268"/>
            <a:ext cx="3553510" cy="5477932"/>
          </a:xfrm>
        </p:spPr>
        <p:txBody>
          <a:bodyPr>
            <a:normAutofit/>
          </a:bodyPr>
          <a:lstStyle/>
          <a:p>
            <a:pPr algn="ctr"/>
            <a:r>
              <a:rPr lang="es-ES_tradnl">
                <a:solidFill>
                  <a:schemeClr val="bg1"/>
                </a:solidFill>
              </a:rPr>
              <a:t>¿Qué es Offset Codebook (OCB)?</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3E453D7E-6B68-C668-9FCE-86E062F84F68}"/>
              </a:ext>
            </a:extLst>
          </p:cNvPr>
          <p:cNvSpPr>
            <a:spLocks noGrp="1"/>
          </p:cNvSpPr>
          <p:nvPr>
            <p:ph idx="1"/>
          </p:nvPr>
        </p:nvSpPr>
        <p:spPr>
          <a:xfrm>
            <a:off x="6234868" y="1130846"/>
            <a:ext cx="5217173" cy="4351338"/>
          </a:xfrm>
        </p:spPr>
        <p:txBody>
          <a:bodyPr>
            <a:normAutofit/>
          </a:bodyPr>
          <a:lstStyle/>
          <a:p>
            <a:r>
              <a:rPr lang="es-ES_tradnl" sz="2400" dirty="0">
                <a:solidFill>
                  <a:schemeClr val="bg1"/>
                </a:solidFill>
              </a:rPr>
              <a:t>Es uno de los modos de operación que se han ido estandarizando con los años.</a:t>
            </a:r>
          </a:p>
          <a:p>
            <a:r>
              <a:rPr lang="es-ES_tradnl" sz="2400" dirty="0">
                <a:solidFill>
                  <a:schemeClr val="bg1"/>
                </a:solidFill>
              </a:rPr>
              <a:t>Ofrece tanto la privacidad como la autenticación del mensaje de una forma simple y barata computacionalmente.</a:t>
            </a:r>
          </a:p>
          <a:p>
            <a:r>
              <a:rPr lang="es-ES_tradnl" sz="2400" dirty="0">
                <a:solidFill>
                  <a:schemeClr val="bg1"/>
                </a:solidFill>
              </a:rPr>
              <a:t>El esquema OCB es una versión mejorada del ECB,</a:t>
            </a:r>
          </a:p>
          <a:p>
            <a:r>
              <a:rPr lang="es-ES_tradnl" sz="2400" dirty="0">
                <a:solidFill>
                  <a:schemeClr val="bg1"/>
                </a:solidFill>
              </a:rPr>
              <a:t>OCB utiliza un XOR para la entrada y salida del cifrador.</a:t>
            </a:r>
          </a:p>
        </p:txBody>
      </p:sp>
    </p:spTree>
    <p:extLst>
      <p:ext uri="{BB962C8B-B14F-4D97-AF65-F5344CB8AC3E}">
        <p14:creationId xmlns:p14="http://schemas.microsoft.com/office/powerpoint/2010/main" val="240965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DD6CE24-0ED4-07C4-FD85-5CCAEDF60D03}"/>
              </a:ext>
            </a:extLst>
          </p:cNvPr>
          <p:cNvSpPr>
            <a:spLocks noGrp="1"/>
          </p:cNvSpPr>
          <p:nvPr>
            <p:ph type="title"/>
          </p:nvPr>
        </p:nvSpPr>
        <p:spPr>
          <a:xfrm>
            <a:off x="1102368" y="694268"/>
            <a:ext cx="3553510" cy="5477932"/>
          </a:xfrm>
        </p:spPr>
        <p:txBody>
          <a:bodyPr>
            <a:normAutofit/>
          </a:bodyPr>
          <a:lstStyle/>
          <a:p>
            <a:pPr algn="ctr"/>
            <a:r>
              <a:rPr lang="es-MX" sz="3700" dirty="0">
                <a:solidFill>
                  <a:schemeClr val="bg1"/>
                </a:solidFill>
              </a:rPr>
              <a:t>Confidencialidad Integridad  Autenticidad.</a:t>
            </a:r>
            <a:endParaRPr lang="es-ES_tradnl" sz="3700" dirty="0">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9883426A-2F20-483D-9CA6-5B76A814D453}"/>
              </a:ext>
            </a:extLst>
          </p:cNvPr>
          <p:cNvSpPr>
            <a:spLocks noGrp="1"/>
          </p:cNvSpPr>
          <p:nvPr>
            <p:ph idx="1"/>
          </p:nvPr>
        </p:nvSpPr>
        <p:spPr>
          <a:xfrm>
            <a:off x="6234868" y="1130846"/>
            <a:ext cx="5217173" cy="4351338"/>
          </a:xfrm>
        </p:spPr>
        <p:txBody>
          <a:bodyPr>
            <a:normAutofit/>
          </a:bodyPr>
          <a:lstStyle/>
          <a:p>
            <a:r>
              <a:rPr lang="es-ES_tradnl" sz="2200">
                <a:solidFill>
                  <a:schemeClr val="bg1"/>
                </a:solidFill>
              </a:rPr>
              <a:t>Privacidad o confidencialidad: Se refiere a que solamente las entidades autorizadas puedan tener acceso a la información.</a:t>
            </a:r>
          </a:p>
          <a:p>
            <a:r>
              <a:rPr lang="es-ES_tradnl" sz="2200">
                <a:solidFill>
                  <a:schemeClr val="bg1"/>
                </a:solidFill>
              </a:rPr>
              <a:t>Autenticación: El sistema debe ser capaz de identificar si la fuente que envía o recibe el mensaje es la autorizada.</a:t>
            </a:r>
          </a:p>
          <a:p>
            <a:r>
              <a:rPr lang="es-ES_tradnl" sz="2200">
                <a:solidFill>
                  <a:schemeClr val="bg1"/>
                </a:solidFill>
              </a:rPr>
              <a:t>Integridad de datos: Una alteración mínima en la información original debe ser detectada por el sistema y desechar el mensaje por haber sido alterado.</a:t>
            </a:r>
          </a:p>
        </p:txBody>
      </p:sp>
    </p:spTree>
    <p:extLst>
      <p:ext uri="{BB962C8B-B14F-4D97-AF65-F5344CB8AC3E}">
        <p14:creationId xmlns:p14="http://schemas.microsoft.com/office/powerpoint/2010/main" val="273708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268029E-AC4C-07D8-3EEB-7D08C7920179}"/>
              </a:ext>
            </a:extLst>
          </p:cNvPr>
          <p:cNvSpPr>
            <a:spLocks noGrp="1"/>
          </p:cNvSpPr>
          <p:nvPr>
            <p:ph type="title"/>
          </p:nvPr>
        </p:nvSpPr>
        <p:spPr>
          <a:xfrm>
            <a:off x="838200" y="1748452"/>
            <a:ext cx="4974771" cy="3587786"/>
          </a:xfrm>
        </p:spPr>
        <p:txBody>
          <a:bodyPr>
            <a:normAutofit/>
          </a:bodyPr>
          <a:lstStyle/>
          <a:p>
            <a:pPr algn="ctr"/>
            <a:r>
              <a:rPr lang="es-MX" dirty="0">
                <a:solidFill>
                  <a:schemeClr val="bg1"/>
                </a:solidFill>
              </a:rPr>
              <a:t>Cifrado César, sustitución monoalfabética.</a:t>
            </a:r>
            <a:endParaRPr lang="es-ES_tradnl" dirty="0">
              <a:solidFill>
                <a:schemeClr val="bg1"/>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Marcador de contenido 2">
            <a:extLst>
              <a:ext uri="{FF2B5EF4-FFF2-40B4-BE49-F238E27FC236}">
                <a16:creationId xmlns:a16="http://schemas.microsoft.com/office/drawing/2014/main" id="{4AA6244B-26D8-EA3E-E8E4-B33F64FBD2F9}"/>
              </a:ext>
            </a:extLst>
          </p:cNvPr>
          <p:cNvSpPr>
            <a:spLocks noGrp="1"/>
          </p:cNvSpPr>
          <p:nvPr>
            <p:ph idx="1"/>
          </p:nvPr>
        </p:nvSpPr>
        <p:spPr>
          <a:xfrm>
            <a:off x="6477270" y="1130846"/>
            <a:ext cx="4974771" cy="4351338"/>
          </a:xfrm>
        </p:spPr>
        <p:txBody>
          <a:bodyPr>
            <a:normAutofit/>
          </a:bodyPr>
          <a:lstStyle/>
          <a:p>
            <a:r>
              <a:rPr lang="es-ES_tradnl">
                <a:solidFill>
                  <a:schemeClr val="bg1"/>
                </a:solidFill>
              </a:rPr>
              <a:t> Es un tipo de cifrado por sustitución en el que una letra en el texto original es reemplazada por otra letra que se encuentra un número fijo de posiciones más adelante en el alfabeto.</a:t>
            </a:r>
          </a:p>
          <a:p>
            <a:endParaRPr lang="es-ES_tradnl">
              <a:solidFill>
                <a:schemeClr val="bg1"/>
              </a:solidFill>
            </a:endParaRPr>
          </a:p>
        </p:txBody>
      </p:sp>
    </p:spTree>
    <p:extLst>
      <p:ext uri="{BB962C8B-B14F-4D97-AF65-F5344CB8AC3E}">
        <p14:creationId xmlns:p14="http://schemas.microsoft.com/office/powerpoint/2010/main" val="1722008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1D1BBE-4D12-38FD-191C-784B9E3D26AE}"/>
              </a:ext>
            </a:extLst>
          </p:cNvPr>
          <p:cNvSpPr>
            <a:spLocks noGrp="1"/>
          </p:cNvSpPr>
          <p:nvPr>
            <p:ph type="title"/>
          </p:nvPr>
        </p:nvSpPr>
        <p:spPr>
          <a:xfrm>
            <a:off x="1102368" y="1877492"/>
            <a:ext cx="4030132" cy="3215373"/>
          </a:xfrm>
        </p:spPr>
        <p:txBody>
          <a:bodyPr>
            <a:normAutofit/>
          </a:bodyPr>
          <a:lstStyle/>
          <a:p>
            <a:pPr algn="ctr"/>
            <a:r>
              <a:rPr lang="es-MX">
                <a:solidFill>
                  <a:schemeClr val="bg1"/>
                </a:solidFill>
              </a:rPr>
              <a:t>Cifrado César, sustitución monoalfabética.</a:t>
            </a:r>
            <a:endParaRPr lang="es-ES_tradnl" dirty="0">
              <a:solidFill>
                <a:schemeClr val="bg1"/>
              </a:solidFill>
            </a:endParaRPr>
          </a:p>
        </p:txBody>
      </p:sp>
      <p:grpSp>
        <p:nvGrpSpPr>
          <p:cNvPr id="44" name="Group 43">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45" name="Freeform: Shape 4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6" name="Freeform: Shape 4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8"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0"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2" name="Oval 51">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Marcador de contenido 2">
            <a:extLst>
              <a:ext uri="{FF2B5EF4-FFF2-40B4-BE49-F238E27FC236}">
                <a16:creationId xmlns:a16="http://schemas.microsoft.com/office/drawing/2014/main" id="{DAC37573-0FE7-9AB6-AE4F-B46C6915B475}"/>
              </a:ext>
            </a:extLst>
          </p:cNvPr>
          <p:cNvSpPr>
            <a:spLocks noGrp="1"/>
          </p:cNvSpPr>
          <p:nvPr>
            <p:ph idx="1"/>
          </p:nvPr>
        </p:nvSpPr>
        <p:spPr>
          <a:xfrm>
            <a:off x="6234868" y="1130846"/>
            <a:ext cx="5217173" cy="4351338"/>
          </a:xfrm>
        </p:spPr>
        <p:txBody>
          <a:bodyPr>
            <a:normAutofit/>
          </a:bodyPr>
          <a:lstStyle/>
          <a:p>
            <a:r>
              <a:rPr lang="es-MX" sz="2200" dirty="0">
                <a:solidFill>
                  <a:schemeClr val="bg1"/>
                </a:solidFill>
              </a:rPr>
              <a:t>Por ejemplo, si desplazamos 1 posición, reemplazaríamos la letra A con la B, la B con la C, y así sucesivamente hasta sustituir la Z por la A. En este ejemplo la «clave» es 1 porque hemos desplazado 1 posición.</a:t>
            </a:r>
          </a:p>
          <a:p>
            <a:endParaRPr lang="es-MX" sz="2200" dirty="0">
              <a:solidFill>
                <a:schemeClr val="bg1"/>
              </a:solidFill>
            </a:endParaRPr>
          </a:p>
          <a:p>
            <a:endParaRPr lang="es-MX" sz="2200" dirty="0">
              <a:solidFill>
                <a:schemeClr val="bg1"/>
              </a:solidFill>
            </a:endParaRPr>
          </a:p>
          <a:p>
            <a:r>
              <a:rPr lang="es-MX" sz="2200" dirty="0">
                <a:solidFill>
                  <a:schemeClr val="bg1"/>
                </a:solidFill>
              </a:rPr>
              <a:t>Abecedario: ABCDEFGHIJKLMNÑOPQRSTUVWXYZ</a:t>
            </a:r>
            <a:br>
              <a:rPr lang="es-MX" sz="2200" dirty="0">
                <a:solidFill>
                  <a:schemeClr val="bg1"/>
                </a:solidFill>
              </a:rPr>
            </a:br>
            <a:r>
              <a:rPr lang="es-MX" sz="2200" dirty="0">
                <a:solidFill>
                  <a:schemeClr val="bg1"/>
                </a:solidFill>
              </a:rPr>
              <a:t>Cifrado con llave 1: BCDEFGHIJKLMNÑOPQRSTUVWXYZA</a:t>
            </a:r>
            <a:endParaRPr lang="es-ES_tradnl" sz="2200" dirty="0">
              <a:solidFill>
                <a:schemeClr val="bg1"/>
              </a:solidFill>
            </a:endParaRPr>
          </a:p>
        </p:txBody>
      </p:sp>
      <p:grpSp>
        <p:nvGrpSpPr>
          <p:cNvPr id="56"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57" name="Freeform: Shape 56">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5673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0" name="Freeform: Shape 1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3" name="Freeform: Shape 22">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606628-498B-CAF4-071A-B60B0E53ABFD}"/>
              </a:ext>
            </a:extLst>
          </p:cNvPr>
          <p:cNvSpPr>
            <a:spLocks noGrp="1"/>
          </p:cNvSpPr>
          <p:nvPr>
            <p:ph type="title"/>
          </p:nvPr>
        </p:nvSpPr>
        <p:spPr>
          <a:xfrm>
            <a:off x="2242409" y="895483"/>
            <a:ext cx="5786232" cy="3011190"/>
          </a:xfrm>
        </p:spPr>
        <p:txBody>
          <a:bodyPr vert="horz" lIns="91440" tIns="45720" rIns="91440" bIns="45720" rtlCol="0" anchor="b">
            <a:normAutofit fontScale="90000"/>
          </a:bodyPr>
          <a:lstStyle/>
          <a:p>
            <a:pPr algn="ctr"/>
            <a:r>
              <a:rPr lang="en-US" sz="5400" kern="1200" dirty="0" err="1">
                <a:solidFill>
                  <a:schemeClr val="bg1"/>
                </a:solidFill>
                <a:latin typeface="+mj-lt"/>
                <a:ea typeface="+mj-ea"/>
                <a:cs typeface="+mj-cs"/>
              </a:rPr>
              <a:t>Actividad</a:t>
            </a:r>
            <a:r>
              <a:rPr lang="en-US" sz="5400" kern="1200" dirty="0">
                <a:solidFill>
                  <a:schemeClr val="bg1"/>
                </a:solidFill>
                <a:latin typeface="+mj-lt"/>
                <a:ea typeface="+mj-ea"/>
                <a:cs typeface="+mj-cs"/>
              </a:rPr>
              <a:t> 1: </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Cifra y </a:t>
            </a:r>
            <a:r>
              <a:rPr lang="en-US" sz="5400" kern="1200" dirty="0" err="1">
                <a:solidFill>
                  <a:schemeClr val="bg1"/>
                </a:solidFill>
                <a:latin typeface="+mj-lt"/>
                <a:ea typeface="+mj-ea"/>
                <a:cs typeface="+mj-cs"/>
              </a:rPr>
              <a:t>descifra</a:t>
            </a:r>
            <a:r>
              <a:rPr lang="en-US" sz="5400" kern="1200" dirty="0">
                <a:solidFill>
                  <a:schemeClr val="bg1"/>
                </a:solidFill>
                <a:latin typeface="+mj-lt"/>
                <a:ea typeface="+mj-ea"/>
                <a:cs typeface="+mj-cs"/>
              </a:rPr>
              <a:t> un </a:t>
            </a:r>
            <a:r>
              <a:rPr lang="en-US" sz="5400" kern="1200" dirty="0" err="1">
                <a:solidFill>
                  <a:schemeClr val="bg1"/>
                </a:solidFill>
                <a:latin typeface="+mj-lt"/>
                <a:ea typeface="+mj-ea"/>
                <a:cs typeface="+mj-cs"/>
              </a:rPr>
              <a:t>mensaje</a:t>
            </a:r>
            <a:r>
              <a:rPr lang="en-US" sz="5400" kern="1200" dirty="0">
                <a:solidFill>
                  <a:schemeClr val="bg1"/>
                </a:solidFill>
                <a:latin typeface="+mj-lt"/>
                <a:ea typeface="+mj-ea"/>
                <a:cs typeface="+mj-cs"/>
              </a:rPr>
              <a:t> </a:t>
            </a:r>
            <a:r>
              <a:rPr lang="en-US" sz="5400" kern="1200" dirty="0" err="1">
                <a:solidFill>
                  <a:schemeClr val="bg1"/>
                </a:solidFill>
                <a:latin typeface="+mj-lt"/>
                <a:ea typeface="+mj-ea"/>
                <a:cs typeface="+mj-cs"/>
              </a:rPr>
              <a:t>usando</a:t>
            </a:r>
            <a:r>
              <a:rPr lang="en-US" sz="5400" kern="1200" dirty="0">
                <a:solidFill>
                  <a:schemeClr val="bg1"/>
                </a:solidFill>
                <a:latin typeface="+mj-lt"/>
                <a:ea typeface="+mj-ea"/>
                <a:cs typeface="+mj-cs"/>
              </a:rPr>
              <a:t> César.</a:t>
            </a:r>
          </a:p>
        </p:txBody>
      </p:sp>
      <p:sp>
        <p:nvSpPr>
          <p:cNvPr id="2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0" name="Oval 3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Freeform: Shape 43">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85752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1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22ABC3-A9F2-B580-ECFC-AE5125470FA6}"/>
              </a:ext>
            </a:extLst>
          </p:cNvPr>
          <p:cNvSpPr>
            <a:spLocks noGrp="1"/>
          </p:cNvSpPr>
          <p:nvPr>
            <p:ph type="title"/>
          </p:nvPr>
        </p:nvSpPr>
        <p:spPr>
          <a:xfrm>
            <a:off x="1102368" y="1877492"/>
            <a:ext cx="4030132" cy="3215373"/>
          </a:xfrm>
        </p:spPr>
        <p:txBody>
          <a:bodyPr>
            <a:normAutofit/>
          </a:bodyPr>
          <a:lstStyle/>
          <a:p>
            <a:pPr algn="ctr"/>
            <a:r>
              <a:rPr lang="es-ES_tradnl">
                <a:solidFill>
                  <a:schemeClr val="bg1"/>
                </a:solidFill>
              </a:rPr>
              <a:t>Como romper el cifrado césar.</a:t>
            </a:r>
          </a:p>
        </p:txBody>
      </p:sp>
      <p:grpSp>
        <p:nvGrpSpPr>
          <p:cNvPr id="37" name="Group 17">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8" name="Freeform: Shape 18">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 name="Freeform: Shape 1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Oval 25">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27">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Marcador de texto 4">
            <a:extLst>
              <a:ext uri="{FF2B5EF4-FFF2-40B4-BE49-F238E27FC236}">
                <a16:creationId xmlns:a16="http://schemas.microsoft.com/office/drawing/2014/main" id="{17FA777F-7E16-AD27-9C43-4E6E83BC321C}"/>
              </a:ext>
            </a:extLst>
          </p:cNvPr>
          <p:cNvSpPr>
            <a:spLocks noGrp="1"/>
          </p:cNvSpPr>
          <p:nvPr>
            <p:ph idx="1"/>
          </p:nvPr>
        </p:nvSpPr>
        <p:spPr>
          <a:xfrm>
            <a:off x="6234868" y="1130846"/>
            <a:ext cx="5217173" cy="4351338"/>
          </a:xfrm>
        </p:spPr>
        <p:txBody>
          <a:bodyPr>
            <a:normAutofit/>
          </a:bodyPr>
          <a:lstStyle/>
          <a:p>
            <a:r>
              <a:rPr lang="es-MX" dirty="0">
                <a:solidFill>
                  <a:schemeClr val="bg1"/>
                </a:solidFill>
              </a:rPr>
              <a:t>El cifrado César es un cifrado por sustitución monoalfabética</a:t>
            </a:r>
            <a:endParaRPr lang="es-ES_tradnl" dirty="0">
              <a:solidFill>
                <a:schemeClr val="bg1"/>
              </a:solidFill>
            </a:endParaRPr>
          </a:p>
          <a:p>
            <a:r>
              <a:rPr lang="es-ES_tradnl" dirty="0">
                <a:solidFill>
                  <a:schemeClr val="bg1"/>
                </a:solidFill>
              </a:rPr>
              <a:t>Esto significa que cada letra se reemplaza por otra fija, desplazada un número determinado de posiciones en el alfabeto.</a:t>
            </a:r>
          </a:p>
          <a:p>
            <a:endParaRPr lang="es-MX" dirty="0">
              <a:solidFill>
                <a:schemeClr val="bg1"/>
              </a:solidFill>
            </a:endParaRPr>
          </a:p>
          <a:p>
            <a:pPr marL="342900" indent="-342900">
              <a:buAutoNum type="arabicPeriod"/>
            </a:pPr>
            <a:endParaRPr lang="es-MX" dirty="0">
              <a:solidFill>
                <a:schemeClr val="bg1"/>
              </a:solidFill>
            </a:endParaRPr>
          </a:p>
        </p:txBody>
      </p:sp>
      <p:grpSp>
        <p:nvGrpSpPr>
          <p:cNvPr id="44"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5" name="Freeform: Shape 30">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31">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32">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33">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79301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 name="Rectangle 1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1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1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18">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E7459FF5-A89F-32BB-8B61-FFD65E348DAB}"/>
              </a:ext>
            </a:extLst>
          </p:cNvPr>
          <p:cNvSpPr>
            <a:spLocks noGrp="1"/>
          </p:cNvSpPr>
          <p:nvPr>
            <p:ph type="title"/>
          </p:nvPr>
        </p:nvSpPr>
        <p:spPr>
          <a:xfrm>
            <a:off x="1102368" y="1877492"/>
            <a:ext cx="4030132" cy="3215373"/>
          </a:xfrm>
        </p:spPr>
        <p:txBody>
          <a:bodyPr>
            <a:normAutofit/>
          </a:bodyPr>
          <a:lstStyle/>
          <a:p>
            <a:pPr algn="ctr"/>
            <a:r>
              <a:rPr lang="es-MX" dirty="0">
                <a:solidFill>
                  <a:schemeClr val="bg1"/>
                </a:solidFill>
              </a:rPr>
              <a:t>En cada idioma, ciertas letras aparecen más frecuentemente</a:t>
            </a:r>
            <a:endParaRPr lang="es-ES_tradnl" dirty="0">
              <a:solidFill>
                <a:schemeClr val="bg1"/>
              </a:solidFill>
            </a:endParaRPr>
          </a:p>
        </p:txBody>
      </p:sp>
      <p:grpSp>
        <p:nvGrpSpPr>
          <p:cNvPr id="208" name="Group 20">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2" name="Freeform: Shape 2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9" name="Freeform: Shape 2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1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1"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2" name="Oval 28">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3" name="Oval 30">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Marcador de contenido 7">
            <a:extLst>
              <a:ext uri="{FF2B5EF4-FFF2-40B4-BE49-F238E27FC236}">
                <a16:creationId xmlns:a16="http://schemas.microsoft.com/office/drawing/2014/main" id="{1E0D12C2-66CD-71D5-825B-CD611818B596}"/>
              </a:ext>
            </a:extLst>
          </p:cNvPr>
          <p:cNvSpPr>
            <a:spLocks noGrp="1"/>
          </p:cNvSpPr>
          <p:nvPr>
            <p:ph idx="1"/>
          </p:nvPr>
        </p:nvSpPr>
        <p:spPr>
          <a:xfrm>
            <a:off x="6234868" y="1130846"/>
            <a:ext cx="5217173" cy="4351338"/>
          </a:xfrm>
        </p:spPr>
        <p:txBody>
          <a:bodyPr>
            <a:normAutofit/>
          </a:bodyPr>
          <a:lstStyle/>
          <a:p>
            <a:r>
              <a:rPr lang="es-MX">
                <a:solidFill>
                  <a:schemeClr val="bg1"/>
                </a:solidFill>
              </a:rPr>
              <a:t>En español, las letras más comunes suelen ser:</a:t>
            </a:r>
            <a:br>
              <a:rPr lang="es-MX">
                <a:solidFill>
                  <a:schemeClr val="bg1"/>
                </a:solidFill>
              </a:rPr>
            </a:br>
            <a:r>
              <a:rPr lang="es-MX">
                <a:solidFill>
                  <a:schemeClr val="bg1"/>
                </a:solidFill>
              </a:rPr>
              <a:t>E, A, O, S, R, N, I, D, L</a:t>
            </a:r>
            <a:endParaRPr lang="es-ES_tradnl">
              <a:solidFill>
                <a:schemeClr val="bg1"/>
              </a:solidFill>
            </a:endParaRPr>
          </a:p>
        </p:txBody>
      </p:sp>
      <p:grpSp>
        <p:nvGrpSpPr>
          <p:cNvPr id="214"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15" name="Freeform: Shape 33">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6" name="Freeform: Shape 34">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7" name="Freeform: Shape 35">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8" name="Freeform: Shape 36">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9" name="Freeform: Shape 37">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9122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1500</TotalTime>
  <Words>1212</Words>
  <Application>Microsoft Macintosh PowerPoint</Application>
  <PresentationFormat>Panorámica</PresentationFormat>
  <Paragraphs>91</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Aptos</vt:lpstr>
      <vt:lpstr>Aptos Display</vt:lpstr>
      <vt:lpstr>Arial</vt:lpstr>
      <vt:lpstr>Calibri</vt:lpstr>
      <vt:lpstr>Tema de Office</vt:lpstr>
      <vt:lpstr>Introducción a la Criptografía con Aplicaciones Prácticas</vt:lpstr>
      <vt:lpstr>¿Qué es la criptografía? </vt:lpstr>
      <vt:lpstr>¿Por qué la necesitamos hoy?</vt:lpstr>
      <vt:lpstr>Confidencialidad Integridad  Autenticidad.</vt:lpstr>
      <vt:lpstr>Cifrado César, sustitución monoalfabética.</vt:lpstr>
      <vt:lpstr>Cifrado César, sustitución monoalfabética.</vt:lpstr>
      <vt:lpstr>Actividad 1:  Cifra y descifra un mensaje usando César.</vt:lpstr>
      <vt:lpstr>Como romper el cifrado césar.</vt:lpstr>
      <vt:lpstr>En cada idioma, ciertas letras aparecen más frecuentemente</vt:lpstr>
      <vt:lpstr>El atacante cuenta la frecuencia de las letras cifradas</vt:lpstr>
      <vt:lpstr>Calcula el desplazamiento necesario para que coincidan</vt:lpstr>
      <vt:lpstr>Bloque 2</vt:lpstr>
      <vt:lpstr>¿Qué es  la Criptografía de llave simétrica?</vt:lpstr>
      <vt:lpstr>Cifrado simétrico.</vt:lpstr>
      <vt:lpstr>Ejemplo: XOR como operación de cifrado.</vt:lpstr>
      <vt:lpstr>¿Qué es un bloque? Introducción a los cifradores por bloques.</vt:lpstr>
      <vt:lpstr>¿Qué pasa si reusamos llaves o vectores?</vt:lpstr>
      <vt:lpstr>Presentación de PowerPoint</vt:lpstr>
      <vt:lpstr>Bloque 3</vt:lpstr>
      <vt:lpstr>Advanced Encryption Estándar (AES)</vt:lpstr>
      <vt:lpstr>Modos de operación </vt:lpstr>
      <vt:lpstr>¿Qué es ECB y por qué es peligroso?</vt:lpstr>
      <vt:lpstr>ECB</vt:lpstr>
      <vt:lpstr>Qué hacen CBC, CTR y OCB.</vt:lpstr>
      <vt:lpstr>CBC</vt:lpstr>
      <vt:lpstr>CBC</vt:lpstr>
      <vt:lpstr>¿Qué es un IV (Initialization Vector)?</vt:lpstr>
      <vt:lpstr>Actividad 2</vt:lpstr>
      <vt:lpstr>Bloque 4</vt:lpstr>
      <vt:lpstr>¿Qué pasa si un adversario modifica un mensaje cifrado?</vt:lpstr>
      <vt:lpstr>¿Qué es un MAC (Message Authentication Code).?</vt:lpstr>
      <vt:lpstr>¿Qué es Offset Codebook (OCB)?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Alejandro Pérez Sarmiento</dc:creator>
  <cp:lastModifiedBy>Luis Alejandro Pérez Sarmiento</cp:lastModifiedBy>
  <cp:revision>3</cp:revision>
  <dcterms:created xsi:type="dcterms:W3CDTF">2025-07-13T01:42:46Z</dcterms:created>
  <dcterms:modified xsi:type="dcterms:W3CDTF">2025-07-16T19:59:56Z</dcterms:modified>
</cp:coreProperties>
</file>