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57" r:id="rId3"/>
    <p:sldId id="281" r:id="rId4"/>
    <p:sldId id="295" r:id="rId5"/>
    <p:sldId id="294" r:id="rId6"/>
    <p:sldId id="259" r:id="rId7"/>
    <p:sldId id="282" r:id="rId8"/>
    <p:sldId id="300" r:id="rId9"/>
    <p:sldId id="299" r:id="rId10"/>
    <p:sldId id="260" r:id="rId11"/>
    <p:sldId id="302" r:id="rId12"/>
    <p:sldId id="301" r:id="rId13"/>
    <p:sldId id="261" r:id="rId14"/>
    <p:sldId id="285" r:id="rId15"/>
    <p:sldId id="283" r:id="rId16"/>
    <p:sldId id="284" r:id="rId17"/>
    <p:sldId id="265" r:id="rId18"/>
    <p:sldId id="262" r:id="rId19"/>
    <p:sldId id="263" r:id="rId20"/>
    <p:sldId id="303" r:id="rId21"/>
    <p:sldId id="304" r:id="rId22"/>
    <p:sldId id="290" r:id="rId23"/>
    <p:sldId id="291" r:id="rId24"/>
    <p:sldId id="292" r:id="rId25"/>
    <p:sldId id="293" r:id="rId26"/>
    <p:sldId id="266" r:id="rId27"/>
    <p:sldId id="305" r:id="rId28"/>
    <p:sldId id="306" r:id="rId29"/>
    <p:sldId id="269" r:id="rId30"/>
    <p:sldId id="307" r:id="rId31"/>
    <p:sldId id="308" r:id="rId32"/>
    <p:sldId id="310" r:id="rId33"/>
    <p:sldId id="311" r:id="rId34"/>
    <p:sldId id="312" r:id="rId35"/>
    <p:sldId id="313" r:id="rId36"/>
    <p:sldId id="267" r:id="rId37"/>
    <p:sldId id="314" r:id="rId38"/>
    <p:sldId id="286" r:id="rId39"/>
    <p:sldId id="315" r:id="rId40"/>
    <p:sldId id="271" r:id="rId41"/>
    <p:sldId id="316" r:id="rId42"/>
    <p:sldId id="289" r:id="rId43"/>
    <p:sldId id="317" r:id="rId44"/>
    <p:sldId id="272" r:id="rId45"/>
    <p:sldId id="287" r:id="rId46"/>
    <p:sldId id="318" r:id="rId47"/>
    <p:sldId id="288" r:id="rId48"/>
    <p:sldId id="273" r:id="rId49"/>
    <p:sldId id="274" r:id="rId50"/>
    <p:sldId id="275" r:id="rId51"/>
    <p:sldId id="276" r:id="rId52"/>
    <p:sldId id="277" r:id="rId53"/>
    <p:sldId id="320" r:id="rId54"/>
    <p:sldId id="319" r:id="rId55"/>
    <p:sldId id="322" r:id="rId56"/>
    <p:sldId id="321" r:id="rId5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8"/>
    <p:restoredTop sz="94720"/>
  </p:normalViewPr>
  <p:slideViewPr>
    <p:cSldViewPr snapToGrid="0">
      <p:cViewPr varScale="1">
        <p:scale>
          <a:sx n="81" d="100"/>
          <a:sy n="81" d="100"/>
        </p:scale>
        <p:origin x="216"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github.com/AlexPs06" TargetMode="External"/><Relationship Id="rId1" Type="http://schemas.openxmlformats.org/officeDocument/2006/relationships/hyperlink" Target="mailto:luisalejandro.perez@cinvestav.mx" TargetMode="Externa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3" Type="http://schemas.openxmlformats.org/officeDocument/2006/relationships/hyperlink" Target="mailto:luisalejandro.perez@cinvestav.mx" TargetMode="External"/><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hyperlink" Target="https://github.com/AlexPs06" TargetMode="External"/><Relationship Id="rId5" Type="http://schemas.openxmlformats.org/officeDocument/2006/relationships/image" Target="../media/image38.sv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3098C9-9E51-4F23-AD9B-7F14520CA30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7B0C2E1-49A0-4CC3-BDE1-75C591047AF0}">
      <dgm:prSet/>
      <dgm:spPr/>
      <dgm:t>
        <a:bodyPr/>
        <a:lstStyle/>
        <a:p>
          <a:r>
            <a:rPr lang="es-ES_tradnl"/>
            <a:t>Privacidad o confidencialidad.</a:t>
          </a:r>
          <a:endParaRPr lang="en-US"/>
        </a:p>
      </dgm:t>
    </dgm:pt>
    <dgm:pt modelId="{6EBB539D-8AE8-40FB-9EC2-5A399ED147EC}" type="parTrans" cxnId="{E55D698E-8EAD-4543-ADAE-CCE46B5493CB}">
      <dgm:prSet/>
      <dgm:spPr/>
      <dgm:t>
        <a:bodyPr/>
        <a:lstStyle/>
        <a:p>
          <a:endParaRPr lang="en-US"/>
        </a:p>
      </dgm:t>
    </dgm:pt>
    <dgm:pt modelId="{D3CE232E-A854-4962-8A3F-8BE1365124DE}" type="sibTrans" cxnId="{E55D698E-8EAD-4543-ADAE-CCE46B5493CB}">
      <dgm:prSet/>
      <dgm:spPr/>
      <dgm:t>
        <a:bodyPr/>
        <a:lstStyle/>
        <a:p>
          <a:endParaRPr lang="en-US"/>
        </a:p>
      </dgm:t>
    </dgm:pt>
    <dgm:pt modelId="{F37E270A-5689-4485-AF2D-01BC0FFF5683}">
      <dgm:prSet/>
      <dgm:spPr/>
      <dgm:t>
        <a:bodyPr/>
        <a:lstStyle/>
        <a:p>
          <a:r>
            <a:rPr lang="es-ES_tradnl"/>
            <a:t>Autenticación</a:t>
          </a:r>
          <a:endParaRPr lang="en-US"/>
        </a:p>
      </dgm:t>
    </dgm:pt>
    <dgm:pt modelId="{41BBC057-8636-4EF1-8E53-B265B808B59F}" type="parTrans" cxnId="{3E8CCEFD-7A76-4910-A093-9E233D55104B}">
      <dgm:prSet/>
      <dgm:spPr/>
      <dgm:t>
        <a:bodyPr/>
        <a:lstStyle/>
        <a:p>
          <a:endParaRPr lang="en-US"/>
        </a:p>
      </dgm:t>
    </dgm:pt>
    <dgm:pt modelId="{5D16F681-652B-4820-979B-A083EA4E58C7}" type="sibTrans" cxnId="{3E8CCEFD-7A76-4910-A093-9E233D55104B}">
      <dgm:prSet/>
      <dgm:spPr/>
      <dgm:t>
        <a:bodyPr/>
        <a:lstStyle/>
        <a:p>
          <a:endParaRPr lang="en-US"/>
        </a:p>
      </dgm:t>
    </dgm:pt>
    <dgm:pt modelId="{350F3A86-15EC-44E7-BB61-6A44F4397A9D}">
      <dgm:prSet/>
      <dgm:spPr/>
      <dgm:t>
        <a:bodyPr/>
        <a:lstStyle/>
        <a:p>
          <a:r>
            <a:rPr lang="es-ES_tradnl"/>
            <a:t>La integridad de datos</a:t>
          </a:r>
          <a:endParaRPr lang="en-US"/>
        </a:p>
      </dgm:t>
    </dgm:pt>
    <dgm:pt modelId="{DE9E8AF4-BBAA-40E9-956B-852F547ECC87}" type="parTrans" cxnId="{3C8D10B7-F1AF-4680-B529-67BAFADA7EB7}">
      <dgm:prSet/>
      <dgm:spPr/>
      <dgm:t>
        <a:bodyPr/>
        <a:lstStyle/>
        <a:p>
          <a:endParaRPr lang="en-US"/>
        </a:p>
      </dgm:t>
    </dgm:pt>
    <dgm:pt modelId="{DB277E68-399A-45FF-9DD2-C63108264888}" type="sibTrans" cxnId="{3C8D10B7-F1AF-4680-B529-67BAFADA7EB7}">
      <dgm:prSet/>
      <dgm:spPr/>
      <dgm:t>
        <a:bodyPr/>
        <a:lstStyle/>
        <a:p>
          <a:endParaRPr lang="en-US"/>
        </a:p>
      </dgm:t>
    </dgm:pt>
    <dgm:pt modelId="{848651ED-3DA7-47E2-966B-AD56173E2F43}" type="pres">
      <dgm:prSet presAssocID="{003098C9-9E51-4F23-AD9B-7F14520CA301}" presName="root" presStyleCnt="0">
        <dgm:presLayoutVars>
          <dgm:dir/>
          <dgm:resizeHandles val="exact"/>
        </dgm:presLayoutVars>
      </dgm:prSet>
      <dgm:spPr/>
    </dgm:pt>
    <dgm:pt modelId="{FD2A7AC1-350E-4750-89F4-69E1FACEE403}" type="pres">
      <dgm:prSet presAssocID="{E7B0C2E1-49A0-4CC3-BDE1-75C591047AF0}" presName="compNode" presStyleCnt="0"/>
      <dgm:spPr/>
    </dgm:pt>
    <dgm:pt modelId="{0354E66E-6C4E-4553-BA9D-4302832577B1}" type="pres">
      <dgm:prSet presAssocID="{E7B0C2E1-49A0-4CC3-BDE1-75C591047A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9BAC22F7-732B-44AE-8520-94D4EC2D3EB2}" type="pres">
      <dgm:prSet presAssocID="{E7B0C2E1-49A0-4CC3-BDE1-75C591047AF0}" presName="spaceRect" presStyleCnt="0"/>
      <dgm:spPr/>
    </dgm:pt>
    <dgm:pt modelId="{83CF9F9E-EF5B-4872-9C71-5FE766D4139A}" type="pres">
      <dgm:prSet presAssocID="{E7B0C2E1-49A0-4CC3-BDE1-75C591047AF0}" presName="textRect" presStyleLbl="revTx" presStyleIdx="0" presStyleCnt="3">
        <dgm:presLayoutVars>
          <dgm:chMax val="1"/>
          <dgm:chPref val="1"/>
        </dgm:presLayoutVars>
      </dgm:prSet>
      <dgm:spPr/>
    </dgm:pt>
    <dgm:pt modelId="{3C841585-E359-4CE9-B21D-44CF35DD6239}" type="pres">
      <dgm:prSet presAssocID="{D3CE232E-A854-4962-8A3F-8BE1365124DE}" presName="sibTrans" presStyleCnt="0"/>
      <dgm:spPr/>
    </dgm:pt>
    <dgm:pt modelId="{B88E2392-10C7-4E35-806C-2F4158B26445}" type="pres">
      <dgm:prSet presAssocID="{F37E270A-5689-4485-AF2D-01BC0FFF5683}" presName="compNode" presStyleCnt="0"/>
      <dgm:spPr/>
    </dgm:pt>
    <dgm:pt modelId="{62828BE3-CB76-4C98-BD93-C061D3393B16}" type="pres">
      <dgm:prSet presAssocID="{F37E270A-5689-4485-AF2D-01BC0FFF56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58EC7E41-8A9E-4B49-8AA4-708AE732B4C8}" type="pres">
      <dgm:prSet presAssocID="{F37E270A-5689-4485-AF2D-01BC0FFF5683}" presName="spaceRect" presStyleCnt="0"/>
      <dgm:spPr/>
    </dgm:pt>
    <dgm:pt modelId="{5A16E1CB-CE92-45C8-947C-CD531B1A2912}" type="pres">
      <dgm:prSet presAssocID="{F37E270A-5689-4485-AF2D-01BC0FFF5683}" presName="textRect" presStyleLbl="revTx" presStyleIdx="1" presStyleCnt="3">
        <dgm:presLayoutVars>
          <dgm:chMax val="1"/>
          <dgm:chPref val="1"/>
        </dgm:presLayoutVars>
      </dgm:prSet>
      <dgm:spPr/>
    </dgm:pt>
    <dgm:pt modelId="{B602885F-022D-43E4-98CC-B99AA43CF2A9}" type="pres">
      <dgm:prSet presAssocID="{5D16F681-652B-4820-979B-A083EA4E58C7}" presName="sibTrans" presStyleCnt="0"/>
      <dgm:spPr/>
    </dgm:pt>
    <dgm:pt modelId="{9D89F7BE-5E72-4656-8E8B-6966599A280B}" type="pres">
      <dgm:prSet presAssocID="{350F3A86-15EC-44E7-BB61-6A44F4397A9D}" presName="compNode" presStyleCnt="0"/>
      <dgm:spPr/>
    </dgm:pt>
    <dgm:pt modelId="{BE8BD0C6-5094-4804-8E48-AB767F584831}" type="pres">
      <dgm:prSet presAssocID="{350F3A86-15EC-44E7-BB61-6A44F4397A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F20B6018-5CA4-425B-A2D5-5FDEFB4DDA06}" type="pres">
      <dgm:prSet presAssocID="{350F3A86-15EC-44E7-BB61-6A44F4397A9D}" presName="spaceRect" presStyleCnt="0"/>
      <dgm:spPr/>
    </dgm:pt>
    <dgm:pt modelId="{7A558A5F-0DF9-4C15-99D3-CED64C7A5A22}" type="pres">
      <dgm:prSet presAssocID="{350F3A86-15EC-44E7-BB61-6A44F4397A9D}" presName="textRect" presStyleLbl="revTx" presStyleIdx="2" presStyleCnt="3">
        <dgm:presLayoutVars>
          <dgm:chMax val="1"/>
          <dgm:chPref val="1"/>
        </dgm:presLayoutVars>
      </dgm:prSet>
      <dgm:spPr/>
    </dgm:pt>
  </dgm:ptLst>
  <dgm:cxnLst>
    <dgm:cxn modelId="{EA9BBD45-F976-4408-B560-B58034251192}" type="presOf" srcId="{350F3A86-15EC-44E7-BB61-6A44F4397A9D}" destId="{7A558A5F-0DF9-4C15-99D3-CED64C7A5A22}" srcOrd="0" destOrd="0" presId="urn:microsoft.com/office/officeart/2018/2/layout/IconLabelList"/>
    <dgm:cxn modelId="{06DF3E4A-03BA-4131-A019-3C98F8171CB0}" type="presOf" srcId="{E7B0C2E1-49A0-4CC3-BDE1-75C591047AF0}" destId="{83CF9F9E-EF5B-4872-9C71-5FE766D4139A}" srcOrd="0" destOrd="0" presId="urn:microsoft.com/office/officeart/2018/2/layout/IconLabelList"/>
    <dgm:cxn modelId="{52D75767-430E-4574-BDC4-48F72EF3F4ED}" type="presOf" srcId="{F37E270A-5689-4485-AF2D-01BC0FFF5683}" destId="{5A16E1CB-CE92-45C8-947C-CD531B1A2912}" srcOrd="0" destOrd="0" presId="urn:microsoft.com/office/officeart/2018/2/layout/IconLabelList"/>
    <dgm:cxn modelId="{B7361974-ED13-4FDE-85F2-250EFBDC244D}" type="presOf" srcId="{003098C9-9E51-4F23-AD9B-7F14520CA301}" destId="{848651ED-3DA7-47E2-966B-AD56173E2F43}" srcOrd="0" destOrd="0" presId="urn:microsoft.com/office/officeart/2018/2/layout/IconLabelList"/>
    <dgm:cxn modelId="{E55D698E-8EAD-4543-ADAE-CCE46B5493CB}" srcId="{003098C9-9E51-4F23-AD9B-7F14520CA301}" destId="{E7B0C2E1-49A0-4CC3-BDE1-75C591047AF0}" srcOrd="0" destOrd="0" parTransId="{6EBB539D-8AE8-40FB-9EC2-5A399ED147EC}" sibTransId="{D3CE232E-A854-4962-8A3F-8BE1365124DE}"/>
    <dgm:cxn modelId="{3C8D10B7-F1AF-4680-B529-67BAFADA7EB7}" srcId="{003098C9-9E51-4F23-AD9B-7F14520CA301}" destId="{350F3A86-15EC-44E7-BB61-6A44F4397A9D}" srcOrd="2" destOrd="0" parTransId="{DE9E8AF4-BBAA-40E9-956B-852F547ECC87}" sibTransId="{DB277E68-399A-45FF-9DD2-C63108264888}"/>
    <dgm:cxn modelId="{3E8CCEFD-7A76-4910-A093-9E233D55104B}" srcId="{003098C9-9E51-4F23-AD9B-7F14520CA301}" destId="{F37E270A-5689-4485-AF2D-01BC0FFF5683}" srcOrd="1" destOrd="0" parTransId="{41BBC057-8636-4EF1-8E53-B265B808B59F}" sibTransId="{5D16F681-652B-4820-979B-A083EA4E58C7}"/>
    <dgm:cxn modelId="{8437D070-49A9-46B2-BCBF-E555B75313B9}" type="presParOf" srcId="{848651ED-3DA7-47E2-966B-AD56173E2F43}" destId="{FD2A7AC1-350E-4750-89F4-69E1FACEE403}" srcOrd="0" destOrd="0" presId="urn:microsoft.com/office/officeart/2018/2/layout/IconLabelList"/>
    <dgm:cxn modelId="{957A35D8-CE9D-4919-B84E-C162B5B52C82}" type="presParOf" srcId="{FD2A7AC1-350E-4750-89F4-69E1FACEE403}" destId="{0354E66E-6C4E-4553-BA9D-4302832577B1}" srcOrd="0" destOrd="0" presId="urn:microsoft.com/office/officeart/2018/2/layout/IconLabelList"/>
    <dgm:cxn modelId="{7D6F11D5-6B7B-48F0-A18B-E27392658B66}" type="presParOf" srcId="{FD2A7AC1-350E-4750-89F4-69E1FACEE403}" destId="{9BAC22F7-732B-44AE-8520-94D4EC2D3EB2}" srcOrd="1" destOrd="0" presId="urn:microsoft.com/office/officeart/2018/2/layout/IconLabelList"/>
    <dgm:cxn modelId="{77A3E5D1-11E7-4C6F-8D05-1AF05A1AA2E1}" type="presParOf" srcId="{FD2A7AC1-350E-4750-89F4-69E1FACEE403}" destId="{83CF9F9E-EF5B-4872-9C71-5FE766D4139A}" srcOrd="2" destOrd="0" presId="urn:microsoft.com/office/officeart/2018/2/layout/IconLabelList"/>
    <dgm:cxn modelId="{556A50B9-4E6F-450F-BC8C-2BC46AD026C0}" type="presParOf" srcId="{848651ED-3DA7-47E2-966B-AD56173E2F43}" destId="{3C841585-E359-4CE9-B21D-44CF35DD6239}" srcOrd="1" destOrd="0" presId="urn:microsoft.com/office/officeart/2018/2/layout/IconLabelList"/>
    <dgm:cxn modelId="{D3395ED6-1250-470F-98FC-2DE73DBDEFA7}" type="presParOf" srcId="{848651ED-3DA7-47E2-966B-AD56173E2F43}" destId="{B88E2392-10C7-4E35-806C-2F4158B26445}" srcOrd="2" destOrd="0" presId="urn:microsoft.com/office/officeart/2018/2/layout/IconLabelList"/>
    <dgm:cxn modelId="{EE257AF1-EE4D-4A6A-818F-862D07812F53}" type="presParOf" srcId="{B88E2392-10C7-4E35-806C-2F4158B26445}" destId="{62828BE3-CB76-4C98-BD93-C061D3393B16}" srcOrd="0" destOrd="0" presId="urn:microsoft.com/office/officeart/2018/2/layout/IconLabelList"/>
    <dgm:cxn modelId="{B36AB2BA-842E-48AB-A577-AD3928188FE0}" type="presParOf" srcId="{B88E2392-10C7-4E35-806C-2F4158B26445}" destId="{58EC7E41-8A9E-4B49-8AA4-708AE732B4C8}" srcOrd="1" destOrd="0" presId="urn:microsoft.com/office/officeart/2018/2/layout/IconLabelList"/>
    <dgm:cxn modelId="{35913F16-8991-47DB-ADEB-362C3C28C4A6}" type="presParOf" srcId="{B88E2392-10C7-4E35-806C-2F4158B26445}" destId="{5A16E1CB-CE92-45C8-947C-CD531B1A2912}" srcOrd="2" destOrd="0" presId="urn:microsoft.com/office/officeart/2018/2/layout/IconLabelList"/>
    <dgm:cxn modelId="{AC4411ED-E7DD-47B9-8EE2-FFB0FFB19D13}" type="presParOf" srcId="{848651ED-3DA7-47E2-966B-AD56173E2F43}" destId="{B602885F-022D-43E4-98CC-B99AA43CF2A9}" srcOrd="3" destOrd="0" presId="urn:microsoft.com/office/officeart/2018/2/layout/IconLabelList"/>
    <dgm:cxn modelId="{B0D79677-5F60-4209-945A-A6ADE3A48B52}" type="presParOf" srcId="{848651ED-3DA7-47E2-966B-AD56173E2F43}" destId="{9D89F7BE-5E72-4656-8E8B-6966599A280B}" srcOrd="4" destOrd="0" presId="urn:microsoft.com/office/officeart/2018/2/layout/IconLabelList"/>
    <dgm:cxn modelId="{CB36E64C-5FFA-4BB7-8FF4-62DEC94BF7AE}" type="presParOf" srcId="{9D89F7BE-5E72-4656-8E8B-6966599A280B}" destId="{BE8BD0C6-5094-4804-8E48-AB767F584831}" srcOrd="0" destOrd="0" presId="urn:microsoft.com/office/officeart/2018/2/layout/IconLabelList"/>
    <dgm:cxn modelId="{9CF05F01-00A2-4C97-AA45-0FABAF1637E1}" type="presParOf" srcId="{9D89F7BE-5E72-4656-8E8B-6966599A280B}" destId="{F20B6018-5CA4-425B-A2D5-5FDEFB4DDA06}" srcOrd="1" destOrd="0" presId="urn:microsoft.com/office/officeart/2018/2/layout/IconLabelList"/>
    <dgm:cxn modelId="{BCF37BC2-334D-4E7A-8C76-B042717AB173}" type="presParOf" srcId="{9D89F7BE-5E72-4656-8E8B-6966599A280B}" destId="{7A558A5F-0DF9-4C15-99D3-CED64C7A5A2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713924-F697-4342-94AB-B41D1035C32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175B1A-3D77-402B-BC02-7D3038653529}">
      <dgm:prSet/>
      <dgm:spPr/>
      <dgm:t>
        <a:bodyPr/>
        <a:lstStyle/>
        <a:p>
          <a:r>
            <a:rPr lang="es-ES_tradnl" dirty="0"/>
            <a:t>Privacidad o confidencialidad.</a:t>
          </a:r>
          <a:endParaRPr lang="en-US" dirty="0"/>
        </a:p>
      </dgm:t>
    </dgm:pt>
    <dgm:pt modelId="{1B35B26B-1A50-4516-8271-9AD1004D2A9A}" type="parTrans" cxnId="{CFBC3DAC-94E7-44D3-AFDD-9FFCE4AA3A92}">
      <dgm:prSet/>
      <dgm:spPr/>
      <dgm:t>
        <a:bodyPr/>
        <a:lstStyle/>
        <a:p>
          <a:endParaRPr lang="en-US"/>
        </a:p>
      </dgm:t>
    </dgm:pt>
    <dgm:pt modelId="{A0B9F916-92E3-4D3E-B802-864910BE49A0}" type="sibTrans" cxnId="{CFBC3DAC-94E7-44D3-AFDD-9FFCE4AA3A92}">
      <dgm:prSet/>
      <dgm:spPr/>
      <dgm:t>
        <a:bodyPr/>
        <a:lstStyle/>
        <a:p>
          <a:endParaRPr lang="en-US"/>
        </a:p>
      </dgm:t>
    </dgm:pt>
    <dgm:pt modelId="{7B092C17-5E4C-43EA-80E8-28012CE7A5BB}">
      <dgm:prSet/>
      <dgm:spPr/>
      <dgm:t>
        <a:bodyPr/>
        <a:lstStyle/>
        <a:p>
          <a:r>
            <a:rPr lang="es-ES_tradnl" dirty="0"/>
            <a:t>Autenticación.</a:t>
          </a:r>
          <a:endParaRPr lang="en-US" dirty="0"/>
        </a:p>
      </dgm:t>
    </dgm:pt>
    <dgm:pt modelId="{5E4D22B8-BCD9-4CDE-B81A-8672D3C02BE1}" type="parTrans" cxnId="{E10D4E50-6BD3-4C9E-8927-0399CDA910BE}">
      <dgm:prSet/>
      <dgm:spPr/>
      <dgm:t>
        <a:bodyPr/>
        <a:lstStyle/>
        <a:p>
          <a:endParaRPr lang="en-US"/>
        </a:p>
      </dgm:t>
    </dgm:pt>
    <dgm:pt modelId="{6176E09E-59CB-484F-A698-B0243CFB142E}" type="sibTrans" cxnId="{E10D4E50-6BD3-4C9E-8927-0399CDA910BE}">
      <dgm:prSet/>
      <dgm:spPr/>
      <dgm:t>
        <a:bodyPr/>
        <a:lstStyle/>
        <a:p>
          <a:endParaRPr lang="en-US"/>
        </a:p>
      </dgm:t>
    </dgm:pt>
    <dgm:pt modelId="{08B1AE39-EA86-4EB8-941E-BA5D2FD12A3A}">
      <dgm:prSet/>
      <dgm:spPr/>
      <dgm:t>
        <a:bodyPr/>
        <a:lstStyle/>
        <a:p>
          <a:r>
            <a:rPr lang="es-ES_tradnl" dirty="0"/>
            <a:t>Integridad de datos.</a:t>
          </a:r>
          <a:endParaRPr lang="en-US" dirty="0"/>
        </a:p>
      </dgm:t>
    </dgm:pt>
    <dgm:pt modelId="{17C8B94C-E3C3-43D3-8013-5D68AAB6D12E}" type="parTrans" cxnId="{F4B76B1C-1077-487D-98E7-8C9C4AD37ADC}">
      <dgm:prSet/>
      <dgm:spPr/>
      <dgm:t>
        <a:bodyPr/>
        <a:lstStyle/>
        <a:p>
          <a:endParaRPr lang="en-US"/>
        </a:p>
      </dgm:t>
    </dgm:pt>
    <dgm:pt modelId="{140DBD6E-7518-44F8-8660-A7F989835FAA}" type="sibTrans" cxnId="{F4B76B1C-1077-487D-98E7-8C9C4AD37ADC}">
      <dgm:prSet/>
      <dgm:spPr/>
      <dgm:t>
        <a:bodyPr/>
        <a:lstStyle/>
        <a:p>
          <a:endParaRPr lang="en-US"/>
        </a:p>
      </dgm:t>
    </dgm:pt>
    <dgm:pt modelId="{1FDA11BB-B676-EB43-A82A-3812C1CF5DE1}" type="pres">
      <dgm:prSet presAssocID="{49713924-F697-4342-94AB-B41D1035C32A}" presName="linear" presStyleCnt="0">
        <dgm:presLayoutVars>
          <dgm:animLvl val="lvl"/>
          <dgm:resizeHandles val="exact"/>
        </dgm:presLayoutVars>
      </dgm:prSet>
      <dgm:spPr/>
    </dgm:pt>
    <dgm:pt modelId="{015D875F-A39F-684D-84B9-6D7FB785BFC5}" type="pres">
      <dgm:prSet presAssocID="{5A175B1A-3D77-402B-BC02-7D3038653529}" presName="parentText" presStyleLbl="node1" presStyleIdx="0" presStyleCnt="3">
        <dgm:presLayoutVars>
          <dgm:chMax val="0"/>
          <dgm:bulletEnabled val="1"/>
        </dgm:presLayoutVars>
      </dgm:prSet>
      <dgm:spPr/>
    </dgm:pt>
    <dgm:pt modelId="{A4ACB45C-8504-EB4E-B61D-A7B490E6ED19}" type="pres">
      <dgm:prSet presAssocID="{A0B9F916-92E3-4D3E-B802-864910BE49A0}" presName="spacer" presStyleCnt="0"/>
      <dgm:spPr/>
    </dgm:pt>
    <dgm:pt modelId="{B61E32A3-ECA5-074B-B345-47632E98FB7C}" type="pres">
      <dgm:prSet presAssocID="{7B092C17-5E4C-43EA-80E8-28012CE7A5BB}" presName="parentText" presStyleLbl="node1" presStyleIdx="1" presStyleCnt="3">
        <dgm:presLayoutVars>
          <dgm:chMax val="0"/>
          <dgm:bulletEnabled val="1"/>
        </dgm:presLayoutVars>
      </dgm:prSet>
      <dgm:spPr/>
    </dgm:pt>
    <dgm:pt modelId="{1B767A37-3FD6-A942-BCB8-7E767EA143E8}" type="pres">
      <dgm:prSet presAssocID="{6176E09E-59CB-484F-A698-B0243CFB142E}" presName="spacer" presStyleCnt="0"/>
      <dgm:spPr/>
    </dgm:pt>
    <dgm:pt modelId="{A33DCC7A-6CA0-5645-96A5-6B05B0F8495E}" type="pres">
      <dgm:prSet presAssocID="{08B1AE39-EA86-4EB8-941E-BA5D2FD12A3A}" presName="parentText" presStyleLbl="node1" presStyleIdx="2" presStyleCnt="3">
        <dgm:presLayoutVars>
          <dgm:chMax val="0"/>
          <dgm:bulletEnabled val="1"/>
        </dgm:presLayoutVars>
      </dgm:prSet>
      <dgm:spPr/>
    </dgm:pt>
  </dgm:ptLst>
  <dgm:cxnLst>
    <dgm:cxn modelId="{F5FF0405-E715-1C42-B854-D62B70C814B5}" type="presOf" srcId="{7B092C17-5E4C-43EA-80E8-28012CE7A5BB}" destId="{B61E32A3-ECA5-074B-B345-47632E98FB7C}" srcOrd="0" destOrd="0" presId="urn:microsoft.com/office/officeart/2005/8/layout/vList2"/>
    <dgm:cxn modelId="{F4B76B1C-1077-487D-98E7-8C9C4AD37ADC}" srcId="{49713924-F697-4342-94AB-B41D1035C32A}" destId="{08B1AE39-EA86-4EB8-941E-BA5D2FD12A3A}" srcOrd="2" destOrd="0" parTransId="{17C8B94C-E3C3-43D3-8013-5D68AAB6D12E}" sibTransId="{140DBD6E-7518-44F8-8660-A7F989835FAA}"/>
    <dgm:cxn modelId="{176E454D-245C-DB4B-8C87-4E88FB4F6072}" type="presOf" srcId="{08B1AE39-EA86-4EB8-941E-BA5D2FD12A3A}" destId="{A33DCC7A-6CA0-5645-96A5-6B05B0F8495E}" srcOrd="0" destOrd="0" presId="urn:microsoft.com/office/officeart/2005/8/layout/vList2"/>
    <dgm:cxn modelId="{E10D4E50-6BD3-4C9E-8927-0399CDA910BE}" srcId="{49713924-F697-4342-94AB-B41D1035C32A}" destId="{7B092C17-5E4C-43EA-80E8-28012CE7A5BB}" srcOrd="1" destOrd="0" parTransId="{5E4D22B8-BCD9-4CDE-B81A-8672D3C02BE1}" sibTransId="{6176E09E-59CB-484F-A698-B0243CFB142E}"/>
    <dgm:cxn modelId="{49269D77-3987-CD45-BCEE-474ACA4D846B}" type="presOf" srcId="{5A175B1A-3D77-402B-BC02-7D3038653529}" destId="{015D875F-A39F-684D-84B9-6D7FB785BFC5}" srcOrd="0" destOrd="0" presId="urn:microsoft.com/office/officeart/2005/8/layout/vList2"/>
    <dgm:cxn modelId="{27864094-BAB9-4C4A-A68F-FE03DFBEC16F}" type="presOf" srcId="{49713924-F697-4342-94AB-B41D1035C32A}" destId="{1FDA11BB-B676-EB43-A82A-3812C1CF5DE1}" srcOrd="0" destOrd="0" presId="urn:microsoft.com/office/officeart/2005/8/layout/vList2"/>
    <dgm:cxn modelId="{CFBC3DAC-94E7-44D3-AFDD-9FFCE4AA3A92}" srcId="{49713924-F697-4342-94AB-B41D1035C32A}" destId="{5A175B1A-3D77-402B-BC02-7D3038653529}" srcOrd="0" destOrd="0" parTransId="{1B35B26B-1A50-4516-8271-9AD1004D2A9A}" sibTransId="{A0B9F916-92E3-4D3E-B802-864910BE49A0}"/>
    <dgm:cxn modelId="{77EFBEBC-C4A9-9141-A16F-6D2029255E05}" type="presParOf" srcId="{1FDA11BB-B676-EB43-A82A-3812C1CF5DE1}" destId="{015D875F-A39F-684D-84B9-6D7FB785BFC5}" srcOrd="0" destOrd="0" presId="urn:microsoft.com/office/officeart/2005/8/layout/vList2"/>
    <dgm:cxn modelId="{8CC15D05-4BA8-7A4D-8425-6498C03435FD}" type="presParOf" srcId="{1FDA11BB-B676-EB43-A82A-3812C1CF5DE1}" destId="{A4ACB45C-8504-EB4E-B61D-A7B490E6ED19}" srcOrd="1" destOrd="0" presId="urn:microsoft.com/office/officeart/2005/8/layout/vList2"/>
    <dgm:cxn modelId="{6B2F925D-F055-F04A-9C93-2D612A312527}" type="presParOf" srcId="{1FDA11BB-B676-EB43-A82A-3812C1CF5DE1}" destId="{B61E32A3-ECA5-074B-B345-47632E98FB7C}" srcOrd="2" destOrd="0" presId="urn:microsoft.com/office/officeart/2005/8/layout/vList2"/>
    <dgm:cxn modelId="{896B5C2B-8E15-2040-A3B4-787A1C33D701}" type="presParOf" srcId="{1FDA11BB-B676-EB43-A82A-3812C1CF5DE1}" destId="{1B767A37-3FD6-A942-BCB8-7E767EA143E8}" srcOrd="3" destOrd="0" presId="urn:microsoft.com/office/officeart/2005/8/layout/vList2"/>
    <dgm:cxn modelId="{19368619-90D3-3B4F-A713-8AD901FB614D}" type="presParOf" srcId="{1FDA11BB-B676-EB43-A82A-3812C1CF5DE1}" destId="{A33DCC7A-6CA0-5645-96A5-6B05B0F849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713924-F697-4342-94AB-B41D1035C32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175B1A-3D77-402B-BC02-7D3038653529}">
      <dgm:prSet/>
      <dgm:spPr/>
      <dgm:t>
        <a:bodyPr/>
        <a:lstStyle/>
        <a:p>
          <a:pPr algn="just"/>
          <a:r>
            <a:rPr lang="es-ES_tradnl" dirty="0"/>
            <a:t>Privacidad o confidencialidad: Se refiere a que solamente las entidades autorizadas puedan tener acceso a la información.</a:t>
          </a:r>
          <a:endParaRPr lang="en-US" dirty="0"/>
        </a:p>
      </dgm:t>
    </dgm:pt>
    <dgm:pt modelId="{1B35B26B-1A50-4516-8271-9AD1004D2A9A}" type="parTrans" cxnId="{CFBC3DAC-94E7-44D3-AFDD-9FFCE4AA3A92}">
      <dgm:prSet/>
      <dgm:spPr/>
      <dgm:t>
        <a:bodyPr/>
        <a:lstStyle/>
        <a:p>
          <a:endParaRPr lang="en-US"/>
        </a:p>
      </dgm:t>
    </dgm:pt>
    <dgm:pt modelId="{A0B9F916-92E3-4D3E-B802-864910BE49A0}" type="sibTrans" cxnId="{CFBC3DAC-94E7-44D3-AFDD-9FFCE4AA3A92}">
      <dgm:prSet/>
      <dgm:spPr/>
      <dgm:t>
        <a:bodyPr/>
        <a:lstStyle/>
        <a:p>
          <a:endParaRPr lang="en-US"/>
        </a:p>
      </dgm:t>
    </dgm:pt>
    <dgm:pt modelId="{7B092C17-5E4C-43EA-80E8-28012CE7A5BB}">
      <dgm:prSet/>
      <dgm:spPr/>
      <dgm:t>
        <a:bodyPr/>
        <a:lstStyle/>
        <a:p>
          <a:r>
            <a:rPr lang="es-ES_tradnl" dirty="0"/>
            <a:t>Autenticación.</a:t>
          </a:r>
          <a:endParaRPr lang="en-US" dirty="0"/>
        </a:p>
      </dgm:t>
    </dgm:pt>
    <dgm:pt modelId="{5E4D22B8-BCD9-4CDE-B81A-8672D3C02BE1}" type="parTrans" cxnId="{E10D4E50-6BD3-4C9E-8927-0399CDA910BE}">
      <dgm:prSet/>
      <dgm:spPr/>
      <dgm:t>
        <a:bodyPr/>
        <a:lstStyle/>
        <a:p>
          <a:endParaRPr lang="en-US"/>
        </a:p>
      </dgm:t>
    </dgm:pt>
    <dgm:pt modelId="{6176E09E-59CB-484F-A698-B0243CFB142E}" type="sibTrans" cxnId="{E10D4E50-6BD3-4C9E-8927-0399CDA910BE}">
      <dgm:prSet/>
      <dgm:spPr/>
      <dgm:t>
        <a:bodyPr/>
        <a:lstStyle/>
        <a:p>
          <a:endParaRPr lang="en-US"/>
        </a:p>
      </dgm:t>
    </dgm:pt>
    <dgm:pt modelId="{08B1AE39-EA86-4EB8-941E-BA5D2FD12A3A}">
      <dgm:prSet/>
      <dgm:spPr/>
      <dgm:t>
        <a:bodyPr/>
        <a:lstStyle/>
        <a:p>
          <a:r>
            <a:rPr lang="es-ES_tradnl" dirty="0"/>
            <a:t>Integridad de datos.</a:t>
          </a:r>
          <a:endParaRPr lang="en-US" dirty="0"/>
        </a:p>
      </dgm:t>
    </dgm:pt>
    <dgm:pt modelId="{17C8B94C-E3C3-43D3-8013-5D68AAB6D12E}" type="parTrans" cxnId="{F4B76B1C-1077-487D-98E7-8C9C4AD37ADC}">
      <dgm:prSet/>
      <dgm:spPr/>
      <dgm:t>
        <a:bodyPr/>
        <a:lstStyle/>
        <a:p>
          <a:endParaRPr lang="en-US"/>
        </a:p>
      </dgm:t>
    </dgm:pt>
    <dgm:pt modelId="{140DBD6E-7518-44F8-8660-A7F989835FAA}" type="sibTrans" cxnId="{F4B76B1C-1077-487D-98E7-8C9C4AD37ADC}">
      <dgm:prSet/>
      <dgm:spPr/>
      <dgm:t>
        <a:bodyPr/>
        <a:lstStyle/>
        <a:p>
          <a:endParaRPr lang="en-US"/>
        </a:p>
      </dgm:t>
    </dgm:pt>
    <dgm:pt modelId="{1FDA11BB-B676-EB43-A82A-3812C1CF5DE1}" type="pres">
      <dgm:prSet presAssocID="{49713924-F697-4342-94AB-B41D1035C32A}" presName="linear" presStyleCnt="0">
        <dgm:presLayoutVars>
          <dgm:animLvl val="lvl"/>
          <dgm:resizeHandles val="exact"/>
        </dgm:presLayoutVars>
      </dgm:prSet>
      <dgm:spPr/>
    </dgm:pt>
    <dgm:pt modelId="{015D875F-A39F-684D-84B9-6D7FB785BFC5}" type="pres">
      <dgm:prSet presAssocID="{5A175B1A-3D77-402B-BC02-7D3038653529}" presName="parentText" presStyleLbl="node1" presStyleIdx="0" presStyleCnt="3">
        <dgm:presLayoutVars>
          <dgm:chMax val="0"/>
          <dgm:bulletEnabled val="1"/>
        </dgm:presLayoutVars>
      </dgm:prSet>
      <dgm:spPr/>
    </dgm:pt>
    <dgm:pt modelId="{A4ACB45C-8504-EB4E-B61D-A7B490E6ED19}" type="pres">
      <dgm:prSet presAssocID="{A0B9F916-92E3-4D3E-B802-864910BE49A0}" presName="spacer" presStyleCnt="0"/>
      <dgm:spPr/>
    </dgm:pt>
    <dgm:pt modelId="{B61E32A3-ECA5-074B-B345-47632E98FB7C}" type="pres">
      <dgm:prSet presAssocID="{7B092C17-5E4C-43EA-80E8-28012CE7A5BB}" presName="parentText" presStyleLbl="node1" presStyleIdx="1" presStyleCnt="3">
        <dgm:presLayoutVars>
          <dgm:chMax val="0"/>
          <dgm:bulletEnabled val="1"/>
        </dgm:presLayoutVars>
      </dgm:prSet>
      <dgm:spPr/>
    </dgm:pt>
    <dgm:pt modelId="{1B767A37-3FD6-A942-BCB8-7E767EA143E8}" type="pres">
      <dgm:prSet presAssocID="{6176E09E-59CB-484F-A698-B0243CFB142E}" presName="spacer" presStyleCnt="0"/>
      <dgm:spPr/>
    </dgm:pt>
    <dgm:pt modelId="{A33DCC7A-6CA0-5645-96A5-6B05B0F8495E}" type="pres">
      <dgm:prSet presAssocID="{08B1AE39-EA86-4EB8-941E-BA5D2FD12A3A}" presName="parentText" presStyleLbl="node1" presStyleIdx="2" presStyleCnt="3">
        <dgm:presLayoutVars>
          <dgm:chMax val="0"/>
          <dgm:bulletEnabled val="1"/>
        </dgm:presLayoutVars>
      </dgm:prSet>
      <dgm:spPr/>
    </dgm:pt>
  </dgm:ptLst>
  <dgm:cxnLst>
    <dgm:cxn modelId="{F5FF0405-E715-1C42-B854-D62B70C814B5}" type="presOf" srcId="{7B092C17-5E4C-43EA-80E8-28012CE7A5BB}" destId="{B61E32A3-ECA5-074B-B345-47632E98FB7C}" srcOrd="0" destOrd="0" presId="urn:microsoft.com/office/officeart/2005/8/layout/vList2"/>
    <dgm:cxn modelId="{F4B76B1C-1077-487D-98E7-8C9C4AD37ADC}" srcId="{49713924-F697-4342-94AB-B41D1035C32A}" destId="{08B1AE39-EA86-4EB8-941E-BA5D2FD12A3A}" srcOrd="2" destOrd="0" parTransId="{17C8B94C-E3C3-43D3-8013-5D68AAB6D12E}" sibTransId="{140DBD6E-7518-44F8-8660-A7F989835FAA}"/>
    <dgm:cxn modelId="{176E454D-245C-DB4B-8C87-4E88FB4F6072}" type="presOf" srcId="{08B1AE39-EA86-4EB8-941E-BA5D2FD12A3A}" destId="{A33DCC7A-6CA0-5645-96A5-6B05B0F8495E}" srcOrd="0" destOrd="0" presId="urn:microsoft.com/office/officeart/2005/8/layout/vList2"/>
    <dgm:cxn modelId="{E10D4E50-6BD3-4C9E-8927-0399CDA910BE}" srcId="{49713924-F697-4342-94AB-B41D1035C32A}" destId="{7B092C17-5E4C-43EA-80E8-28012CE7A5BB}" srcOrd="1" destOrd="0" parTransId="{5E4D22B8-BCD9-4CDE-B81A-8672D3C02BE1}" sibTransId="{6176E09E-59CB-484F-A698-B0243CFB142E}"/>
    <dgm:cxn modelId="{49269D77-3987-CD45-BCEE-474ACA4D846B}" type="presOf" srcId="{5A175B1A-3D77-402B-BC02-7D3038653529}" destId="{015D875F-A39F-684D-84B9-6D7FB785BFC5}" srcOrd="0" destOrd="0" presId="urn:microsoft.com/office/officeart/2005/8/layout/vList2"/>
    <dgm:cxn modelId="{27864094-BAB9-4C4A-A68F-FE03DFBEC16F}" type="presOf" srcId="{49713924-F697-4342-94AB-B41D1035C32A}" destId="{1FDA11BB-B676-EB43-A82A-3812C1CF5DE1}" srcOrd="0" destOrd="0" presId="urn:microsoft.com/office/officeart/2005/8/layout/vList2"/>
    <dgm:cxn modelId="{CFBC3DAC-94E7-44D3-AFDD-9FFCE4AA3A92}" srcId="{49713924-F697-4342-94AB-B41D1035C32A}" destId="{5A175B1A-3D77-402B-BC02-7D3038653529}" srcOrd="0" destOrd="0" parTransId="{1B35B26B-1A50-4516-8271-9AD1004D2A9A}" sibTransId="{A0B9F916-92E3-4D3E-B802-864910BE49A0}"/>
    <dgm:cxn modelId="{77EFBEBC-C4A9-9141-A16F-6D2029255E05}" type="presParOf" srcId="{1FDA11BB-B676-EB43-A82A-3812C1CF5DE1}" destId="{015D875F-A39F-684D-84B9-6D7FB785BFC5}" srcOrd="0" destOrd="0" presId="urn:microsoft.com/office/officeart/2005/8/layout/vList2"/>
    <dgm:cxn modelId="{8CC15D05-4BA8-7A4D-8425-6498C03435FD}" type="presParOf" srcId="{1FDA11BB-B676-EB43-A82A-3812C1CF5DE1}" destId="{A4ACB45C-8504-EB4E-B61D-A7B490E6ED19}" srcOrd="1" destOrd="0" presId="urn:microsoft.com/office/officeart/2005/8/layout/vList2"/>
    <dgm:cxn modelId="{6B2F925D-F055-F04A-9C93-2D612A312527}" type="presParOf" srcId="{1FDA11BB-B676-EB43-A82A-3812C1CF5DE1}" destId="{B61E32A3-ECA5-074B-B345-47632E98FB7C}" srcOrd="2" destOrd="0" presId="urn:microsoft.com/office/officeart/2005/8/layout/vList2"/>
    <dgm:cxn modelId="{896B5C2B-8E15-2040-A3B4-787A1C33D701}" type="presParOf" srcId="{1FDA11BB-B676-EB43-A82A-3812C1CF5DE1}" destId="{1B767A37-3FD6-A942-BCB8-7E767EA143E8}" srcOrd="3" destOrd="0" presId="urn:microsoft.com/office/officeart/2005/8/layout/vList2"/>
    <dgm:cxn modelId="{19368619-90D3-3B4F-A713-8AD901FB614D}" type="presParOf" srcId="{1FDA11BB-B676-EB43-A82A-3812C1CF5DE1}" destId="{A33DCC7A-6CA0-5645-96A5-6B05B0F849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713924-F697-4342-94AB-B41D1035C32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175B1A-3D77-402B-BC02-7D3038653529}">
      <dgm:prSet/>
      <dgm:spPr/>
      <dgm:t>
        <a:bodyPr/>
        <a:lstStyle/>
        <a:p>
          <a:pPr algn="just"/>
          <a:r>
            <a:rPr lang="es-ES_tradnl" dirty="0"/>
            <a:t>Privacidad o confidencialidad: Se refiere a que solamente las entidades autorizadas puedan tener acceso a la información.</a:t>
          </a:r>
          <a:endParaRPr lang="en-US" dirty="0"/>
        </a:p>
      </dgm:t>
    </dgm:pt>
    <dgm:pt modelId="{1B35B26B-1A50-4516-8271-9AD1004D2A9A}" type="parTrans" cxnId="{CFBC3DAC-94E7-44D3-AFDD-9FFCE4AA3A92}">
      <dgm:prSet/>
      <dgm:spPr/>
      <dgm:t>
        <a:bodyPr/>
        <a:lstStyle/>
        <a:p>
          <a:endParaRPr lang="en-US"/>
        </a:p>
      </dgm:t>
    </dgm:pt>
    <dgm:pt modelId="{A0B9F916-92E3-4D3E-B802-864910BE49A0}" type="sibTrans" cxnId="{CFBC3DAC-94E7-44D3-AFDD-9FFCE4AA3A92}">
      <dgm:prSet/>
      <dgm:spPr/>
      <dgm:t>
        <a:bodyPr/>
        <a:lstStyle/>
        <a:p>
          <a:endParaRPr lang="en-US"/>
        </a:p>
      </dgm:t>
    </dgm:pt>
    <dgm:pt modelId="{7B092C17-5E4C-43EA-80E8-28012CE7A5BB}">
      <dgm:prSet/>
      <dgm:spPr/>
      <dgm:t>
        <a:bodyPr/>
        <a:lstStyle/>
        <a:p>
          <a:pPr algn="just"/>
          <a:r>
            <a:rPr lang="es-ES_tradnl" dirty="0"/>
            <a:t>Autenticación: El sistema debe ser capaz de identificar si la fuente que envía o recibe el mensaje es la autorizada.</a:t>
          </a:r>
          <a:endParaRPr lang="en-US" dirty="0"/>
        </a:p>
      </dgm:t>
    </dgm:pt>
    <dgm:pt modelId="{5E4D22B8-BCD9-4CDE-B81A-8672D3C02BE1}" type="parTrans" cxnId="{E10D4E50-6BD3-4C9E-8927-0399CDA910BE}">
      <dgm:prSet/>
      <dgm:spPr/>
      <dgm:t>
        <a:bodyPr/>
        <a:lstStyle/>
        <a:p>
          <a:endParaRPr lang="en-US"/>
        </a:p>
      </dgm:t>
    </dgm:pt>
    <dgm:pt modelId="{6176E09E-59CB-484F-A698-B0243CFB142E}" type="sibTrans" cxnId="{E10D4E50-6BD3-4C9E-8927-0399CDA910BE}">
      <dgm:prSet/>
      <dgm:spPr/>
      <dgm:t>
        <a:bodyPr/>
        <a:lstStyle/>
        <a:p>
          <a:endParaRPr lang="en-US"/>
        </a:p>
      </dgm:t>
    </dgm:pt>
    <dgm:pt modelId="{08B1AE39-EA86-4EB8-941E-BA5D2FD12A3A}">
      <dgm:prSet/>
      <dgm:spPr/>
      <dgm:t>
        <a:bodyPr/>
        <a:lstStyle/>
        <a:p>
          <a:r>
            <a:rPr lang="es-ES_tradnl" dirty="0"/>
            <a:t>Integridad de datos.</a:t>
          </a:r>
          <a:endParaRPr lang="en-US" dirty="0"/>
        </a:p>
      </dgm:t>
    </dgm:pt>
    <dgm:pt modelId="{17C8B94C-E3C3-43D3-8013-5D68AAB6D12E}" type="parTrans" cxnId="{F4B76B1C-1077-487D-98E7-8C9C4AD37ADC}">
      <dgm:prSet/>
      <dgm:spPr/>
      <dgm:t>
        <a:bodyPr/>
        <a:lstStyle/>
        <a:p>
          <a:endParaRPr lang="en-US"/>
        </a:p>
      </dgm:t>
    </dgm:pt>
    <dgm:pt modelId="{140DBD6E-7518-44F8-8660-A7F989835FAA}" type="sibTrans" cxnId="{F4B76B1C-1077-487D-98E7-8C9C4AD37ADC}">
      <dgm:prSet/>
      <dgm:spPr/>
      <dgm:t>
        <a:bodyPr/>
        <a:lstStyle/>
        <a:p>
          <a:endParaRPr lang="en-US"/>
        </a:p>
      </dgm:t>
    </dgm:pt>
    <dgm:pt modelId="{1FDA11BB-B676-EB43-A82A-3812C1CF5DE1}" type="pres">
      <dgm:prSet presAssocID="{49713924-F697-4342-94AB-B41D1035C32A}" presName="linear" presStyleCnt="0">
        <dgm:presLayoutVars>
          <dgm:animLvl val="lvl"/>
          <dgm:resizeHandles val="exact"/>
        </dgm:presLayoutVars>
      </dgm:prSet>
      <dgm:spPr/>
    </dgm:pt>
    <dgm:pt modelId="{015D875F-A39F-684D-84B9-6D7FB785BFC5}" type="pres">
      <dgm:prSet presAssocID="{5A175B1A-3D77-402B-BC02-7D3038653529}" presName="parentText" presStyleLbl="node1" presStyleIdx="0" presStyleCnt="3">
        <dgm:presLayoutVars>
          <dgm:chMax val="0"/>
          <dgm:bulletEnabled val="1"/>
        </dgm:presLayoutVars>
      </dgm:prSet>
      <dgm:spPr/>
    </dgm:pt>
    <dgm:pt modelId="{A4ACB45C-8504-EB4E-B61D-A7B490E6ED19}" type="pres">
      <dgm:prSet presAssocID="{A0B9F916-92E3-4D3E-B802-864910BE49A0}" presName="spacer" presStyleCnt="0"/>
      <dgm:spPr/>
    </dgm:pt>
    <dgm:pt modelId="{B61E32A3-ECA5-074B-B345-47632E98FB7C}" type="pres">
      <dgm:prSet presAssocID="{7B092C17-5E4C-43EA-80E8-28012CE7A5BB}" presName="parentText" presStyleLbl="node1" presStyleIdx="1" presStyleCnt="3">
        <dgm:presLayoutVars>
          <dgm:chMax val="0"/>
          <dgm:bulletEnabled val="1"/>
        </dgm:presLayoutVars>
      </dgm:prSet>
      <dgm:spPr/>
    </dgm:pt>
    <dgm:pt modelId="{1B767A37-3FD6-A942-BCB8-7E767EA143E8}" type="pres">
      <dgm:prSet presAssocID="{6176E09E-59CB-484F-A698-B0243CFB142E}" presName="spacer" presStyleCnt="0"/>
      <dgm:spPr/>
    </dgm:pt>
    <dgm:pt modelId="{A33DCC7A-6CA0-5645-96A5-6B05B0F8495E}" type="pres">
      <dgm:prSet presAssocID="{08B1AE39-EA86-4EB8-941E-BA5D2FD12A3A}" presName="parentText" presStyleLbl="node1" presStyleIdx="2" presStyleCnt="3">
        <dgm:presLayoutVars>
          <dgm:chMax val="0"/>
          <dgm:bulletEnabled val="1"/>
        </dgm:presLayoutVars>
      </dgm:prSet>
      <dgm:spPr/>
    </dgm:pt>
  </dgm:ptLst>
  <dgm:cxnLst>
    <dgm:cxn modelId="{F5FF0405-E715-1C42-B854-D62B70C814B5}" type="presOf" srcId="{7B092C17-5E4C-43EA-80E8-28012CE7A5BB}" destId="{B61E32A3-ECA5-074B-B345-47632E98FB7C}" srcOrd="0" destOrd="0" presId="urn:microsoft.com/office/officeart/2005/8/layout/vList2"/>
    <dgm:cxn modelId="{F4B76B1C-1077-487D-98E7-8C9C4AD37ADC}" srcId="{49713924-F697-4342-94AB-B41D1035C32A}" destId="{08B1AE39-EA86-4EB8-941E-BA5D2FD12A3A}" srcOrd="2" destOrd="0" parTransId="{17C8B94C-E3C3-43D3-8013-5D68AAB6D12E}" sibTransId="{140DBD6E-7518-44F8-8660-A7F989835FAA}"/>
    <dgm:cxn modelId="{176E454D-245C-DB4B-8C87-4E88FB4F6072}" type="presOf" srcId="{08B1AE39-EA86-4EB8-941E-BA5D2FD12A3A}" destId="{A33DCC7A-6CA0-5645-96A5-6B05B0F8495E}" srcOrd="0" destOrd="0" presId="urn:microsoft.com/office/officeart/2005/8/layout/vList2"/>
    <dgm:cxn modelId="{E10D4E50-6BD3-4C9E-8927-0399CDA910BE}" srcId="{49713924-F697-4342-94AB-B41D1035C32A}" destId="{7B092C17-5E4C-43EA-80E8-28012CE7A5BB}" srcOrd="1" destOrd="0" parTransId="{5E4D22B8-BCD9-4CDE-B81A-8672D3C02BE1}" sibTransId="{6176E09E-59CB-484F-A698-B0243CFB142E}"/>
    <dgm:cxn modelId="{49269D77-3987-CD45-BCEE-474ACA4D846B}" type="presOf" srcId="{5A175B1A-3D77-402B-BC02-7D3038653529}" destId="{015D875F-A39F-684D-84B9-6D7FB785BFC5}" srcOrd="0" destOrd="0" presId="urn:microsoft.com/office/officeart/2005/8/layout/vList2"/>
    <dgm:cxn modelId="{27864094-BAB9-4C4A-A68F-FE03DFBEC16F}" type="presOf" srcId="{49713924-F697-4342-94AB-B41D1035C32A}" destId="{1FDA11BB-B676-EB43-A82A-3812C1CF5DE1}" srcOrd="0" destOrd="0" presId="urn:microsoft.com/office/officeart/2005/8/layout/vList2"/>
    <dgm:cxn modelId="{CFBC3DAC-94E7-44D3-AFDD-9FFCE4AA3A92}" srcId="{49713924-F697-4342-94AB-B41D1035C32A}" destId="{5A175B1A-3D77-402B-BC02-7D3038653529}" srcOrd="0" destOrd="0" parTransId="{1B35B26B-1A50-4516-8271-9AD1004D2A9A}" sibTransId="{A0B9F916-92E3-4D3E-B802-864910BE49A0}"/>
    <dgm:cxn modelId="{77EFBEBC-C4A9-9141-A16F-6D2029255E05}" type="presParOf" srcId="{1FDA11BB-B676-EB43-A82A-3812C1CF5DE1}" destId="{015D875F-A39F-684D-84B9-6D7FB785BFC5}" srcOrd="0" destOrd="0" presId="urn:microsoft.com/office/officeart/2005/8/layout/vList2"/>
    <dgm:cxn modelId="{8CC15D05-4BA8-7A4D-8425-6498C03435FD}" type="presParOf" srcId="{1FDA11BB-B676-EB43-A82A-3812C1CF5DE1}" destId="{A4ACB45C-8504-EB4E-B61D-A7B490E6ED19}" srcOrd="1" destOrd="0" presId="urn:microsoft.com/office/officeart/2005/8/layout/vList2"/>
    <dgm:cxn modelId="{6B2F925D-F055-F04A-9C93-2D612A312527}" type="presParOf" srcId="{1FDA11BB-B676-EB43-A82A-3812C1CF5DE1}" destId="{B61E32A3-ECA5-074B-B345-47632E98FB7C}" srcOrd="2" destOrd="0" presId="urn:microsoft.com/office/officeart/2005/8/layout/vList2"/>
    <dgm:cxn modelId="{896B5C2B-8E15-2040-A3B4-787A1C33D701}" type="presParOf" srcId="{1FDA11BB-B676-EB43-A82A-3812C1CF5DE1}" destId="{1B767A37-3FD6-A942-BCB8-7E767EA143E8}" srcOrd="3" destOrd="0" presId="urn:microsoft.com/office/officeart/2005/8/layout/vList2"/>
    <dgm:cxn modelId="{19368619-90D3-3B4F-A713-8AD901FB614D}" type="presParOf" srcId="{1FDA11BB-B676-EB43-A82A-3812C1CF5DE1}" destId="{A33DCC7A-6CA0-5645-96A5-6B05B0F849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713924-F697-4342-94AB-B41D1035C32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A175B1A-3D77-402B-BC02-7D3038653529}">
      <dgm:prSet/>
      <dgm:spPr/>
      <dgm:t>
        <a:bodyPr/>
        <a:lstStyle/>
        <a:p>
          <a:pPr algn="just"/>
          <a:r>
            <a:rPr lang="es-ES_tradnl" dirty="0"/>
            <a:t>Privacidad o confidencialidad: Se refiere a que solamente las entidades autorizadas puedan tener acceso a la información.</a:t>
          </a:r>
          <a:endParaRPr lang="en-US" dirty="0"/>
        </a:p>
      </dgm:t>
    </dgm:pt>
    <dgm:pt modelId="{1B35B26B-1A50-4516-8271-9AD1004D2A9A}" type="parTrans" cxnId="{CFBC3DAC-94E7-44D3-AFDD-9FFCE4AA3A92}">
      <dgm:prSet/>
      <dgm:spPr/>
      <dgm:t>
        <a:bodyPr/>
        <a:lstStyle/>
        <a:p>
          <a:endParaRPr lang="en-US"/>
        </a:p>
      </dgm:t>
    </dgm:pt>
    <dgm:pt modelId="{A0B9F916-92E3-4D3E-B802-864910BE49A0}" type="sibTrans" cxnId="{CFBC3DAC-94E7-44D3-AFDD-9FFCE4AA3A92}">
      <dgm:prSet/>
      <dgm:spPr/>
      <dgm:t>
        <a:bodyPr/>
        <a:lstStyle/>
        <a:p>
          <a:endParaRPr lang="en-US"/>
        </a:p>
      </dgm:t>
    </dgm:pt>
    <dgm:pt modelId="{7B092C17-5E4C-43EA-80E8-28012CE7A5BB}">
      <dgm:prSet/>
      <dgm:spPr/>
      <dgm:t>
        <a:bodyPr/>
        <a:lstStyle/>
        <a:p>
          <a:pPr algn="just"/>
          <a:r>
            <a:rPr lang="es-ES_tradnl" dirty="0"/>
            <a:t>Autenticación: El sistema debe ser capaz de identificar si la fuente que envía o recibe el mensaje es la autorizada.</a:t>
          </a:r>
          <a:endParaRPr lang="en-US" dirty="0"/>
        </a:p>
      </dgm:t>
    </dgm:pt>
    <dgm:pt modelId="{5E4D22B8-BCD9-4CDE-B81A-8672D3C02BE1}" type="parTrans" cxnId="{E10D4E50-6BD3-4C9E-8927-0399CDA910BE}">
      <dgm:prSet/>
      <dgm:spPr/>
      <dgm:t>
        <a:bodyPr/>
        <a:lstStyle/>
        <a:p>
          <a:endParaRPr lang="en-US"/>
        </a:p>
      </dgm:t>
    </dgm:pt>
    <dgm:pt modelId="{6176E09E-59CB-484F-A698-B0243CFB142E}" type="sibTrans" cxnId="{E10D4E50-6BD3-4C9E-8927-0399CDA910BE}">
      <dgm:prSet/>
      <dgm:spPr/>
      <dgm:t>
        <a:bodyPr/>
        <a:lstStyle/>
        <a:p>
          <a:endParaRPr lang="en-US"/>
        </a:p>
      </dgm:t>
    </dgm:pt>
    <dgm:pt modelId="{08B1AE39-EA86-4EB8-941E-BA5D2FD12A3A}">
      <dgm:prSet/>
      <dgm:spPr/>
      <dgm:t>
        <a:bodyPr/>
        <a:lstStyle/>
        <a:p>
          <a:pPr algn="just"/>
          <a:r>
            <a:rPr lang="es-ES_tradnl" dirty="0"/>
            <a:t>Integridad de datos: Una alteración mínima en la información original debe ser detectada por el sistema y desechar el mensaje por haber sido alterado.</a:t>
          </a:r>
          <a:endParaRPr lang="en-US" dirty="0"/>
        </a:p>
      </dgm:t>
    </dgm:pt>
    <dgm:pt modelId="{17C8B94C-E3C3-43D3-8013-5D68AAB6D12E}" type="parTrans" cxnId="{F4B76B1C-1077-487D-98E7-8C9C4AD37ADC}">
      <dgm:prSet/>
      <dgm:spPr/>
      <dgm:t>
        <a:bodyPr/>
        <a:lstStyle/>
        <a:p>
          <a:endParaRPr lang="en-US"/>
        </a:p>
      </dgm:t>
    </dgm:pt>
    <dgm:pt modelId="{140DBD6E-7518-44F8-8660-A7F989835FAA}" type="sibTrans" cxnId="{F4B76B1C-1077-487D-98E7-8C9C4AD37ADC}">
      <dgm:prSet/>
      <dgm:spPr/>
      <dgm:t>
        <a:bodyPr/>
        <a:lstStyle/>
        <a:p>
          <a:endParaRPr lang="en-US"/>
        </a:p>
      </dgm:t>
    </dgm:pt>
    <dgm:pt modelId="{1FDA11BB-B676-EB43-A82A-3812C1CF5DE1}" type="pres">
      <dgm:prSet presAssocID="{49713924-F697-4342-94AB-B41D1035C32A}" presName="linear" presStyleCnt="0">
        <dgm:presLayoutVars>
          <dgm:animLvl val="lvl"/>
          <dgm:resizeHandles val="exact"/>
        </dgm:presLayoutVars>
      </dgm:prSet>
      <dgm:spPr/>
    </dgm:pt>
    <dgm:pt modelId="{015D875F-A39F-684D-84B9-6D7FB785BFC5}" type="pres">
      <dgm:prSet presAssocID="{5A175B1A-3D77-402B-BC02-7D3038653529}" presName="parentText" presStyleLbl="node1" presStyleIdx="0" presStyleCnt="3">
        <dgm:presLayoutVars>
          <dgm:chMax val="0"/>
          <dgm:bulletEnabled val="1"/>
        </dgm:presLayoutVars>
      </dgm:prSet>
      <dgm:spPr/>
    </dgm:pt>
    <dgm:pt modelId="{A4ACB45C-8504-EB4E-B61D-A7B490E6ED19}" type="pres">
      <dgm:prSet presAssocID="{A0B9F916-92E3-4D3E-B802-864910BE49A0}" presName="spacer" presStyleCnt="0"/>
      <dgm:spPr/>
    </dgm:pt>
    <dgm:pt modelId="{B61E32A3-ECA5-074B-B345-47632E98FB7C}" type="pres">
      <dgm:prSet presAssocID="{7B092C17-5E4C-43EA-80E8-28012CE7A5BB}" presName="parentText" presStyleLbl="node1" presStyleIdx="1" presStyleCnt="3">
        <dgm:presLayoutVars>
          <dgm:chMax val="0"/>
          <dgm:bulletEnabled val="1"/>
        </dgm:presLayoutVars>
      </dgm:prSet>
      <dgm:spPr/>
    </dgm:pt>
    <dgm:pt modelId="{1B767A37-3FD6-A942-BCB8-7E767EA143E8}" type="pres">
      <dgm:prSet presAssocID="{6176E09E-59CB-484F-A698-B0243CFB142E}" presName="spacer" presStyleCnt="0"/>
      <dgm:spPr/>
    </dgm:pt>
    <dgm:pt modelId="{A33DCC7A-6CA0-5645-96A5-6B05B0F8495E}" type="pres">
      <dgm:prSet presAssocID="{08B1AE39-EA86-4EB8-941E-BA5D2FD12A3A}" presName="parentText" presStyleLbl="node1" presStyleIdx="2" presStyleCnt="3">
        <dgm:presLayoutVars>
          <dgm:chMax val="0"/>
          <dgm:bulletEnabled val="1"/>
        </dgm:presLayoutVars>
      </dgm:prSet>
      <dgm:spPr/>
    </dgm:pt>
  </dgm:ptLst>
  <dgm:cxnLst>
    <dgm:cxn modelId="{F5FF0405-E715-1C42-B854-D62B70C814B5}" type="presOf" srcId="{7B092C17-5E4C-43EA-80E8-28012CE7A5BB}" destId="{B61E32A3-ECA5-074B-B345-47632E98FB7C}" srcOrd="0" destOrd="0" presId="urn:microsoft.com/office/officeart/2005/8/layout/vList2"/>
    <dgm:cxn modelId="{F4B76B1C-1077-487D-98E7-8C9C4AD37ADC}" srcId="{49713924-F697-4342-94AB-B41D1035C32A}" destId="{08B1AE39-EA86-4EB8-941E-BA5D2FD12A3A}" srcOrd="2" destOrd="0" parTransId="{17C8B94C-E3C3-43D3-8013-5D68AAB6D12E}" sibTransId="{140DBD6E-7518-44F8-8660-A7F989835FAA}"/>
    <dgm:cxn modelId="{176E454D-245C-DB4B-8C87-4E88FB4F6072}" type="presOf" srcId="{08B1AE39-EA86-4EB8-941E-BA5D2FD12A3A}" destId="{A33DCC7A-6CA0-5645-96A5-6B05B0F8495E}" srcOrd="0" destOrd="0" presId="urn:microsoft.com/office/officeart/2005/8/layout/vList2"/>
    <dgm:cxn modelId="{E10D4E50-6BD3-4C9E-8927-0399CDA910BE}" srcId="{49713924-F697-4342-94AB-B41D1035C32A}" destId="{7B092C17-5E4C-43EA-80E8-28012CE7A5BB}" srcOrd="1" destOrd="0" parTransId="{5E4D22B8-BCD9-4CDE-B81A-8672D3C02BE1}" sibTransId="{6176E09E-59CB-484F-A698-B0243CFB142E}"/>
    <dgm:cxn modelId="{49269D77-3987-CD45-BCEE-474ACA4D846B}" type="presOf" srcId="{5A175B1A-3D77-402B-BC02-7D3038653529}" destId="{015D875F-A39F-684D-84B9-6D7FB785BFC5}" srcOrd="0" destOrd="0" presId="urn:microsoft.com/office/officeart/2005/8/layout/vList2"/>
    <dgm:cxn modelId="{27864094-BAB9-4C4A-A68F-FE03DFBEC16F}" type="presOf" srcId="{49713924-F697-4342-94AB-B41D1035C32A}" destId="{1FDA11BB-B676-EB43-A82A-3812C1CF5DE1}" srcOrd="0" destOrd="0" presId="urn:microsoft.com/office/officeart/2005/8/layout/vList2"/>
    <dgm:cxn modelId="{CFBC3DAC-94E7-44D3-AFDD-9FFCE4AA3A92}" srcId="{49713924-F697-4342-94AB-B41D1035C32A}" destId="{5A175B1A-3D77-402B-BC02-7D3038653529}" srcOrd="0" destOrd="0" parTransId="{1B35B26B-1A50-4516-8271-9AD1004D2A9A}" sibTransId="{A0B9F916-92E3-4D3E-B802-864910BE49A0}"/>
    <dgm:cxn modelId="{77EFBEBC-C4A9-9141-A16F-6D2029255E05}" type="presParOf" srcId="{1FDA11BB-B676-EB43-A82A-3812C1CF5DE1}" destId="{015D875F-A39F-684D-84B9-6D7FB785BFC5}" srcOrd="0" destOrd="0" presId="urn:microsoft.com/office/officeart/2005/8/layout/vList2"/>
    <dgm:cxn modelId="{8CC15D05-4BA8-7A4D-8425-6498C03435FD}" type="presParOf" srcId="{1FDA11BB-B676-EB43-A82A-3812C1CF5DE1}" destId="{A4ACB45C-8504-EB4E-B61D-A7B490E6ED19}" srcOrd="1" destOrd="0" presId="urn:microsoft.com/office/officeart/2005/8/layout/vList2"/>
    <dgm:cxn modelId="{6B2F925D-F055-F04A-9C93-2D612A312527}" type="presParOf" srcId="{1FDA11BB-B676-EB43-A82A-3812C1CF5DE1}" destId="{B61E32A3-ECA5-074B-B345-47632E98FB7C}" srcOrd="2" destOrd="0" presId="urn:microsoft.com/office/officeart/2005/8/layout/vList2"/>
    <dgm:cxn modelId="{896B5C2B-8E15-2040-A3B4-787A1C33D701}" type="presParOf" srcId="{1FDA11BB-B676-EB43-A82A-3812C1CF5DE1}" destId="{1B767A37-3FD6-A942-BCB8-7E767EA143E8}" srcOrd="3" destOrd="0" presId="urn:microsoft.com/office/officeart/2005/8/layout/vList2"/>
    <dgm:cxn modelId="{19368619-90D3-3B4F-A713-8AD901FB614D}" type="presParOf" srcId="{1FDA11BB-B676-EB43-A82A-3812C1CF5DE1}" destId="{A33DCC7A-6CA0-5645-96A5-6B05B0F849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EE8B3C-CD6F-43F7-89D0-C84BE7E5582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8C7D567-3172-40ED-AA77-2E26A0067650}">
      <dgm:prSet/>
      <dgm:spPr/>
      <dgm:t>
        <a:bodyPr/>
        <a:lstStyle/>
        <a:p>
          <a:r>
            <a:rPr lang="es-ES_tradnl"/>
            <a:t>Existen modos de operación que son mas seguros que ECB.</a:t>
          </a:r>
          <a:endParaRPr lang="en-US"/>
        </a:p>
      </dgm:t>
    </dgm:pt>
    <dgm:pt modelId="{098D0175-0BF5-46AC-82D3-A74625F009DA}" type="parTrans" cxnId="{2EF23CCC-5963-4BEB-B8D5-8E76A4BB5874}">
      <dgm:prSet/>
      <dgm:spPr/>
      <dgm:t>
        <a:bodyPr/>
        <a:lstStyle/>
        <a:p>
          <a:endParaRPr lang="en-US"/>
        </a:p>
      </dgm:t>
    </dgm:pt>
    <dgm:pt modelId="{1A14AB8F-860D-4A24-8239-07108403E3DC}" type="sibTrans" cxnId="{2EF23CCC-5963-4BEB-B8D5-8E76A4BB5874}">
      <dgm:prSet/>
      <dgm:spPr/>
      <dgm:t>
        <a:bodyPr/>
        <a:lstStyle/>
        <a:p>
          <a:endParaRPr lang="en-US"/>
        </a:p>
      </dgm:t>
    </dgm:pt>
    <dgm:pt modelId="{82614395-0FCD-46F7-B871-AD8EA032590C}">
      <dgm:prSet/>
      <dgm:spPr/>
      <dgm:t>
        <a:bodyPr/>
        <a:lstStyle/>
        <a:p>
          <a:r>
            <a:rPr lang="es-MX" i="1" dirty="0"/>
            <a:t>cipher-block chaining (</a:t>
          </a:r>
          <a:r>
            <a:rPr lang="es-ES_tradnl" dirty="0"/>
            <a:t>CBC), </a:t>
          </a:r>
          <a:r>
            <a:rPr lang="es-ES_tradnl" dirty="0" err="1"/>
            <a:t>Counter</a:t>
          </a:r>
          <a:r>
            <a:rPr lang="es-ES_tradnl" dirty="0"/>
            <a:t> </a:t>
          </a:r>
          <a:r>
            <a:rPr lang="es-ES_tradnl" dirty="0" err="1"/>
            <a:t>Mode</a:t>
          </a:r>
          <a:r>
            <a:rPr lang="es-ES_tradnl" dirty="0"/>
            <a:t> (CTR) y  Offset </a:t>
          </a:r>
          <a:r>
            <a:rPr lang="es-ES_tradnl" dirty="0" err="1"/>
            <a:t>Codebook</a:t>
          </a:r>
          <a:r>
            <a:rPr lang="es-ES_tradnl" dirty="0"/>
            <a:t> (OCB) son algunos ejemplos.</a:t>
          </a:r>
          <a:endParaRPr lang="en-US" dirty="0"/>
        </a:p>
      </dgm:t>
    </dgm:pt>
    <dgm:pt modelId="{783627F2-0B89-4819-88C0-1C8C8DEF4EA5}" type="parTrans" cxnId="{F4FA23A7-E2B8-41C8-919F-6ED53F49E75D}">
      <dgm:prSet/>
      <dgm:spPr/>
      <dgm:t>
        <a:bodyPr/>
        <a:lstStyle/>
        <a:p>
          <a:endParaRPr lang="en-US"/>
        </a:p>
      </dgm:t>
    </dgm:pt>
    <dgm:pt modelId="{3F10FE12-04D4-4CA8-9871-827F56E0BBA2}" type="sibTrans" cxnId="{F4FA23A7-E2B8-41C8-919F-6ED53F49E75D}">
      <dgm:prSet/>
      <dgm:spPr/>
      <dgm:t>
        <a:bodyPr/>
        <a:lstStyle/>
        <a:p>
          <a:endParaRPr lang="en-US"/>
        </a:p>
      </dgm:t>
    </dgm:pt>
    <dgm:pt modelId="{A50BB772-3652-4FFD-BFA8-733CF49DA522}" type="pres">
      <dgm:prSet presAssocID="{D3EE8B3C-CD6F-43F7-89D0-C84BE7E5582F}" presName="root" presStyleCnt="0">
        <dgm:presLayoutVars>
          <dgm:dir/>
          <dgm:resizeHandles val="exact"/>
        </dgm:presLayoutVars>
      </dgm:prSet>
      <dgm:spPr/>
    </dgm:pt>
    <dgm:pt modelId="{45BC1094-B07D-48C5-9950-6EF9BCB3AE36}" type="pres">
      <dgm:prSet presAssocID="{D3EE8B3C-CD6F-43F7-89D0-C84BE7E5582F}" presName="container" presStyleCnt="0">
        <dgm:presLayoutVars>
          <dgm:dir/>
          <dgm:resizeHandles val="exact"/>
        </dgm:presLayoutVars>
      </dgm:prSet>
      <dgm:spPr/>
    </dgm:pt>
    <dgm:pt modelId="{2220BF1F-57B1-49EB-BEE9-07CDE1278C30}" type="pres">
      <dgm:prSet presAssocID="{F8C7D567-3172-40ED-AA77-2E26A0067650}" presName="compNode" presStyleCnt="0"/>
      <dgm:spPr/>
    </dgm:pt>
    <dgm:pt modelId="{87C29CF7-BD2F-440E-A3C8-9096D571E609}" type="pres">
      <dgm:prSet presAssocID="{F8C7D567-3172-40ED-AA77-2E26A0067650}" presName="iconBgRect" presStyleLbl="bgShp" presStyleIdx="0" presStyleCnt="2"/>
      <dgm:spPr/>
    </dgm:pt>
    <dgm:pt modelId="{E44E4B28-023D-4AB6-9061-A2DF18BAB833}" type="pres">
      <dgm:prSet presAssocID="{F8C7D567-3172-40ED-AA77-2E26A006765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E06FDAB9-512C-491F-BD6C-11D01DD53562}" type="pres">
      <dgm:prSet presAssocID="{F8C7D567-3172-40ED-AA77-2E26A0067650}" presName="spaceRect" presStyleCnt="0"/>
      <dgm:spPr/>
    </dgm:pt>
    <dgm:pt modelId="{8E8E3EE2-CBEB-42D2-9EC9-67C5ACC077AE}" type="pres">
      <dgm:prSet presAssocID="{F8C7D567-3172-40ED-AA77-2E26A0067650}" presName="textRect" presStyleLbl="revTx" presStyleIdx="0" presStyleCnt="2">
        <dgm:presLayoutVars>
          <dgm:chMax val="1"/>
          <dgm:chPref val="1"/>
        </dgm:presLayoutVars>
      </dgm:prSet>
      <dgm:spPr/>
    </dgm:pt>
    <dgm:pt modelId="{B019D970-F2B9-4B93-AA71-98BBE44DE622}" type="pres">
      <dgm:prSet presAssocID="{1A14AB8F-860D-4A24-8239-07108403E3DC}" presName="sibTrans" presStyleLbl="sibTrans2D1" presStyleIdx="0" presStyleCnt="0"/>
      <dgm:spPr/>
    </dgm:pt>
    <dgm:pt modelId="{DC8A44CD-093E-40D5-94C2-83968521A895}" type="pres">
      <dgm:prSet presAssocID="{82614395-0FCD-46F7-B871-AD8EA032590C}" presName="compNode" presStyleCnt="0"/>
      <dgm:spPr/>
    </dgm:pt>
    <dgm:pt modelId="{7ADF61F5-6265-4C9B-AEA8-B30FDC560455}" type="pres">
      <dgm:prSet presAssocID="{82614395-0FCD-46F7-B871-AD8EA032590C}" presName="iconBgRect" presStyleLbl="bgShp" presStyleIdx="1" presStyleCnt="2"/>
      <dgm:spPr/>
    </dgm:pt>
    <dgm:pt modelId="{E4CABFDA-7520-470A-A700-8A377A1300A6}" type="pres">
      <dgm:prSet presAssocID="{82614395-0FCD-46F7-B871-AD8EA03259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conectado"/>
        </a:ext>
      </dgm:extLst>
    </dgm:pt>
    <dgm:pt modelId="{C01077B7-51B8-4A16-838D-DEAEBAC94C71}" type="pres">
      <dgm:prSet presAssocID="{82614395-0FCD-46F7-B871-AD8EA032590C}" presName="spaceRect" presStyleCnt="0"/>
      <dgm:spPr/>
    </dgm:pt>
    <dgm:pt modelId="{A7798294-181C-4841-8FB8-AB7833FFDDCD}" type="pres">
      <dgm:prSet presAssocID="{82614395-0FCD-46F7-B871-AD8EA032590C}" presName="textRect" presStyleLbl="revTx" presStyleIdx="1" presStyleCnt="2">
        <dgm:presLayoutVars>
          <dgm:chMax val="1"/>
          <dgm:chPref val="1"/>
        </dgm:presLayoutVars>
      </dgm:prSet>
      <dgm:spPr/>
    </dgm:pt>
  </dgm:ptLst>
  <dgm:cxnLst>
    <dgm:cxn modelId="{16C22411-E31D-424A-AA60-75E6BC033EF8}" type="presOf" srcId="{82614395-0FCD-46F7-B871-AD8EA032590C}" destId="{A7798294-181C-4841-8FB8-AB7833FFDDCD}" srcOrd="0" destOrd="0" presId="urn:microsoft.com/office/officeart/2018/2/layout/IconCircleList"/>
    <dgm:cxn modelId="{4B9C0328-6144-482F-A483-93AF838A339D}" type="presOf" srcId="{1A14AB8F-860D-4A24-8239-07108403E3DC}" destId="{B019D970-F2B9-4B93-AA71-98BBE44DE622}" srcOrd="0" destOrd="0" presId="urn:microsoft.com/office/officeart/2018/2/layout/IconCircleList"/>
    <dgm:cxn modelId="{F4658765-6BB4-41DE-AD58-3894407987AE}" type="presOf" srcId="{D3EE8B3C-CD6F-43F7-89D0-C84BE7E5582F}" destId="{A50BB772-3652-4FFD-BFA8-733CF49DA522}" srcOrd="0" destOrd="0" presId="urn:microsoft.com/office/officeart/2018/2/layout/IconCircleList"/>
    <dgm:cxn modelId="{5DB3CC92-1B79-47F6-928E-8B46AEA5FAE5}" type="presOf" srcId="{F8C7D567-3172-40ED-AA77-2E26A0067650}" destId="{8E8E3EE2-CBEB-42D2-9EC9-67C5ACC077AE}" srcOrd="0" destOrd="0" presId="urn:microsoft.com/office/officeart/2018/2/layout/IconCircleList"/>
    <dgm:cxn modelId="{F4FA23A7-E2B8-41C8-919F-6ED53F49E75D}" srcId="{D3EE8B3C-CD6F-43F7-89D0-C84BE7E5582F}" destId="{82614395-0FCD-46F7-B871-AD8EA032590C}" srcOrd="1" destOrd="0" parTransId="{783627F2-0B89-4819-88C0-1C8C8DEF4EA5}" sibTransId="{3F10FE12-04D4-4CA8-9871-827F56E0BBA2}"/>
    <dgm:cxn modelId="{2EF23CCC-5963-4BEB-B8D5-8E76A4BB5874}" srcId="{D3EE8B3C-CD6F-43F7-89D0-C84BE7E5582F}" destId="{F8C7D567-3172-40ED-AA77-2E26A0067650}" srcOrd="0" destOrd="0" parTransId="{098D0175-0BF5-46AC-82D3-A74625F009DA}" sibTransId="{1A14AB8F-860D-4A24-8239-07108403E3DC}"/>
    <dgm:cxn modelId="{8F2E1993-AF66-447C-A98F-CB4731661A1C}" type="presParOf" srcId="{A50BB772-3652-4FFD-BFA8-733CF49DA522}" destId="{45BC1094-B07D-48C5-9950-6EF9BCB3AE36}" srcOrd="0" destOrd="0" presId="urn:microsoft.com/office/officeart/2018/2/layout/IconCircleList"/>
    <dgm:cxn modelId="{AB59A960-8BF6-46AC-A134-B6DC255E49EE}" type="presParOf" srcId="{45BC1094-B07D-48C5-9950-6EF9BCB3AE36}" destId="{2220BF1F-57B1-49EB-BEE9-07CDE1278C30}" srcOrd="0" destOrd="0" presId="urn:microsoft.com/office/officeart/2018/2/layout/IconCircleList"/>
    <dgm:cxn modelId="{B509408A-6A98-4972-BD32-A37F5D7E3817}" type="presParOf" srcId="{2220BF1F-57B1-49EB-BEE9-07CDE1278C30}" destId="{87C29CF7-BD2F-440E-A3C8-9096D571E609}" srcOrd="0" destOrd="0" presId="urn:microsoft.com/office/officeart/2018/2/layout/IconCircleList"/>
    <dgm:cxn modelId="{B7E21104-1DE6-4FD5-9FDA-C6FEB36944DC}" type="presParOf" srcId="{2220BF1F-57B1-49EB-BEE9-07CDE1278C30}" destId="{E44E4B28-023D-4AB6-9061-A2DF18BAB833}" srcOrd="1" destOrd="0" presId="urn:microsoft.com/office/officeart/2018/2/layout/IconCircleList"/>
    <dgm:cxn modelId="{94AC3059-FB84-486E-A0A2-EB9C443781BE}" type="presParOf" srcId="{2220BF1F-57B1-49EB-BEE9-07CDE1278C30}" destId="{E06FDAB9-512C-491F-BD6C-11D01DD53562}" srcOrd="2" destOrd="0" presId="urn:microsoft.com/office/officeart/2018/2/layout/IconCircleList"/>
    <dgm:cxn modelId="{2F4117FF-B6C8-44EE-9B08-B5F20186C791}" type="presParOf" srcId="{2220BF1F-57B1-49EB-BEE9-07CDE1278C30}" destId="{8E8E3EE2-CBEB-42D2-9EC9-67C5ACC077AE}" srcOrd="3" destOrd="0" presId="urn:microsoft.com/office/officeart/2018/2/layout/IconCircleList"/>
    <dgm:cxn modelId="{1C7FFC94-CA87-4598-AC49-624CD687F879}" type="presParOf" srcId="{45BC1094-B07D-48C5-9950-6EF9BCB3AE36}" destId="{B019D970-F2B9-4B93-AA71-98BBE44DE622}" srcOrd="1" destOrd="0" presId="urn:microsoft.com/office/officeart/2018/2/layout/IconCircleList"/>
    <dgm:cxn modelId="{3B1556E2-2801-476D-B058-331CF8A8E1AE}" type="presParOf" srcId="{45BC1094-B07D-48C5-9950-6EF9BCB3AE36}" destId="{DC8A44CD-093E-40D5-94C2-83968521A895}" srcOrd="2" destOrd="0" presId="urn:microsoft.com/office/officeart/2018/2/layout/IconCircleList"/>
    <dgm:cxn modelId="{DB463A9A-878D-4DD4-BBAC-9580FC53BA65}" type="presParOf" srcId="{DC8A44CD-093E-40D5-94C2-83968521A895}" destId="{7ADF61F5-6265-4C9B-AEA8-B30FDC560455}" srcOrd="0" destOrd="0" presId="urn:microsoft.com/office/officeart/2018/2/layout/IconCircleList"/>
    <dgm:cxn modelId="{B2FF3144-01B0-4702-B208-A65DDBE669D3}" type="presParOf" srcId="{DC8A44CD-093E-40D5-94C2-83968521A895}" destId="{E4CABFDA-7520-470A-A700-8A377A1300A6}" srcOrd="1" destOrd="0" presId="urn:microsoft.com/office/officeart/2018/2/layout/IconCircleList"/>
    <dgm:cxn modelId="{F5C34919-5029-429E-B7BB-1AE59B948457}" type="presParOf" srcId="{DC8A44CD-093E-40D5-94C2-83968521A895}" destId="{C01077B7-51B8-4A16-838D-DEAEBAC94C71}" srcOrd="2" destOrd="0" presId="urn:microsoft.com/office/officeart/2018/2/layout/IconCircleList"/>
    <dgm:cxn modelId="{171E6E09-E1CE-4D03-B1CF-5CC4CF2B54E4}" type="presParOf" srcId="{DC8A44CD-093E-40D5-94C2-83968521A895}" destId="{A7798294-181C-4841-8FB8-AB7833FFDDC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D6327A-8A9C-42B2-8D71-294E6B00DC4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401431-BB07-45A7-A412-6378F9759CC2}">
      <dgm:prSet/>
      <dgm:spPr/>
      <dgm:t>
        <a:bodyPr/>
        <a:lstStyle/>
        <a:p>
          <a:r>
            <a:rPr lang="es-ES_tradnl">
              <a:hlinkClick xmlns:r="http://schemas.openxmlformats.org/officeDocument/2006/relationships" r:id="rId1"/>
            </a:rPr>
            <a:t>luisalejandro.perez@cinvestav.mx</a:t>
          </a:r>
          <a:endParaRPr lang="en-US"/>
        </a:p>
      </dgm:t>
    </dgm:pt>
    <dgm:pt modelId="{60771434-7BE9-46EE-9D89-521C6AEA35A5}" type="parTrans" cxnId="{081526F8-A318-47A0-9CF3-6E9CB6CB8359}">
      <dgm:prSet/>
      <dgm:spPr/>
      <dgm:t>
        <a:bodyPr/>
        <a:lstStyle/>
        <a:p>
          <a:endParaRPr lang="en-US"/>
        </a:p>
      </dgm:t>
    </dgm:pt>
    <dgm:pt modelId="{4C917220-6DBE-42E0-9C5A-385EDD2423D3}" type="sibTrans" cxnId="{081526F8-A318-47A0-9CF3-6E9CB6CB8359}">
      <dgm:prSet/>
      <dgm:spPr/>
      <dgm:t>
        <a:bodyPr/>
        <a:lstStyle/>
        <a:p>
          <a:endParaRPr lang="en-US"/>
        </a:p>
      </dgm:t>
    </dgm:pt>
    <dgm:pt modelId="{89E506BE-80B8-4981-989A-F6EB663036D9}">
      <dgm:prSet/>
      <dgm:spPr/>
      <dgm:t>
        <a:bodyPr/>
        <a:lstStyle/>
        <a:p>
          <a:r>
            <a:rPr lang="es-ES_tradnl">
              <a:hlinkClick xmlns:r="http://schemas.openxmlformats.org/officeDocument/2006/relationships" r:id="rId2"/>
            </a:rPr>
            <a:t>https://github.com/AlexPs06</a:t>
          </a:r>
          <a:endParaRPr lang="en-US"/>
        </a:p>
      </dgm:t>
    </dgm:pt>
    <dgm:pt modelId="{722755D3-6B23-4945-A003-7BED1C2D759A}" type="parTrans" cxnId="{256C1CD8-18C5-4C0E-879B-4D2B389D4F57}">
      <dgm:prSet/>
      <dgm:spPr/>
      <dgm:t>
        <a:bodyPr/>
        <a:lstStyle/>
        <a:p>
          <a:endParaRPr lang="en-US"/>
        </a:p>
      </dgm:t>
    </dgm:pt>
    <dgm:pt modelId="{5E3C9F7F-2CE8-4FD4-B516-E98C9442416F}" type="sibTrans" cxnId="{256C1CD8-18C5-4C0E-879B-4D2B389D4F57}">
      <dgm:prSet/>
      <dgm:spPr/>
      <dgm:t>
        <a:bodyPr/>
        <a:lstStyle/>
        <a:p>
          <a:endParaRPr lang="en-US"/>
        </a:p>
      </dgm:t>
    </dgm:pt>
    <dgm:pt modelId="{8CC92887-27D0-4AA0-9B41-AF51B271A9D6}" type="pres">
      <dgm:prSet presAssocID="{58D6327A-8A9C-42B2-8D71-294E6B00DC47}" presName="root" presStyleCnt="0">
        <dgm:presLayoutVars>
          <dgm:dir/>
          <dgm:resizeHandles val="exact"/>
        </dgm:presLayoutVars>
      </dgm:prSet>
      <dgm:spPr/>
    </dgm:pt>
    <dgm:pt modelId="{626C9A42-0987-486D-8B67-534A9375DF0F}" type="pres">
      <dgm:prSet presAssocID="{19401431-BB07-45A7-A412-6378F9759CC2}" presName="compNode" presStyleCnt="0"/>
      <dgm:spPr/>
    </dgm:pt>
    <dgm:pt modelId="{9D44F8BB-B0E0-4926-9698-02F2B082A507}" type="pres">
      <dgm:prSet presAssocID="{19401431-BB07-45A7-A412-6378F9759CC2}"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rreo electrónico"/>
        </a:ext>
      </dgm:extLst>
    </dgm:pt>
    <dgm:pt modelId="{6AC91287-CAB0-47F1-AB2F-21E0B80452E9}" type="pres">
      <dgm:prSet presAssocID="{19401431-BB07-45A7-A412-6378F9759CC2}" presName="spaceRect" presStyleCnt="0"/>
      <dgm:spPr/>
    </dgm:pt>
    <dgm:pt modelId="{8097254A-1F08-4280-8022-56ABE3467F75}" type="pres">
      <dgm:prSet presAssocID="{19401431-BB07-45A7-A412-6378F9759CC2}" presName="textRect" presStyleLbl="revTx" presStyleIdx="0" presStyleCnt="2">
        <dgm:presLayoutVars>
          <dgm:chMax val="1"/>
          <dgm:chPref val="1"/>
        </dgm:presLayoutVars>
      </dgm:prSet>
      <dgm:spPr/>
    </dgm:pt>
    <dgm:pt modelId="{4B202645-3194-4B9B-B91E-923A8174A395}" type="pres">
      <dgm:prSet presAssocID="{4C917220-6DBE-42E0-9C5A-385EDD2423D3}" presName="sibTrans" presStyleCnt="0"/>
      <dgm:spPr/>
    </dgm:pt>
    <dgm:pt modelId="{C5D3EFE7-E848-4E5A-9B1B-F7DEA95065BF}" type="pres">
      <dgm:prSet presAssocID="{89E506BE-80B8-4981-989A-F6EB663036D9}" presName="compNode" presStyleCnt="0"/>
      <dgm:spPr/>
    </dgm:pt>
    <dgm:pt modelId="{7296D36A-9B41-4150-8A18-813BE14B8412}" type="pres">
      <dgm:prSet presAssocID="{89E506BE-80B8-4981-989A-F6EB663036D9}"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08C70761-950A-487B-BBFC-ED62783EB8A0}" type="pres">
      <dgm:prSet presAssocID="{89E506BE-80B8-4981-989A-F6EB663036D9}" presName="spaceRect" presStyleCnt="0"/>
      <dgm:spPr/>
    </dgm:pt>
    <dgm:pt modelId="{AAA547B5-64E5-4A48-BB8D-5C53A29B0220}" type="pres">
      <dgm:prSet presAssocID="{89E506BE-80B8-4981-989A-F6EB663036D9}" presName="textRect" presStyleLbl="revTx" presStyleIdx="1" presStyleCnt="2">
        <dgm:presLayoutVars>
          <dgm:chMax val="1"/>
          <dgm:chPref val="1"/>
        </dgm:presLayoutVars>
      </dgm:prSet>
      <dgm:spPr/>
    </dgm:pt>
  </dgm:ptLst>
  <dgm:cxnLst>
    <dgm:cxn modelId="{63266135-99C5-48C6-8670-F4891B12D5FC}" type="presOf" srcId="{58D6327A-8A9C-42B2-8D71-294E6B00DC47}" destId="{8CC92887-27D0-4AA0-9B41-AF51B271A9D6}" srcOrd="0" destOrd="0" presId="urn:microsoft.com/office/officeart/2018/2/layout/IconLabelList"/>
    <dgm:cxn modelId="{C95AA35B-B714-4E18-A64B-25B835DA1268}" type="presOf" srcId="{89E506BE-80B8-4981-989A-F6EB663036D9}" destId="{AAA547B5-64E5-4A48-BB8D-5C53A29B0220}" srcOrd="0" destOrd="0" presId="urn:microsoft.com/office/officeart/2018/2/layout/IconLabelList"/>
    <dgm:cxn modelId="{B52B29BC-F157-41E1-91D9-E74026FE47C2}" type="presOf" srcId="{19401431-BB07-45A7-A412-6378F9759CC2}" destId="{8097254A-1F08-4280-8022-56ABE3467F75}" srcOrd="0" destOrd="0" presId="urn:microsoft.com/office/officeart/2018/2/layout/IconLabelList"/>
    <dgm:cxn modelId="{256C1CD8-18C5-4C0E-879B-4D2B389D4F57}" srcId="{58D6327A-8A9C-42B2-8D71-294E6B00DC47}" destId="{89E506BE-80B8-4981-989A-F6EB663036D9}" srcOrd="1" destOrd="0" parTransId="{722755D3-6B23-4945-A003-7BED1C2D759A}" sibTransId="{5E3C9F7F-2CE8-4FD4-B516-E98C9442416F}"/>
    <dgm:cxn modelId="{081526F8-A318-47A0-9CF3-6E9CB6CB8359}" srcId="{58D6327A-8A9C-42B2-8D71-294E6B00DC47}" destId="{19401431-BB07-45A7-A412-6378F9759CC2}" srcOrd="0" destOrd="0" parTransId="{60771434-7BE9-46EE-9D89-521C6AEA35A5}" sibTransId="{4C917220-6DBE-42E0-9C5A-385EDD2423D3}"/>
    <dgm:cxn modelId="{CC649817-A02D-4F77-AF67-5BD02CC12B0A}" type="presParOf" srcId="{8CC92887-27D0-4AA0-9B41-AF51B271A9D6}" destId="{626C9A42-0987-486D-8B67-534A9375DF0F}" srcOrd="0" destOrd="0" presId="urn:microsoft.com/office/officeart/2018/2/layout/IconLabelList"/>
    <dgm:cxn modelId="{96875C14-8AA0-44F5-A5D3-FEA1331C265B}" type="presParOf" srcId="{626C9A42-0987-486D-8B67-534A9375DF0F}" destId="{9D44F8BB-B0E0-4926-9698-02F2B082A507}" srcOrd="0" destOrd="0" presId="urn:microsoft.com/office/officeart/2018/2/layout/IconLabelList"/>
    <dgm:cxn modelId="{B86DF0F0-1CCA-4251-A7C8-B4364E94FA64}" type="presParOf" srcId="{626C9A42-0987-486D-8B67-534A9375DF0F}" destId="{6AC91287-CAB0-47F1-AB2F-21E0B80452E9}" srcOrd="1" destOrd="0" presId="urn:microsoft.com/office/officeart/2018/2/layout/IconLabelList"/>
    <dgm:cxn modelId="{4CADC2A8-1B6E-4047-94BD-04A4B689C0E7}" type="presParOf" srcId="{626C9A42-0987-486D-8B67-534A9375DF0F}" destId="{8097254A-1F08-4280-8022-56ABE3467F75}" srcOrd="2" destOrd="0" presId="urn:microsoft.com/office/officeart/2018/2/layout/IconLabelList"/>
    <dgm:cxn modelId="{29358EAC-7848-48C7-8282-C6572BDA7908}" type="presParOf" srcId="{8CC92887-27D0-4AA0-9B41-AF51B271A9D6}" destId="{4B202645-3194-4B9B-B91E-923A8174A395}" srcOrd="1" destOrd="0" presId="urn:microsoft.com/office/officeart/2018/2/layout/IconLabelList"/>
    <dgm:cxn modelId="{FF484783-096D-4ABB-85D6-C6098775B415}" type="presParOf" srcId="{8CC92887-27D0-4AA0-9B41-AF51B271A9D6}" destId="{C5D3EFE7-E848-4E5A-9B1B-F7DEA95065BF}" srcOrd="2" destOrd="0" presId="urn:microsoft.com/office/officeart/2018/2/layout/IconLabelList"/>
    <dgm:cxn modelId="{D90B1329-883E-4061-B9DE-463AC95E1B9E}" type="presParOf" srcId="{C5D3EFE7-E848-4E5A-9B1B-F7DEA95065BF}" destId="{7296D36A-9B41-4150-8A18-813BE14B8412}" srcOrd="0" destOrd="0" presId="urn:microsoft.com/office/officeart/2018/2/layout/IconLabelList"/>
    <dgm:cxn modelId="{30D8181D-C809-4EBD-AC8A-CB6C88E74378}" type="presParOf" srcId="{C5D3EFE7-E848-4E5A-9B1B-F7DEA95065BF}" destId="{08C70761-950A-487B-BBFC-ED62783EB8A0}" srcOrd="1" destOrd="0" presId="urn:microsoft.com/office/officeart/2018/2/layout/IconLabelList"/>
    <dgm:cxn modelId="{EADDDD9F-DF72-49F8-A34D-D40CEFA3EB71}" type="presParOf" srcId="{C5D3EFE7-E848-4E5A-9B1B-F7DEA95065BF}" destId="{AAA547B5-64E5-4A48-BB8D-5C53A29B022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4E66E-6C4E-4553-BA9D-4302832577B1}">
      <dsp:nvSpPr>
        <dsp:cNvPr id="0" name=""/>
        <dsp:cNvSpPr/>
      </dsp:nvSpPr>
      <dsp:spPr>
        <a:xfrm>
          <a:off x="1167993" y="421040"/>
          <a:ext cx="1292537" cy="1292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CF9F9E-EF5B-4872-9C71-5FE766D4139A}">
      <dsp:nvSpPr>
        <dsp:cNvPr id="0" name=""/>
        <dsp:cNvSpPr/>
      </dsp:nvSpPr>
      <dsp:spPr>
        <a:xfrm>
          <a:off x="378109"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s-ES_tradnl" sz="2500" kern="1200"/>
            <a:t>Privacidad o confidencialidad.</a:t>
          </a:r>
          <a:endParaRPr lang="en-US" sz="2500" kern="1200"/>
        </a:p>
      </dsp:txBody>
      <dsp:txXfrm>
        <a:off x="378109" y="2068861"/>
        <a:ext cx="2872305" cy="720000"/>
      </dsp:txXfrm>
    </dsp:sp>
    <dsp:sp modelId="{62828BE3-CB76-4C98-BD93-C061D3393B16}">
      <dsp:nvSpPr>
        <dsp:cNvPr id="0" name=""/>
        <dsp:cNvSpPr/>
      </dsp:nvSpPr>
      <dsp:spPr>
        <a:xfrm>
          <a:off x="4542951" y="421040"/>
          <a:ext cx="1292537" cy="1292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16E1CB-CE92-45C8-947C-CD531B1A2912}">
      <dsp:nvSpPr>
        <dsp:cNvPr id="0" name=""/>
        <dsp:cNvSpPr/>
      </dsp:nvSpPr>
      <dsp:spPr>
        <a:xfrm>
          <a:off x="3753067"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s-ES_tradnl" sz="2500" kern="1200"/>
            <a:t>Autenticación</a:t>
          </a:r>
          <a:endParaRPr lang="en-US" sz="2500" kern="1200"/>
        </a:p>
      </dsp:txBody>
      <dsp:txXfrm>
        <a:off x="3753067" y="2068861"/>
        <a:ext cx="2872305" cy="720000"/>
      </dsp:txXfrm>
    </dsp:sp>
    <dsp:sp modelId="{BE8BD0C6-5094-4804-8E48-AB767F584831}">
      <dsp:nvSpPr>
        <dsp:cNvPr id="0" name=""/>
        <dsp:cNvSpPr/>
      </dsp:nvSpPr>
      <dsp:spPr>
        <a:xfrm>
          <a:off x="7917909" y="421040"/>
          <a:ext cx="1292537" cy="1292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58A5F-0DF9-4C15-99D3-CED64C7A5A22}">
      <dsp:nvSpPr>
        <dsp:cNvPr id="0" name=""/>
        <dsp:cNvSpPr/>
      </dsp:nvSpPr>
      <dsp:spPr>
        <a:xfrm>
          <a:off x="7128025"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s-ES_tradnl" sz="2500" kern="1200"/>
            <a:t>La integridad de datos</a:t>
          </a:r>
          <a:endParaRPr lang="en-US" sz="2500" kern="1200"/>
        </a:p>
      </dsp:txBody>
      <dsp:txXfrm>
        <a:off x="7128025" y="2068861"/>
        <a:ext cx="287230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875F-A39F-684D-84B9-6D7FB785BFC5}">
      <dsp:nvSpPr>
        <dsp:cNvPr id="0" name=""/>
        <dsp:cNvSpPr/>
      </dsp:nvSpPr>
      <dsp:spPr>
        <a:xfrm>
          <a:off x="0" y="42473"/>
          <a:ext cx="6245265"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s-ES_tradnl" sz="4400" kern="1200" dirty="0"/>
            <a:t>Privacidad o confidencialidad.</a:t>
          </a:r>
          <a:endParaRPr lang="en-US" sz="4400" kern="1200" dirty="0"/>
        </a:p>
      </dsp:txBody>
      <dsp:txXfrm>
        <a:off x="85444" y="127917"/>
        <a:ext cx="6074377" cy="1579432"/>
      </dsp:txXfrm>
    </dsp:sp>
    <dsp:sp modelId="{B61E32A3-ECA5-074B-B345-47632E98FB7C}">
      <dsp:nvSpPr>
        <dsp:cNvPr id="0" name=""/>
        <dsp:cNvSpPr/>
      </dsp:nvSpPr>
      <dsp:spPr>
        <a:xfrm>
          <a:off x="0" y="1919513"/>
          <a:ext cx="6245265" cy="175032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s-ES_tradnl" sz="4400" kern="1200" dirty="0"/>
            <a:t>Autenticación.</a:t>
          </a:r>
          <a:endParaRPr lang="en-US" sz="4400" kern="1200" dirty="0"/>
        </a:p>
      </dsp:txBody>
      <dsp:txXfrm>
        <a:off x="85444" y="2004957"/>
        <a:ext cx="6074377" cy="1579432"/>
      </dsp:txXfrm>
    </dsp:sp>
    <dsp:sp modelId="{A33DCC7A-6CA0-5645-96A5-6B05B0F8495E}">
      <dsp:nvSpPr>
        <dsp:cNvPr id="0" name=""/>
        <dsp:cNvSpPr/>
      </dsp:nvSpPr>
      <dsp:spPr>
        <a:xfrm>
          <a:off x="0" y="3796553"/>
          <a:ext cx="6245265" cy="175032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s-ES_tradnl" sz="4400" kern="1200" dirty="0"/>
            <a:t>Integridad de datos.</a:t>
          </a:r>
          <a:endParaRPr lang="en-US" sz="4400" kern="1200" dirty="0"/>
        </a:p>
      </dsp:txBody>
      <dsp:txXfrm>
        <a:off x="85444" y="3881997"/>
        <a:ext cx="6074377" cy="1579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875F-A39F-684D-84B9-6D7FB785BFC5}">
      <dsp:nvSpPr>
        <dsp:cNvPr id="0" name=""/>
        <dsp:cNvSpPr/>
      </dsp:nvSpPr>
      <dsp:spPr>
        <a:xfrm>
          <a:off x="0" y="660548"/>
          <a:ext cx="6245265" cy="13747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Privacidad o confidencialidad: Se refiere a que solamente las entidades autorizadas puedan tener acceso a la información.</a:t>
          </a:r>
          <a:endParaRPr lang="en-US" sz="2500" kern="1200" dirty="0"/>
        </a:p>
      </dsp:txBody>
      <dsp:txXfrm>
        <a:off x="67110" y="727658"/>
        <a:ext cx="6111045" cy="1240530"/>
      </dsp:txXfrm>
    </dsp:sp>
    <dsp:sp modelId="{B61E32A3-ECA5-074B-B345-47632E98FB7C}">
      <dsp:nvSpPr>
        <dsp:cNvPr id="0" name=""/>
        <dsp:cNvSpPr/>
      </dsp:nvSpPr>
      <dsp:spPr>
        <a:xfrm>
          <a:off x="0" y="2107298"/>
          <a:ext cx="6245265" cy="137475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_tradnl" sz="2500" kern="1200" dirty="0"/>
            <a:t>Autenticación.</a:t>
          </a:r>
          <a:endParaRPr lang="en-US" sz="2500" kern="1200" dirty="0"/>
        </a:p>
      </dsp:txBody>
      <dsp:txXfrm>
        <a:off x="67110" y="2174408"/>
        <a:ext cx="6111045" cy="1240530"/>
      </dsp:txXfrm>
    </dsp:sp>
    <dsp:sp modelId="{A33DCC7A-6CA0-5645-96A5-6B05B0F8495E}">
      <dsp:nvSpPr>
        <dsp:cNvPr id="0" name=""/>
        <dsp:cNvSpPr/>
      </dsp:nvSpPr>
      <dsp:spPr>
        <a:xfrm>
          <a:off x="0" y="3554048"/>
          <a:ext cx="6245265" cy="137475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_tradnl" sz="2500" kern="1200" dirty="0"/>
            <a:t>Integridad de datos.</a:t>
          </a:r>
          <a:endParaRPr lang="en-US" sz="2500" kern="1200" dirty="0"/>
        </a:p>
      </dsp:txBody>
      <dsp:txXfrm>
        <a:off x="67110" y="3621158"/>
        <a:ext cx="6111045" cy="1240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875F-A39F-684D-84B9-6D7FB785BFC5}">
      <dsp:nvSpPr>
        <dsp:cNvPr id="0" name=""/>
        <dsp:cNvSpPr/>
      </dsp:nvSpPr>
      <dsp:spPr>
        <a:xfrm>
          <a:off x="0" y="660548"/>
          <a:ext cx="6245265" cy="13747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Privacidad o confidencialidad: Se refiere a que solamente las entidades autorizadas puedan tener acceso a la información.</a:t>
          </a:r>
          <a:endParaRPr lang="en-US" sz="2500" kern="1200" dirty="0"/>
        </a:p>
      </dsp:txBody>
      <dsp:txXfrm>
        <a:off x="67110" y="727658"/>
        <a:ext cx="6111045" cy="1240530"/>
      </dsp:txXfrm>
    </dsp:sp>
    <dsp:sp modelId="{B61E32A3-ECA5-074B-B345-47632E98FB7C}">
      <dsp:nvSpPr>
        <dsp:cNvPr id="0" name=""/>
        <dsp:cNvSpPr/>
      </dsp:nvSpPr>
      <dsp:spPr>
        <a:xfrm>
          <a:off x="0" y="2107298"/>
          <a:ext cx="6245265" cy="137475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Autenticación: El sistema debe ser capaz de identificar si la fuente que envía o recibe el mensaje es la autorizada.</a:t>
          </a:r>
          <a:endParaRPr lang="en-US" sz="2500" kern="1200" dirty="0"/>
        </a:p>
      </dsp:txBody>
      <dsp:txXfrm>
        <a:off x="67110" y="2174408"/>
        <a:ext cx="6111045" cy="1240530"/>
      </dsp:txXfrm>
    </dsp:sp>
    <dsp:sp modelId="{A33DCC7A-6CA0-5645-96A5-6B05B0F8495E}">
      <dsp:nvSpPr>
        <dsp:cNvPr id="0" name=""/>
        <dsp:cNvSpPr/>
      </dsp:nvSpPr>
      <dsp:spPr>
        <a:xfrm>
          <a:off x="0" y="3554048"/>
          <a:ext cx="6245265" cy="137475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_tradnl" sz="2500" kern="1200" dirty="0"/>
            <a:t>Integridad de datos.</a:t>
          </a:r>
          <a:endParaRPr lang="en-US" sz="2500" kern="1200" dirty="0"/>
        </a:p>
      </dsp:txBody>
      <dsp:txXfrm>
        <a:off x="67110" y="3621158"/>
        <a:ext cx="6111045" cy="1240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875F-A39F-684D-84B9-6D7FB785BFC5}">
      <dsp:nvSpPr>
        <dsp:cNvPr id="0" name=""/>
        <dsp:cNvSpPr/>
      </dsp:nvSpPr>
      <dsp:spPr>
        <a:xfrm>
          <a:off x="0" y="80575"/>
          <a:ext cx="6245265" cy="176139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Privacidad o confidencialidad: Se refiere a que solamente las entidades autorizadas puedan tener acceso a la información.</a:t>
          </a:r>
          <a:endParaRPr lang="en-US" sz="2500" kern="1200" dirty="0"/>
        </a:p>
      </dsp:txBody>
      <dsp:txXfrm>
        <a:off x="85984" y="166559"/>
        <a:ext cx="6073297" cy="1589430"/>
      </dsp:txXfrm>
    </dsp:sp>
    <dsp:sp modelId="{B61E32A3-ECA5-074B-B345-47632E98FB7C}">
      <dsp:nvSpPr>
        <dsp:cNvPr id="0" name=""/>
        <dsp:cNvSpPr/>
      </dsp:nvSpPr>
      <dsp:spPr>
        <a:xfrm>
          <a:off x="0" y="1913974"/>
          <a:ext cx="6245265" cy="1761398"/>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Autenticación: El sistema debe ser capaz de identificar si la fuente que envía o recibe el mensaje es la autorizada.</a:t>
          </a:r>
          <a:endParaRPr lang="en-US" sz="2500" kern="1200" dirty="0"/>
        </a:p>
      </dsp:txBody>
      <dsp:txXfrm>
        <a:off x="85984" y="1999958"/>
        <a:ext cx="6073297" cy="1589430"/>
      </dsp:txXfrm>
    </dsp:sp>
    <dsp:sp modelId="{A33DCC7A-6CA0-5645-96A5-6B05B0F8495E}">
      <dsp:nvSpPr>
        <dsp:cNvPr id="0" name=""/>
        <dsp:cNvSpPr/>
      </dsp:nvSpPr>
      <dsp:spPr>
        <a:xfrm>
          <a:off x="0" y="3747372"/>
          <a:ext cx="6245265" cy="1761398"/>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Integridad de datos: Una alteración mínima en la información original debe ser detectada por el sistema y desechar el mensaje por haber sido alterado.</a:t>
          </a:r>
          <a:endParaRPr lang="en-US" sz="2500" kern="1200" dirty="0"/>
        </a:p>
      </dsp:txBody>
      <dsp:txXfrm>
        <a:off x="85984" y="3833356"/>
        <a:ext cx="6073297" cy="15894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29CF7-BD2F-440E-A3C8-9096D571E609}">
      <dsp:nvSpPr>
        <dsp:cNvPr id="0" name=""/>
        <dsp:cNvSpPr/>
      </dsp:nvSpPr>
      <dsp:spPr>
        <a:xfrm>
          <a:off x="212335" y="1507711"/>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E4B28-023D-4AB6-9061-A2DF18BAB833}">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E3EE2-CBEB-42D2-9EC9-67C5ACC077AE}">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s-ES_tradnl" sz="2100" kern="1200"/>
            <a:t>Existen modos de operación que son mas seguros que ECB.</a:t>
          </a:r>
          <a:endParaRPr lang="en-US" sz="2100" kern="1200"/>
        </a:p>
      </dsp:txBody>
      <dsp:txXfrm>
        <a:off x="1834517" y="1507711"/>
        <a:ext cx="3148942" cy="1335915"/>
      </dsp:txXfrm>
    </dsp:sp>
    <dsp:sp modelId="{7ADF61F5-6265-4C9B-AEA8-B30FDC560455}">
      <dsp:nvSpPr>
        <dsp:cNvPr id="0" name=""/>
        <dsp:cNvSpPr/>
      </dsp:nvSpPr>
      <dsp:spPr>
        <a:xfrm>
          <a:off x="5532139" y="1507711"/>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ABFDA-7520-470A-A700-8A377A1300A6}">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798294-181C-4841-8FB8-AB7833FFDDCD}">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s-MX" sz="2100" i="1" kern="1200" dirty="0"/>
            <a:t>cipher-block chaining (</a:t>
          </a:r>
          <a:r>
            <a:rPr lang="es-ES_tradnl" sz="2100" kern="1200" dirty="0"/>
            <a:t>CBC), </a:t>
          </a:r>
          <a:r>
            <a:rPr lang="es-ES_tradnl" sz="2100" kern="1200" dirty="0" err="1"/>
            <a:t>Counter</a:t>
          </a:r>
          <a:r>
            <a:rPr lang="es-ES_tradnl" sz="2100" kern="1200" dirty="0"/>
            <a:t> </a:t>
          </a:r>
          <a:r>
            <a:rPr lang="es-ES_tradnl" sz="2100" kern="1200" dirty="0" err="1"/>
            <a:t>Mode</a:t>
          </a:r>
          <a:r>
            <a:rPr lang="es-ES_tradnl" sz="2100" kern="1200" dirty="0"/>
            <a:t> (CTR) y  Offset </a:t>
          </a:r>
          <a:r>
            <a:rPr lang="es-ES_tradnl" sz="2100" kern="1200" dirty="0" err="1"/>
            <a:t>Codebook</a:t>
          </a:r>
          <a:r>
            <a:rPr lang="es-ES_tradnl" sz="2100" kern="1200" dirty="0"/>
            <a:t> (OCB) son algunos ejemplos.</a:t>
          </a:r>
          <a:endParaRPr lang="en-US" sz="2100" kern="1200" dirty="0"/>
        </a:p>
      </dsp:txBody>
      <dsp:txXfrm>
        <a:off x="7154322" y="1507711"/>
        <a:ext cx="3148942" cy="1335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4F8BB-B0E0-4926-9698-02F2B082A507}">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7254A-1F08-4280-8022-56ABE3467F75}">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s-ES_tradnl" sz="2300" kern="1200">
              <a:hlinkClick xmlns:r="http://schemas.openxmlformats.org/officeDocument/2006/relationships" r:id="rId3"/>
            </a:rPr>
            <a:t>luisalejandro.perez@cinvestav.mx</a:t>
          </a:r>
          <a:endParaRPr lang="en-US" sz="2300" kern="1200"/>
        </a:p>
      </dsp:txBody>
      <dsp:txXfrm>
        <a:off x="765914" y="2943510"/>
        <a:ext cx="4320000" cy="720000"/>
      </dsp:txXfrm>
    </dsp:sp>
    <dsp:sp modelId="{7296D36A-9B41-4150-8A18-813BE14B8412}">
      <dsp:nvSpPr>
        <dsp:cNvPr id="0" name=""/>
        <dsp:cNvSpPr/>
      </dsp:nvSpPr>
      <dsp:spPr>
        <a:xfrm>
          <a:off x="7029914" y="529294"/>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A547B5-64E5-4A48-BB8D-5C53A29B0220}">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s-ES_tradnl" sz="2300" kern="1200">
              <a:hlinkClick xmlns:r="http://schemas.openxmlformats.org/officeDocument/2006/relationships" r:id="rId6"/>
            </a:rPr>
            <a:t>https://github.com/AlexPs06</a:t>
          </a:r>
          <a:endParaRPr lang="en-US" sz="2300" kern="1200"/>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EA22D-188A-4944-8C42-02BAD9568E13}" type="datetimeFigureOut">
              <a:rPr lang="es-ES_tradnl" smtClean="0"/>
              <a:t>21/7/25</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FEE7F-924F-FE40-94F6-904521DF78A1}" type="slidenum">
              <a:rPr lang="es-ES_tradnl" smtClean="0"/>
              <a:t>‹Nº›</a:t>
            </a:fld>
            <a:endParaRPr lang="es-ES_tradnl"/>
          </a:p>
        </p:txBody>
      </p:sp>
    </p:spTree>
    <p:extLst>
      <p:ext uri="{BB962C8B-B14F-4D97-AF65-F5344CB8AC3E}">
        <p14:creationId xmlns:p14="http://schemas.microsoft.com/office/powerpoint/2010/main" val="399314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6A1FEE7F-924F-FE40-94F6-904521DF78A1}" type="slidenum">
              <a:rPr lang="es-ES_tradnl" smtClean="0"/>
              <a:t>4</a:t>
            </a:fld>
            <a:endParaRPr lang="es-ES_tradnl"/>
          </a:p>
        </p:txBody>
      </p:sp>
    </p:spTree>
    <p:extLst>
      <p:ext uri="{BB962C8B-B14F-4D97-AF65-F5344CB8AC3E}">
        <p14:creationId xmlns:p14="http://schemas.microsoft.com/office/powerpoint/2010/main" val="76250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6A1FEE7F-924F-FE40-94F6-904521DF78A1}" type="slidenum">
              <a:rPr lang="es-ES_tradnl" smtClean="0"/>
              <a:t>35</a:t>
            </a:fld>
            <a:endParaRPr lang="es-ES_tradnl"/>
          </a:p>
        </p:txBody>
      </p:sp>
    </p:spTree>
    <p:extLst>
      <p:ext uri="{BB962C8B-B14F-4D97-AF65-F5344CB8AC3E}">
        <p14:creationId xmlns:p14="http://schemas.microsoft.com/office/powerpoint/2010/main" val="310892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6A1FEE7F-924F-FE40-94F6-904521DF78A1}" type="slidenum">
              <a:rPr lang="es-ES_tradnl" smtClean="0"/>
              <a:t>54</a:t>
            </a:fld>
            <a:endParaRPr lang="es-ES_tradnl"/>
          </a:p>
        </p:txBody>
      </p:sp>
    </p:spTree>
    <p:extLst>
      <p:ext uri="{BB962C8B-B14F-4D97-AF65-F5344CB8AC3E}">
        <p14:creationId xmlns:p14="http://schemas.microsoft.com/office/powerpoint/2010/main" val="3081802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022C3-2EE5-5153-63D7-7AAA2DAF22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a:extLst>
              <a:ext uri="{FF2B5EF4-FFF2-40B4-BE49-F238E27FC236}">
                <a16:creationId xmlns:a16="http://schemas.microsoft.com/office/drawing/2014/main" id="{02F48D15-BCC3-09F9-DF5A-76AFAD432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a:extLst>
              <a:ext uri="{FF2B5EF4-FFF2-40B4-BE49-F238E27FC236}">
                <a16:creationId xmlns:a16="http://schemas.microsoft.com/office/drawing/2014/main" id="{EA23F4BD-A1E6-D3F9-E8C3-A38195CF1B1A}"/>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31DA32F8-92DA-B9ED-747A-11CAD69258EE}"/>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24A3ACC-762F-C685-1D64-EBCC5A345754}"/>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78119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21200-C340-60FE-408A-A2F74A0C975A}"/>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AA7F0C3F-2FBC-52C6-4D59-8DB24548DC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90A2D699-A76C-E4DE-BB62-E56C5A78844C}"/>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40DEB12C-F461-CA5D-27EB-38839993F6AF}"/>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1ECE586-532A-6057-5D72-A2E284F3CB84}"/>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03612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789AA2-74D3-2C71-DA84-2618E495339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994CBDA2-52D4-A9EB-CACB-35AC77F16AB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4DEDC9CB-B782-A503-2124-6C8612788BE4}"/>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DAECC99B-8CD2-7FE5-6F6A-A90A0B67ACEC}"/>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C6DA9CE-F2A5-D19C-FAC5-C9060BBB21FE}"/>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64898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17D04-8E74-4F05-E869-4926905B8149}"/>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8B4D531C-5071-6111-E50C-1D21D62CF9B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A1A0D0B9-37D2-A483-5999-32AEB4833815}"/>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0860EB90-0517-A310-1C40-AC3858BC03E7}"/>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59D0905-ABC2-8AE6-8C56-17A153849510}"/>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54717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63C10-C39B-46E8-BAB6-CC032A85D79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C157C0A5-F05D-9175-2B80-095AF9BCD8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B4828CE-970C-F3D0-CE3F-1F27C855C7B4}"/>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1E799EAF-0D2E-02AC-5003-B858C35AD6D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35E2A87C-2212-FC96-ED2A-257AB8CF09A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420073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EE68F-AA8B-C0C5-BB0E-5F765F9807EC}"/>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4841A108-F261-2EE5-C227-EBA437E32A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a:extLst>
              <a:ext uri="{FF2B5EF4-FFF2-40B4-BE49-F238E27FC236}">
                <a16:creationId xmlns:a16="http://schemas.microsoft.com/office/drawing/2014/main" id="{0279F57D-3333-BFD6-D21D-D76E2B9F5B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a:extLst>
              <a:ext uri="{FF2B5EF4-FFF2-40B4-BE49-F238E27FC236}">
                <a16:creationId xmlns:a16="http://schemas.microsoft.com/office/drawing/2014/main" id="{E9773D83-3022-8AF2-F013-5B8E9C80A887}"/>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6" name="Marcador de pie de página 5">
            <a:extLst>
              <a:ext uri="{FF2B5EF4-FFF2-40B4-BE49-F238E27FC236}">
                <a16:creationId xmlns:a16="http://schemas.microsoft.com/office/drawing/2014/main" id="{DEA2460B-F8DE-67D2-C586-FFF66A0B33D5}"/>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9B2F9387-221B-8ADD-993F-72EC1AC327E6}"/>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82945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FE82C-D81C-A64E-4606-D100DFEDD4D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A02B31BB-A1B2-7C34-AFD4-D452FA1F2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3C0504A-B187-4076-32D2-4555BAE3EE1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276AB9A9-D64E-9739-0C67-08CA8937CB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ECF27E1-26D4-2AB0-006B-A77C7F87D4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a:extLst>
              <a:ext uri="{FF2B5EF4-FFF2-40B4-BE49-F238E27FC236}">
                <a16:creationId xmlns:a16="http://schemas.microsoft.com/office/drawing/2014/main" id="{49577A28-E95A-2160-A4E6-D89C355A4B37}"/>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8" name="Marcador de pie de página 7">
            <a:extLst>
              <a:ext uri="{FF2B5EF4-FFF2-40B4-BE49-F238E27FC236}">
                <a16:creationId xmlns:a16="http://schemas.microsoft.com/office/drawing/2014/main" id="{756D11CE-55D2-1F58-7ABE-B76EEE19DCF3}"/>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A5A2872B-B420-1253-59E2-82EFF0477EA8}"/>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63539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F4720-0829-8FB3-BD72-83FD340ACAB8}"/>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fecha 2">
            <a:extLst>
              <a:ext uri="{FF2B5EF4-FFF2-40B4-BE49-F238E27FC236}">
                <a16:creationId xmlns:a16="http://schemas.microsoft.com/office/drawing/2014/main" id="{EF6A1A20-326B-BD39-7602-EF162553942E}"/>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4" name="Marcador de pie de página 3">
            <a:extLst>
              <a:ext uri="{FF2B5EF4-FFF2-40B4-BE49-F238E27FC236}">
                <a16:creationId xmlns:a16="http://schemas.microsoft.com/office/drawing/2014/main" id="{C541620F-C2D6-BAB1-07AF-27A8902A158E}"/>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F789015B-35E0-9C1B-C0F3-8797143C4D7A}"/>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20141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C3BA0F-1322-7D3C-542B-26A8F111A5AC}"/>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3" name="Marcador de pie de página 2">
            <a:extLst>
              <a:ext uri="{FF2B5EF4-FFF2-40B4-BE49-F238E27FC236}">
                <a16:creationId xmlns:a16="http://schemas.microsoft.com/office/drawing/2014/main" id="{E71972B6-27DD-D4DE-376B-E0480BC68C92}"/>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0C045023-44F6-F221-AC43-E1B070C777E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088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B3965-C6A1-2D64-F168-6C9A739B8C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9296DFCC-9992-70D5-40C0-2CCF93136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F122FB3B-9AB3-4DAC-A0D1-3C0DBAA69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78E2DCC-2282-0D50-EE88-F45CD9D8AD4F}"/>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6" name="Marcador de pie de página 5">
            <a:extLst>
              <a:ext uri="{FF2B5EF4-FFF2-40B4-BE49-F238E27FC236}">
                <a16:creationId xmlns:a16="http://schemas.microsoft.com/office/drawing/2014/main" id="{D7F78FAE-2F44-A6DC-E39E-A2FF9CB7C7BA}"/>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6E5D41BA-BBF3-DA9F-EF1F-039C92D6D7E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00845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60070-CA7D-3ADD-051D-FF1A96F3DC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7A8EA1D2-AD2B-1146-C618-943E96C78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73F28B96-FD02-8588-E457-CD7C6948F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750FCAC-B351-BEAB-F198-D63F307DB648}"/>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6" name="Marcador de pie de página 5">
            <a:extLst>
              <a:ext uri="{FF2B5EF4-FFF2-40B4-BE49-F238E27FC236}">
                <a16:creationId xmlns:a16="http://schemas.microsoft.com/office/drawing/2014/main" id="{7B426373-C64E-F6B3-9C5D-5D0E3CF1D149}"/>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4E376AB8-1563-5E92-7D8C-E51B8E22BA2C}"/>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97507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A927F85-F786-B44B-FDDB-95D46AF46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328036EE-74AC-F0A5-5830-4D4C2D3A4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50229CCA-F473-8599-68E2-2AFB5017F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F70E0C14-D1DE-ADBB-B628-0E3923129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4AFA85B2-1971-A328-ABEE-DE6B751C8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773626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Fondo con red tecnológica">
            <a:extLst>
              <a:ext uri="{FF2B5EF4-FFF2-40B4-BE49-F238E27FC236}">
                <a16:creationId xmlns:a16="http://schemas.microsoft.com/office/drawing/2014/main" id="{402745F4-8A9F-ADCF-5467-18D3DE02F9C0}"/>
              </a:ext>
            </a:extLst>
          </p:cNvPr>
          <p:cNvPicPr>
            <a:picLocks noChangeAspect="1"/>
          </p:cNvPicPr>
          <p:nvPr/>
        </p:nvPicPr>
        <p:blipFill>
          <a:blip r:embed="rId2">
            <a:alphaModFix amt="60000"/>
          </a:blip>
          <a:srcRect b="3434"/>
          <a:stretch>
            <a:fillRect/>
          </a:stretch>
        </p:blipFill>
        <p:spPr>
          <a:xfrm>
            <a:off x="-1" y="10"/>
            <a:ext cx="12192001" cy="6857990"/>
          </a:xfrm>
          <a:prstGeom prst="rect">
            <a:avLst/>
          </a:prstGeom>
        </p:spPr>
      </p:pic>
      <p:sp>
        <p:nvSpPr>
          <p:cNvPr id="2" name="Título 1">
            <a:extLst>
              <a:ext uri="{FF2B5EF4-FFF2-40B4-BE49-F238E27FC236}">
                <a16:creationId xmlns:a16="http://schemas.microsoft.com/office/drawing/2014/main" id="{54DEA4D9-61A1-3587-85D1-A19170FA673D}"/>
              </a:ext>
            </a:extLst>
          </p:cNvPr>
          <p:cNvSpPr>
            <a:spLocks noGrp="1"/>
          </p:cNvSpPr>
          <p:nvPr>
            <p:ph type="ctrTitle"/>
          </p:nvPr>
        </p:nvSpPr>
        <p:spPr>
          <a:xfrm>
            <a:off x="841248" y="600427"/>
            <a:ext cx="9875520" cy="3299902"/>
          </a:xfrm>
        </p:spPr>
        <p:txBody>
          <a:bodyPr>
            <a:normAutofit/>
          </a:bodyPr>
          <a:lstStyle/>
          <a:p>
            <a:pPr algn="l"/>
            <a:r>
              <a:rPr lang="es-ES_tradnl" sz="7600" dirty="0">
                <a:solidFill>
                  <a:srgbClr val="FFFFFF"/>
                </a:solidFill>
              </a:rPr>
              <a:t>Introducción a la Criptografía con Aplicaciones Prácticas</a:t>
            </a:r>
          </a:p>
        </p:txBody>
      </p:sp>
      <p:sp>
        <p:nvSpPr>
          <p:cNvPr id="3" name="Subtítulo 2">
            <a:extLst>
              <a:ext uri="{FF2B5EF4-FFF2-40B4-BE49-F238E27FC236}">
                <a16:creationId xmlns:a16="http://schemas.microsoft.com/office/drawing/2014/main" id="{55D295AE-2C25-8C8D-21E2-0686E2EBF6F7}"/>
              </a:ext>
            </a:extLst>
          </p:cNvPr>
          <p:cNvSpPr>
            <a:spLocks noGrp="1"/>
          </p:cNvSpPr>
          <p:nvPr>
            <p:ph type="subTitle" idx="1"/>
          </p:nvPr>
        </p:nvSpPr>
        <p:spPr>
          <a:xfrm>
            <a:off x="859536" y="4072045"/>
            <a:ext cx="9875520" cy="1414355"/>
          </a:xfrm>
        </p:spPr>
        <p:txBody>
          <a:bodyPr>
            <a:normAutofit/>
          </a:bodyPr>
          <a:lstStyle/>
          <a:p>
            <a:pPr algn="l"/>
            <a:r>
              <a:rPr lang="es-ES_tradnl" dirty="0">
                <a:solidFill>
                  <a:srgbClr val="FFFFFF"/>
                </a:solidFill>
              </a:rPr>
              <a:t>Luis Alejandro Pérez Sarmiento</a:t>
            </a:r>
          </a:p>
        </p:txBody>
      </p:sp>
    </p:spTree>
    <p:extLst>
      <p:ext uri="{BB962C8B-B14F-4D97-AF65-F5344CB8AC3E}">
        <p14:creationId xmlns:p14="http://schemas.microsoft.com/office/powerpoint/2010/main" val="40695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FC606628-498B-CAF4-071A-B60B0E53ABF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Actividad 1: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Cifra y descifra un mensaje usando César.</a:t>
            </a:r>
          </a:p>
        </p:txBody>
      </p:sp>
    </p:spTree>
    <p:extLst>
      <p:ext uri="{BB962C8B-B14F-4D97-AF65-F5344CB8AC3E}">
        <p14:creationId xmlns:p14="http://schemas.microsoft.com/office/powerpoint/2010/main" val="108575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58FB937-1903-667A-8B52-6EAFB488FB7F}"/>
              </a:ext>
            </a:extLst>
          </p:cNvPr>
          <p:cNvSpPr>
            <a:spLocks noGrp="1"/>
          </p:cNvSpPr>
          <p:nvPr>
            <p:ph type="title"/>
          </p:nvPr>
        </p:nvSpPr>
        <p:spPr>
          <a:xfrm>
            <a:off x="686834" y="1153572"/>
            <a:ext cx="3200400" cy="4461163"/>
          </a:xfrm>
        </p:spPr>
        <p:txBody>
          <a:bodyPr>
            <a:normAutofit/>
          </a:bodyPr>
          <a:lstStyle/>
          <a:p>
            <a:r>
              <a:rPr lang="es-ES_tradnl">
                <a:solidFill>
                  <a:srgbClr val="FFFFFF"/>
                </a:solidFill>
              </a:rPr>
              <a:t>Ciframos mas mensaje</a:t>
            </a: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8F8AAF8B-B978-1E1C-61C2-22AB287E95F1}"/>
              </a:ext>
            </a:extLst>
          </p:cNvPr>
          <p:cNvSpPr>
            <a:spLocks noGrp="1"/>
          </p:cNvSpPr>
          <p:nvPr>
            <p:ph idx="1"/>
          </p:nvPr>
        </p:nvSpPr>
        <p:spPr>
          <a:xfrm>
            <a:off x="4447308" y="591344"/>
            <a:ext cx="6906491" cy="5585619"/>
          </a:xfrm>
        </p:spPr>
        <p:txBody>
          <a:bodyPr anchor="ctr">
            <a:normAutofit/>
          </a:bodyPr>
          <a:lstStyle/>
          <a:p>
            <a:r>
              <a:rPr lang="es-MX" dirty="0"/>
              <a:t>ESTE ES UN TEXTO DE PRUEBA QUE CONTIENE MUCHAS LETRAS</a:t>
            </a:r>
            <a:r>
              <a:rPr lang="es-ES_tradnl" dirty="0"/>
              <a:t> Y SEGUIRA CONTIENENDO MAS LETRAS WUHHHHH MIRA MUCHAS LETRAS, MAS LETRAS DEMASIADAS LETRAS TIENE ESTE TEXTO OH POR DIOS DEJE DE PONER LETRAS, YA ES SUFICIENTE.</a:t>
            </a:r>
            <a:endParaRPr lang="es-MX" dirty="0"/>
          </a:p>
        </p:txBody>
      </p:sp>
    </p:spTree>
    <p:extLst>
      <p:ext uri="{BB962C8B-B14F-4D97-AF65-F5344CB8AC3E}">
        <p14:creationId xmlns:p14="http://schemas.microsoft.com/office/powerpoint/2010/main" val="176171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101010 líneas de datos hasta el infinito">
            <a:extLst>
              <a:ext uri="{FF2B5EF4-FFF2-40B4-BE49-F238E27FC236}">
                <a16:creationId xmlns:a16="http://schemas.microsoft.com/office/drawing/2014/main" id="{9A3F13CA-E716-6901-73D6-27C0DB5F542D}"/>
              </a:ext>
            </a:extLst>
          </p:cNvPr>
          <p:cNvPicPr>
            <a:picLocks noChangeAspect="1"/>
          </p:cNvPicPr>
          <p:nvPr/>
        </p:nvPicPr>
        <p:blipFill>
          <a:blip r:embed="rId2"/>
          <a:srcRect t="12755"/>
          <a:stretch>
            <a:fillRect/>
          </a:stretch>
        </p:blipFill>
        <p:spPr>
          <a:xfrm>
            <a:off x="20" y="-7619"/>
            <a:ext cx="12191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063219" y="-1252908"/>
            <a:ext cx="4065561" cy="12192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464116" y="322049"/>
            <a:ext cx="3067943" cy="2408606"/>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92" y="4172881"/>
            <a:ext cx="7154743"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ítulo 1">
            <a:extLst>
              <a:ext uri="{FF2B5EF4-FFF2-40B4-BE49-F238E27FC236}">
                <a16:creationId xmlns:a16="http://schemas.microsoft.com/office/drawing/2014/main" id="{6A760A45-4E8C-9DF2-8444-28888DD8E451}"/>
              </a:ext>
            </a:extLst>
          </p:cNvPr>
          <p:cNvSpPr>
            <a:spLocks noGrp="1"/>
          </p:cNvSpPr>
          <p:nvPr>
            <p:ph type="title"/>
          </p:nvPr>
        </p:nvSpPr>
        <p:spPr>
          <a:xfrm>
            <a:off x="859029" y="1936866"/>
            <a:ext cx="4849044" cy="2839273"/>
          </a:xfrm>
        </p:spPr>
        <p:txBody>
          <a:bodyPr vert="horz" lIns="91440" tIns="45720" rIns="91440" bIns="45720" rtlCol="0" anchor="b">
            <a:normAutofit/>
          </a:bodyPr>
          <a:lstStyle/>
          <a:p>
            <a:r>
              <a:rPr lang="en-US" sz="3600" dirty="0">
                <a:solidFill>
                  <a:srgbClr val="FFFFFF"/>
                </a:solidFill>
              </a:rPr>
              <a:t>Vamos al </a:t>
            </a:r>
            <a:r>
              <a:rPr lang="en-US" sz="3600" dirty="0" err="1">
                <a:solidFill>
                  <a:srgbClr val="FFFFFF"/>
                </a:solidFill>
              </a:rPr>
              <a:t>codigo</a:t>
            </a:r>
            <a:endParaRPr lang="en-US" sz="3600" dirty="0">
              <a:solidFill>
                <a:srgbClr val="FFFFFF"/>
              </a:solidFill>
            </a:endParaRP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6736" y="-7619"/>
            <a:ext cx="995654"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040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22ABC3-A9F2-B580-ECFC-AE5125470FA6}"/>
              </a:ext>
            </a:extLst>
          </p:cNvPr>
          <p:cNvSpPr>
            <a:spLocks noGrp="1"/>
          </p:cNvSpPr>
          <p:nvPr>
            <p:ph type="title"/>
          </p:nvPr>
        </p:nvSpPr>
        <p:spPr>
          <a:xfrm>
            <a:off x="826396" y="586855"/>
            <a:ext cx="4230100" cy="3387497"/>
          </a:xfrm>
        </p:spPr>
        <p:txBody>
          <a:bodyPr anchor="b">
            <a:normAutofit/>
          </a:bodyPr>
          <a:lstStyle/>
          <a:p>
            <a:pPr algn="r"/>
            <a:r>
              <a:rPr lang="es-ES_tradnl" sz="4000">
                <a:solidFill>
                  <a:srgbClr val="FFFFFF"/>
                </a:solidFill>
              </a:rPr>
              <a:t>Como romper el cifrado césar.</a:t>
            </a:r>
          </a:p>
        </p:txBody>
      </p:sp>
      <p:sp>
        <p:nvSpPr>
          <p:cNvPr id="5" name="Marcador de texto 4">
            <a:extLst>
              <a:ext uri="{FF2B5EF4-FFF2-40B4-BE49-F238E27FC236}">
                <a16:creationId xmlns:a16="http://schemas.microsoft.com/office/drawing/2014/main" id="{17FA777F-7E16-AD27-9C43-4E6E83BC321C}"/>
              </a:ext>
            </a:extLst>
          </p:cNvPr>
          <p:cNvSpPr>
            <a:spLocks noGrp="1"/>
          </p:cNvSpPr>
          <p:nvPr>
            <p:ph idx="1"/>
          </p:nvPr>
        </p:nvSpPr>
        <p:spPr>
          <a:xfrm>
            <a:off x="6503158" y="649480"/>
            <a:ext cx="4862447" cy="5546047"/>
          </a:xfrm>
        </p:spPr>
        <p:txBody>
          <a:bodyPr anchor="ctr">
            <a:normAutofit/>
          </a:bodyPr>
          <a:lstStyle/>
          <a:p>
            <a:r>
              <a:rPr lang="es-MX" sz="2000"/>
              <a:t>El cifrado César es un cifrado por sustitución monoalfabética</a:t>
            </a:r>
            <a:endParaRPr lang="es-ES_tradnl" sz="2000"/>
          </a:p>
          <a:p>
            <a:r>
              <a:rPr lang="es-ES_tradnl" sz="2000"/>
              <a:t>Esto significa que cada letra se reemplaza por otra fija, desplazada un número determinado de posiciones en el alfabeto.</a:t>
            </a:r>
          </a:p>
          <a:p>
            <a:endParaRPr lang="es-MX" sz="2000"/>
          </a:p>
          <a:p>
            <a:pPr marL="342900" indent="-342900">
              <a:buAutoNum type="arabicPeriod"/>
            </a:pPr>
            <a:endParaRPr lang="es-MX" sz="2000"/>
          </a:p>
        </p:txBody>
      </p:sp>
    </p:spTree>
    <p:extLst>
      <p:ext uri="{BB962C8B-B14F-4D97-AF65-F5344CB8AC3E}">
        <p14:creationId xmlns:p14="http://schemas.microsoft.com/office/powerpoint/2010/main" val="307930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Shape 23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ítulo 6">
            <a:extLst>
              <a:ext uri="{FF2B5EF4-FFF2-40B4-BE49-F238E27FC236}">
                <a16:creationId xmlns:a16="http://schemas.microsoft.com/office/drawing/2014/main" id="{E7459FF5-A89F-32BB-8B61-FFD65E348DAB}"/>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En cada idioma, ciertas letras aparecen más frecuentemente</a:t>
            </a:r>
          </a:p>
        </p:txBody>
      </p:sp>
      <p:sp>
        <p:nvSpPr>
          <p:cNvPr id="8" name="Marcador de contenido 7">
            <a:extLst>
              <a:ext uri="{FF2B5EF4-FFF2-40B4-BE49-F238E27FC236}">
                <a16:creationId xmlns:a16="http://schemas.microsoft.com/office/drawing/2014/main" id="{1E0D12C2-66CD-71D5-825B-CD611818B596}"/>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En español, las letras más comunes suelen ser:</a:t>
            </a:r>
            <a:br>
              <a:rPr lang="en-US" sz="2400" kern="1200">
                <a:solidFill>
                  <a:schemeClr val="tx1"/>
                </a:solidFill>
                <a:latin typeface="+mn-lt"/>
                <a:ea typeface="+mn-ea"/>
                <a:cs typeface="+mn-cs"/>
              </a:rPr>
            </a:br>
            <a:r>
              <a:rPr lang="en-US" sz="2400" kern="1200">
                <a:solidFill>
                  <a:schemeClr val="tx1"/>
                </a:solidFill>
                <a:latin typeface="+mn-lt"/>
                <a:ea typeface="+mn-ea"/>
                <a:cs typeface="+mn-cs"/>
              </a:rPr>
              <a:t>E, A, O, S, R, N, I, D, L</a:t>
            </a:r>
          </a:p>
        </p:txBody>
      </p:sp>
    </p:spTree>
    <p:extLst>
      <p:ext uri="{BB962C8B-B14F-4D97-AF65-F5344CB8AC3E}">
        <p14:creationId xmlns:p14="http://schemas.microsoft.com/office/powerpoint/2010/main" val="12912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6">
            <a:extLst>
              <a:ext uri="{FF2B5EF4-FFF2-40B4-BE49-F238E27FC236}">
                <a16:creationId xmlns:a16="http://schemas.microsoft.com/office/drawing/2014/main" id="{A9CBEC2A-71F6-0E83-40D6-2E4DB383CDCD}"/>
              </a:ext>
            </a:extLst>
          </p:cNvPr>
          <p:cNvSpPr>
            <a:spLocks noGrp="1"/>
          </p:cNvSpPr>
          <p:nvPr>
            <p:ph type="title"/>
          </p:nvPr>
        </p:nvSpPr>
        <p:spPr>
          <a:xfrm>
            <a:off x="826396" y="586855"/>
            <a:ext cx="4230100" cy="3387497"/>
          </a:xfrm>
        </p:spPr>
        <p:txBody>
          <a:bodyPr anchor="b">
            <a:normAutofit/>
          </a:bodyPr>
          <a:lstStyle/>
          <a:p>
            <a:pPr algn="r"/>
            <a:r>
              <a:rPr lang="es-MX" sz="4000" b="1">
                <a:solidFill>
                  <a:srgbClr val="FFFFFF"/>
                </a:solidFill>
              </a:rPr>
              <a:t>El atacante cuenta la frecuencia de las letras cifradas</a:t>
            </a:r>
            <a:endParaRPr lang="es-ES_tradnl" sz="4000">
              <a:solidFill>
                <a:srgbClr val="FFFFFF"/>
              </a:solidFill>
            </a:endParaRPr>
          </a:p>
        </p:txBody>
      </p:sp>
      <p:sp>
        <p:nvSpPr>
          <p:cNvPr id="3" name="Marcador de texto 2">
            <a:extLst>
              <a:ext uri="{FF2B5EF4-FFF2-40B4-BE49-F238E27FC236}">
                <a16:creationId xmlns:a16="http://schemas.microsoft.com/office/drawing/2014/main" id="{8898BEB8-C86D-F615-0ED9-14B2E9E54F4F}"/>
              </a:ext>
            </a:extLst>
          </p:cNvPr>
          <p:cNvSpPr>
            <a:spLocks noGrp="1"/>
          </p:cNvSpPr>
          <p:nvPr>
            <p:ph idx="1"/>
          </p:nvPr>
        </p:nvSpPr>
        <p:spPr>
          <a:xfrm>
            <a:off x="6503158" y="649480"/>
            <a:ext cx="4862447" cy="5546047"/>
          </a:xfrm>
        </p:spPr>
        <p:txBody>
          <a:bodyPr anchor="ctr">
            <a:normAutofit/>
          </a:bodyPr>
          <a:lstStyle/>
          <a:p>
            <a:r>
              <a:rPr lang="es-MX" sz="2000" dirty="0"/>
              <a:t>Por ejemplo, si el mensaje cifrado tiene muchas J, podría sospechar que J representa a E (la letra más común en español).</a:t>
            </a:r>
            <a:endParaRPr lang="es-ES_tradnl" sz="2000" dirty="0"/>
          </a:p>
        </p:txBody>
      </p:sp>
    </p:spTree>
    <p:extLst>
      <p:ext uri="{BB962C8B-B14F-4D97-AF65-F5344CB8AC3E}">
        <p14:creationId xmlns:p14="http://schemas.microsoft.com/office/powerpoint/2010/main" val="317401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35" name="Rectangle 34">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D93999-7F1F-3596-2E70-EEA19AEF2D95}"/>
              </a:ext>
            </a:extLst>
          </p:cNvPr>
          <p:cNvSpPr>
            <a:spLocks noGrp="1"/>
          </p:cNvSpPr>
          <p:nvPr>
            <p:ph type="title"/>
          </p:nvPr>
        </p:nvSpPr>
        <p:spPr>
          <a:xfrm>
            <a:off x="1153618" y="1239927"/>
            <a:ext cx="4008586" cy="4680583"/>
          </a:xfrm>
        </p:spPr>
        <p:txBody>
          <a:bodyPr anchor="ctr">
            <a:normAutofit/>
          </a:bodyPr>
          <a:lstStyle/>
          <a:p>
            <a:r>
              <a:rPr lang="es-MX" b="1"/>
              <a:t>Calcula el desplazamiento necesario para que coincidan</a:t>
            </a:r>
            <a:endParaRPr lang="es-ES_tradnl"/>
          </a:p>
        </p:txBody>
      </p:sp>
      <p:sp>
        <p:nvSpPr>
          <p:cNvPr id="3" name="Marcador de contenido 2">
            <a:extLst>
              <a:ext uri="{FF2B5EF4-FFF2-40B4-BE49-F238E27FC236}">
                <a16:creationId xmlns:a16="http://schemas.microsoft.com/office/drawing/2014/main" id="{638E08BD-EFE9-84BB-0866-F8A09D37D071}"/>
              </a:ext>
            </a:extLst>
          </p:cNvPr>
          <p:cNvSpPr>
            <a:spLocks noGrp="1"/>
          </p:cNvSpPr>
          <p:nvPr>
            <p:ph idx="1"/>
          </p:nvPr>
        </p:nvSpPr>
        <p:spPr>
          <a:xfrm>
            <a:off x="6291923" y="1239927"/>
            <a:ext cx="4971824" cy="4680583"/>
          </a:xfrm>
        </p:spPr>
        <p:txBody>
          <a:bodyPr anchor="ctr">
            <a:normAutofit/>
          </a:bodyPr>
          <a:lstStyle/>
          <a:p>
            <a:r>
              <a:rPr lang="es-MX" sz="2000"/>
              <a:t>Si el atacante cree que K corresponde a J, calcula cuántas posiciones hay de E a J:</a:t>
            </a:r>
          </a:p>
          <a:p>
            <a:endParaRPr lang="es-ES_tradnl" sz="2000"/>
          </a:p>
        </p:txBody>
      </p:sp>
    </p:spTree>
    <p:extLst>
      <p:ext uri="{BB962C8B-B14F-4D97-AF65-F5344CB8AC3E}">
        <p14:creationId xmlns:p14="http://schemas.microsoft.com/office/powerpoint/2010/main" val="278266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adrado y rectángulo en 3D">
            <a:extLst>
              <a:ext uri="{FF2B5EF4-FFF2-40B4-BE49-F238E27FC236}">
                <a16:creationId xmlns:a16="http://schemas.microsoft.com/office/drawing/2014/main" id="{F0B0C8D9-4D63-BADD-48E5-E293B7973AC7}"/>
              </a:ext>
            </a:extLst>
          </p:cNvPr>
          <p:cNvPicPr>
            <a:picLocks noChangeAspect="1"/>
          </p:cNvPicPr>
          <p:nvPr/>
        </p:nvPicPr>
        <p:blipFill>
          <a:blip r:embed="rId2"/>
          <a:srcRect t="10148" b="8330"/>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8BE669-4EAF-1D32-97E2-FC33F4A3934C}"/>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Bloque 2</a:t>
            </a:r>
          </a:p>
        </p:txBody>
      </p:sp>
    </p:spTree>
    <p:extLst>
      <p:ext uri="{BB962C8B-B14F-4D97-AF65-F5344CB8AC3E}">
        <p14:creationId xmlns:p14="http://schemas.microsoft.com/office/powerpoint/2010/main" val="89878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EF7682E-074D-B6C3-92E7-3463142396E3}"/>
              </a:ext>
            </a:extLst>
          </p:cNvPr>
          <p:cNvSpPr>
            <a:spLocks noGrp="1"/>
          </p:cNvSpPr>
          <p:nvPr>
            <p:ph type="title"/>
          </p:nvPr>
        </p:nvSpPr>
        <p:spPr>
          <a:xfrm>
            <a:off x="826396" y="586855"/>
            <a:ext cx="4230100" cy="3387497"/>
          </a:xfrm>
        </p:spPr>
        <p:txBody>
          <a:bodyPr anchor="b">
            <a:normAutofit/>
          </a:bodyPr>
          <a:lstStyle/>
          <a:p>
            <a:pPr algn="r"/>
            <a:r>
              <a:rPr lang="es-ES_tradnl" sz="4000">
                <a:solidFill>
                  <a:srgbClr val="FFFFFF"/>
                </a:solidFill>
              </a:rPr>
              <a:t>¿Qué es  la Criptografía de llave simétrica?</a:t>
            </a:r>
          </a:p>
        </p:txBody>
      </p:sp>
      <p:sp>
        <p:nvSpPr>
          <p:cNvPr id="3" name="Marcador de contenido 2">
            <a:extLst>
              <a:ext uri="{FF2B5EF4-FFF2-40B4-BE49-F238E27FC236}">
                <a16:creationId xmlns:a16="http://schemas.microsoft.com/office/drawing/2014/main" id="{D1DB182F-DEA3-86CB-FCBE-8DDD3D838A96}"/>
              </a:ext>
            </a:extLst>
          </p:cNvPr>
          <p:cNvSpPr>
            <a:spLocks noGrp="1"/>
          </p:cNvSpPr>
          <p:nvPr>
            <p:ph idx="1"/>
          </p:nvPr>
        </p:nvSpPr>
        <p:spPr>
          <a:xfrm>
            <a:off x="6503158" y="649480"/>
            <a:ext cx="4862447" cy="5546047"/>
          </a:xfrm>
        </p:spPr>
        <p:txBody>
          <a:bodyPr anchor="ctr">
            <a:normAutofit/>
          </a:bodyPr>
          <a:lstStyle/>
          <a:p>
            <a:r>
              <a:rPr lang="es-MX" sz="2000"/>
              <a:t>La criptografía de clave simétrica son algoritmos criptográficos que utilizan la misma llave para el cifrado y el descifrado.</a:t>
            </a:r>
          </a:p>
          <a:p>
            <a:endParaRPr lang="es-MX" sz="2000"/>
          </a:p>
          <a:p>
            <a:r>
              <a:rPr lang="es-MX" sz="2000"/>
              <a:t>Los algoritmos de clave simétrica son seguros y altamente eficientes cuando se usan de manera adecuada, de modo que pueden usarse para cifrar grandes cantidades de datos sin tener un efecto negativo en el rendimiento.</a:t>
            </a:r>
            <a:endParaRPr lang="es-ES_tradnl" sz="2000"/>
          </a:p>
        </p:txBody>
      </p:sp>
    </p:spTree>
    <p:extLst>
      <p:ext uri="{BB962C8B-B14F-4D97-AF65-F5344CB8AC3E}">
        <p14:creationId xmlns:p14="http://schemas.microsoft.com/office/powerpoint/2010/main" val="940881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87DBCF-4704-E5AD-2FFC-DB1BFAC0F503}"/>
              </a:ext>
            </a:extLst>
          </p:cNvPr>
          <p:cNvSpPr>
            <a:spLocks noGrp="1"/>
          </p:cNvSpPr>
          <p:nvPr>
            <p:ph type="title"/>
          </p:nvPr>
        </p:nvSpPr>
        <p:spPr>
          <a:xfrm>
            <a:off x="466722" y="586855"/>
            <a:ext cx="3201366" cy="3387497"/>
          </a:xfrm>
        </p:spPr>
        <p:txBody>
          <a:bodyPr anchor="b">
            <a:normAutofit/>
          </a:bodyPr>
          <a:lstStyle/>
          <a:p>
            <a:pPr algn="r"/>
            <a:r>
              <a:rPr lang="es-MX" sz="4000">
                <a:solidFill>
                  <a:srgbClr val="FFFFFF"/>
                </a:solidFill>
              </a:rPr>
              <a:t>Cifrado simétrico.</a:t>
            </a:r>
            <a:endParaRPr lang="es-ES_tradnl" sz="4000">
              <a:solidFill>
                <a:srgbClr val="FFFFFF"/>
              </a:solidFill>
            </a:endParaRPr>
          </a:p>
        </p:txBody>
      </p:sp>
      <p:sp>
        <p:nvSpPr>
          <p:cNvPr id="3" name="Marcador de contenido 2">
            <a:extLst>
              <a:ext uri="{FF2B5EF4-FFF2-40B4-BE49-F238E27FC236}">
                <a16:creationId xmlns:a16="http://schemas.microsoft.com/office/drawing/2014/main" id="{C2CCBE34-6207-FB24-9486-1A42608DBDFB}"/>
              </a:ext>
            </a:extLst>
          </p:cNvPr>
          <p:cNvSpPr>
            <a:spLocks noGrp="1"/>
          </p:cNvSpPr>
          <p:nvPr>
            <p:ph idx="1"/>
          </p:nvPr>
        </p:nvSpPr>
        <p:spPr>
          <a:xfrm>
            <a:off x="4810259" y="649480"/>
            <a:ext cx="6555347" cy="5546047"/>
          </a:xfrm>
        </p:spPr>
        <p:txBody>
          <a:bodyPr anchor="ctr">
            <a:normAutofit/>
          </a:bodyPr>
          <a:lstStyle/>
          <a:p>
            <a:r>
              <a:rPr lang="es-MX" sz="2000"/>
              <a:t>Los algoritmos criptográficos de clave simétrica utilizan las mismas claves criptográficas tanto para el cifrado del texto plano como para el descifrado del texto cifrado. El cifrado simétrico requiere que todos los destinatarios del mensaje tengan acceso a una clave compartida.</a:t>
            </a:r>
            <a:endParaRPr lang="es-ES_tradnl" sz="2000"/>
          </a:p>
        </p:txBody>
      </p:sp>
    </p:spTree>
    <p:extLst>
      <p:ext uri="{BB962C8B-B14F-4D97-AF65-F5344CB8AC3E}">
        <p14:creationId xmlns:p14="http://schemas.microsoft.com/office/powerpoint/2010/main" val="19685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5" name="Rectangle 36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FAEBC73-105D-8B53-747F-68458E8B5671}"/>
              </a:ext>
            </a:extLst>
          </p:cNvPr>
          <p:cNvSpPr>
            <a:spLocks noGrp="1"/>
          </p:cNvSpPr>
          <p:nvPr>
            <p:ph type="title"/>
          </p:nvPr>
        </p:nvSpPr>
        <p:spPr>
          <a:xfrm>
            <a:off x="826396" y="586855"/>
            <a:ext cx="4230100" cy="3387497"/>
          </a:xfrm>
        </p:spPr>
        <p:txBody>
          <a:bodyPr anchor="b">
            <a:normAutofit/>
          </a:bodyPr>
          <a:lstStyle/>
          <a:p>
            <a:pPr algn="r"/>
            <a:r>
              <a:rPr lang="es-MX" sz="4000">
                <a:solidFill>
                  <a:srgbClr val="FFFFFF"/>
                </a:solidFill>
              </a:rPr>
              <a:t>¿Qué es la criptografía? </a:t>
            </a:r>
            <a:endParaRPr lang="es-ES_tradnl" sz="4000">
              <a:solidFill>
                <a:srgbClr val="FFFFFF"/>
              </a:solidFill>
            </a:endParaRPr>
          </a:p>
        </p:txBody>
      </p:sp>
      <p:sp>
        <p:nvSpPr>
          <p:cNvPr id="3" name="Marcador de contenido 2">
            <a:extLst>
              <a:ext uri="{FF2B5EF4-FFF2-40B4-BE49-F238E27FC236}">
                <a16:creationId xmlns:a16="http://schemas.microsoft.com/office/drawing/2014/main" id="{5BE8BD2B-7460-B651-AEDA-BD950F39D65E}"/>
              </a:ext>
            </a:extLst>
          </p:cNvPr>
          <p:cNvSpPr>
            <a:spLocks noGrp="1"/>
          </p:cNvSpPr>
          <p:nvPr>
            <p:ph idx="1"/>
          </p:nvPr>
        </p:nvSpPr>
        <p:spPr>
          <a:xfrm>
            <a:off x="6503158" y="649480"/>
            <a:ext cx="4862447" cy="5546047"/>
          </a:xfrm>
        </p:spPr>
        <p:txBody>
          <a:bodyPr anchor="ctr">
            <a:normAutofit/>
          </a:bodyPr>
          <a:lstStyle/>
          <a:p>
            <a:pPr algn="just"/>
            <a:r>
              <a:rPr lang="es-MX" sz="2000" b="1" dirty="0"/>
              <a:t>Es el estudio de técnicas de comunicaciones seguras que permiten que solo el remitente y el destinatario previsto de un mensaje vean su contenido.</a:t>
            </a:r>
            <a:endParaRPr lang="es-ES_tradnl" sz="2000" dirty="0"/>
          </a:p>
        </p:txBody>
      </p:sp>
    </p:spTree>
    <p:extLst>
      <p:ext uri="{BB962C8B-B14F-4D97-AF65-F5344CB8AC3E}">
        <p14:creationId xmlns:p14="http://schemas.microsoft.com/office/powerpoint/2010/main" val="250743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EC2404-B06C-CF6B-77B9-A8D45F2D4528}"/>
              </a:ext>
            </a:extLst>
          </p:cNvPr>
          <p:cNvSpPr>
            <a:spLocks noGrp="1"/>
          </p:cNvSpPr>
          <p:nvPr>
            <p:ph type="title"/>
          </p:nvPr>
        </p:nvSpPr>
        <p:spPr>
          <a:xfrm>
            <a:off x="1043631" y="809898"/>
            <a:ext cx="10173010" cy="1554480"/>
          </a:xfrm>
        </p:spPr>
        <p:txBody>
          <a:bodyPr anchor="ctr">
            <a:normAutofit/>
          </a:bodyPr>
          <a:lstStyle/>
          <a:p>
            <a:r>
              <a:rPr lang="es-ES_tradnl" sz="4800"/>
              <a:t>¿Qué busca garantizar la criptografía?</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EE57C819-1FC9-9D61-BA28-849E8808D701}"/>
              </a:ext>
            </a:extLst>
          </p:cNvPr>
          <p:cNvGraphicFramePr>
            <a:graphicFrameLocks noGrp="1"/>
          </p:cNvGraphicFramePr>
          <p:nvPr>
            <p:ph idx="1"/>
            <p:extLst>
              <p:ext uri="{D42A27DB-BD31-4B8C-83A1-F6EECF244321}">
                <p14:modId xmlns:p14="http://schemas.microsoft.com/office/powerpoint/2010/main" val="7591495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61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FCFAB8-9E9C-414D-9FCB-CECED12D5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C16827-9A48-4468-BE81-11EC18E0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B2395E-1C77-26AD-70A5-49665A7974EF}"/>
              </a:ext>
            </a:extLst>
          </p:cNvPr>
          <p:cNvSpPr>
            <a:spLocks noGrp="1"/>
          </p:cNvSpPr>
          <p:nvPr>
            <p:ph type="title"/>
          </p:nvPr>
        </p:nvSpPr>
        <p:spPr>
          <a:xfrm>
            <a:off x="1632439" y="1335183"/>
            <a:ext cx="3516922" cy="4150899"/>
          </a:xfrm>
        </p:spPr>
        <p:txBody>
          <a:bodyPr>
            <a:normAutofit/>
          </a:bodyPr>
          <a:lstStyle/>
          <a:p>
            <a:pPr algn="ctr"/>
            <a:r>
              <a:rPr lang="es-MX" sz="3200" dirty="0">
                <a:solidFill>
                  <a:srgbClr val="595959"/>
                </a:solidFill>
              </a:rPr>
              <a:t>¿Qué es la Confidencialidad, Integridad y  Autenticidad?.</a:t>
            </a:r>
            <a:endParaRPr lang="es-ES_tradnl" sz="3200" dirty="0">
              <a:solidFill>
                <a:srgbClr val="595959"/>
              </a:solidFill>
            </a:endParaRPr>
          </a:p>
        </p:txBody>
      </p:sp>
      <p:sp>
        <p:nvSpPr>
          <p:cNvPr id="12" name="Rectangle 11">
            <a:extLst>
              <a:ext uri="{FF2B5EF4-FFF2-40B4-BE49-F238E27FC236}">
                <a16:creationId xmlns:a16="http://schemas.microsoft.com/office/drawing/2014/main" id="{899956BA-5C38-49F9-88D6-BD6C71E9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799"/>
            <a:ext cx="5410200" cy="5486401"/>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6993987-854B-474D-BA38-650543C4534D}"/>
              </a:ext>
            </a:extLst>
          </p:cNvPr>
          <p:cNvSpPr>
            <a:spLocks noGrp="1"/>
          </p:cNvSpPr>
          <p:nvPr>
            <p:ph idx="1"/>
          </p:nvPr>
        </p:nvSpPr>
        <p:spPr>
          <a:xfrm>
            <a:off x="6746001" y="1335183"/>
            <a:ext cx="4110198" cy="4187633"/>
          </a:xfrm>
        </p:spPr>
        <p:txBody>
          <a:bodyPr anchor="ctr">
            <a:normAutofit/>
          </a:bodyPr>
          <a:lstStyle/>
          <a:p>
            <a:endParaRPr lang="es-ES_tradnl" sz="2000">
              <a:solidFill>
                <a:schemeClr val="tx1">
                  <a:lumMod val="65000"/>
                  <a:lumOff val="35000"/>
                </a:schemeClr>
              </a:solidFill>
            </a:endParaRPr>
          </a:p>
        </p:txBody>
      </p:sp>
    </p:spTree>
    <p:extLst>
      <p:ext uri="{BB962C8B-B14F-4D97-AF65-F5344CB8AC3E}">
        <p14:creationId xmlns:p14="http://schemas.microsoft.com/office/powerpoint/2010/main" val="287024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845F6-0743-39C2-69D1-6E8CEA35F78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7B1ADB1-4539-CAB5-407B-BE764EBAAE92}"/>
              </a:ext>
            </a:extLst>
          </p:cNvPr>
          <p:cNvSpPr>
            <a:spLocks noGrp="1"/>
          </p:cNvSpPr>
          <p:nvPr>
            <p:ph type="title"/>
          </p:nvPr>
        </p:nvSpPr>
        <p:spPr>
          <a:xfrm>
            <a:off x="479394" y="1070800"/>
            <a:ext cx="3939688" cy="5583126"/>
          </a:xfrm>
        </p:spPr>
        <p:txBody>
          <a:bodyPr>
            <a:normAutofit/>
          </a:bodyPr>
          <a:lstStyle/>
          <a:p>
            <a:pPr algn="just"/>
            <a:r>
              <a:rPr lang="es-MX" sz="3800" dirty="0"/>
              <a:t>¿Qué es la Confidencialidad, Integridad y  Autenticidad?.</a:t>
            </a:r>
            <a:endParaRPr lang="es-ES_tradnl" sz="3800" dirty="0"/>
          </a:p>
        </p:txBody>
      </p:sp>
      <p:graphicFrame>
        <p:nvGraphicFramePr>
          <p:cNvPr id="33" name="Marcador de contenido 2">
            <a:extLst>
              <a:ext uri="{FF2B5EF4-FFF2-40B4-BE49-F238E27FC236}">
                <a16:creationId xmlns:a16="http://schemas.microsoft.com/office/drawing/2014/main" id="{0D242EC2-691F-FDEA-C3B6-3912B4E9241D}"/>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149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F0646-B452-094F-BF4F-48AE997DFBA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CD96B6B-2A3D-C577-8068-F33DFAFB4972}"/>
              </a:ext>
            </a:extLst>
          </p:cNvPr>
          <p:cNvSpPr>
            <a:spLocks noGrp="1"/>
          </p:cNvSpPr>
          <p:nvPr>
            <p:ph type="title"/>
          </p:nvPr>
        </p:nvSpPr>
        <p:spPr>
          <a:xfrm>
            <a:off x="479394" y="1070800"/>
            <a:ext cx="3939688" cy="5583126"/>
          </a:xfrm>
        </p:spPr>
        <p:txBody>
          <a:bodyPr>
            <a:normAutofit/>
          </a:bodyPr>
          <a:lstStyle/>
          <a:p>
            <a:pPr algn="just"/>
            <a:r>
              <a:rPr lang="es-MX" sz="3800" dirty="0"/>
              <a:t>¿Qué es la Confidencialidad, Integridad y  Autenticidad?.</a:t>
            </a:r>
            <a:endParaRPr lang="es-ES_tradnl" sz="3800" dirty="0"/>
          </a:p>
        </p:txBody>
      </p:sp>
      <p:graphicFrame>
        <p:nvGraphicFramePr>
          <p:cNvPr id="33" name="Marcador de contenido 2">
            <a:extLst>
              <a:ext uri="{FF2B5EF4-FFF2-40B4-BE49-F238E27FC236}">
                <a16:creationId xmlns:a16="http://schemas.microsoft.com/office/drawing/2014/main" id="{9BB65211-2452-EE97-AA10-D18F0C202E0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130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EFBAB-4293-D80D-A135-33CBAF8858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9C1B29-A0E0-40C4-6EBB-36FCE39BA7A3}"/>
              </a:ext>
            </a:extLst>
          </p:cNvPr>
          <p:cNvSpPr>
            <a:spLocks noGrp="1"/>
          </p:cNvSpPr>
          <p:nvPr>
            <p:ph type="title"/>
          </p:nvPr>
        </p:nvSpPr>
        <p:spPr>
          <a:xfrm>
            <a:off x="479394" y="1070800"/>
            <a:ext cx="3939688" cy="5583126"/>
          </a:xfrm>
        </p:spPr>
        <p:txBody>
          <a:bodyPr>
            <a:normAutofit/>
          </a:bodyPr>
          <a:lstStyle/>
          <a:p>
            <a:pPr algn="just"/>
            <a:r>
              <a:rPr lang="es-MX" sz="3800" dirty="0"/>
              <a:t>¿Qué es la Confidencialidad, Integridad y  Autenticidad?.</a:t>
            </a:r>
            <a:endParaRPr lang="es-ES_tradnl" sz="3800" dirty="0"/>
          </a:p>
        </p:txBody>
      </p:sp>
      <p:graphicFrame>
        <p:nvGraphicFramePr>
          <p:cNvPr id="33" name="Marcador de contenido 2">
            <a:extLst>
              <a:ext uri="{FF2B5EF4-FFF2-40B4-BE49-F238E27FC236}">
                <a16:creationId xmlns:a16="http://schemas.microsoft.com/office/drawing/2014/main" id="{1D38CA38-D87C-3A00-5C62-5AF4A03F293F}"/>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918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8843B-7476-C812-358E-4B878BCC5B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1A56DE1-1B18-554F-FD44-5DABE49E6543}"/>
              </a:ext>
            </a:extLst>
          </p:cNvPr>
          <p:cNvSpPr>
            <a:spLocks noGrp="1"/>
          </p:cNvSpPr>
          <p:nvPr>
            <p:ph type="title"/>
          </p:nvPr>
        </p:nvSpPr>
        <p:spPr>
          <a:xfrm>
            <a:off x="479394" y="1070800"/>
            <a:ext cx="3939688" cy="5583126"/>
          </a:xfrm>
        </p:spPr>
        <p:txBody>
          <a:bodyPr>
            <a:normAutofit/>
          </a:bodyPr>
          <a:lstStyle/>
          <a:p>
            <a:pPr algn="just"/>
            <a:r>
              <a:rPr lang="es-MX" sz="3800" dirty="0"/>
              <a:t>¿Qué es la Confidencialidad, Integridad y  Autenticidad?.</a:t>
            </a:r>
            <a:endParaRPr lang="es-ES_tradnl" sz="3800" dirty="0"/>
          </a:p>
        </p:txBody>
      </p:sp>
      <p:graphicFrame>
        <p:nvGraphicFramePr>
          <p:cNvPr id="33" name="Marcador de contenido 2">
            <a:extLst>
              <a:ext uri="{FF2B5EF4-FFF2-40B4-BE49-F238E27FC236}">
                <a16:creationId xmlns:a16="http://schemas.microsoft.com/office/drawing/2014/main" id="{3C866B5F-4C53-8B66-BA1D-9050051E30A8}"/>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52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607926-AC76-0C60-354E-C8BD52499684}"/>
              </a:ext>
            </a:extLst>
          </p:cNvPr>
          <p:cNvSpPr>
            <a:spLocks noGrp="1"/>
          </p:cNvSpPr>
          <p:nvPr>
            <p:ph type="title"/>
          </p:nvPr>
        </p:nvSpPr>
        <p:spPr>
          <a:xfrm>
            <a:off x="1075767" y="1188637"/>
            <a:ext cx="2988234" cy="4480726"/>
          </a:xfrm>
        </p:spPr>
        <p:txBody>
          <a:bodyPr>
            <a:normAutofit/>
          </a:bodyPr>
          <a:lstStyle/>
          <a:p>
            <a:pPr algn="r"/>
            <a:r>
              <a:rPr lang="es-MX" sz="4100" dirty="0"/>
              <a:t>Cifradores por bloques</a:t>
            </a:r>
            <a:endParaRPr lang="es-ES_tradnl" sz="4100" dirty="0"/>
          </a:p>
        </p:txBody>
      </p:sp>
      <p:cxnSp>
        <p:nvCxnSpPr>
          <p:cNvPr id="42" name="Straight Connector 4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3850617-44E2-2CD8-198E-366A5D27ECE4}"/>
              </a:ext>
            </a:extLst>
          </p:cNvPr>
          <p:cNvSpPr>
            <a:spLocks noGrp="1"/>
          </p:cNvSpPr>
          <p:nvPr>
            <p:ph idx="1"/>
          </p:nvPr>
        </p:nvSpPr>
        <p:spPr>
          <a:xfrm>
            <a:off x="5255260" y="1648870"/>
            <a:ext cx="4702848" cy="3560260"/>
          </a:xfrm>
        </p:spPr>
        <p:txBody>
          <a:bodyPr anchor="ctr">
            <a:normAutofit/>
          </a:bodyPr>
          <a:lstStyle/>
          <a:p>
            <a:r>
              <a:rPr lang="es-ES_tradnl" sz="1900" dirty="0"/>
              <a:t>Un cifrador por bloques, es un algoritmo de cifrado determinista de clave secreta. Toma como entrada un bloque de datos y una clave, y genera un bloque cifrado.</a:t>
            </a:r>
          </a:p>
        </p:txBody>
      </p:sp>
    </p:spTree>
    <p:extLst>
      <p:ext uri="{BB962C8B-B14F-4D97-AF65-F5344CB8AC3E}">
        <p14:creationId xmlns:p14="http://schemas.microsoft.com/office/powerpoint/2010/main" val="1967838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B715A2-0767-A5C1-C85A-3F4AEC721B1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9858CF-512C-E51C-27E6-8CF4FF5CE4FD}"/>
              </a:ext>
            </a:extLst>
          </p:cNvPr>
          <p:cNvSpPr>
            <a:spLocks noGrp="1"/>
          </p:cNvSpPr>
          <p:nvPr>
            <p:ph type="title"/>
          </p:nvPr>
        </p:nvSpPr>
        <p:spPr>
          <a:xfrm>
            <a:off x="1075767" y="1188637"/>
            <a:ext cx="2988234" cy="4480726"/>
          </a:xfrm>
        </p:spPr>
        <p:txBody>
          <a:bodyPr>
            <a:normAutofit/>
          </a:bodyPr>
          <a:lstStyle/>
          <a:p>
            <a:pPr algn="r"/>
            <a:r>
              <a:rPr lang="es-MX" sz="4100" dirty="0"/>
              <a:t>¿Qué es un bloque? </a:t>
            </a:r>
            <a:endParaRPr lang="es-ES_tradnl" sz="41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9F4C712-60DE-B633-E698-04C32B6B9934}"/>
              </a:ext>
            </a:extLst>
          </p:cNvPr>
          <p:cNvSpPr>
            <a:spLocks noGrp="1"/>
          </p:cNvSpPr>
          <p:nvPr>
            <p:ph idx="1"/>
          </p:nvPr>
        </p:nvSpPr>
        <p:spPr>
          <a:xfrm>
            <a:off x="5255260" y="1648870"/>
            <a:ext cx="4702848" cy="3560260"/>
          </a:xfrm>
        </p:spPr>
        <p:txBody>
          <a:bodyPr anchor="ctr">
            <a:normAutofit/>
          </a:bodyPr>
          <a:lstStyle/>
          <a:p>
            <a:pPr marL="0" indent="0">
              <a:buNone/>
            </a:pPr>
            <a:endParaRPr lang="es-ES_tradnl" sz="1900" dirty="0"/>
          </a:p>
          <a:p>
            <a:r>
              <a:rPr lang="es-ES_tradnl" sz="1900" dirty="0"/>
              <a:t>Los bloques son tamaños fijos de datos que reciben los cifradores, comúnmente los bloques son de 128 o 64 bits.</a:t>
            </a:r>
          </a:p>
        </p:txBody>
      </p:sp>
    </p:spTree>
    <p:extLst>
      <p:ext uri="{BB962C8B-B14F-4D97-AF65-F5344CB8AC3E}">
        <p14:creationId xmlns:p14="http://schemas.microsoft.com/office/powerpoint/2010/main" val="20922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Una captura de pantalla de un celular&#10;&#10;El contenido generado por IA puede ser incorrecto.">
            <a:extLst>
              <a:ext uri="{FF2B5EF4-FFF2-40B4-BE49-F238E27FC236}">
                <a16:creationId xmlns:a16="http://schemas.microsoft.com/office/drawing/2014/main" id="{EE9CEF4B-5058-7A4D-34F1-D121FD7DC60F}"/>
              </a:ext>
            </a:extLst>
          </p:cNvPr>
          <p:cNvPicPr>
            <a:picLocks noGrp="1" noChangeAspect="1"/>
          </p:cNvPicPr>
          <p:nvPr>
            <p:ph idx="1"/>
          </p:nvPr>
        </p:nvPicPr>
        <p:blipFill>
          <a:blip r:embed="rId2"/>
          <a:stretch>
            <a:fillRect/>
          </a:stretch>
        </p:blipFill>
        <p:spPr>
          <a:xfrm>
            <a:off x="643467" y="1357037"/>
            <a:ext cx="10905066" cy="4143926"/>
          </a:xfrm>
          <a:prstGeom prst="rect">
            <a:avLst/>
          </a:prstGeom>
        </p:spPr>
      </p:pic>
    </p:spTree>
    <p:extLst>
      <p:ext uri="{BB962C8B-B14F-4D97-AF65-F5344CB8AC3E}">
        <p14:creationId xmlns:p14="http://schemas.microsoft.com/office/powerpoint/2010/main" val="3790107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2C9C57C-AEFE-9964-A111-AF05CD47273F}"/>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a:solidFill>
                  <a:srgbClr val="FFFFFF"/>
                </a:solidFill>
                <a:latin typeface="+mj-lt"/>
                <a:ea typeface="+mj-ea"/>
                <a:cs typeface="+mj-cs"/>
              </a:rPr>
              <a:t>Bloque 3</a:t>
            </a:r>
          </a:p>
        </p:txBody>
      </p:sp>
      <p:cxnSp>
        <p:nvCxnSpPr>
          <p:cNvPr id="36" name="Straight Connector 35">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45" name="Freeform: Shape 3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Oval 41">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1557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A1DC382-3F82-47DA-B899-960F23C22530}"/>
              </a:ext>
            </a:extLst>
          </p:cNvPr>
          <p:cNvSpPr>
            <a:spLocks noGrp="1"/>
          </p:cNvSpPr>
          <p:nvPr>
            <p:ph type="title"/>
          </p:nvPr>
        </p:nvSpPr>
        <p:spPr>
          <a:xfrm>
            <a:off x="826396" y="586855"/>
            <a:ext cx="4230100" cy="3387497"/>
          </a:xfrm>
        </p:spPr>
        <p:txBody>
          <a:bodyPr anchor="b">
            <a:normAutofit/>
          </a:bodyPr>
          <a:lstStyle/>
          <a:p>
            <a:pPr algn="r"/>
            <a:r>
              <a:rPr lang="es-MX" sz="4000">
                <a:solidFill>
                  <a:srgbClr val="FFFFFF"/>
                </a:solidFill>
              </a:rPr>
              <a:t>¿Por qué la necesitamos hoy?</a:t>
            </a:r>
            <a:endParaRPr lang="es-ES_tradnl" sz="4000">
              <a:solidFill>
                <a:srgbClr val="FFFFFF"/>
              </a:solidFill>
            </a:endParaRPr>
          </a:p>
        </p:txBody>
      </p:sp>
      <p:sp>
        <p:nvSpPr>
          <p:cNvPr id="3" name="Marcador de contenido 2">
            <a:extLst>
              <a:ext uri="{FF2B5EF4-FFF2-40B4-BE49-F238E27FC236}">
                <a16:creationId xmlns:a16="http://schemas.microsoft.com/office/drawing/2014/main" id="{54CE69E3-CCFF-89C2-0FAD-5B1F98646E83}"/>
              </a:ext>
            </a:extLst>
          </p:cNvPr>
          <p:cNvSpPr>
            <a:spLocks noGrp="1"/>
          </p:cNvSpPr>
          <p:nvPr>
            <p:ph idx="1"/>
          </p:nvPr>
        </p:nvSpPr>
        <p:spPr>
          <a:xfrm>
            <a:off x="6503158" y="649480"/>
            <a:ext cx="4862447" cy="5546047"/>
          </a:xfrm>
        </p:spPr>
        <p:txBody>
          <a:bodyPr anchor="ctr">
            <a:normAutofit/>
          </a:bodyPr>
          <a:lstStyle/>
          <a:p>
            <a:r>
              <a:rPr lang="es-MX" sz="2000"/>
              <a:t>Protección de la privacidad</a:t>
            </a:r>
          </a:p>
          <a:p>
            <a:r>
              <a:rPr lang="es-MX" sz="2000"/>
              <a:t>Seguridad en transacciones financieras</a:t>
            </a:r>
          </a:p>
          <a:p>
            <a:r>
              <a:rPr lang="es-MX" sz="2000"/>
              <a:t>Confianza en las comunicaciones digitales</a:t>
            </a:r>
          </a:p>
          <a:p>
            <a:r>
              <a:rPr lang="es-MX" sz="2000"/>
              <a:t>Garantía de integridad</a:t>
            </a:r>
          </a:p>
          <a:p>
            <a:r>
              <a:rPr lang="es-MX" sz="2000"/>
              <a:t>Defensa contra ataques informáticos.</a:t>
            </a:r>
          </a:p>
          <a:p>
            <a:r>
              <a:rPr lang="es-MX" sz="2000"/>
              <a:t>Protección de infraestructuras críticas</a:t>
            </a:r>
          </a:p>
          <a:p>
            <a:r>
              <a:rPr lang="es-MX" sz="2000"/>
              <a:t>Soberanía digital y derechos humanos</a:t>
            </a:r>
          </a:p>
          <a:p>
            <a:r>
              <a:rPr lang="es-MX" sz="2000"/>
              <a:t>Etc.</a:t>
            </a:r>
            <a:endParaRPr lang="es-ES_tradnl" sz="2000"/>
          </a:p>
        </p:txBody>
      </p:sp>
    </p:spTree>
    <p:extLst>
      <p:ext uri="{BB962C8B-B14F-4D97-AF65-F5344CB8AC3E}">
        <p14:creationId xmlns:p14="http://schemas.microsoft.com/office/powerpoint/2010/main" val="1410762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5608A4-4BB4-717A-05B5-53A982C3F084}"/>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900" kern="1200">
                <a:solidFill>
                  <a:schemeClr val="tx1"/>
                </a:solidFill>
                <a:latin typeface="+mj-lt"/>
                <a:ea typeface="+mj-ea"/>
                <a:cs typeface="+mj-cs"/>
              </a:rPr>
              <a:t>¿Qué cifrador usamos hoy en día?</a:t>
            </a:r>
          </a:p>
        </p:txBody>
      </p:sp>
    </p:spTree>
    <p:extLst>
      <p:ext uri="{BB962C8B-B14F-4D97-AF65-F5344CB8AC3E}">
        <p14:creationId xmlns:p14="http://schemas.microsoft.com/office/powerpoint/2010/main" val="1830838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270D65-143E-9BAF-0FB2-BF9322628AF0}"/>
              </a:ext>
            </a:extLst>
          </p:cNvPr>
          <p:cNvPicPr>
            <a:picLocks noChangeAspect="1"/>
          </p:cNvPicPr>
          <p:nvPr/>
        </p:nvPicPr>
        <p:blipFill>
          <a:blip r:embed="rId2"/>
          <a:srcRect/>
          <a:stretch>
            <a:fillRect/>
          </a:stretch>
        </p:blipFill>
        <p:spPr>
          <a:xfrm>
            <a:off x="20" y="10"/>
            <a:ext cx="12191980" cy="6857990"/>
          </a:xfrm>
          <a:prstGeom prst="rect">
            <a:avLst/>
          </a:prstGeom>
        </p:spPr>
      </p:pic>
      <p:sp>
        <p:nvSpPr>
          <p:cNvPr id="10" name="Freeform 12">
            <a:extLst>
              <a:ext uri="{FF2B5EF4-FFF2-40B4-BE49-F238E27FC236}">
                <a16:creationId xmlns:a16="http://schemas.microsoft.com/office/drawing/2014/main" id="{522A94E1-AEBD-4286-BFF8-0711E4CD3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622650" y="5181600"/>
            <a:ext cx="9165010" cy="1174750"/>
          </a:xfrm>
          <a:custGeom>
            <a:avLst/>
            <a:gdLst>
              <a:gd name="connsiteX0" fmla="*/ 0 w 9165010"/>
              <a:gd name="connsiteY0" fmla="*/ 1073384 h 1073384"/>
              <a:gd name="connsiteX1" fmla="*/ 9165010 w 9165010"/>
              <a:gd name="connsiteY1" fmla="*/ 1073384 h 1073384"/>
              <a:gd name="connsiteX2" fmla="*/ 9165010 w 9165010"/>
              <a:gd name="connsiteY2" fmla="*/ 266817 h 1073384"/>
              <a:gd name="connsiteX3" fmla="*/ 4757604 w 9165010"/>
              <a:gd name="connsiteY3" fmla="*/ 266817 h 1073384"/>
              <a:gd name="connsiteX4" fmla="*/ 4582505 w 9165010"/>
              <a:gd name="connsiteY4" fmla="*/ 0 h 1073384"/>
              <a:gd name="connsiteX5" fmla="*/ 4407407 w 9165010"/>
              <a:gd name="connsiteY5" fmla="*/ 266817 h 1073384"/>
              <a:gd name="connsiteX6" fmla="*/ 0 w 9165010"/>
              <a:gd name="connsiteY6" fmla="*/ 266817 h 10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5010" h="1073384">
                <a:moveTo>
                  <a:pt x="0" y="1073384"/>
                </a:moveTo>
                <a:lnTo>
                  <a:pt x="9165010" y="1073384"/>
                </a:lnTo>
                <a:lnTo>
                  <a:pt x="9165010" y="266817"/>
                </a:lnTo>
                <a:lnTo>
                  <a:pt x="4757604" y="266817"/>
                </a:lnTo>
                <a:lnTo>
                  <a:pt x="4582505" y="0"/>
                </a:lnTo>
                <a:lnTo>
                  <a:pt x="4407407" y="266817"/>
                </a:lnTo>
                <a:lnTo>
                  <a:pt x="0" y="266817"/>
                </a:lnTo>
                <a:close/>
              </a:path>
            </a:pathLst>
          </a:custGeom>
          <a:solidFill>
            <a:srgbClr val="404040">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4625EA-0C90-82E2-995F-A73367DE03B2}"/>
              </a:ext>
            </a:extLst>
          </p:cNvPr>
          <p:cNvSpPr>
            <a:spLocks noGrp="1"/>
          </p:cNvSpPr>
          <p:nvPr>
            <p:ph type="title"/>
          </p:nvPr>
        </p:nvSpPr>
        <p:spPr>
          <a:xfrm>
            <a:off x="1771650" y="5254391"/>
            <a:ext cx="8867012" cy="774934"/>
          </a:xfrm>
          <a:noFill/>
        </p:spPr>
        <p:txBody>
          <a:bodyPr vert="horz" lIns="91440" tIns="45720" rIns="91440" bIns="45720" rtlCol="0" anchor="ctr">
            <a:normAutofit/>
          </a:bodyPr>
          <a:lstStyle/>
          <a:p>
            <a:pPr algn="ctr"/>
            <a:r>
              <a:rPr lang="en-US" sz="4000" dirty="0">
                <a:solidFill>
                  <a:srgbClr val="FFFFFF"/>
                </a:solidFill>
              </a:rPr>
              <a:t>Advanced Encryption </a:t>
            </a:r>
            <a:r>
              <a:rPr lang="en-US" sz="4000" dirty="0" err="1">
                <a:solidFill>
                  <a:srgbClr val="FFFFFF"/>
                </a:solidFill>
              </a:rPr>
              <a:t>Estándar</a:t>
            </a:r>
            <a:r>
              <a:rPr lang="en-US" sz="4000" dirty="0">
                <a:solidFill>
                  <a:srgbClr val="FFFFFF"/>
                </a:solidFill>
              </a:rPr>
              <a:t> (AES)</a:t>
            </a:r>
          </a:p>
        </p:txBody>
      </p:sp>
    </p:spTree>
    <p:extLst>
      <p:ext uri="{BB962C8B-B14F-4D97-AF65-F5344CB8AC3E}">
        <p14:creationId xmlns:p14="http://schemas.microsoft.com/office/powerpoint/2010/main" val="3700222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49EFFE-180A-5B72-590D-89240A1F886D}"/>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ight Triangle 2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8206E5-356C-EB0E-9EE2-26BB14321028}"/>
              </a:ext>
            </a:extLst>
          </p:cNvPr>
          <p:cNvSpPr>
            <a:spLocks noGrp="1"/>
          </p:cNvSpPr>
          <p:nvPr>
            <p:ph type="title"/>
          </p:nvPr>
        </p:nvSpPr>
        <p:spPr>
          <a:xfrm>
            <a:off x="1006900" y="1188637"/>
            <a:ext cx="3141430" cy="4480726"/>
          </a:xfrm>
        </p:spPr>
        <p:txBody>
          <a:bodyPr>
            <a:normAutofit/>
          </a:bodyPr>
          <a:lstStyle/>
          <a:p>
            <a:pPr algn="r"/>
            <a:r>
              <a:rPr lang="es-ES_tradnl" sz="5100" dirty="0" err="1"/>
              <a:t>Advanced</a:t>
            </a:r>
            <a:r>
              <a:rPr lang="es-ES_tradnl" sz="5100" dirty="0"/>
              <a:t> </a:t>
            </a:r>
            <a:r>
              <a:rPr lang="es-ES_tradnl" sz="5100" dirty="0" err="1"/>
              <a:t>Encryption</a:t>
            </a:r>
            <a:r>
              <a:rPr lang="es-ES_tradnl" sz="5100" dirty="0"/>
              <a:t> Estándar (AES)</a:t>
            </a:r>
          </a:p>
        </p:txBody>
      </p:sp>
      <p:cxnSp>
        <p:nvCxnSpPr>
          <p:cNvPr id="27" name="Straight Connector 2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FB8B430-D1B5-D532-955D-4AC2F8BC5110}"/>
              </a:ext>
            </a:extLst>
          </p:cNvPr>
          <p:cNvSpPr>
            <a:spLocks noGrp="1"/>
          </p:cNvSpPr>
          <p:nvPr>
            <p:ph idx="1"/>
          </p:nvPr>
        </p:nvSpPr>
        <p:spPr>
          <a:xfrm>
            <a:off x="5138928" y="1338729"/>
            <a:ext cx="4795584" cy="4180542"/>
          </a:xfrm>
        </p:spPr>
        <p:txBody>
          <a:bodyPr anchor="ctr">
            <a:normAutofit/>
          </a:bodyPr>
          <a:lstStyle/>
          <a:p>
            <a:r>
              <a:rPr lang="es-MX" sz="2400" b="1" dirty="0"/>
              <a:t>¿Para qué sirve?</a:t>
            </a:r>
            <a:r>
              <a:rPr lang="es-MX" sz="2400" dirty="0"/>
              <a:t> Proteger información confidencial (mensajes, contraseñas, datos bancarios, etc.) convirtiéndola en un código ilegible que solo puede </a:t>
            </a:r>
            <a:r>
              <a:rPr lang="es-MX" sz="2400" b="1" dirty="0"/>
              <a:t>descifrarse</a:t>
            </a:r>
            <a:r>
              <a:rPr lang="es-MX" sz="2400" dirty="0"/>
              <a:t> con la clave correcta</a:t>
            </a:r>
            <a:endParaRPr lang="es-ES_tradnl" sz="2400" dirty="0"/>
          </a:p>
        </p:txBody>
      </p:sp>
    </p:spTree>
    <p:extLst>
      <p:ext uri="{BB962C8B-B14F-4D97-AF65-F5344CB8AC3E}">
        <p14:creationId xmlns:p14="http://schemas.microsoft.com/office/powerpoint/2010/main" val="3795592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443C89-C17D-81B2-C512-7E65DE07E3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4DF8B6-1B16-82EA-B1F5-5DE9C0F7A7AA}"/>
              </a:ext>
            </a:extLst>
          </p:cNvPr>
          <p:cNvSpPr>
            <a:spLocks noGrp="1"/>
          </p:cNvSpPr>
          <p:nvPr>
            <p:ph type="title"/>
          </p:nvPr>
        </p:nvSpPr>
        <p:spPr>
          <a:xfrm>
            <a:off x="1006900" y="1188637"/>
            <a:ext cx="3141430" cy="4480726"/>
          </a:xfrm>
        </p:spPr>
        <p:txBody>
          <a:bodyPr>
            <a:normAutofit/>
          </a:bodyPr>
          <a:lstStyle/>
          <a:p>
            <a:pPr algn="r"/>
            <a:r>
              <a:rPr lang="es-ES_tradnl" sz="5100"/>
              <a:t>Advanced Encryption Estándar (AES)</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A4AE296-B79C-6308-A5D8-31D3BB209354}"/>
              </a:ext>
            </a:extLst>
          </p:cNvPr>
          <p:cNvSpPr>
            <a:spLocks noGrp="1"/>
          </p:cNvSpPr>
          <p:nvPr>
            <p:ph idx="1"/>
          </p:nvPr>
        </p:nvSpPr>
        <p:spPr>
          <a:xfrm>
            <a:off x="5138928" y="1338729"/>
            <a:ext cx="4795584" cy="4180542"/>
          </a:xfrm>
        </p:spPr>
        <p:txBody>
          <a:bodyPr anchor="ctr">
            <a:normAutofit/>
          </a:bodyPr>
          <a:lstStyle/>
          <a:p>
            <a:r>
              <a:rPr lang="es-MX" sz="2200" dirty="0"/>
              <a:t>AES es un algoritmo de cifrado </a:t>
            </a:r>
            <a:r>
              <a:rPr lang="es-MX" sz="2200" b="1" dirty="0"/>
              <a:t>por bloques</a:t>
            </a:r>
            <a:r>
              <a:rPr lang="es-MX" sz="2200" dirty="0"/>
              <a:t> adoptado oficialmente como estándar de seguridad por el gobierno de EE. UU. en 2001</a:t>
            </a:r>
          </a:p>
        </p:txBody>
      </p:sp>
    </p:spTree>
    <p:extLst>
      <p:ext uri="{BB962C8B-B14F-4D97-AF65-F5344CB8AC3E}">
        <p14:creationId xmlns:p14="http://schemas.microsoft.com/office/powerpoint/2010/main" val="3392540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0C881-D1C1-B540-C2D2-D732DC1BDB8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7D4FDA-E3C3-1AD6-F3E5-45FCBED5D7E2}"/>
              </a:ext>
            </a:extLst>
          </p:cNvPr>
          <p:cNvSpPr>
            <a:spLocks noGrp="1"/>
          </p:cNvSpPr>
          <p:nvPr>
            <p:ph type="title"/>
          </p:nvPr>
        </p:nvSpPr>
        <p:spPr>
          <a:xfrm>
            <a:off x="1006900" y="1188637"/>
            <a:ext cx="3141430" cy="4480726"/>
          </a:xfrm>
        </p:spPr>
        <p:txBody>
          <a:bodyPr>
            <a:normAutofit/>
          </a:bodyPr>
          <a:lstStyle/>
          <a:p>
            <a:pPr algn="r"/>
            <a:r>
              <a:rPr lang="es-ES_tradnl" sz="5100"/>
              <a:t>Advanced Encryption Estándar (AES)</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F840343-8BE1-6F22-FF90-D020D3C81E1F}"/>
              </a:ext>
            </a:extLst>
          </p:cNvPr>
          <p:cNvSpPr>
            <a:spLocks noGrp="1"/>
          </p:cNvSpPr>
          <p:nvPr>
            <p:ph idx="1"/>
          </p:nvPr>
        </p:nvSpPr>
        <p:spPr>
          <a:xfrm>
            <a:off x="5138928" y="1338729"/>
            <a:ext cx="4795584" cy="4180542"/>
          </a:xfrm>
        </p:spPr>
        <p:txBody>
          <a:bodyPr anchor="ctr">
            <a:normAutofit/>
          </a:bodyPr>
          <a:lstStyle/>
          <a:p>
            <a:r>
              <a:rPr lang="es-MX" sz="2400"/>
              <a:t>Es un cifrador simetrico: es decir, utiliza la misma clave secreta para cifrar y descifrar la información</a:t>
            </a:r>
          </a:p>
          <a:p>
            <a:r>
              <a:rPr lang="es-MX" sz="2400" b="1"/>
              <a:t>Bloques y claves:</a:t>
            </a:r>
            <a:r>
              <a:rPr lang="es-MX" sz="2400"/>
              <a:t> opera con bloques de 128 bits de datos y admite claves secretas de 128, 192 o 256 bits</a:t>
            </a:r>
          </a:p>
        </p:txBody>
      </p:sp>
    </p:spTree>
    <p:extLst>
      <p:ext uri="{BB962C8B-B14F-4D97-AF65-F5344CB8AC3E}">
        <p14:creationId xmlns:p14="http://schemas.microsoft.com/office/powerpoint/2010/main" val="4012870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3653F93-0A79-417C-E561-235DA1CF1C04}"/>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AES</a:t>
            </a:r>
          </a:p>
        </p:txBody>
      </p:sp>
      <p:pic>
        <p:nvPicPr>
          <p:cNvPr id="5" name="Marcador de contenido 4" descr="Interfaz de usuario gráfica, Texto, Aplicación, Chat o mensaje de texto&#10;&#10;El contenido generado por IA puede ser incorrecto.">
            <a:extLst>
              <a:ext uri="{FF2B5EF4-FFF2-40B4-BE49-F238E27FC236}">
                <a16:creationId xmlns:a16="http://schemas.microsoft.com/office/drawing/2014/main" id="{28EE88FF-1C9C-7855-A440-44A2A9255B69}"/>
              </a:ext>
            </a:extLst>
          </p:cNvPr>
          <p:cNvPicPr>
            <a:picLocks noGrp="1" noChangeAspect="1"/>
          </p:cNvPicPr>
          <p:nvPr>
            <p:ph idx="1"/>
          </p:nvPr>
        </p:nvPicPr>
        <p:blipFill>
          <a:blip r:embed="rId3"/>
          <a:stretch>
            <a:fillRect/>
          </a:stretch>
        </p:blipFill>
        <p:spPr>
          <a:xfrm>
            <a:off x="6260092" y="578738"/>
            <a:ext cx="4979967" cy="5670549"/>
          </a:xfrm>
          <a:prstGeom prst="rect">
            <a:avLst/>
          </a:prstGeom>
        </p:spPr>
      </p:pic>
    </p:spTree>
    <p:extLst>
      <p:ext uri="{BB962C8B-B14F-4D97-AF65-F5344CB8AC3E}">
        <p14:creationId xmlns:p14="http://schemas.microsoft.com/office/powerpoint/2010/main" val="2248555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43" descr="Distintos tipos de llaves">
            <a:extLst>
              <a:ext uri="{FF2B5EF4-FFF2-40B4-BE49-F238E27FC236}">
                <a16:creationId xmlns:a16="http://schemas.microsoft.com/office/drawing/2014/main" id="{8BDD923A-DCEF-BB1A-A819-ABB52E7050AD}"/>
              </a:ext>
            </a:extLst>
          </p:cNvPr>
          <p:cNvPicPr>
            <a:picLocks noChangeAspect="1"/>
          </p:cNvPicPr>
          <p:nvPr/>
        </p:nvPicPr>
        <p:blipFill>
          <a:blip r:embed="rId2"/>
          <a:srcRect t="4524" b="7928"/>
          <a:stretch>
            <a:fillRect/>
          </a:stretch>
        </p:blipFill>
        <p:spPr>
          <a:xfrm>
            <a:off x="20" y="10"/>
            <a:ext cx="12191980" cy="6857990"/>
          </a:xfrm>
          <a:prstGeom prst="rect">
            <a:avLst/>
          </a:prstGeom>
        </p:spPr>
      </p:pic>
      <p:sp>
        <p:nvSpPr>
          <p:cNvPr id="48" name="Rectangle 4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181EBB-6BC8-7806-CAF6-0648B839FFE9}"/>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a:t>
            </a:r>
            <a:r>
              <a:rPr lang="en-US" sz="3600" dirty="0" err="1">
                <a:solidFill>
                  <a:schemeClr val="tx1">
                    <a:lumMod val="85000"/>
                    <a:lumOff val="15000"/>
                  </a:schemeClr>
                </a:solidFill>
              </a:rPr>
              <a:t>Qué</a:t>
            </a:r>
            <a:r>
              <a:rPr lang="en-US" sz="3600" dirty="0">
                <a:solidFill>
                  <a:schemeClr val="tx1">
                    <a:lumMod val="85000"/>
                    <a:lumOff val="15000"/>
                  </a:schemeClr>
                </a:solidFill>
              </a:rPr>
              <a:t> </a:t>
            </a:r>
            <a:r>
              <a:rPr lang="en-US" sz="3600" dirty="0" err="1">
                <a:solidFill>
                  <a:schemeClr val="tx1">
                    <a:lumMod val="85000"/>
                    <a:lumOff val="15000"/>
                  </a:schemeClr>
                </a:solidFill>
              </a:rPr>
              <a:t>pasa</a:t>
            </a:r>
            <a:r>
              <a:rPr lang="en-US" sz="3600" dirty="0">
                <a:solidFill>
                  <a:schemeClr val="tx1">
                    <a:lumMod val="85000"/>
                    <a:lumOff val="15000"/>
                  </a:schemeClr>
                </a:solidFill>
              </a:rPr>
              <a:t> </a:t>
            </a:r>
            <a:r>
              <a:rPr lang="en-US" sz="3600" dirty="0" err="1">
                <a:solidFill>
                  <a:schemeClr val="tx1">
                    <a:lumMod val="85000"/>
                    <a:lumOff val="15000"/>
                  </a:schemeClr>
                </a:solidFill>
              </a:rPr>
              <a:t>si</a:t>
            </a:r>
            <a:r>
              <a:rPr lang="en-US" sz="3600" dirty="0">
                <a:solidFill>
                  <a:schemeClr val="tx1">
                    <a:lumMod val="85000"/>
                    <a:lumOff val="15000"/>
                  </a:schemeClr>
                </a:solidFill>
              </a:rPr>
              <a:t> </a:t>
            </a:r>
            <a:r>
              <a:rPr lang="en-US" sz="3600" dirty="0" err="1">
                <a:solidFill>
                  <a:schemeClr val="tx1">
                    <a:lumMod val="85000"/>
                    <a:lumOff val="15000"/>
                  </a:schemeClr>
                </a:solidFill>
              </a:rPr>
              <a:t>reusamos</a:t>
            </a:r>
            <a:r>
              <a:rPr lang="en-US" sz="3600" dirty="0">
                <a:solidFill>
                  <a:schemeClr val="tx1">
                    <a:lumMod val="85000"/>
                    <a:lumOff val="15000"/>
                  </a:schemeClr>
                </a:solidFill>
              </a:rPr>
              <a:t> </a:t>
            </a:r>
            <a:r>
              <a:rPr lang="en-US" sz="3600" dirty="0" err="1">
                <a:solidFill>
                  <a:schemeClr val="tx1">
                    <a:lumMod val="85000"/>
                    <a:lumOff val="15000"/>
                  </a:schemeClr>
                </a:solidFill>
              </a:rPr>
              <a:t>llaves</a:t>
            </a:r>
            <a:r>
              <a:rPr lang="en-US" sz="3600" dirty="0">
                <a:solidFill>
                  <a:schemeClr val="tx1">
                    <a:lumMod val="85000"/>
                    <a:lumOff val="15000"/>
                  </a:schemeClr>
                </a:solidFill>
              </a:rPr>
              <a:t>?</a:t>
            </a:r>
          </a:p>
        </p:txBody>
      </p:sp>
      <p:cxnSp>
        <p:nvCxnSpPr>
          <p:cNvPr id="50" name="Straight Connector 4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090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tas ampliadas a través de gafas">
            <a:extLst>
              <a:ext uri="{FF2B5EF4-FFF2-40B4-BE49-F238E27FC236}">
                <a16:creationId xmlns:a16="http://schemas.microsoft.com/office/drawing/2014/main" id="{DBB2ECE1-7334-AEA1-CC71-D654D0BB70D4}"/>
              </a:ext>
            </a:extLst>
          </p:cNvPr>
          <p:cNvPicPr>
            <a:picLocks noChangeAspect="1"/>
          </p:cNvPicPr>
          <p:nvPr/>
        </p:nvPicPr>
        <p:blipFill>
          <a:blip r:embed="rId2"/>
          <a:srcRect t="7771" b="7959"/>
          <a:stretch>
            <a:fillRect/>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ítulo 1">
            <a:extLst>
              <a:ext uri="{FF2B5EF4-FFF2-40B4-BE49-F238E27FC236}">
                <a16:creationId xmlns:a16="http://schemas.microsoft.com/office/drawing/2014/main" id="{A82E7205-04F2-56E5-FB37-784DF5AE15E8}"/>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a:solidFill>
                  <a:schemeClr val="tx1">
                    <a:lumMod val="85000"/>
                    <a:lumOff val="15000"/>
                  </a:schemeClr>
                </a:solidFill>
              </a:rPr>
              <a:t>Vamos al codigo</a:t>
            </a:r>
          </a:p>
        </p:txBody>
      </p:sp>
    </p:spTree>
    <p:extLst>
      <p:ext uri="{BB962C8B-B14F-4D97-AF65-F5344CB8AC3E}">
        <p14:creationId xmlns:p14="http://schemas.microsoft.com/office/powerpoint/2010/main" val="1773539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81" name="Rectangle 38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5D3AD4-89BC-8881-B339-76820573CC98}"/>
              </a:ext>
            </a:extLst>
          </p:cNvPr>
          <p:cNvSpPr>
            <a:spLocks noGrp="1"/>
          </p:cNvSpPr>
          <p:nvPr>
            <p:ph type="title"/>
          </p:nvPr>
        </p:nvSpPr>
        <p:spPr>
          <a:xfrm>
            <a:off x="761803" y="350196"/>
            <a:ext cx="4646904" cy="1624520"/>
          </a:xfrm>
        </p:spPr>
        <p:txBody>
          <a:bodyPr anchor="ctr">
            <a:normAutofit/>
          </a:bodyPr>
          <a:lstStyle/>
          <a:p>
            <a:r>
              <a:rPr lang="es-ES_tradnl" sz="4000"/>
              <a:t>Modos de operación </a:t>
            </a:r>
          </a:p>
        </p:txBody>
      </p:sp>
      <p:sp>
        <p:nvSpPr>
          <p:cNvPr id="3" name="Marcador de contenido 2">
            <a:extLst>
              <a:ext uri="{FF2B5EF4-FFF2-40B4-BE49-F238E27FC236}">
                <a16:creationId xmlns:a16="http://schemas.microsoft.com/office/drawing/2014/main" id="{FB431E35-0CCB-8B8D-BBC8-6DAEDA1F7AB6}"/>
              </a:ext>
            </a:extLst>
          </p:cNvPr>
          <p:cNvSpPr>
            <a:spLocks noGrp="1"/>
          </p:cNvSpPr>
          <p:nvPr>
            <p:ph idx="1"/>
          </p:nvPr>
        </p:nvSpPr>
        <p:spPr>
          <a:xfrm>
            <a:off x="761802" y="2743200"/>
            <a:ext cx="4646905" cy="3613149"/>
          </a:xfrm>
        </p:spPr>
        <p:txBody>
          <a:bodyPr anchor="ctr">
            <a:normAutofit/>
          </a:bodyPr>
          <a:lstStyle/>
          <a:p>
            <a:r>
              <a:rPr lang="es-ES_tradnl" sz="2000" dirty="0"/>
              <a:t>Son una forma de poder usar a los cifradores por bloques es por medio de los modos de operación. </a:t>
            </a:r>
          </a:p>
        </p:txBody>
      </p:sp>
      <p:pic>
        <p:nvPicPr>
          <p:cNvPr id="375" name="Picture 374" descr="Cubos conectados con una línea roja">
            <a:extLst>
              <a:ext uri="{FF2B5EF4-FFF2-40B4-BE49-F238E27FC236}">
                <a16:creationId xmlns:a16="http://schemas.microsoft.com/office/drawing/2014/main" id="{54C89818-A57B-5902-35F2-6E751788A52E}"/>
              </a:ext>
            </a:extLst>
          </p:cNvPr>
          <p:cNvPicPr>
            <a:picLocks noChangeAspect="1"/>
          </p:cNvPicPr>
          <p:nvPr/>
        </p:nvPicPr>
        <p:blipFill>
          <a:blip r:embed="rId2"/>
          <a:srcRect l="21454" r="10024" b="-1"/>
          <a:stretch>
            <a:fillRect/>
          </a:stretch>
        </p:blipFill>
        <p:spPr>
          <a:xfrm>
            <a:off x="6096000" y="1"/>
            <a:ext cx="6102825" cy="6858000"/>
          </a:xfrm>
          <a:prstGeom prst="rect">
            <a:avLst/>
          </a:prstGeom>
        </p:spPr>
      </p:pic>
    </p:spTree>
    <p:extLst>
      <p:ext uri="{BB962C8B-B14F-4D97-AF65-F5344CB8AC3E}">
        <p14:creationId xmlns:p14="http://schemas.microsoft.com/office/powerpoint/2010/main" val="2391096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BD15-16A0-6DA6-1A0D-68DCC1D0C56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F8577E-E6F0-DE7C-0ABC-7D357B818F5A}"/>
              </a:ext>
            </a:extLst>
          </p:cNvPr>
          <p:cNvSpPr>
            <a:spLocks noGrp="1"/>
          </p:cNvSpPr>
          <p:nvPr>
            <p:ph type="title"/>
          </p:nvPr>
        </p:nvSpPr>
        <p:spPr>
          <a:xfrm>
            <a:off x="761803" y="350196"/>
            <a:ext cx="4646904" cy="1624520"/>
          </a:xfrm>
        </p:spPr>
        <p:txBody>
          <a:bodyPr anchor="ctr">
            <a:normAutofit/>
          </a:bodyPr>
          <a:lstStyle/>
          <a:p>
            <a:r>
              <a:rPr lang="es-ES_tradnl" sz="4000"/>
              <a:t>Modos de operación </a:t>
            </a:r>
          </a:p>
        </p:txBody>
      </p:sp>
      <p:sp>
        <p:nvSpPr>
          <p:cNvPr id="3" name="Marcador de contenido 2">
            <a:extLst>
              <a:ext uri="{FF2B5EF4-FFF2-40B4-BE49-F238E27FC236}">
                <a16:creationId xmlns:a16="http://schemas.microsoft.com/office/drawing/2014/main" id="{0CCEA59D-792C-D809-BD29-64A1BE1A27B9}"/>
              </a:ext>
            </a:extLst>
          </p:cNvPr>
          <p:cNvSpPr>
            <a:spLocks noGrp="1"/>
          </p:cNvSpPr>
          <p:nvPr>
            <p:ph idx="1"/>
          </p:nvPr>
        </p:nvSpPr>
        <p:spPr>
          <a:xfrm>
            <a:off x="761802" y="2743200"/>
            <a:ext cx="4646905" cy="3613149"/>
          </a:xfrm>
        </p:spPr>
        <p:txBody>
          <a:bodyPr anchor="ctr">
            <a:normAutofit/>
          </a:bodyPr>
          <a:lstStyle/>
          <a:p>
            <a:r>
              <a:rPr lang="es-ES_tradnl" sz="2000" dirty="0"/>
              <a:t>Son formas especificas en como procesar los datos sin afectar directamente al cifrador por bloques solo el orden de los datos.</a:t>
            </a:r>
          </a:p>
          <a:p>
            <a:r>
              <a:rPr lang="es-ES_tradnl" sz="2000" dirty="0"/>
              <a:t>Existen diversos modos de operación unos más seguros que otros.</a:t>
            </a:r>
          </a:p>
        </p:txBody>
      </p:sp>
      <p:pic>
        <p:nvPicPr>
          <p:cNvPr id="375" name="Picture 374" descr="Cubos conectados con una línea roja">
            <a:extLst>
              <a:ext uri="{FF2B5EF4-FFF2-40B4-BE49-F238E27FC236}">
                <a16:creationId xmlns:a16="http://schemas.microsoft.com/office/drawing/2014/main" id="{CB3EB3C8-98F1-817F-5BD0-329658196C9E}"/>
              </a:ext>
            </a:extLst>
          </p:cNvPr>
          <p:cNvPicPr>
            <a:picLocks noChangeAspect="1"/>
          </p:cNvPicPr>
          <p:nvPr/>
        </p:nvPicPr>
        <p:blipFill>
          <a:blip r:embed="rId2"/>
          <a:srcRect l="21454" r="10024" b="-1"/>
          <a:stretch>
            <a:fillRect/>
          </a:stretch>
        </p:blipFill>
        <p:spPr>
          <a:xfrm>
            <a:off x="6096000" y="1"/>
            <a:ext cx="6102825" cy="6858000"/>
          </a:xfrm>
          <a:prstGeom prst="rect">
            <a:avLst/>
          </a:prstGeom>
        </p:spPr>
      </p:pic>
    </p:spTree>
    <p:extLst>
      <p:ext uri="{BB962C8B-B14F-4D97-AF65-F5344CB8AC3E}">
        <p14:creationId xmlns:p14="http://schemas.microsoft.com/office/powerpoint/2010/main" val="318457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rtas en estantes">
            <a:extLst>
              <a:ext uri="{FF2B5EF4-FFF2-40B4-BE49-F238E27FC236}">
                <a16:creationId xmlns:a16="http://schemas.microsoft.com/office/drawing/2014/main" id="{9DEA2474-E589-4472-AF50-5F893A03D77E}"/>
              </a:ext>
            </a:extLst>
          </p:cNvPr>
          <p:cNvPicPr>
            <a:picLocks noChangeAspect="1"/>
          </p:cNvPicPr>
          <p:nvPr/>
        </p:nvPicPr>
        <p:blipFill>
          <a:blip r:embed="rId3"/>
          <a:srcRect t="73" b="15341"/>
          <a:stretch>
            <a:fillRect/>
          </a:stretch>
        </p:blipFill>
        <p:spPr>
          <a:xfrm>
            <a:off x="20" y="10"/>
            <a:ext cx="12191980" cy="6857990"/>
          </a:xfrm>
          <a:prstGeom prst="rect">
            <a:avLst/>
          </a:prstGeom>
        </p:spPr>
      </p:pic>
      <p:sp>
        <p:nvSpPr>
          <p:cNvPr id="9" name="Freeform 24">
            <a:extLst>
              <a:ext uri="{FF2B5EF4-FFF2-40B4-BE49-F238E27FC236}">
                <a16:creationId xmlns:a16="http://schemas.microsoft.com/office/drawing/2014/main" id="{A414F261-E931-45CB-8605-20FFD682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75200"/>
            <a:ext cx="4838700" cy="1323975"/>
          </a:xfrm>
          <a:custGeom>
            <a:avLst/>
            <a:gdLst>
              <a:gd name="connsiteX0" fmla="*/ 0 w 4838700"/>
              <a:gd name="connsiteY0" fmla="*/ 0 h 1323975"/>
              <a:gd name="connsiteX1" fmla="*/ 4838700 w 4838700"/>
              <a:gd name="connsiteY1" fmla="*/ 0 h 1323975"/>
              <a:gd name="connsiteX2" fmla="*/ 4838700 w 4838700"/>
              <a:gd name="connsiteY2" fmla="*/ 78123 h 1323975"/>
              <a:gd name="connsiteX3" fmla="*/ 4822272 w 4838700"/>
              <a:gd name="connsiteY3" fmla="*/ 81440 h 1323975"/>
              <a:gd name="connsiteX4" fmla="*/ 4781550 w 4838700"/>
              <a:gd name="connsiteY4" fmla="*/ 142875 h 1323975"/>
              <a:gd name="connsiteX5" fmla="*/ 4822272 w 4838700"/>
              <a:gd name="connsiteY5" fmla="*/ 204311 h 1323975"/>
              <a:gd name="connsiteX6" fmla="*/ 4838700 w 4838700"/>
              <a:gd name="connsiteY6" fmla="*/ 207627 h 1323975"/>
              <a:gd name="connsiteX7" fmla="*/ 4838700 w 4838700"/>
              <a:gd name="connsiteY7" fmla="*/ 287197 h 1323975"/>
              <a:gd name="connsiteX8" fmla="*/ 4822272 w 4838700"/>
              <a:gd name="connsiteY8" fmla="*/ 290514 h 1323975"/>
              <a:gd name="connsiteX9" fmla="*/ 4781550 w 4838700"/>
              <a:gd name="connsiteY9" fmla="*/ 351949 h 1323975"/>
              <a:gd name="connsiteX10" fmla="*/ 4822272 w 4838700"/>
              <a:gd name="connsiteY10" fmla="*/ 413385 h 1323975"/>
              <a:gd name="connsiteX11" fmla="*/ 4838700 w 4838700"/>
              <a:gd name="connsiteY11" fmla="*/ 416701 h 1323975"/>
              <a:gd name="connsiteX12" fmla="*/ 4838700 w 4838700"/>
              <a:gd name="connsiteY12" fmla="*/ 496271 h 1323975"/>
              <a:gd name="connsiteX13" fmla="*/ 4822272 w 4838700"/>
              <a:gd name="connsiteY13" fmla="*/ 499588 h 1323975"/>
              <a:gd name="connsiteX14" fmla="*/ 4781550 w 4838700"/>
              <a:gd name="connsiteY14" fmla="*/ 561023 h 1323975"/>
              <a:gd name="connsiteX15" fmla="*/ 4822272 w 4838700"/>
              <a:gd name="connsiteY15" fmla="*/ 622459 h 1323975"/>
              <a:gd name="connsiteX16" fmla="*/ 4838700 w 4838700"/>
              <a:gd name="connsiteY16" fmla="*/ 625775 h 1323975"/>
              <a:gd name="connsiteX17" fmla="*/ 4838700 w 4838700"/>
              <a:gd name="connsiteY17" fmla="*/ 705345 h 1323975"/>
              <a:gd name="connsiteX18" fmla="*/ 4822272 w 4838700"/>
              <a:gd name="connsiteY18" fmla="*/ 708662 h 1323975"/>
              <a:gd name="connsiteX19" fmla="*/ 4781550 w 4838700"/>
              <a:gd name="connsiteY19" fmla="*/ 770097 h 1323975"/>
              <a:gd name="connsiteX20" fmla="*/ 4822272 w 4838700"/>
              <a:gd name="connsiteY20" fmla="*/ 831533 h 1323975"/>
              <a:gd name="connsiteX21" fmla="*/ 4838700 w 4838700"/>
              <a:gd name="connsiteY21" fmla="*/ 834849 h 1323975"/>
              <a:gd name="connsiteX22" fmla="*/ 4838700 w 4838700"/>
              <a:gd name="connsiteY22" fmla="*/ 914419 h 1323975"/>
              <a:gd name="connsiteX23" fmla="*/ 4822272 w 4838700"/>
              <a:gd name="connsiteY23" fmla="*/ 917736 h 1323975"/>
              <a:gd name="connsiteX24" fmla="*/ 4781550 w 4838700"/>
              <a:gd name="connsiteY24" fmla="*/ 979171 h 1323975"/>
              <a:gd name="connsiteX25" fmla="*/ 4822272 w 4838700"/>
              <a:gd name="connsiteY25" fmla="*/ 1040607 h 1323975"/>
              <a:gd name="connsiteX26" fmla="*/ 4838700 w 4838700"/>
              <a:gd name="connsiteY26" fmla="*/ 1043923 h 1323975"/>
              <a:gd name="connsiteX27" fmla="*/ 4838700 w 4838700"/>
              <a:gd name="connsiteY27" fmla="*/ 1123491 h 1323975"/>
              <a:gd name="connsiteX28" fmla="*/ 4822272 w 4838700"/>
              <a:gd name="connsiteY28" fmla="*/ 1126808 h 1323975"/>
              <a:gd name="connsiteX29" fmla="*/ 4781550 w 4838700"/>
              <a:gd name="connsiteY29" fmla="*/ 1188243 h 1323975"/>
              <a:gd name="connsiteX30" fmla="*/ 4822272 w 4838700"/>
              <a:gd name="connsiteY30" fmla="*/ 1249679 h 1323975"/>
              <a:gd name="connsiteX31" fmla="*/ 4838700 w 4838700"/>
              <a:gd name="connsiteY31" fmla="*/ 1252995 h 1323975"/>
              <a:gd name="connsiteX32" fmla="*/ 4838700 w 4838700"/>
              <a:gd name="connsiteY32" fmla="*/ 1323975 h 1323975"/>
              <a:gd name="connsiteX33" fmla="*/ 0 w 4838700"/>
              <a:gd name="connsiteY33" fmla="*/ 1323975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38700" h="1323975">
                <a:moveTo>
                  <a:pt x="0" y="0"/>
                </a:moveTo>
                <a:lnTo>
                  <a:pt x="4838700" y="0"/>
                </a:lnTo>
                <a:lnTo>
                  <a:pt x="4838700" y="78123"/>
                </a:lnTo>
                <a:lnTo>
                  <a:pt x="4822272" y="81440"/>
                </a:lnTo>
                <a:cubicBezTo>
                  <a:pt x="4798341" y="91561"/>
                  <a:pt x="4781550" y="115257"/>
                  <a:pt x="4781550" y="142875"/>
                </a:cubicBezTo>
                <a:cubicBezTo>
                  <a:pt x="4781550" y="170493"/>
                  <a:pt x="4798341" y="194189"/>
                  <a:pt x="4822272" y="204311"/>
                </a:cubicBezTo>
                <a:lnTo>
                  <a:pt x="4838700" y="207627"/>
                </a:lnTo>
                <a:lnTo>
                  <a:pt x="4838700" y="287197"/>
                </a:lnTo>
                <a:lnTo>
                  <a:pt x="4822272" y="290514"/>
                </a:lnTo>
                <a:cubicBezTo>
                  <a:pt x="4798341" y="300635"/>
                  <a:pt x="4781550" y="324331"/>
                  <a:pt x="4781550" y="351949"/>
                </a:cubicBezTo>
                <a:cubicBezTo>
                  <a:pt x="4781550" y="379567"/>
                  <a:pt x="4798341" y="403263"/>
                  <a:pt x="4822272" y="413385"/>
                </a:cubicBezTo>
                <a:lnTo>
                  <a:pt x="4838700" y="416701"/>
                </a:lnTo>
                <a:lnTo>
                  <a:pt x="4838700" y="496271"/>
                </a:lnTo>
                <a:lnTo>
                  <a:pt x="4822272" y="499588"/>
                </a:lnTo>
                <a:cubicBezTo>
                  <a:pt x="4798341" y="509709"/>
                  <a:pt x="4781550" y="533405"/>
                  <a:pt x="4781550" y="561023"/>
                </a:cubicBezTo>
                <a:cubicBezTo>
                  <a:pt x="4781550" y="588641"/>
                  <a:pt x="4798341" y="612337"/>
                  <a:pt x="4822272" y="622459"/>
                </a:cubicBezTo>
                <a:lnTo>
                  <a:pt x="4838700" y="625775"/>
                </a:lnTo>
                <a:lnTo>
                  <a:pt x="4838700" y="705345"/>
                </a:lnTo>
                <a:lnTo>
                  <a:pt x="4822272" y="708662"/>
                </a:lnTo>
                <a:cubicBezTo>
                  <a:pt x="4798341" y="718783"/>
                  <a:pt x="4781550" y="742479"/>
                  <a:pt x="4781550" y="770097"/>
                </a:cubicBezTo>
                <a:cubicBezTo>
                  <a:pt x="4781550" y="797715"/>
                  <a:pt x="4798341" y="821411"/>
                  <a:pt x="4822272" y="831533"/>
                </a:cubicBezTo>
                <a:lnTo>
                  <a:pt x="4838700" y="834849"/>
                </a:lnTo>
                <a:lnTo>
                  <a:pt x="4838700" y="914419"/>
                </a:lnTo>
                <a:lnTo>
                  <a:pt x="4822272" y="917736"/>
                </a:lnTo>
                <a:cubicBezTo>
                  <a:pt x="4798341" y="927857"/>
                  <a:pt x="4781550" y="951553"/>
                  <a:pt x="4781550" y="979171"/>
                </a:cubicBezTo>
                <a:cubicBezTo>
                  <a:pt x="4781550" y="1006789"/>
                  <a:pt x="4798341" y="1030485"/>
                  <a:pt x="4822272" y="1040607"/>
                </a:cubicBezTo>
                <a:lnTo>
                  <a:pt x="4838700" y="1043923"/>
                </a:lnTo>
                <a:lnTo>
                  <a:pt x="4838700" y="1123491"/>
                </a:lnTo>
                <a:lnTo>
                  <a:pt x="4822272" y="1126808"/>
                </a:lnTo>
                <a:cubicBezTo>
                  <a:pt x="4798341" y="1136929"/>
                  <a:pt x="4781550" y="1160625"/>
                  <a:pt x="4781550" y="1188243"/>
                </a:cubicBezTo>
                <a:cubicBezTo>
                  <a:pt x="4781550" y="1215861"/>
                  <a:pt x="4798341" y="1239557"/>
                  <a:pt x="4822272" y="1249679"/>
                </a:cubicBezTo>
                <a:lnTo>
                  <a:pt x="4838700" y="1252995"/>
                </a:lnTo>
                <a:lnTo>
                  <a:pt x="4838700" y="1323975"/>
                </a:lnTo>
                <a:lnTo>
                  <a:pt x="0" y="132397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88FB12-AD22-19A9-2F8E-CB00F1B1F32E}"/>
              </a:ext>
            </a:extLst>
          </p:cNvPr>
          <p:cNvSpPr>
            <a:spLocks noGrp="1"/>
          </p:cNvSpPr>
          <p:nvPr>
            <p:ph type="title"/>
          </p:nvPr>
        </p:nvSpPr>
        <p:spPr>
          <a:xfrm>
            <a:off x="1276350" y="4981575"/>
            <a:ext cx="3228976" cy="860426"/>
          </a:xfrm>
          <a:prstGeom prst="rect">
            <a:avLst/>
          </a:prstGeom>
          <a:noFill/>
          <a:ln w="174625" cap="sq" cmpd="thinThick">
            <a:noFill/>
            <a:miter lim="800000"/>
          </a:ln>
        </p:spPr>
        <p:txBody>
          <a:bodyPr vert="horz" lIns="91440" tIns="45720" rIns="91440" bIns="45720" rtlCol="0" anchor="ctr">
            <a:normAutofit/>
          </a:bodyPr>
          <a:lstStyle/>
          <a:p>
            <a:pPr algn="r"/>
            <a:r>
              <a:rPr lang="en-US" sz="2400" dirty="0">
                <a:solidFill>
                  <a:srgbClr val="FFFFFF"/>
                </a:solidFill>
              </a:rPr>
              <a:t>Un poco de </a:t>
            </a:r>
            <a:r>
              <a:rPr lang="en-US" sz="2400" dirty="0" err="1">
                <a:solidFill>
                  <a:srgbClr val="FFFFFF"/>
                </a:solidFill>
              </a:rPr>
              <a:t>historia</a:t>
            </a:r>
            <a:endParaRPr lang="en-US" sz="2400" dirty="0">
              <a:solidFill>
                <a:srgbClr val="FFFFFF"/>
              </a:solidFill>
            </a:endParaRPr>
          </a:p>
        </p:txBody>
      </p:sp>
      <p:cxnSp>
        <p:nvCxnSpPr>
          <p:cNvPr id="11" name="Straight Connector 10">
            <a:extLst>
              <a:ext uri="{FF2B5EF4-FFF2-40B4-BE49-F238E27FC236}">
                <a16:creationId xmlns:a16="http://schemas.microsoft.com/office/drawing/2014/main" id="{B63CF8AD-BB19-4F90-BDE5-B3B3F56F4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4876800"/>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4E62CA-FAA3-4628-AEF3-5033C7714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5969000"/>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343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5" name="Rectangle 3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4305841-CF54-F3E2-A073-14E6D94B87AC}"/>
              </a:ext>
            </a:extLst>
          </p:cNvPr>
          <p:cNvSpPr>
            <a:spLocks noGrp="1"/>
          </p:cNvSpPr>
          <p:nvPr>
            <p:ph type="title"/>
          </p:nvPr>
        </p:nvSpPr>
        <p:spPr>
          <a:xfrm>
            <a:off x="761803" y="350196"/>
            <a:ext cx="4646904" cy="1624520"/>
          </a:xfrm>
        </p:spPr>
        <p:txBody>
          <a:bodyPr anchor="ctr">
            <a:normAutofit/>
          </a:bodyPr>
          <a:lstStyle/>
          <a:p>
            <a:r>
              <a:rPr lang="es-MX" sz="4000"/>
              <a:t>¿Qué es ECB y por qué es peligroso?</a:t>
            </a:r>
            <a:endParaRPr lang="es-ES_tradnl" sz="4000"/>
          </a:p>
        </p:txBody>
      </p:sp>
      <p:sp>
        <p:nvSpPr>
          <p:cNvPr id="3" name="Marcador de contenido 2">
            <a:extLst>
              <a:ext uri="{FF2B5EF4-FFF2-40B4-BE49-F238E27FC236}">
                <a16:creationId xmlns:a16="http://schemas.microsoft.com/office/drawing/2014/main" id="{0E82658D-9254-CEF3-F5E9-2B19F7C36E82}"/>
              </a:ext>
            </a:extLst>
          </p:cNvPr>
          <p:cNvSpPr>
            <a:spLocks noGrp="1"/>
          </p:cNvSpPr>
          <p:nvPr>
            <p:ph idx="1"/>
          </p:nvPr>
        </p:nvSpPr>
        <p:spPr>
          <a:xfrm>
            <a:off x="761802" y="2743200"/>
            <a:ext cx="4646905" cy="3613149"/>
          </a:xfrm>
        </p:spPr>
        <p:txBody>
          <a:bodyPr anchor="ctr">
            <a:normAutofit/>
          </a:bodyPr>
          <a:lstStyle/>
          <a:p>
            <a:r>
              <a:rPr lang="es-ES_tradnl" sz="2000" dirty="0"/>
              <a:t>Reutilizar la misma llave puede comprometer la seguridad de un cifrador si no existe alguna otra operación de por medio.</a:t>
            </a:r>
          </a:p>
        </p:txBody>
      </p:sp>
      <p:pic>
        <p:nvPicPr>
          <p:cNvPr id="29" name="Picture 28" descr="Un signo de interrogación de una barra de máquina de escribir">
            <a:extLst>
              <a:ext uri="{FF2B5EF4-FFF2-40B4-BE49-F238E27FC236}">
                <a16:creationId xmlns:a16="http://schemas.microsoft.com/office/drawing/2014/main" id="{19454C5A-A432-7162-A997-D6C5E68CFB9A}"/>
              </a:ext>
            </a:extLst>
          </p:cNvPr>
          <p:cNvPicPr>
            <a:picLocks noChangeAspect="1"/>
          </p:cNvPicPr>
          <p:nvPr/>
        </p:nvPicPr>
        <p:blipFill>
          <a:blip r:embed="rId2"/>
          <a:srcRect l="34932" r="5667" b="-2"/>
          <a:stretch>
            <a:fillRect/>
          </a:stretch>
        </p:blipFill>
        <p:spPr>
          <a:xfrm>
            <a:off x="6096000" y="1"/>
            <a:ext cx="6102825" cy="6858000"/>
          </a:xfrm>
          <a:prstGeom prst="rect">
            <a:avLst/>
          </a:prstGeom>
        </p:spPr>
      </p:pic>
    </p:spTree>
    <p:extLst>
      <p:ext uri="{BB962C8B-B14F-4D97-AF65-F5344CB8AC3E}">
        <p14:creationId xmlns:p14="http://schemas.microsoft.com/office/powerpoint/2010/main" val="1026773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716B-B71D-8D87-E6B4-C1EF9399FFF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248890E-554D-641C-9361-B34E111BCE9E}"/>
              </a:ext>
            </a:extLst>
          </p:cNvPr>
          <p:cNvSpPr>
            <a:spLocks noGrp="1"/>
          </p:cNvSpPr>
          <p:nvPr>
            <p:ph type="title"/>
          </p:nvPr>
        </p:nvSpPr>
        <p:spPr>
          <a:xfrm>
            <a:off x="761803" y="350196"/>
            <a:ext cx="4646904" cy="1624520"/>
          </a:xfrm>
        </p:spPr>
        <p:txBody>
          <a:bodyPr anchor="ctr">
            <a:normAutofit/>
          </a:bodyPr>
          <a:lstStyle/>
          <a:p>
            <a:r>
              <a:rPr lang="es-MX" sz="4000"/>
              <a:t>¿Qué es ECB y por qué es peligroso?</a:t>
            </a:r>
            <a:endParaRPr lang="es-ES_tradnl" sz="4000"/>
          </a:p>
        </p:txBody>
      </p:sp>
      <p:sp>
        <p:nvSpPr>
          <p:cNvPr id="3" name="Marcador de contenido 2">
            <a:extLst>
              <a:ext uri="{FF2B5EF4-FFF2-40B4-BE49-F238E27FC236}">
                <a16:creationId xmlns:a16="http://schemas.microsoft.com/office/drawing/2014/main" id="{845F0CCD-608E-606A-D2E3-D2944EFA90CB}"/>
              </a:ext>
            </a:extLst>
          </p:cNvPr>
          <p:cNvSpPr>
            <a:spLocks noGrp="1"/>
          </p:cNvSpPr>
          <p:nvPr>
            <p:ph idx="1"/>
          </p:nvPr>
        </p:nvSpPr>
        <p:spPr>
          <a:xfrm>
            <a:off x="761802" y="2743200"/>
            <a:ext cx="4646905" cy="3613149"/>
          </a:xfrm>
        </p:spPr>
        <p:txBody>
          <a:bodyPr anchor="ctr">
            <a:normAutofit/>
          </a:bodyPr>
          <a:lstStyle/>
          <a:p>
            <a:r>
              <a:rPr lang="es-ES_tradnl" sz="2000" dirty="0"/>
              <a:t>Reutilizar la misma llave puede comprometer la seguridad de un cifrador si no existe alguna otra operación de por medio.</a:t>
            </a:r>
          </a:p>
        </p:txBody>
      </p:sp>
      <p:pic>
        <p:nvPicPr>
          <p:cNvPr id="29" name="Picture 28" descr="Un signo de interrogación de una barra de máquina de escribir">
            <a:extLst>
              <a:ext uri="{FF2B5EF4-FFF2-40B4-BE49-F238E27FC236}">
                <a16:creationId xmlns:a16="http://schemas.microsoft.com/office/drawing/2014/main" id="{96CD67A6-23E2-F89E-374B-F7564B7BAB8A}"/>
              </a:ext>
            </a:extLst>
          </p:cNvPr>
          <p:cNvPicPr>
            <a:picLocks noChangeAspect="1"/>
          </p:cNvPicPr>
          <p:nvPr/>
        </p:nvPicPr>
        <p:blipFill>
          <a:blip r:embed="rId2"/>
          <a:srcRect l="34932" r="5667" b="-2"/>
          <a:stretch>
            <a:fillRect/>
          </a:stretch>
        </p:blipFill>
        <p:spPr>
          <a:xfrm>
            <a:off x="6096000" y="1"/>
            <a:ext cx="6102825" cy="6858000"/>
          </a:xfrm>
          <a:prstGeom prst="rect">
            <a:avLst/>
          </a:prstGeom>
        </p:spPr>
      </p:pic>
    </p:spTree>
    <p:extLst>
      <p:ext uri="{BB962C8B-B14F-4D97-AF65-F5344CB8AC3E}">
        <p14:creationId xmlns:p14="http://schemas.microsoft.com/office/powerpoint/2010/main" val="701568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D837A03-B7FF-CA54-1FB9-F49256A325C0}"/>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ECB</a:t>
            </a:r>
          </a:p>
        </p:txBody>
      </p:sp>
      <p:pic>
        <p:nvPicPr>
          <p:cNvPr id="5" name="Marcador de contenido 4" descr="Diagrama&#10;&#10;El contenido generado por IA puede ser incorrecto.">
            <a:extLst>
              <a:ext uri="{FF2B5EF4-FFF2-40B4-BE49-F238E27FC236}">
                <a16:creationId xmlns:a16="http://schemas.microsoft.com/office/drawing/2014/main" id="{172171F3-BC19-730A-2357-2D2D9925BC53}"/>
              </a:ext>
            </a:extLst>
          </p:cNvPr>
          <p:cNvPicPr>
            <a:picLocks noGrp="1" noChangeAspect="1"/>
          </p:cNvPicPr>
          <p:nvPr>
            <p:ph idx="1"/>
          </p:nvPr>
        </p:nvPicPr>
        <p:blipFill>
          <a:blip r:embed="rId2"/>
          <a:srcRect l="974" r="891" b="1"/>
          <a:stretch>
            <a:fillRect/>
          </a:stretch>
        </p:blipFill>
        <p:spPr>
          <a:xfrm>
            <a:off x="874217" y="557189"/>
            <a:ext cx="10443565" cy="4629236"/>
          </a:xfrm>
          <a:prstGeom prst="rect">
            <a:avLst/>
          </a:prstGeom>
        </p:spPr>
      </p:pic>
    </p:spTree>
    <p:extLst>
      <p:ext uri="{BB962C8B-B14F-4D97-AF65-F5344CB8AC3E}">
        <p14:creationId xmlns:p14="http://schemas.microsoft.com/office/powerpoint/2010/main" val="3187219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101010 líneas de datos hasta el infinito">
            <a:extLst>
              <a:ext uri="{FF2B5EF4-FFF2-40B4-BE49-F238E27FC236}">
                <a16:creationId xmlns:a16="http://schemas.microsoft.com/office/drawing/2014/main" id="{E2970558-FD21-17E0-5136-B7AFE4C92448}"/>
              </a:ext>
            </a:extLst>
          </p:cNvPr>
          <p:cNvPicPr>
            <a:picLocks noChangeAspect="1"/>
          </p:cNvPicPr>
          <p:nvPr/>
        </p:nvPicPr>
        <p:blipFill>
          <a:blip r:embed="rId2"/>
          <a:srcRect t="13127"/>
          <a:stretch>
            <a:fill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892C67-6076-D50C-150B-128CA917F1B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err="1">
                <a:solidFill>
                  <a:schemeClr val="tx1">
                    <a:lumMod val="85000"/>
                    <a:lumOff val="15000"/>
                  </a:schemeClr>
                </a:solidFill>
              </a:rPr>
              <a:t>Volvamos</a:t>
            </a:r>
            <a:r>
              <a:rPr lang="en-US" sz="3600" dirty="0">
                <a:solidFill>
                  <a:schemeClr val="tx1">
                    <a:lumMod val="85000"/>
                    <a:lumOff val="15000"/>
                  </a:schemeClr>
                </a:solidFill>
              </a:rPr>
              <a:t> al </a:t>
            </a:r>
            <a:r>
              <a:rPr lang="en-US" sz="3600" dirty="0" err="1">
                <a:solidFill>
                  <a:schemeClr val="tx1">
                    <a:lumMod val="85000"/>
                    <a:lumOff val="15000"/>
                  </a:schemeClr>
                </a:solidFill>
              </a:rPr>
              <a:t>codigo</a:t>
            </a:r>
            <a:endParaRPr lang="en-US" sz="3600" dirty="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532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FE0834-05B0-B12D-66A1-BE9EBCC9F294}"/>
              </a:ext>
            </a:extLst>
          </p:cNvPr>
          <p:cNvSpPr>
            <a:spLocks noGrp="1"/>
          </p:cNvSpPr>
          <p:nvPr>
            <p:ph type="title"/>
          </p:nvPr>
        </p:nvSpPr>
        <p:spPr>
          <a:xfrm>
            <a:off x="838200" y="459863"/>
            <a:ext cx="10515600" cy="1004594"/>
          </a:xfrm>
        </p:spPr>
        <p:txBody>
          <a:bodyPr>
            <a:normAutofit/>
          </a:bodyPr>
          <a:lstStyle/>
          <a:p>
            <a:pPr algn="ctr"/>
            <a:r>
              <a:rPr lang="es-MX">
                <a:solidFill>
                  <a:srgbClr val="FFFFFF"/>
                </a:solidFill>
              </a:rPr>
              <a:t>Qué hacen CBC, CTR y OCB.</a:t>
            </a:r>
            <a:endParaRPr lang="es-ES_tradnl">
              <a:solidFill>
                <a:srgbClr val="FFFFFF"/>
              </a:solidFill>
            </a:endParaRPr>
          </a:p>
        </p:txBody>
      </p:sp>
      <p:sp>
        <p:nvSpPr>
          <p:cNvPr id="45" name="Rectangle: Rounded Corners 44">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Marcador de contenido 2">
            <a:extLst>
              <a:ext uri="{FF2B5EF4-FFF2-40B4-BE49-F238E27FC236}">
                <a16:creationId xmlns:a16="http://schemas.microsoft.com/office/drawing/2014/main" id="{65BD939D-698E-5407-9100-CEAC78BF8CEC}"/>
              </a:ext>
            </a:extLst>
          </p:cNvPr>
          <p:cNvGraphicFramePr>
            <a:graphicFrameLocks noGrp="1"/>
          </p:cNvGraphicFramePr>
          <p:nvPr>
            <p:ph idx="1"/>
            <p:extLst>
              <p:ext uri="{D42A27DB-BD31-4B8C-83A1-F6EECF244321}">
                <p14:modId xmlns:p14="http://schemas.microsoft.com/office/powerpoint/2010/main" val="134805906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443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2" name="Picture 361" descr="Concepto de datos">
            <a:extLst>
              <a:ext uri="{FF2B5EF4-FFF2-40B4-BE49-F238E27FC236}">
                <a16:creationId xmlns:a16="http://schemas.microsoft.com/office/drawing/2014/main" id="{2ACE2AD7-FED5-16B6-59D4-8F68441B2CE1}"/>
              </a:ext>
            </a:extLst>
          </p:cNvPr>
          <p:cNvPicPr>
            <a:picLocks noChangeAspect="1"/>
          </p:cNvPicPr>
          <p:nvPr/>
        </p:nvPicPr>
        <p:blipFill>
          <a:blip r:embed="rId2"/>
          <a:srcRect l="6967" r="33866"/>
          <a:stretch>
            <a:fillRect/>
          </a:stretch>
        </p:blipFill>
        <p:spPr>
          <a:xfrm>
            <a:off x="-1" y="-2"/>
            <a:ext cx="5410198" cy="6858002"/>
          </a:xfrm>
          <a:prstGeom prst="rect">
            <a:avLst/>
          </a:prstGeom>
        </p:spPr>
      </p:pic>
      <p:sp useBgFill="1">
        <p:nvSpPr>
          <p:cNvPr id="368" name="Rectangle 36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F7981A-AC2D-7273-D5E0-BBD87DED8F26}"/>
              </a:ext>
            </a:extLst>
          </p:cNvPr>
          <p:cNvSpPr>
            <a:spLocks noGrp="1"/>
          </p:cNvSpPr>
          <p:nvPr>
            <p:ph type="title"/>
          </p:nvPr>
        </p:nvSpPr>
        <p:spPr>
          <a:xfrm>
            <a:off x="6115317" y="405685"/>
            <a:ext cx="5464968" cy="1559301"/>
          </a:xfrm>
        </p:spPr>
        <p:txBody>
          <a:bodyPr>
            <a:normAutofit/>
          </a:bodyPr>
          <a:lstStyle/>
          <a:p>
            <a:r>
              <a:rPr lang="es-ES_tradnl" sz="4000"/>
              <a:t>CBC</a:t>
            </a:r>
          </a:p>
        </p:txBody>
      </p:sp>
      <p:sp>
        <p:nvSpPr>
          <p:cNvPr id="3" name="Marcador de contenido 2">
            <a:extLst>
              <a:ext uri="{FF2B5EF4-FFF2-40B4-BE49-F238E27FC236}">
                <a16:creationId xmlns:a16="http://schemas.microsoft.com/office/drawing/2014/main" id="{6A71744F-F7C4-D3B3-C7EB-51A2AF331315}"/>
              </a:ext>
            </a:extLst>
          </p:cNvPr>
          <p:cNvSpPr>
            <a:spLocks noGrp="1"/>
          </p:cNvSpPr>
          <p:nvPr>
            <p:ph idx="1"/>
          </p:nvPr>
        </p:nvSpPr>
        <p:spPr>
          <a:xfrm>
            <a:off x="6115317" y="2743200"/>
            <a:ext cx="5247340" cy="3496878"/>
          </a:xfrm>
        </p:spPr>
        <p:txBody>
          <a:bodyPr anchor="ctr">
            <a:normAutofit/>
          </a:bodyPr>
          <a:lstStyle/>
          <a:p>
            <a:r>
              <a:rPr lang="es-ES_tradnl" sz="2000" dirty="0"/>
              <a:t>En el modo CBC (</a:t>
            </a:r>
            <a:r>
              <a:rPr lang="es-ES_tradnl" sz="2000" dirty="0" err="1"/>
              <a:t>cipher</a:t>
            </a:r>
            <a:r>
              <a:rPr lang="es-ES_tradnl" sz="2000" dirty="0"/>
              <a:t>-block </a:t>
            </a:r>
            <a:r>
              <a:rPr lang="es-ES_tradnl" sz="2000" dirty="0" err="1"/>
              <a:t>chaining</a:t>
            </a:r>
            <a:r>
              <a:rPr lang="es-ES_tradnl" sz="2000" dirty="0"/>
              <a:t>), antes de ser cifrado, a cada bloque de texto se le aplica una operación XOR con el bloque previo ya cifrado. </a:t>
            </a:r>
          </a:p>
        </p:txBody>
      </p:sp>
    </p:spTree>
    <p:extLst>
      <p:ext uri="{BB962C8B-B14F-4D97-AF65-F5344CB8AC3E}">
        <p14:creationId xmlns:p14="http://schemas.microsoft.com/office/powerpoint/2010/main" val="417305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C726F-C208-44E6-A5B9-6247D089142D}"/>
            </a:ext>
          </a:extLst>
        </p:cNvPr>
        <p:cNvGrpSpPr/>
        <p:nvPr/>
      </p:nvGrpSpPr>
      <p:grpSpPr>
        <a:xfrm>
          <a:off x="0" y="0"/>
          <a:ext cx="0" cy="0"/>
          <a:chOff x="0" y="0"/>
          <a:chExt cx="0" cy="0"/>
        </a:xfrm>
      </p:grpSpPr>
      <p:pic>
        <p:nvPicPr>
          <p:cNvPr id="362" name="Picture 361" descr="Concepto de datos">
            <a:extLst>
              <a:ext uri="{FF2B5EF4-FFF2-40B4-BE49-F238E27FC236}">
                <a16:creationId xmlns:a16="http://schemas.microsoft.com/office/drawing/2014/main" id="{E8082149-F19D-5BEB-A6A5-265312CB61E4}"/>
              </a:ext>
            </a:extLst>
          </p:cNvPr>
          <p:cNvPicPr>
            <a:picLocks noChangeAspect="1"/>
          </p:cNvPicPr>
          <p:nvPr/>
        </p:nvPicPr>
        <p:blipFill>
          <a:blip r:embed="rId2"/>
          <a:srcRect l="6967" r="33866"/>
          <a:stretch>
            <a:fillRect/>
          </a:stretch>
        </p:blipFill>
        <p:spPr>
          <a:xfrm>
            <a:off x="-1" y="-2"/>
            <a:ext cx="5410198" cy="6858002"/>
          </a:xfrm>
          <a:prstGeom prst="rect">
            <a:avLst/>
          </a:prstGeom>
        </p:spPr>
      </p:pic>
      <p:sp>
        <p:nvSpPr>
          <p:cNvPr id="2" name="Título 1">
            <a:extLst>
              <a:ext uri="{FF2B5EF4-FFF2-40B4-BE49-F238E27FC236}">
                <a16:creationId xmlns:a16="http://schemas.microsoft.com/office/drawing/2014/main" id="{3C53B53D-17F8-4348-9474-3E305EB512EC}"/>
              </a:ext>
            </a:extLst>
          </p:cNvPr>
          <p:cNvSpPr>
            <a:spLocks noGrp="1"/>
          </p:cNvSpPr>
          <p:nvPr>
            <p:ph type="title"/>
          </p:nvPr>
        </p:nvSpPr>
        <p:spPr>
          <a:xfrm>
            <a:off x="6115317" y="405685"/>
            <a:ext cx="5464968" cy="1559301"/>
          </a:xfrm>
        </p:spPr>
        <p:txBody>
          <a:bodyPr>
            <a:normAutofit/>
          </a:bodyPr>
          <a:lstStyle/>
          <a:p>
            <a:r>
              <a:rPr lang="es-ES_tradnl" sz="4000"/>
              <a:t>CBC</a:t>
            </a:r>
          </a:p>
        </p:txBody>
      </p:sp>
      <p:sp>
        <p:nvSpPr>
          <p:cNvPr id="3" name="Marcador de contenido 2">
            <a:extLst>
              <a:ext uri="{FF2B5EF4-FFF2-40B4-BE49-F238E27FC236}">
                <a16:creationId xmlns:a16="http://schemas.microsoft.com/office/drawing/2014/main" id="{68506FC8-27D2-1969-139B-921C80E8D807}"/>
              </a:ext>
            </a:extLst>
          </p:cNvPr>
          <p:cNvSpPr>
            <a:spLocks noGrp="1"/>
          </p:cNvSpPr>
          <p:nvPr>
            <p:ph idx="1"/>
          </p:nvPr>
        </p:nvSpPr>
        <p:spPr>
          <a:xfrm>
            <a:off x="6115317" y="2743200"/>
            <a:ext cx="5247340" cy="3496878"/>
          </a:xfrm>
        </p:spPr>
        <p:txBody>
          <a:bodyPr anchor="ctr">
            <a:normAutofit/>
          </a:bodyPr>
          <a:lstStyle/>
          <a:p>
            <a:r>
              <a:rPr lang="es-ES_tradnl" sz="2000" dirty="0"/>
              <a:t>Cada bloque cifrado depende de todos los bloques de texto claros usados hasta ese punto.</a:t>
            </a:r>
          </a:p>
          <a:p>
            <a:r>
              <a:rPr lang="es-ES_tradnl" sz="2000" dirty="0"/>
              <a:t> Además, para hacer cada mensaje único se debe usar un vector de inicialización en el primer bloque.</a:t>
            </a:r>
          </a:p>
        </p:txBody>
      </p:sp>
    </p:spTree>
    <p:extLst>
      <p:ext uri="{BB962C8B-B14F-4D97-AF65-F5344CB8AC3E}">
        <p14:creationId xmlns:p14="http://schemas.microsoft.com/office/powerpoint/2010/main" val="2119297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9EB5943-5ED8-3AD6-CE68-8642C917B981}"/>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CBC</a:t>
            </a:r>
          </a:p>
        </p:txBody>
      </p:sp>
      <p:pic>
        <p:nvPicPr>
          <p:cNvPr id="5" name="Marcador de contenido 4" descr="Diagrama&#10;&#10;El contenido generado por IA puede ser incorrecto.">
            <a:extLst>
              <a:ext uri="{FF2B5EF4-FFF2-40B4-BE49-F238E27FC236}">
                <a16:creationId xmlns:a16="http://schemas.microsoft.com/office/drawing/2014/main" id="{9C9A02B0-7F32-AD1E-C8D8-5FCD659C006B}"/>
              </a:ext>
            </a:extLst>
          </p:cNvPr>
          <p:cNvPicPr>
            <a:picLocks noGrp="1" noChangeAspect="1"/>
          </p:cNvPicPr>
          <p:nvPr>
            <p:ph idx="1"/>
          </p:nvPr>
        </p:nvPicPr>
        <p:blipFill>
          <a:blip r:embed="rId2"/>
          <a:srcRect t="5990" r="1" b="4914"/>
          <a:stretch>
            <a:fillRect/>
          </a:stretch>
        </p:blipFill>
        <p:spPr>
          <a:xfrm>
            <a:off x="1044690" y="390832"/>
            <a:ext cx="10195239" cy="4519114"/>
          </a:xfrm>
          <a:prstGeom prst="rect">
            <a:avLst/>
          </a:prstGeom>
        </p:spPr>
      </p:pic>
    </p:spTree>
    <p:extLst>
      <p:ext uri="{BB962C8B-B14F-4D97-AF65-F5344CB8AC3E}">
        <p14:creationId xmlns:p14="http://schemas.microsoft.com/office/powerpoint/2010/main" val="10699466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1" name="Rectangle 4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758B89-FAE0-E995-ADC3-B527A82BD9F1}"/>
              </a:ext>
            </a:extLst>
          </p:cNvPr>
          <p:cNvSpPr>
            <a:spLocks noGrp="1"/>
          </p:cNvSpPr>
          <p:nvPr>
            <p:ph type="title"/>
          </p:nvPr>
        </p:nvSpPr>
        <p:spPr>
          <a:xfrm>
            <a:off x="761803" y="350196"/>
            <a:ext cx="4646904" cy="1624520"/>
          </a:xfrm>
        </p:spPr>
        <p:txBody>
          <a:bodyPr anchor="ctr">
            <a:normAutofit/>
          </a:bodyPr>
          <a:lstStyle/>
          <a:p>
            <a:r>
              <a:rPr lang="es-MX" sz="4000"/>
              <a:t>¿Qué es un IV (Initialization Vector)?</a:t>
            </a:r>
          </a:p>
        </p:txBody>
      </p:sp>
      <p:sp>
        <p:nvSpPr>
          <p:cNvPr id="3" name="Marcador de contenido 2">
            <a:extLst>
              <a:ext uri="{FF2B5EF4-FFF2-40B4-BE49-F238E27FC236}">
                <a16:creationId xmlns:a16="http://schemas.microsoft.com/office/drawing/2014/main" id="{63438D2A-E077-7E60-9B98-EF8150D19F9D}"/>
              </a:ext>
            </a:extLst>
          </p:cNvPr>
          <p:cNvSpPr>
            <a:spLocks noGrp="1"/>
          </p:cNvSpPr>
          <p:nvPr>
            <p:ph idx="1"/>
          </p:nvPr>
        </p:nvSpPr>
        <p:spPr>
          <a:xfrm>
            <a:off x="761802" y="2743200"/>
            <a:ext cx="4646905" cy="3613149"/>
          </a:xfrm>
        </p:spPr>
        <p:txBody>
          <a:bodyPr anchor="ctr">
            <a:normAutofit/>
          </a:bodyPr>
          <a:lstStyle/>
          <a:p>
            <a:r>
              <a:rPr lang="es-ES_tradnl" sz="2000"/>
              <a:t>El Vector de inicialización es un parámetro que añaden algunos modos de operación e incluso directamente cifradores por bloques.</a:t>
            </a:r>
          </a:p>
          <a:p>
            <a:endParaRPr lang="es-ES_tradnl" sz="2000"/>
          </a:p>
          <a:p>
            <a:r>
              <a:rPr lang="es-ES_tradnl" sz="2000"/>
              <a:t>Permite tener más variabilidad en el sistema y poder usar la misma llave solo cambiando el valor del IV</a:t>
            </a:r>
          </a:p>
        </p:txBody>
      </p:sp>
      <p:pic>
        <p:nvPicPr>
          <p:cNvPr id="35" name="Picture 34" descr="Vista superior de cubos conectados con líneas negras">
            <a:extLst>
              <a:ext uri="{FF2B5EF4-FFF2-40B4-BE49-F238E27FC236}">
                <a16:creationId xmlns:a16="http://schemas.microsoft.com/office/drawing/2014/main" id="{09C8BA5A-AD16-4E90-CD86-098C6359AF37}"/>
              </a:ext>
            </a:extLst>
          </p:cNvPr>
          <p:cNvPicPr>
            <a:picLocks noChangeAspect="1"/>
          </p:cNvPicPr>
          <p:nvPr/>
        </p:nvPicPr>
        <p:blipFill>
          <a:blip r:embed="rId2"/>
          <a:srcRect l="21590" r="11668"/>
          <a:stretch>
            <a:fillRect/>
          </a:stretch>
        </p:blipFill>
        <p:spPr>
          <a:xfrm>
            <a:off x="6096000" y="1"/>
            <a:ext cx="6102825" cy="6858000"/>
          </a:xfrm>
          <a:prstGeom prst="rect">
            <a:avLst/>
          </a:prstGeom>
        </p:spPr>
      </p:pic>
    </p:spTree>
    <p:extLst>
      <p:ext uri="{BB962C8B-B14F-4D97-AF65-F5344CB8AC3E}">
        <p14:creationId xmlns:p14="http://schemas.microsoft.com/office/powerpoint/2010/main" val="2708531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9" name="Rectangle 3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540463-ADF5-26E6-6A28-983C839B85C5}"/>
              </a:ext>
            </a:extLst>
          </p:cNvPr>
          <p:cNvSpPr>
            <a:spLocks noGrp="1"/>
          </p:cNvSpPr>
          <p:nvPr>
            <p:ph type="title"/>
          </p:nvPr>
        </p:nvSpPr>
        <p:spPr>
          <a:xfrm>
            <a:off x="761803" y="350196"/>
            <a:ext cx="4646904" cy="1624520"/>
          </a:xfrm>
        </p:spPr>
        <p:txBody>
          <a:bodyPr anchor="ctr">
            <a:normAutofit/>
          </a:bodyPr>
          <a:lstStyle/>
          <a:p>
            <a:r>
              <a:rPr lang="es-ES_tradnl" sz="4000"/>
              <a:t>Actividad 2</a:t>
            </a:r>
          </a:p>
        </p:txBody>
      </p:sp>
      <p:sp>
        <p:nvSpPr>
          <p:cNvPr id="3" name="Marcador de contenido 2">
            <a:extLst>
              <a:ext uri="{FF2B5EF4-FFF2-40B4-BE49-F238E27FC236}">
                <a16:creationId xmlns:a16="http://schemas.microsoft.com/office/drawing/2014/main" id="{18FB0320-2B28-A469-0985-9A10F0A100F5}"/>
              </a:ext>
            </a:extLst>
          </p:cNvPr>
          <p:cNvSpPr>
            <a:spLocks noGrp="1"/>
          </p:cNvSpPr>
          <p:nvPr>
            <p:ph idx="1"/>
          </p:nvPr>
        </p:nvSpPr>
        <p:spPr>
          <a:xfrm>
            <a:off x="761802" y="2743200"/>
            <a:ext cx="4646905" cy="3613149"/>
          </a:xfrm>
        </p:spPr>
        <p:txBody>
          <a:bodyPr anchor="ctr">
            <a:normAutofit/>
          </a:bodyPr>
          <a:lstStyle/>
          <a:p>
            <a:r>
              <a:rPr lang="es-MX" sz="2000" dirty="0"/>
              <a:t>Cifrar con AES en modo ECB y mostrar cómo se ve la imagen cifrada.</a:t>
            </a:r>
          </a:p>
          <a:p>
            <a:r>
              <a:rPr lang="es-MX" sz="2000" dirty="0"/>
              <a:t>Comparar con CBC.</a:t>
            </a:r>
          </a:p>
          <a:p>
            <a:endParaRPr lang="es-ES_tradnl" sz="2000" dirty="0"/>
          </a:p>
          <a:p>
            <a:endParaRPr lang="es-ES_tradnl" sz="2000" dirty="0"/>
          </a:p>
        </p:txBody>
      </p:sp>
      <p:pic>
        <p:nvPicPr>
          <p:cNvPr id="33" name="Picture 32" descr="Resultados del análisis de un cerebro humano en una clínica neurológica">
            <a:extLst>
              <a:ext uri="{FF2B5EF4-FFF2-40B4-BE49-F238E27FC236}">
                <a16:creationId xmlns:a16="http://schemas.microsoft.com/office/drawing/2014/main" id="{F22DFC46-A12D-21F4-293D-7034642080E7}"/>
              </a:ext>
            </a:extLst>
          </p:cNvPr>
          <p:cNvPicPr>
            <a:picLocks noChangeAspect="1"/>
          </p:cNvPicPr>
          <p:nvPr/>
        </p:nvPicPr>
        <p:blipFill>
          <a:blip r:embed="rId2"/>
          <a:srcRect l="33259"/>
          <a:stretch>
            <a:fillRect/>
          </a:stretch>
        </p:blipFill>
        <p:spPr>
          <a:xfrm>
            <a:off x="6096000" y="1"/>
            <a:ext cx="6102825" cy="6858000"/>
          </a:xfrm>
          <a:prstGeom prst="rect">
            <a:avLst/>
          </a:prstGeom>
        </p:spPr>
      </p:pic>
    </p:spTree>
    <p:extLst>
      <p:ext uri="{BB962C8B-B14F-4D97-AF65-F5344CB8AC3E}">
        <p14:creationId xmlns:p14="http://schemas.microsoft.com/office/powerpoint/2010/main" val="336241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oto gratuito vista del hombre del antiguo imperio romano">
            <a:extLst>
              <a:ext uri="{FF2B5EF4-FFF2-40B4-BE49-F238E27FC236}">
                <a16:creationId xmlns:a16="http://schemas.microsoft.com/office/drawing/2014/main" id="{7E1E24C7-ABF9-6756-6C15-737D92702B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556" r="5556"/>
          <a:stretch>
            <a:fillRect/>
          </a:stretch>
        </p:blipFill>
        <p:spPr bwMode="auto">
          <a:xfrm>
            <a:off x="6096010" y="10"/>
            <a:ext cx="609599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FF2F9D7-54A1-9CE8-B2E0-C1DC2B2D4510}"/>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kern="1200">
                <a:solidFill>
                  <a:schemeClr val="tx1">
                    <a:lumMod val="85000"/>
                    <a:lumOff val="15000"/>
                  </a:schemeClr>
                </a:solidFill>
                <a:latin typeface="+mj-lt"/>
                <a:ea typeface="+mj-ea"/>
                <a:cs typeface="+mj-cs"/>
              </a:rPr>
              <a:t>El imperio romano</a:t>
            </a:r>
          </a:p>
        </p:txBody>
      </p:sp>
      <p:pic>
        <p:nvPicPr>
          <p:cNvPr id="1028" name="Picture 4" descr="Foto gratuito retrato del guerrero del antiguo imperio romano">
            <a:extLst>
              <a:ext uri="{FF2B5EF4-FFF2-40B4-BE49-F238E27FC236}">
                <a16:creationId xmlns:a16="http://schemas.microsoft.com/office/drawing/2014/main" id="{D4684E7D-2760-A788-A7FD-021FEFED1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72" r="-1" b="-1"/>
          <a:stretch>
            <a:fillRect/>
          </a:stretch>
        </p:blipFill>
        <p:spPr bwMode="auto">
          <a:xfrm>
            <a:off x="-5388" y="10"/>
            <a:ext cx="616951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87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oques de juguete de varios colores">
            <a:extLst>
              <a:ext uri="{FF2B5EF4-FFF2-40B4-BE49-F238E27FC236}">
                <a16:creationId xmlns:a16="http://schemas.microsoft.com/office/drawing/2014/main" id="{B75B45E9-E4B2-980E-17E0-F3961352C7DB}"/>
              </a:ext>
            </a:extLst>
          </p:cNvPr>
          <p:cNvPicPr>
            <a:picLocks noChangeAspect="1"/>
          </p:cNvPicPr>
          <p:nvPr/>
        </p:nvPicPr>
        <p:blipFill>
          <a:blip r:embed="rId2"/>
          <a:srcRect b="15730"/>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448A3E-8850-FBB4-E0D3-6BDDAA52978C}"/>
              </a:ext>
            </a:extLst>
          </p:cNvPr>
          <p:cNvSpPr>
            <a:spLocks noGrp="1"/>
          </p:cNvSpPr>
          <p:nvPr>
            <p:ph type="title"/>
          </p:nvPr>
        </p:nvSpPr>
        <p:spPr>
          <a:xfrm>
            <a:off x="321733" y="554845"/>
            <a:ext cx="10656891" cy="3902673"/>
          </a:xfrm>
        </p:spPr>
        <p:txBody>
          <a:bodyPr vert="horz" lIns="91440" tIns="45720" rIns="91440" bIns="45720" rtlCol="0" anchor="t">
            <a:normAutofit/>
          </a:bodyPr>
          <a:lstStyle/>
          <a:p>
            <a:r>
              <a:rPr lang="en-US" sz="5200">
                <a:solidFill>
                  <a:srgbClr val="FFFFFF"/>
                </a:solidFill>
              </a:rPr>
              <a:t>Bloque 4</a:t>
            </a:r>
          </a:p>
        </p:txBody>
      </p:sp>
      <p:sp>
        <p:nvSpPr>
          <p:cNvPr id="13" name="Rectangle 12">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630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imer plano de un teclado">
            <a:extLst>
              <a:ext uri="{FF2B5EF4-FFF2-40B4-BE49-F238E27FC236}">
                <a16:creationId xmlns:a16="http://schemas.microsoft.com/office/drawing/2014/main" id="{3EF5E903-D5CE-0697-0717-8F88F53C3947}"/>
              </a:ext>
            </a:extLst>
          </p:cNvPr>
          <p:cNvPicPr>
            <a:picLocks noChangeAspect="1"/>
          </p:cNvPicPr>
          <p:nvPr/>
        </p:nvPicPr>
        <p:blipFill>
          <a:blip r:embed="rId2"/>
          <a:srcRect b="13128"/>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BFA578-BEAD-8A51-7F0D-5BA9F3C1AC99}"/>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¿Qué pasa si un adversario modifica un mensaje cifrado?</a:t>
            </a:r>
          </a:p>
        </p:txBody>
      </p:sp>
    </p:spTree>
    <p:extLst>
      <p:ext uri="{BB962C8B-B14F-4D97-AF65-F5344CB8AC3E}">
        <p14:creationId xmlns:p14="http://schemas.microsoft.com/office/powerpoint/2010/main" val="1129516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9" name="Rectangle 7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405F3A-0874-891A-0FDE-0A69941E9E23}"/>
              </a:ext>
            </a:extLst>
          </p:cNvPr>
          <p:cNvSpPr>
            <a:spLocks noGrp="1"/>
          </p:cNvSpPr>
          <p:nvPr>
            <p:ph type="title"/>
          </p:nvPr>
        </p:nvSpPr>
        <p:spPr>
          <a:xfrm>
            <a:off x="761803" y="350196"/>
            <a:ext cx="4646904" cy="1624520"/>
          </a:xfrm>
        </p:spPr>
        <p:txBody>
          <a:bodyPr anchor="ctr">
            <a:normAutofit/>
          </a:bodyPr>
          <a:lstStyle/>
          <a:p>
            <a:r>
              <a:rPr lang="es-MX" sz="3700"/>
              <a:t>¿Qué es un MAC (Message Authentication Code).?</a:t>
            </a:r>
            <a:endParaRPr lang="es-ES_tradnl" sz="3700"/>
          </a:p>
        </p:txBody>
      </p:sp>
      <p:sp>
        <p:nvSpPr>
          <p:cNvPr id="3" name="Marcador de contenido 2">
            <a:extLst>
              <a:ext uri="{FF2B5EF4-FFF2-40B4-BE49-F238E27FC236}">
                <a16:creationId xmlns:a16="http://schemas.microsoft.com/office/drawing/2014/main" id="{7BE2FE16-871C-640F-67AC-7B4D4311E0B1}"/>
              </a:ext>
            </a:extLst>
          </p:cNvPr>
          <p:cNvSpPr>
            <a:spLocks noGrp="1"/>
          </p:cNvSpPr>
          <p:nvPr>
            <p:ph idx="1"/>
          </p:nvPr>
        </p:nvSpPr>
        <p:spPr>
          <a:xfrm>
            <a:off x="761802" y="2743200"/>
            <a:ext cx="4646905" cy="3613149"/>
          </a:xfrm>
        </p:spPr>
        <p:txBody>
          <a:bodyPr anchor="ctr">
            <a:normAutofit/>
          </a:bodyPr>
          <a:lstStyle/>
          <a:p>
            <a:r>
              <a:rPr lang="es-ES_tradnl" sz="1900" dirty="0"/>
              <a:t>Una MAC, o código de autenticación de mensaje, es una técnica criptográfica utilizada para garantizar la integridad y autenticidad de un mensaje.</a:t>
            </a:r>
          </a:p>
        </p:txBody>
      </p:sp>
      <p:pic>
        <p:nvPicPr>
          <p:cNvPr id="80" name="Picture 72" descr="Primer plano de un teclado">
            <a:extLst>
              <a:ext uri="{FF2B5EF4-FFF2-40B4-BE49-F238E27FC236}">
                <a16:creationId xmlns:a16="http://schemas.microsoft.com/office/drawing/2014/main" id="{FE61D273-3D2B-C1AD-0664-BB558F0A3A03}"/>
              </a:ext>
            </a:extLst>
          </p:cNvPr>
          <p:cNvPicPr>
            <a:picLocks noChangeAspect="1"/>
          </p:cNvPicPr>
          <p:nvPr/>
        </p:nvPicPr>
        <p:blipFill>
          <a:blip r:embed="rId2"/>
          <a:srcRect l="11164" r="31216" b="1"/>
          <a:stretch>
            <a:fillRect/>
          </a:stretch>
        </p:blipFill>
        <p:spPr>
          <a:xfrm>
            <a:off x="6096000" y="1"/>
            <a:ext cx="6102825" cy="6858000"/>
          </a:xfrm>
          <a:prstGeom prst="rect">
            <a:avLst/>
          </a:prstGeom>
        </p:spPr>
      </p:pic>
    </p:spTree>
    <p:extLst>
      <p:ext uri="{BB962C8B-B14F-4D97-AF65-F5344CB8AC3E}">
        <p14:creationId xmlns:p14="http://schemas.microsoft.com/office/powerpoint/2010/main" val="3140141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9B39B-6D59-F038-93BF-F3691410F0A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12D6090-52C5-7A27-41BD-3ABB637D2CB8}"/>
              </a:ext>
            </a:extLst>
          </p:cNvPr>
          <p:cNvSpPr>
            <a:spLocks noGrp="1"/>
          </p:cNvSpPr>
          <p:nvPr>
            <p:ph type="title"/>
          </p:nvPr>
        </p:nvSpPr>
        <p:spPr>
          <a:xfrm>
            <a:off x="761803" y="350196"/>
            <a:ext cx="4646904" cy="1624520"/>
          </a:xfrm>
        </p:spPr>
        <p:txBody>
          <a:bodyPr anchor="ctr">
            <a:normAutofit/>
          </a:bodyPr>
          <a:lstStyle/>
          <a:p>
            <a:r>
              <a:rPr lang="es-MX" sz="3700"/>
              <a:t>¿Qué es un MAC (Message Authentication Code).?</a:t>
            </a:r>
            <a:endParaRPr lang="es-ES_tradnl" sz="3700"/>
          </a:p>
        </p:txBody>
      </p:sp>
      <p:sp>
        <p:nvSpPr>
          <p:cNvPr id="3" name="Marcador de contenido 2">
            <a:extLst>
              <a:ext uri="{FF2B5EF4-FFF2-40B4-BE49-F238E27FC236}">
                <a16:creationId xmlns:a16="http://schemas.microsoft.com/office/drawing/2014/main" id="{F4919EEF-9D05-BEBA-0B09-138968019114}"/>
              </a:ext>
            </a:extLst>
          </p:cNvPr>
          <p:cNvSpPr>
            <a:spLocks noGrp="1"/>
          </p:cNvSpPr>
          <p:nvPr>
            <p:ph idx="1"/>
          </p:nvPr>
        </p:nvSpPr>
        <p:spPr>
          <a:xfrm>
            <a:off x="761802" y="2743200"/>
            <a:ext cx="4646905" cy="3613149"/>
          </a:xfrm>
        </p:spPr>
        <p:txBody>
          <a:bodyPr anchor="ctr">
            <a:normAutofit/>
          </a:bodyPr>
          <a:lstStyle/>
          <a:p>
            <a:r>
              <a:rPr lang="es-ES_tradnl" sz="1900" dirty="0"/>
              <a:t>Implica el uso de una clave secreta para generar una etiqueta de tamaño fijo que se adjunta al mensaje. </a:t>
            </a:r>
          </a:p>
          <a:p>
            <a:r>
              <a:rPr lang="es-ES_tradnl" sz="1900" dirty="0"/>
              <a:t>El receptor puede verificar la integridad del mensaje recalculando la etiqueta usando la misma clave y comparándola con la etiqueta recibida.</a:t>
            </a:r>
          </a:p>
        </p:txBody>
      </p:sp>
      <p:pic>
        <p:nvPicPr>
          <p:cNvPr id="80" name="Picture 72" descr="Primer plano de un teclado">
            <a:extLst>
              <a:ext uri="{FF2B5EF4-FFF2-40B4-BE49-F238E27FC236}">
                <a16:creationId xmlns:a16="http://schemas.microsoft.com/office/drawing/2014/main" id="{9EF07894-FCB6-72E4-878A-2C242058179A}"/>
              </a:ext>
            </a:extLst>
          </p:cNvPr>
          <p:cNvPicPr>
            <a:picLocks noChangeAspect="1"/>
          </p:cNvPicPr>
          <p:nvPr/>
        </p:nvPicPr>
        <p:blipFill>
          <a:blip r:embed="rId2"/>
          <a:srcRect l="11164" r="31216" b="1"/>
          <a:stretch>
            <a:fillRect/>
          </a:stretch>
        </p:blipFill>
        <p:spPr>
          <a:xfrm>
            <a:off x="6096000" y="1"/>
            <a:ext cx="6102825" cy="6858000"/>
          </a:xfrm>
          <a:prstGeom prst="rect">
            <a:avLst/>
          </a:prstGeom>
        </p:spPr>
      </p:pic>
    </p:spTree>
    <p:extLst>
      <p:ext uri="{BB962C8B-B14F-4D97-AF65-F5344CB8AC3E}">
        <p14:creationId xmlns:p14="http://schemas.microsoft.com/office/powerpoint/2010/main" val="2295968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lígrafo situado en la parte superior de una línea de firma">
            <a:extLst>
              <a:ext uri="{FF2B5EF4-FFF2-40B4-BE49-F238E27FC236}">
                <a16:creationId xmlns:a16="http://schemas.microsoft.com/office/drawing/2014/main" id="{B6ABB3E6-16CF-0A5E-7863-36E958F715B1}"/>
              </a:ext>
            </a:extLst>
          </p:cNvPr>
          <p:cNvPicPr>
            <a:picLocks noChangeAspect="1"/>
          </p:cNvPicPr>
          <p:nvPr/>
        </p:nvPicPr>
        <p:blipFill>
          <a:blip r:embed="rId3"/>
          <a:srcRect l="47342" r="-2" b="-2"/>
          <a:stretch>
            <a:fillRect/>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CF1C20-62E7-B21E-A7D6-E9C5D7FD3698}"/>
              </a:ext>
            </a:extLst>
          </p:cNvPr>
          <p:cNvSpPr>
            <a:spLocks noGrp="1"/>
          </p:cNvSpPr>
          <p:nvPr>
            <p:ph type="title"/>
          </p:nvPr>
        </p:nvSpPr>
        <p:spPr>
          <a:xfrm>
            <a:off x="6115317" y="405685"/>
            <a:ext cx="5464968" cy="1559301"/>
          </a:xfrm>
        </p:spPr>
        <p:txBody>
          <a:bodyPr>
            <a:normAutofit/>
          </a:bodyPr>
          <a:lstStyle/>
          <a:p>
            <a:r>
              <a:rPr lang="es-ES_tradnl" sz="4000"/>
              <a:t>Actividad final</a:t>
            </a:r>
          </a:p>
        </p:txBody>
      </p:sp>
      <p:sp>
        <p:nvSpPr>
          <p:cNvPr id="3" name="Marcador de contenido 2">
            <a:extLst>
              <a:ext uri="{FF2B5EF4-FFF2-40B4-BE49-F238E27FC236}">
                <a16:creationId xmlns:a16="http://schemas.microsoft.com/office/drawing/2014/main" id="{22FE79C8-8B01-7A4F-1A71-4DF9EF408239}"/>
              </a:ext>
            </a:extLst>
          </p:cNvPr>
          <p:cNvSpPr>
            <a:spLocks noGrp="1"/>
          </p:cNvSpPr>
          <p:nvPr>
            <p:ph idx="1"/>
          </p:nvPr>
        </p:nvSpPr>
        <p:spPr>
          <a:xfrm>
            <a:off x="6115317" y="2743200"/>
            <a:ext cx="5247340" cy="3496878"/>
          </a:xfrm>
        </p:spPr>
        <p:txBody>
          <a:bodyPr anchor="ctr">
            <a:normAutofit/>
          </a:bodyPr>
          <a:lstStyle/>
          <a:p>
            <a:r>
              <a:rPr lang="es-ES_tradnl" sz="2000"/>
              <a:t>Pequeño cuestionario</a:t>
            </a:r>
          </a:p>
        </p:txBody>
      </p:sp>
    </p:spTree>
    <p:extLst>
      <p:ext uri="{BB962C8B-B14F-4D97-AF65-F5344CB8AC3E}">
        <p14:creationId xmlns:p14="http://schemas.microsoft.com/office/powerpoint/2010/main" val="321790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AE2182-03E4-8968-5885-32AE82EBEDA6}"/>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Gracias </a:t>
            </a:r>
            <a:r>
              <a:rPr lang="en-US" sz="5200" kern="1200" dirty="0" err="1">
                <a:solidFill>
                  <a:schemeClr val="tx1"/>
                </a:solidFill>
                <a:latin typeface="+mj-lt"/>
                <a:ea typeface="+mj-ea"/>
                <a:cs typeface="+mj-cs"/>
              </a:rPr>
              <a:t>por</a:t>
            </a:r>
            <a:r>
              <a:rPr lang="en-US" sz="5200" kern="1200" dirty="0">
                <a:solidFill>
                  <a:schemeClr val="tx1"/>
                </a:solidFill>
                <a:latin typeface="+mj-lt"/>
                <a:ea typeface="+mj-ea"/>
                <a:cs typeface="+mj-cs"/>
              </a:rPr>
              <a:t> la </a:t>
            </a:r>
            <a:r>
              <a:rPr lang="en-US" sz="5200" kern="1200" dirty="0" err="1">
                <a:solidFill>
                  <a:schemeClr val="tx1"/>
                </a:solidFill>
                <a:latin typeface="+mj-lt"/>
                <a:ea typeface="+mj-ea"/>
                <a:cs typeface="+mj-cs"/>
              </a:rPr>
              <a:t>atención</a:t>
            </a:r>
            <a:endParaRPr lang="en-US" sz="5200" kern="1200" dirty="0">
              <a:solidFill>
                <a:schemeClr val="tx1"/>
              </a:solidFill>
              <a:latin typeface="+mj-lt"/>
              <a:ea typeface="+mj-ea"/>
              <a:cs typeface="+mj-cs"/>
            </a:endParaRPr>
          </a:p>
        </p:txBody>
      </p:sp>
      <p:pic>
        <p:nvPicPr>
          <p:cNvPr id="7" name="Graphic 6" descr="Smiling Face with No Fill">
            <a:extLst>
              <a:ext uri="{FF2B5EF4-FFF2-40B4-BE49-F238E27FC236}">
                <a16:creationId xmlns:a16="http://schemas.microsoft.com/office/drawing/2014/main" id="{54EBC2B1-B2F9-68DD-D942-CBCAF796F6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miling Face with No Fill">
            <a:extLst>
              <a:ext uri="{FF2B5EF4-FFF2-40B4-BE49-F238E27FC236}">
                <a16:creationId xmlns:a16="http://schemas.microsoft.com/office/drawing/2014/main" id="{05F82F55-BEBB-4DC0-816C-892E6F775E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496777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BB020B8-A8D2-AB3B-1582-FAAD3D54A030}"/>
              </a:ext>
            </a:extLst>
          </p:cNvPr>
          <p:cNvSpPr>
            <a:spLocks noGrp="1"/>
          </p:cNvSpPr>
          <p:nvPr>
            <p:ph type="title"/>
          </p:nvPr>
        </p:nvSpPr>
        <p:spPr>
          <a:xfrm>
            <a:off x="1371597" y="348865"/>
            <a:ext cx="10044023" cy="877729"/>
          </a:xfrm>
        </p:spPr>
        <p:txBody>
          <a:bodyPr anchor="ctr">
            <a:normAutofit/>
          </a:bodyPr>
          <a:lstStyle/>
          <a:p>
            <a:r>
              <a:rPr lang="es-ES_tradnl" sz="4000">
                <a:solidFill>
                  <a:srgbClr val="FFFFFF"/>
                </a:solidFill>
              </a:rPr>
              <a:t>Contacto </a:t>
            </a:r>
          </a:p>
        </p:txBody>
      </p:sp>
      <p:graphicFrame>
        <p:nvGraphicFramePr>
          <p:cNvPr id="5" name="Marcador de contenido 2">
            <a:extLst>
              <a:ext uri="{FF2B5EF4-FFF2-40B4-BE49-F238E27FC236}">
                <a16:creationId xmlns:a16="http://schemas.microsoft.com/office/drawing/2014/main" id="{577C96B0-98B6-5DE9-DE0F-629C1056831F}"/>
              </a:ext>
            </a:extLst>
          </p:cNvPr>
          <p:cNvGraphicFramePr>
            <a:graphicFrameLocks noGrp="1"/>
          </p:cNvGraphicFramePr>
          <p:nvPr>
            <p:ph idx="1"/>
            <p:extLst>
              <p:ext uri="{D42A27DB-BD31-4B8C-83A1-F6EECF244321}">
                <p14:modId xmlns:p14="http://schemas.microsoft.com/office/powerpoint/2010/main" val="6640361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3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5" name="Rectangle 36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Rounded Corners 36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68029E-AC4C-07D8-3EEB-7D08C7920179}"/>
              </a:ext>
            </a:extLst>
          </p:cNvPr>
          <p:cNvSpPr>
            <a:spLocks noGrp="1"/>
          </p:cNvSpPr>
          <p:nvPr>
            <p:ph type="title"/>
          </p:nvPr>
        </p:nvSpPr>
        <p:spPr>
          <a:xfrm>
            <a:off x="956826" y="1112969"/>
            <a:ext cx="3937298" cy="4166010"/>
          </a:xfrm>
        </p:spPr>
        <p:txBody>
          <a:bodyPr>
            <a:normAutofit/>
          </a:bodyPr>
          <a:lstStyle/>
          <a:p>
            <a:r>
              <a:rPr lang="es-MX">
                <a:solidFill>
                  <a:srgbClr val="FFFFFF"/>
                </a:solidFill>
              </a:rPr>
              <a:t>Cifrado César, sustitución monoalfabética.</a:t>
            </a:r>
            <a:endParaRPr lang="es-ES_tradnl">
              <a:solidFill>
                <a:srgbClr val="FFFFFF"/>
              </a:solidFill>
            </a:endParaRPr>
          </a:p>
        </p:txBody>
      </p:sp>
      <p:sp>
        <p:nvSpPr>
          <p:cNvPr id="369" name="Freeform: Shape 36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1" name="Freeform: Shape 37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AA6244B-26D8-EA3E-E8E4-B33F64FBD2F9}"/>
              </a:ext>
            </a:extLst>
          </p:cNvPr>
          <p:cNvSpPr>
            <a:spLocks noGrp="1"/>
          </p:cNvSpPr>
          <p:nvPr>
            <p:ph idx="1"/>
          </p:nvPr>
        </p:nvSpPr>
        <p:spPr>
          <a:xfrm>
            <a:off x="6096000" y="820880"/>
            <a:ext cx="5257799" cy="4889350"/>
          </a:xfrm>
        </p:spPr>
        <p:txBody>
          <a:bodyPr anchor="t">
            <a:normAutofit/>
          </a:bodyPr>
          <a:lstStyle/>
          <a:p>
            <a:pPr algn="just"/>
            <a:r>
              <a:rPr lang="es-ES_tradnl" dirty="0"/>
              <a:t> Es un tipo de cifrado por sustitución en el que una letra en el texto original es reemplazada por otra letra que se encuentra un número fijo de posiciones más adelante en el alfabeto.</a:t>
            </a:r>
          </a:p>
          <a:p>
            <a:endParaRPr lang="es-ES_tradnl" dirty="0"/>
          </a:p>
        </p:txBody>
      </p:sp>
      <p:sp>
        <p:nvSpPr>
          <p:cNvPr id="375" name="Freeform: Shape 37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2200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81D1BBE-4D12-38FD-191C-784B9E3D26AE}"/>
              </a:ext>
            </a:extLst>
          </p:cNvPr>
          <p:cNvSpPr>
            <a:spLocks noGrp="1"/>
          </p:cNvSpPr>
          <p:nvPr>
            <p:ph type="title"/>
          </p:nvPr>
        </p:nvSpPr>
        <p:spPr>
          <a:xfrm>
            <a:off x="826396" y="586855"/>
            <a:ext cx="4230100" cy="3387497"/>
          </a:xfrm>
        </p:spPr>
        <p:txBody>
          <a:bodyPr anchor="b">
            <a:normAutofit/>
          </a:bodyPr>
          <a:lstStyle/>
          <a:p>
            <a:pPr algn="r"/>
            <a:r>
              <a:rPr lang="es-MX" sz="4000">
                <a:solidFill>
                  <a:srgbClr val="FFFFFF"/>
                </a:solidFill>
              </a:rPr>
              <a:t>Cifrado César, sustitución monoalfabética.</a:t>
            </a:r>
            <a:endParaRPr lang="es-ES_tradnl" sz="4000">
              <a:solidFill>
                <a:srgbClr val="FFFFFF"/>
              </a:solidFill>
            </a:endParaRPr>
          </a:p>
        </p:txBody>
      </p:sp>
      <p:sp>
        <p:nvSpPr>
          <p:cNvPr id="3" name="Marcador de contenido 2">
            <a:extLst>
              <a:ext uri="{FF2B5EF4-FFF2-40B4-BE49-F238E27FC236}">
                <a16:creationId xmlns:a16="http://schemas.microsoft.com/office/drawing/2014/main" id="{DAC37573-0FE7-9AB6-AE4F-B46C6915B475}"/>
              </a:ext>
            </a:extLst>
          </p:cNvPr>
          <p:cNvSpPr>
            <a:spLocks noGrp="1"/>
          </p:cNvSpPr>
          <p:nvPr>
            <p:ph idx="1"/>
          </p:nvPr>
        </p:nvSpPr>
        <p:spPr>
          <a:xfrm>
            <a:off x="6503158" y="649480"/>
            <a:ext cx="4862447" cy="5546047"/>
          </a:xfrm>
        </p:spPr>
        <p:txBody>
          <a:bodyPr anchor="ctr">
            <a:normAutofit/>
          </a:bodyPr>
          <a:lstStyle/>
          <a:p>
            <a:r>
              <a:rPr lang="es-MX" sz="2000" dirty="0"/>
              <a:t>Por ejemplo, si desplazamos 1 posición, reemplazaríamos la letra A con la B, la B con la C, y así sucesivamente hasta sustituir la Z por la A. En este ejemplo la «clave» es 1 porque hemos desplazado 1 posición.</a:t>
            </a:r>
          </a:p>
          <a:p>
            <a:endParaRPr lang="es-MX" sz="2000" dirty="0"/>
          </a:p>
          <a:p>
            <a:endParaRPr lang="es-MX" sz="2000" dirty="0"/>
          </a:p>
          <a:p>
            <a:r>
              <a:rPr lang="es-MX" sz="2000" dirty="0"/>
              <a:t>Abecedario: ABCDEFGHIJKLMNÑOPQRSTUVWXYZ</a:t>
            </a:r>
            <a:br>
              <a:rPr lang="es-MX" sz="2000" dirty="0"/>
            </a:br>
            <a:r>
              <a:rPr lang="es-MX" sz="2000" dirty="0"/>
              <a:t>Cifrado con llave 1: BCDEFGHIJKLMNÑOPQRSTUVWXYZA</a:t>
            </a:r>
            <a:endParaRPr lang="es-ES_tradnl" sz="2000" dirty="0"/>
          </a:p>
        </p:txBody>
      </p:sp>
    </p:spTree>
    <p:extLst>
      <p:ext uri="{BB962C8B-B14F-4D97-AF65-F5344CB8AC3E}">
        <p14:creationId xmlns:p14="http://schemas.microsoft.com/office/powerpoint/2010/main" val="265673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95809BA-9869-EB3D-1B64-2B35B41BCF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Ejemplo</a:t>
            </a:r>
          </a:p>
        </p:txBody>
      </p:sp>
      <p:pic>
        <p:nvPicPr>
          <p:cNvPr id="5" name="Marcador de contenido 4" descr="Interfaz de usuario gráfica, Texto, Aplicación, Chat o mensaje de texto&#10;&#10;El contenido generado por IA puede ser incorrecto.">
            <a:extLst>
              <a:ext uri="{FF2B5EF4-FFF2-40B4-BE49-F238E27FC236}">
                <a16:creationId xmlns:a16="http://schemas.microsoft.com/office/drawing/2014/main" id="{90AC02B0-C099-DCD2-4D34-554A6667AF9D}"/>
              </a:ext>
            </a:extLst>
          </p:cNvPr>
          <p:cNvPicPr>
            <a:picLocks noGrp="1" noChangeAspect="1"/>
          </p:cNvPicPr>
          <p:nvPr>
            <p:ph idx="1"/>
          </p:nvPr>
        </p:nvPicPr>
        <p:blipFill>
          <a:blip r:embed="rId2"/>
          <a:stretch>
            <a:fillRect/>
          </a:stretch>
        </p:blipFill>
        <p:spPr>
          <a:xfrm>
            <a:off x="4502428" y="1261276"/>
            <a:ext cx="7225748" cy="4335447"/>
          </a:xfrm>
          <a:prstGeom prst="rect">
            <a:avLst/>
          </a:prstGeom>
        </p:spPr>
      </p:pic>
    </p:spTree>
    <p:extLst>
      <p:ext uri="{BB962C8B-B14F-4D97-AF65-F5344CB8AC3E}">
        <p14:creationId xmlns:p14="http://schemas.microsoft.com/office/powerpoint/2010/main" val="96601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F57A143-8FAC-B641-5068-F5E37B75E92C}"/>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Cifremos juntos un mensaje</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E0023FD-F034-F126-E07E-1505CB55B61B}"/>
              </a:ext>
            </a:extLst>
          </p:cNvPr>
          <p:cNvSpPr>
            <a:spLocks noGrp="1"/>
          </p:cNvSpPr>
          <p:nvPr>
            <p:ph idx="1"/>
          </p:nvPr>
        </p:nvSpPr>
        <p:spPr>
          <a:xfrm>
            <a:off x="1931874" y="4797188"/>
            <a:ext cx="6051236" cy="1241828"/>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Vamos a cifrar la oración “Hola Mundo” </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6946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1754</TotalTime>
  <Words>1360</Words>
  <Application>Microsoft Macintosh PowerPoint</Application>
  <PresentationFormat>Panorámica</PresentationFormat>
  <Paragraphs>127</Paragraphs>
  <Slides>56</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56</vt:i4>
      </vt:variant>
    </vt:vector>
  </HeadingPairs>
  <TitlesOfParts>
    <vt:vector size="61" baseType="lpstr">
      <vt:lpstr>Aptos</vt:lpstr>
      <vt:lpstr>Aptos Display</vt:lpstr>
      <vt:lpstr>Arial</vt:lpstr>
      <vt:lpstr>Calibri</vt:lpstr>
      <vt:lpstr>Tema de Office</vt:lpstr>
      <vt:lpstr>Introducción a la Criptografía con Aplicaciones Prácticas</vt:lpstr>
      <vt:lpstr>¿Qué es la criptografía? </vt:lpstr>
      <vt:lpstr>¿Por qué la necesitamos hoy?</vt:lpstr>
      <vt:lpstr>Un poco de historia</vt:lpstr>
      <vt:lpstr>El imperio romano</vt:lpstr>
      <vt:lpstr>Cifrado César, sustitución monoalfabética.</vt:lpstr>
      <vt:lpstr>Cifrado César, sustitución monoalfabética.</vt:lpstr>
      <vt:lpstr>Ejemplo</vt:lpstr>
      <vt:lpstr>Cifremos juntos un mensaje</vt:lpstr>
      <vt:lpstr>Actividad 1:  Cifra y descifra un mensaje usando César.</vt:lpstr>
      <vt:lpstr>Ciframos mas mensaje</vt:lpstr>
      <vt:lpstr>Vamos al codigo</vt:lpstr>
      <vt:lpstr>Como romper el cifrado césar.</vt:lpstr>
      <vt:lpstr>En cada idioma, ciertas letras aparecen más frecuentemente</vt:lpstr>
      <vt:lpstr>El atacante cuenta la frecuencia de las letras cifradas</vt:lpstr>
      <vt:lpstr>Calcula el desplazamiento necesario para que coincidan</vt:lpstr>
      <vt:lpstr>Bloque 2</vt:lpstr>
      <vt:lpstr>¿Qué es  la Criptografía de llave simétrica?</vt:lpstr>
      <vt:lpstr>Cifrado simétrico.</vt:lpstr>
      <vt:lpstr>¿Qué busca garantizar la criptografía?</vt:lpstr>
      <vt:lpstr>¿Qué es la Confidencialidad, Integridad y  Autenticidad?.</vt:lpstr>
      <vt:lpstr>¿Qué es la Confidencialidad, Integridad y  Autenticidad?.</vt:lpstr>
      <vt:lpstr>¿Qué es la Confidencialidad, Integridad y  Autenticidad?.</vt:lpstr>
      <vt:lpstr>¿Qué es la Confidencialidad, Integridad y  Autenticidad?.</vt:lpstr>
      <vt:lpstr>¿Qué es la Confidencialidad, Integridad y  Autenticidad?.</vt:lpstr>
      <vt:lpstr>Cifradores por bloques</vt:lpstr>
      <vt:lpstr>¿Qué es un bloque? </vt:lpstr>
      <vt:lpstr>Presentación de PowerPoint</vt:lpstr>
      <vt:lpstr>Bloque 3</vt:lpstr>
      <vt:lpstr>¿Qué cifrador usamos hoy en día?</vt:lpstr>
      <vt:lpstr>Advanced Encryption Estándar (AES)</vt:lpstr>
      <vt:lpstr>Advanced Encryption Estándar (AES)</vt:lpstr>
      <vt:lpstr>Advanced Encryption Estándar (AES)</vt:lpstr>
      <vt:lpstr>Advanced Encryption Estándar (AES)</vt:lpstr>
      <vt:lpstr>AES</vt:lpstr>
      <vt:lpstr>¿Qué pasa si reusamos llaves?</vt:lpstr>
      <vt:lpstr>Vamos al codigo</vt:lpstr>
      <vt:lpstr>Modos de operación </vt:lpstr>
      <vt:lpstr>Modos de operación </vt:lpstr>
      <vt:lpstr>¿Qué es ECB y por qué es peligroso?</vt:lpstr>
      <vt:lpstr>¿Qué es ECB y por qué es peligroso?</vt:lpstr>
      <vt:lpstr>ECB</vt:lpstr>
      <vt:lpstr>Volvamos al codigo</vt:lpstr>
      <vt:lpstr>Qué hacen CBC, CTR y OCB.</vt:lpstr>
      <vt:lpstr>CBC</vt:lpstr>
      <vt:lpstr>CBC</vt:lpstr>
      <vt:lpstr>CBC</vt:lpstr>
      <vt:lpstr>¿Qué es un IV (Initialization Vector)?</vt:lpstr>
      <vt:lpstr>Actividad 2</vt:lpstr>
      <vt:lpstr>Bloque 4</vt:lpstr>
      <vt:lpstr>¿Qué pasa si un adversario modifica un mensaje cifrado?</vt:lpstr>
      <vt:lpstr>¿Qué es un MAC (Message Authentication Code).?</vt:lpstr>
      <vt:lpstr>¿Qué es un MAC (Message Authentication Code).?</vt:lpstr>
      <vt:lpstr>Actividad final</vt:lpstr>
      <vt:lpstr>Gracias por la atención</vt:lpstr>
      <vt:lpstr>Contacto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Alejandro Pérez Sarmiento</dc:creator>
  <cp:lastModifiedBy>Luis Alejandro Pérez Sarmiento</cp:lastModifiedBy>
  <cp:revision>6</cp:revision>
  <dcterms:created xsi:type="dcterms:W3CDTF">2025-07-13T01:42:46Z</dcterms:created>
  <dcterms:modified xsi:type="dcterms:W3CDTF">2025-07-22T01:33:39Z</dcterms:modified>
</cp:coreProperties>
</file>