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7" r:id="rId5"/>
    <p:sldId id="278" r:id="rId6"/>
    <p:sldId id="280" r:id="rId7"/>
    <p:sldId id="279" r:id="rId8"/>
    <p:sldId id="281" r:id="rId9"/>
    <p:sldId id="284" r:id="rId10"/>
    <p:sldId id="285" r:id="rId11"/>
    <p:sldId id="282" r:id="rId12"/>
    <p:sldId id="283" r:id="rId13"/>
    <p:sldId id="286" r:id="rId14"/>
    <p:sldId id="287" r:id="rId15"/>
    <p:sldId id="28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Creating a web interface</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sz="quarter" idx="10"/>
          </p:nvPr>
        </p:nvSpPr>
        <p:spPr/>
        <p:txBody>
          <a:bodyPr/>
          <a:lstStyle/>
          <a:p>
            <a:r>
              <a:rPr lang="en-US" dirty="0" smtClean="0"/>
              <a:t>Used to add additional context to elements</a:t>
            </a:r>
          </a:p>
          <a:p>
            <a:r>
              <a:rPr lang="en-US" dirty="0" smtClean="0"/>
              <a:t>Always placed in the opening tag</a:t>
            </a:r>
          </a:p>
          <a:p>
            <a:r>
              <a:rPr lang="en-US" dirty="0" smtClean="0"/>
              <a:t>Typically key/value pairs</a:t>
            </a:r>
          </a:p>
          <a:p>
            <a:pPr lvl="1"/>
            <a:r>
              <a:rPr lang="en-US" dirty="0" smtClean="0"/>
              <a:t>Single or double quotes</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&lt;input type='text' /&gt;</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&lt;a </a:t>
            </a:r>
            <a:r>
              <a:rPr lang="en-US" sz="2800" dirty="0" err="1" smtClean="0">
                <a:latin typeface="Consolas" panose="020B0609020204030204" pitchFamily="49" charset="0"/>
                <a:cs typeface="Consolas" panose="020B0609020204030204" pitchFamily="49" charset="0"/>
              </a:rPr>
              <a:t>href</a:t>
            </a:r>
            <a:r>
              <a:rPr lang="en-US" sz="2800" dirty="0" smtClean="0">
                <a:latin typeface="Consolas" panose="020B0609020204030204" pitchFamily="49" charset="0"/>
                <a:cs typeface="Consolas" panose="020B0609020204030204" pitchFamily="49" charset="0"/>
              </a:rPr>
              <a:t>='http://www.microsoft.com'&gt;Microsoft&lt;/a&gt;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12863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 Basics</a:t>
            </a:r>
            <a:endParaRPr lang="en-US" dirty="0"/>
          </a:p>
        </p:txBody>
      </p:sp>
    </p:spTree>
    <p:extLst>
      <p:ext uri="{BB962C8B-B14F-4D97-AF65-F5344CB8AC3E}">
        <p14:creationId xmlns:p14="http://schemas.microsoft.com/office/powerpoint/2010/main" val="2369024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resources</a:t>
            </a:r>
            <a:endParaRPr lang="en-US" dirty="0"/>
          </a:p>
        </p:txBody>
      </p:sp>
      <p:sp>
        <p:nvSpPr>
          <p:cNvPr id="4" name="Content Placeholder 3"/>
          <p:cNvSpPr>
            <a:spLocks noGrp="1"/>
          </p:cNvSpPr>
          <p:nvPr>
            <p:ph sz="quarter" idx="10"/>
          </p:nvPr>
        </p:nvSpPr>
        <p:spPr/>
        <p:txBody>
          <a:bodyPr/>
          <a:lstStyle/>
          <a:p>
            <a:r>
              <a:rPr lang="en-US" dirty="0" smtClean="0"/>
              <a:t>Microsoft Virtual Academy</a:t>
            </a:r>
          </a:p>
          <a:p>
            <a:pPr lvl="1"/>
            <a:r>
              <a:rPr lang="en-US" dirty="0" smtClean="0"/>
              <a:t>HTML5 </a:t>
            </a:r>
            <a:r>
              <a:rPr lang="en-US" dirty="0"/>
              <a:t>&amp; CSS3 Fundamentals: Development for Absolute Beginners</a:t>
            </a:r>
          </a:p>
          <a:p>
            <a:r>
              <a:rPr lang="en-US" dirty="0" smtClean="0"/>
              <a:t>Microsoft Official Courseware</a:t>
            </a:r>
          </a:p>
          <a:p>
            <a:pPr lvl="1"/>
            <a:r>
              <a:rPr lang="en-US" dirty="0"/>
              <a:t>20480: Programming in HTML5 with JavaScript and </a:t>
            </a:r>
            <a:r>
              <a:rPr lang="en-US" dirty="0" smtClean="0"/>
              <a:t>CSS3</a:t>
            </a:r>
          </a:p>
          <a:p>
            <a:r>
              <a:rPr lang="en-US" dirty="0" smtClean="0"/>
              <a:t>Microsoft Press</a:t>
            </a:r>
          </a:p>
          <a:p>
            <a:pPr lvl="1"/>
            <a:r>
              <a:rPr lang="en-US" dirty="0"/>
              <a:t>HTML5 Step by </a:t>
            </a:r>
            <a:r>
              <a:rPr lang="en-US" dirty="0" smtClean="0"/>
              <a:t>Step</a:t>
            </a:r>
          </a:p>
          <a:p>
            <a:pPr lvl="1"/>
            <a:r>
              <a:rPr lang="en-US" dirty="0"/>
              <a:t>Training Guide: Programming in HTML5 with JavaScript and CSS3</a:t>
            </a:r>
          </a:p>
        </p:txBody>
      </p:sp>
    </p:spTree>
    <p:extLst>
      <p:ext uri="{BB962C8B-B14F-4D97-AF65-F5344CB8AC3E}">
        <p14:creationId xmlns:p14="http://schemas.microsoft.com/office/powerpoint/2010/main" val="1602097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web interface</a:t>
            </a:r>
            <a:endParaRPr lang="en-US" dirty="0"/>
          </a:p>
        </p:txBody>
      </p:sp>
      <p:sp>
        <p:nvSpPr>
          <p:cNvPr id="5" name="Content Placeholder 4"/>
          <p:cNvSpPr>
            <a:spLocks noGrp="1"/>
          </p:cNvSpPr>
          <p:nvPr>
            <p:ph sz="quarter" idx="10"/>
          </p:nvPr>
        </p:nvSpPr>
        <p:spPr/>
        <p:txBody>
          <a:bodyPr/>
          <a:lstStyle/>
          <a:p>
            <a:r>
              <a:rPr lang="en-US" dirty="0" smtClean="0"/>
              <a:t>HTML primer</a:t>
            </a:r>
          </a:p>
          <a:p>
            <a:r>
              <a:rPr lang="en-US" dirty="0" smtClean="0"/>
              <a:t>Forms</a:t>
            </a:r>
          </a:p>
          <a:p>
            <a:r>
              <a:rPr lang="en-US" dirty="0" err="1" smtClean="0"/>
              <a:t>Jinja</a:t>
            </a:r>
            <a:r>
              <a:rPr lang="en-US" dirty="0" smtClean="0"/>
              <a:t> templates</a:t>
            </a:r>
            <a:endParaRPr lang="en-US" dirty="0"/>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HTML primer</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3761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primer</a:t>
            </a:r>
            <a:endParaRPr lang="en-US" dirty="0"/>
          </a:p>
        </p:txBody>
      </p:sp>
      <p:sp>
        <p:nvSpPr>
          <p:cNvPr id="3" name="Content Placeholder 2"/>
          <p:cNvSpPr>
            <a:spLocks noGrp="1"/>
          </p:cNvSpPr>
          <p:nvPr>
            <p:ph sz="quarter" idx="10"/>
          </p:nvPr>
        </p:nvSpPr>
        <p:spPr/>
        <p:txBody>
          <a:bodyPr/>
          <a:lstStyle/>
          <a:p>
            <a:r>
              <a:rPr lang="en-US" dirty="0" smtClean="0"/>
              <a:t>HTML concepts</a:t>
            </a:r>
          </a:p>
          <a:p>
            <a:r>
              <a:rPr lang="en-US" dirty="0" smtClean="0"/>
              <a:t>Elements</a:t>
            </a:r>
          </a:p>
          <a:p>
            <a:r>
              <a:rPr lang="en-US" dirty="0" smtClean="0"/>
              <a:t>Attributes</a:t>
            </a:r>
          </a:p>
          <a:p>
            <a:r>
              <a:rPr lang="en-US" dirty="0" smtClean="0"/>
              <a:t>Additional resources</a:t>
            </a:r>
            <a:endParaRPr lang="en-US" dirty="0"/>
          </a:p>
        </p:txBody>
      </p:sp>
    </p:spTree>
    <p:extLst>
      <p:ext uri="{BB962C8B-B14F-4D97-AF65-F5344CB8AC3E}">
        <p14:creationId xmlns:p14="http://schemas.microsoft.com/office/powerpoint/2010/main" val="426596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concepts</a:t>
            </a:r>
            <a:endParaRPr lang="en-US" dirty="0"/>
          </a:p>
        </p:txBody>
      </p:sp>
      <p:sp>
        <p:nvSpPr>
          <p:cNvPr id="3" name="Content Placeholder 2"/>
          <p:cNvSpPr>
            <a:spLocks noGrp="1"/>
          </p:cNvSpPr>
          <p:nvPr>
            <p:ph sz="quarter" idx="10"/>
          </p:nvPr>
        </p:nvSpPr>
        <p:spPr/>
        <p:txBody>
          <a:bodyPr/>
          <a:lstStyle/>
          <a:p>
            <a:r>
              <a:rPr lang="en-US" dirty="0" smtClean="0"/>
              <a:t>Hypertext markup language</a:t>
            </a:r>
          </a:p>
          <a:p>
            <a:r>
              <a:rPr lang="en-US" dirty="0" smtClean="0"/>
              <a:t>Standard markup for creating web pages</a:t>
            </a:r>
          </a:p>
          <a:p>
            <a:r>
              <a:rPr lang="en-US" dirty="0" smtClean="0"/>
              <a:t>Components</a:t>
            </a:r>
          </a:p>
          <a:p>
            <a:pPr lvl="1"/>
            <a:r>
              <a:rPr lang="en-US" dirty="0" smtClean="0"/>
              <a:t>Elements</a:t>
            </a:r>
          </a:p>
          <a:p>
            <a:pPr lvl="1"/>
            <a:r>
              <a:rPr lang="en-US" dirty="0" smtClean="0"/>
              <a:t>Attributes</a:t>
            </a:r>
          </a:p>
        </p:txBody>
      </p:sp>
    </p:spTree>
    <p:extLst>
      <p:ext uri="{BB962C8B-B14F-4D97-AF65-F5344CB8AC3E}">
        <p14:creationId xmlns:p14="http://schemas.microsoft.com/office/powerpoint/2010/main" val="2739922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Content Placeholder 2"/>
          <p:cNvSpPr>
            <a:spLocks noGrp="1"/>
          </p:cNvSpPr>
          <p:nvPr>
            <p:ph sz="quarter" idx="10"/>
          </p:nvPr>
        </p:nvSpPr>
        <p:spPr/>
        <p:txBody>
          <a:bodyPr/>
          <a:lstStyle/>
          <a:p>
            <a:r>
              <a:rPr lang="en-US" dirty="0" smtClean="0"/>
              <a:t>Consist of tags</a:t>
            </a:r>
          </a:p>
          <a:p>
            <a:r>
              <a:rPr lang="en-US" dirty="0" smtClean="0"/>
              <a:t>Tags are contained in "angle brackets"</a:t>
            </a:r>
          </a:p>
          <a:p>
            <a:pPr marL="457046" lvl="1" indent="0">
              <a:buNone/>
            </a:pPr>
            <a:r>
              <a:rPr lang="en-US" dirty="0" smtClean="0"/>
              <a:t>	</a:t>
            </a:r>
            <a:r>
              <a:rPr lang="en-US" dirty="0" smtClean="0">
                <a:latin typeface="Consolas" panose="020B0609020204030204" pitchFamily="49" charset="0"/>
                <a:cs typeface="Consolas" panose="020B0609020204030204" pitchFamily="49" charset="0"/>
              </a:rPr>
              <a:t>&lt;&gt;</a:t>
            </a:r>
            <a:endParaRPr lang="en-US" dirty="0">
              <a:latin typeface="Consolas" panose="020B0609020204030204" pitchFamily="49" charset="0"/>
              <a:cs typeface="Consolas" panose="020B0609020204030204" pitchFamily="49" charset="0"/>
            </a:endParaRPr>
          </a:p>
          <a:p>
            <a:r>
              <a:rPr lang="en-US" dirty="0" smtClean="0"/>
              <a:t>Typically in open/close pairs</a:t>
            </a:r>
          </a:p>
          <a:p>
            <a:pPr marL="457046" lvl="1" indent="0">
              <a:buNone/>
            </a:pPr>
            <a:r>
              <a:rPr lang="en-US" dirty="0">
                <a:latin typeface="Consolas" panose="020B0609020204030204" pitchFamily="49" charset="0"/>
                <a:cs typeface="Consolas" panose="020B0609020204030204" pitchFamily="49" charset="0"/>
              </a:rPr>
              <a:t>	&lt;body&gt;</a:t>
            </a:r>
          </a:p>
          <a:p>
            <a:pPr marL="457046" lvl="1" indent="0">
              <a:buNone/>
            </a:pPr>
            <a:r>
              <a:rPr lang="en-US" dirty="0">
                <a:latin typeface="Consolas" panose="020B0609020204030204" pitchFamily="49" charset="0"/>
                <a:cs typeface="Consolas" panose="020B0609020204030204" pitchFamily="49" charset="0"/>
              </a:rPr>
              <a:t>	&lt;/body</a:t>
            </a:r>
            <a:r>
              <a:rPr lang="en-US" dirty="0" smtClean="0">
                <a:latin typeface="Consolas" panose="020B0609020204030204" pitchFamily="49" charset="0"/>
                <a:cs typeface="Consolas" panose="020B0609020204030204" pitchFamily="49" charset="0"/>
              </a:rPr>
              <a:t>&gt;</a:t>
            </a:r>
          </a:p>
          <a:p>
            <a:r>
              <a:rPr lang="en-US" dirty="0" smtClean="0"/>
              <a:t>Technically case insensitive</a:t>
            </a:r>
          </a:p>
          <a:p>
            <a:pPr lvl="1"/>
            <a:r>
              <a:rPr lang="en-US" dirty="0" smtClean="0"/>
              <a:t>Convention is to use lower case letters</a:t>
            </a:r>
          </a:p>
        </p:txBody>
      </p:sp>
    </p:spTree>
    <p:extLst>
      <p:ext uri="{BB962C8B-B14F-4D97-AF65-F5344CB8AC3E}">
        <p14:creationId xmlns:p14="http://schemas.microsoft.com/office/powerpoint/2010/main" val="149477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tags</a:t>
            </a:r>
            <a:endParaRPr lang="en-US" dirty="0"/>
          </a:p>
        </p:txBody>
      </p:sp>
      <p:sp>
        <p:nvSpPr>
          <p:cNvPr id="3" name="Content Placeholder 2"/>
          <p:cNvSpPr>
            <a:spLocks noGrp="1"/>
          </p:cNvSpPr>
          <p:nvPr>
            <p:ph sz="quarter" idx="10"/>
          </p:nvPr>
        </p:nvSpPr>
        <p:spPr/>
        <p:txBody>
          <a:bodyPr/>
          <a:lstStyle/>
          <a:p>
            <a:r>
              <a:rPr lang="en-US" dirty="0" smtClean="0"/>
              <a:t>Browsers will always make a "best effort" at rendering pages</a:t>
            </a:r>
          </a:p>
          <a:p>
            <a:pPr lvl="1"/>
            <a:r>
              <a:rPr lang="en-US" dirty="0" smtClean="0"/>
              <a:t>HTML doesn't need to be perfect</a:t>
            </a:r>
          </a:p>
          <a:p>
            <a:pPr lvl="1"/>
            <a:r>
              <a:rPr lang="en-US" dirty="0" smtClean="0"/>
              <a:t>Try to make it as clean as possible</a:t>
            </a:r>
          </a:p>
          <a:p>
            <a:pPr lvl="2"/>
            <a:r>
              <a:rPr lang="en-US" dirty="0" smtClean="0"/>
              <a:t>Aids the browser</a:t>
            </a:r>
          </a:p>
          <a:p>
            <a:pPr lvl="2"/>
            <a:r>
              <a:rPr lang="en-US" dirty="0" smtClean="0"/>
              <a:t>Aids the developer</a:t>
            </a:r>
          </a:p>
          <a:p>
            <a:r>
              <a:rPr lang="en-US" dirty="0" smtClean="0"/>
              <a:t>Tags with nothing between the open and close can be left open</a:t>
            </a:r>
          </a:p>
          <a:p>
            <a:pPr lvl="1"/>
            <a:r>
              <a:rPr lang="en-US" dirty="0" smtClean="0"/>
              <a:t>However, best practice is to close them</a:t>
            </a:r>
          </a:p>
          <a:p>
            <a:pPr lvl="1"/>
            <a:r>
              <a:rPr lang="en-US" dirty="0" smtClean="0"/>
              <a:t>Shortcut</a:t>
            </a:r>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br</a:t>
            </a:r>
            <a:r>
              <a:rPr lang="en-US" dirty="0" smtClean="0">
                <a:latin typeface="Consolas" panose="020B0609020204030204" pitchFamily="49" charset="0"/>
                <a:cs typeface="Consolas" panose="020B0609020204030204" pitchFamily="49" charset="0"/>
              </a:rPr>
              <a:t> /&gt;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8941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4416" y="716919"/>
            <a:ext cx="3203168" cy="575318"/>
          </a:xfrm>
        </p:spPr>
        <p:txBody>
          <a:bodyPr>
            <a:normAutofit fontScale="90000"/>
          </a:bodyPr>
          <a:lstStyle/>
          <a:p>
            <a:r>
              <a:rPr lang="en-US" dirty="0" smtClean="0">
                <a:solidFill>
                  <a:schemeClr val="bg1"/>
                </a:solidFill>
              </a:rPr>
              <a:t>Element types</a:t>
            </a:r>
            <a:endParaRPr lang="en-US" dirty="0">
              <a:solidFill>
                <a:schemeClr val="bg1"/>
              </a:solidFill>
            </a:endParaRPr>
          </a:p>
        </p:txBody>
      </p:sp>
      <p:sp>
        <p:nvSpPr>
          <p:cNvPr id="5" name="TextBox 4"/>
          <p:cNvSpPr txBox="1"/>
          <p:nvPr/>
        </p:nvSpPr>
        <p:spPr>
          <a:xfrm>
            <a:off x="1078814" y="2141456"/>
            <a:ext cx="2898486" cy="3416320"/>
          </a:xfrm>
          <a:prstGeom prst="rect">
            <a:avLst/>
          </a:prstGeom>
          <a:noFill/>
        </p:spPr>
        <p:txBody>
          <a:bodyPr wrap="none" rtlCol="0">
            <a:spAutoFit/>
          </a:bodyPr>
          <a:lstStyle/>
          <a:p>
            <a:r>
              <a:rPr lang="en-US" sz="2400" dirty="0" smtClean="0">
                <a:solidFill>
                  <a:schemeClr val="bg1"/>
                </a:solidFill>
              </a:rPr>
              <a:t>Semantic:</a:t>
            </a:r>
          </a:p>
          <a:p>
            <a:endParaRPr lang="en-US" sz="2400" dirty="0">
              <a:solidFill>
                <a:schemeClr val="bg1"/>
              </a:solidFill>
            </a:endParaRPr>
          </a:p>
          <a:p>
            <a:r>
              <a:rPr lang="en-US" sz="2400" dirty="0" smtClean="0">
                <a:solidFill>
                  <a:schemeClr val="bg1"/>
                </a:solidFill>
              </a:rPr>
              <a:t>Used </a:t>
            </a:r>
            <a:r>
              <a:rPr lang="en-US" sz="2400" dirty="0" smtClean="0">
                <a:solidFill>
                  <a:schemeClr val="bg1"/>
                </a:solidFill>
              </a:rPr>
              <a:t>to describe data</a:t>
            </a:r>
          </a:p>
          <a:p>
            <a:r>
              <a:rPr lang="en-US" sz="2400" dirty="0">
                <a:solidFill>
                  <a:schemeClr val="bg1"/>
                </a:solidFill>
              </a:rPr>
              <a:t>New </a:t>
            </a:r>
            <a:r>
              <a:rPr lang="en-US" sz="2400" dirty="0" smtClean="0">
                <a:solidFill>
                  <a:schemeClr val="bg1"/>
                </a:solidFill>
              </a:rPr>
              <a:t>with </a:t>
            </a:r>
            <a:r>
              <a:rPr lang="en-US" sz="2400" dirty="0">
                <a:solidFill>
                  <a:schemeClr val="bg1"/>
                </a:solidFill>
              </a:rPr>
              <a:t>HTML5</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header</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footer</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nav</a:t>
            </a:r>
            <a:endParaRPr lang="en-US" sz="2400"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4646757" y="2141456"/>
            <a:ext cx="2665217" cy="3416320"/>
          </a:xfrm>
          <a:prstGeom prst="rect">
            <a:avLst/>
          </a:prstGeom>
          <a:noFill/>
        </p:spPr>
        <p:txBody>
          <a:bodyPr wrap="none" rtlCol="0">
            <a:spAutoFit/>
          </a:bodyPr>
          <a:lstStyle/>
          <a:p>
            <a:r>
              <a:rPr lang="en-US" sz="2400" dirty="0" smtClean="0">
                <a:solidFill>
                  <a:schemeClr val="bg1"/>
                </a:solidFill>
              </a:rPr>
              <a:t>Controls:</a:t>
            </a:r>
          </a:p>
          <a:p>
            <a:endParaRPr lang="en-US" sz="2400" dirty="0">
              <a:solidFill>
                <a:schemeClr val="bg1"/>
              </a:solidFill>
            </a:endParaRPr>
          </a:p>
          <a:p>
            <a:r>
              <a:rPr lang="en-US" sz="2400" dirty="0" smtClean="0">
                <a:solidFill>
                  <a:schemeClr val="bg1"/>
                </a:solidFill>
              </a:rPr>
              <a:t>Add items to a page</a:t>
            </a:r>
          </a:p>
          <a:p>
            <a:r>
              <a:rPr lang="en-US" sz="2400" dirty="0" smtClean="0">
                <a:solidFill>
                  <a:schemeClr val="bg1"/>
                </a:solidFill>
              </a:rPr>
              <a:t>Commonly forms</a:t>
            </a:r>
            <a:endParaRPr lang="en-US" sz="2400" dirty="0" smtClean="0">
              <a:solidFill>
                <a:schemeClr val="bg1"/>
              </a:solidFill>
            </a:endParaRP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button</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a</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input</a:t>
            </a:r>
            <a:endParaRPr lang="en-US" sz="2400" dirty="0">
              <a:solidFill>
                <a:schemeClr val="bg1"/>
              </a:solidFill>
              <a:latin typeface="Consolas" panose="020B0609020204030204" pitchFamily="49" charset="0"/>
              <a:cs typeface="Consolas" panose="020B0609020204030204" pitchFamily="49" charset="0"/>
            </a:endParaRPr>
          </a:p>
        </p:txBody>
      </p:sp>
      <p:sp>
        <p:nvSpPr>
          <p:cNvPr id="7" name="TextBox 6"/>
          <p:cNvSpPr txBox="1"/>
          <p:nvPr/>
        </p:nvSpPr>
        <p:spPr>
          <a:xfrm>
            <a:off x="8214700" y="2141456"/>
            <a:ext cx="2119619" cy="3416320"/>
          </a:xfrm>
          <a:prstGeom prst="rect">
            <a:avLst/>
          </a:prstGeom>
          <a:noFill/>
        </p:spPr>
        <p:txBody>
          <a:bodyPr wrap="none" rtlCol="0">
            <a:spAutoFit/>
          </a:bodyPr>
          <a:lstStyle/>
          <a:p>
            <a:r>
              <a:rPr lang="en-US" sz="2400" dirty="0" smtClean="0">
                <a:solidFill>
                  <a:schemeClr val="bg1"/>
                </a:solidFill>
              </a:rPr>
              <a:t>Display:</a:t>
            </a:r>
          </a:p>
          <a:p>
            <a:endParaRPr lang="en-US" sz="2400" dirty="0">
              <a:solidFill>
                <a:schemeClr val="bg1"/>
              </a:solidFill>
            </a:endParaRPr>
          </a:p>
          <a:p>
            <a:r>
              <a:rPr lang="en-US" sz="2400" dirty="0" smtClean="0">
                <a:solidFill>
                  <a:schemeClr val="bg1"/>
                </a:solidFill>
              </a:rPr>
              <a:t>New to HTML5</a:t>
            </a:r>
          </a:p>
          <a:p>
            <a:r>
              <a:rPr lang="en-US" sz="2400" dirty="0" smtClean="0">
                <a:solidFill>
                  <a:schemeClr val="bg1"/>
                </a:solidFill>
              </a:rPr>
              <a:t>Generally avoid</a:t>
            </a:r>
            <a:endParaRPr lang="en-US" sz="2400" dirty="0" smtClean="0">
              <a:solidFill>
                <a:schemeClr val="bg1"/>
              </a:solidFill>
            </a:endParaRP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em</a:t>
            </a:r>
            <a:endParaRPr lang="en-US" sz="2400" dirty="0" smtClean="0">
              <a:solidFill>
                <a:schemeClr val="bg1"/>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strong</a:t>
            </a:r>
            <a:endParaRPr lang="en-US" sz="2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553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HTML page</a:t>
            </a:r>
            <a:endParaRPr lang="en-US" dirty="0"/>
          </a:p>
        </p:txBody>
      </p:sp>
      <p:sp>
        <p:nvSpPr>
          <p:cNvPr id="5" name="Rounded Rectangle 4"/>
          <p:cNvSpPr/>
          <p:nvPr/>
        </p:nvSpPr>
        <p:spPr>
          <a:xfrm>
            <a:off x="304800" y="914400"/>
            <a:ext cx="11310551" cy="5865341"/>
          </a:xfrm>
          <a:prstGeom prst="roundRect">
            <a:avLst>
              <a:gd name="adj" fmla="val 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Consolas" panose="020B0609020204030204" pitchFamily="49" charset="0"/>
                <a:cs typeface="Consolas" panose="020B0609020204030204" pitchFamily="49" charset="0"/>
              </a:rPr>
              <a:t>&lt;html&gt;</a:t>
            </a: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6" name="Rounded Rectangle 5"/>
          <p:cNvSpPr/>
          <p:nvPr/>
        </p:nvSpPr>
        <p:spPr>
          <a:xfrm>
            <a:off x="943232" y="1747229"/>
            <a:ext cx="10013092" cy="1836232"/>
          </a:xfrm>
          <a:prstGeom prst="roundRect">
            <a:avLst>
              <a:gd name="adj" fmla="val 41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&lt;html&gt;</a:t>
            </a:r>
          </a:p>
          <a:p>
            <a:r>
              <a:rPr lang="en-US" sz="4000" dirty="0" smtClean="0">
                <a:latin typeface="Consolas" panose="020B0609020204030204" pitchFamily="49" charset="0"/>
                <a:cs typeface="Consolas" panose="020B0609020204030204" pitchFamily="49" charset="0"/>
              </a:rPr>
              <a:t>  &lt;title&gt;Hello, Python!&lt;/title&gt;</a:t>
            </a: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7" name="Rounded Rectangle 6"/>
          <p:cNvSpPr/>
          <p:nvPr/>
        </p:nvSpPr>
        <p:spPr>
          <a:xfrm>
            <a:off x="943232" y="3861618"/>
            <a:ext cx="10013092" cy="1836232"/>
          </a:xfrm>
          <a:prstGeom prst="roundRect">
            <a:avLst>
              <a:gd name="adj" fmla="val 41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&lt;body&gt;</a:t>
            </a:r>
          </a:p>
          <a:p>
            <a:r>
              <a:rPr lang="en-US" sz="4000" dirty="0" smtClean="0">
                <a:latin typeface="Consolas" panose="020B0609020204030204" pitchFamily="49" charset="0"/>
                <a:cs typeface="Consolas" panose="020B0609020204030204" pitchFamily="49" charset="0"/>
              </a:rPr>
              <a:t>  &lt;b&gt;Welcome to our first page!&lt;/b&gt;</a:t>
            </a:r>
          </a:p>
          <a:p>
            <a:r>
              <a:rPr lang="en-US" sz="4000" dirty="0" smtClean="0">
                <a:latin typeface="Consolas" panose="020B0609020204030204" pitchFamily="49" charset="0"/>
                <a:cs typeface="Consolas" panose="020B0609020204030204" pitchFamily="49" charset="0"/>
              </a:rPr>
              <a:t>&lt;/body&gt;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4745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230e9df3-be65-4c73-a93b-d1236ebd677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27aa9422-7f1f-4c84-9cdf-302b1a67e513"/>
    <ds:schemaRef ds:uri="http://purl.org/dc/term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3857</TotalTime>
  <Words>263</Words>
  <Application>Microsoft Office PowerPoint</Application>
  <PresentationFormat>Widescreen</PresentationFormat>
  <Paragraphs>99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Segoe UI</vt:lpstr>
      <vt:lpstr>Segoe UI Light</vt:lpstr>
      <vt:lpstr>1_Office Theme</vt:lpstr>
      <vt:lpstr>PowerPoint Presentation</vt:lpstr>
      <vt:lpstr>Creating a web interface</vt:lpstr>
      <vt:lpstr>PowerPoint Presentation</vt:lpstr>
      <vt:lpstr>HTML primer</vt:lpstr>
      <vt:lpstr>HTML concepts</vt:lpstr>
      <vt:lpstr>Elements</vt:lpstr>
      <vt:lpstr>Closing tags</vt:lpstr>
      <vt:lpstr>Element types</vt:lpstr>
      <vt:lpstr>Standard HTML page</vt:lpstr>
      <vt:lpstr>Attributes</vt:lpstr>
      <vt:lpstr>HTML Basics</vt:lpstr>
      <vt:lpstr>Additional 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76</cp:revision>
  <dcterms:created xsi:type="dcterms:W3CDTF">2013-02-15T23:12:42Z</dcterms:created>
  <dcterms:modified xsi:type="dcterms:W3CDTF">2014-11-18T01:51:02Z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