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77" r:id="rId5"/>
    <p:sldId id="307" r:id="rId6"/>
    <p:sldId id="278" r:id="rId7"/>
    <p:sldId id="301" r:id="rId8"/>
    <p:sldId id="283" r:id="rId9"/>
    <p:sldId id="304" r:id="rId10"/>
    <p:sldId id="287" r:id="rId11"/>
    <p:sldId id="291" r:id="rId12"/>
    <p:sldId id="289" r:id="rId13"/>
    <p:sldId id="290" r:id="rId14"/>
    <p:sldId id="292" r:id="rId15"/>
    <p:sldId id="288" r:id="rId16"/>
    <p:sldId id="300" r:id="rId17"/>
    <p:sldId id="293" r:id="rId18"/>
    <p:sldId id="284" r:id="rId19"/>
    <p:sldId id="285" r:id="rId20"/>
    <p:sldId id="286" r:id="rId21"/>
    <p:sldId id="294" r:id="rId22"/>
    <p:sldId id="295" r:id="rId23"/>
    <p:sldId id="296" r:id="rId24"/>
    <p:sldId id="302" r:id="rId25"/>
    <p:sldId id="298" r:id="rId26"/>
    <p:sldId id="299" r:id="rId27"/>
    <p:sldId id="305" r:id="rId28"/>
    <p:sldId id="306" r:id="rId29"/>
    <p:sldId id="26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63" d="100"/>
          <a:sy n="63" d="100"/>
        </p:scale>
        <p:origin x="54" y="8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12/15/2014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www.example.com/register.aspx"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Creating web pages using Flask</a:t>
            </a:r>
            <a:endParaRPr lang="en-US" dirty="0"/>
          </a:p>
        </p:txBody>
      </p:sp>
      <p:sp>
        <p:nvSpPr>
          <p:cNvPr id="4" name="Subtitle 3"/>
          <p:cNvSpPr>
            <a:spLocks noGrp="1"/>
          </p:cNvSpPr>
          <p:nvPr>
            <p:ph type="subTitle" idx="1"/>
          </p:nvPr>
        </p:nvSpPr>
        <p:spPr/>
        <p:txBody>
          <a:bodyPr/>
          <a:lstStyle/>
          <a:p>
            <a:r>
              <a:rPr lang="en-US" dirty="0" smtClean="0"/>
              <a:t>Susan Ibach | Developer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requests</a:t>
            </a:r>
            <a:endParaRPr lang="en-US" dirty="0"/>
          </a:p>
        </p:txBody>
      </p:sp>
      <p:sp>
        <p:nvSpPr>
          <p:cNvPr id="3" name="Content Placeholder 2"/>
          <p:cNvSpPr>
            <a:spLocks noGrp="1"/>
          </p:cNvSpPr>
          <p:nvPr>
            <p:ph sz="quarter" idx="10"/>
          </p:nvPr>
        </p:nvSpPr>
        <p:spPr/>
        <p:txBody>
          <a:bodyPr/>
          <a:lstStyle/>
          <a:p>
            <a:r>
              <a:rPr lang="en-US" dirty="0" smtClean="0"/>
              <a:t>Two main "verbs"</a:t>
            </a:r>
          </a:p>
          <a:p>
            <a:r>
              <a:rPr lang="en-US" dirty="0" smtClean="0"/>
              <a:t>GET</a:t>
            </a:r>
          </a:p>
          <a:p>
            <a:pPr lvl="1"/>
            <a:r>
              <a:rPr lang="en-US" dirty="0" smtClean="0"/>
              <a:t>Can only send data in URL</a:t>
            </a:r>
          </a:p>
          <a:p>
            <a:pPr lvl="1"/>
            <a:r>
              <a:rPr lang="en-US" dirty="0" smtClean="0"/>
              <a:t>Typically used to display forms or information</a:t>
            </a:r>
          </a:p>
          <a:p>
            <a:r>
              <a:rPr lang="en-US" dirty="0" smtClean="0"/>
              <a:t>POST</a:t>
            </a:r>
          </a:p>
          <a:p>
            <a:pPr lvl="1"/>
            <a:r>
              <a:rPr lang="en-US" dirty="0" smtClean="0"/>
              <a:t>Can send data in URL or header</a:t>
            </a:r>
          </a:p>
          <a:p>
            <a:pPr lvl="1"/>
            <a:r>
              <a:rPr lang="en-US" dirty="0" smtClean="0"/>
              <a:t>Typically used to upload form data</a:t>
            </a:r>
            <a:endParaRPr lang="en-US" dirty="0"/>
          </a:p>
        </p:txBody>
      </p:sp>
    </p:spTree>
    <p:extLst>
      <p:ext uri="{BB962C8B-B14F-4D97-AF65-F5344CB8AC3E}">
        <p14:creationId xmlns:p14="http://schemas.microsoft.com/office/powerpoint/2010/main" val="4243736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578897" y="4512553"/>
            <a:ext cx="4384254" cy="1553535"/>
          </a:xfrm>
          <a:prstGeom prst="rect">
            <a:avLst/>
          </a:prstGeom>
        </p:spPr>
      </p:pic>
      <p:pic>
        <p:nvPicPr>
          <p:cNvPr id="12" name="Picture 11"/>
          <p:cNvPicPr>
            <a:picLocks noChangeAspect="1"/>
          </p:cNvPicPr>
          <p:nvPr/>
        </p:nvPicPr>
        <p:blipFill>
          <a:blip r:embed="rId3"/>
          <a:stretch>
            <a:fillRect/>
          </a:stretch>
        </p:blipFill>
        <p:spPr>
          <a:xfrm>
            <a:off x="7315737" y="4421587"/>
            <a:ext cx="4384254" cy="1553535"/>
          </a:xfrm>
          <a:prstGeom prst="rect">
            <a:avLst/>
          </a:prstGeom>
        </p:spPr>
      </p:pic>
      <p:sp>
        <p:nvSpPr>
          <p:cNvPr id="2" name="Title 1"/>
          <p:cNvSpPr>
            <a:spLocks noGrp="1"/>
          </p:cNvSpPr>
          <p:nvPr>
            <p:ph type="title"/>
          </p:nvPr>
        </p:nvSpPr>
        <p:spPr/>
        <p:txBody>
          <a:bodyPr/>
          <a:lstStyle/>
          <a:p>
            <a:r>
              <a:rPr lang="en-US" dirty="0" smtClean="0"/>
              <a:t>POST in action</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79514" y="2553610"/>
            <a:ext cx="2618210" cy="220457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1434" y="2141618"/>
            <a:ext cx="3028557" cy="3028557"/>
          </a:xfrm>
          <a:prstGeom prst="rect">
            <a:avLst/>
          </a:prstGeom>
        </p:spPr>
      </p:pic>
      <p:sp>
        <p:nvSpPr>
          <p:cNvPr id="6" name="Right Arrow 5"/>
          <p:cNvSpPr/>
          <p:nvPr/>
        </p:nvSpPr>
        <p:spPr>
          <a:xfrm>
            <a:off x="2997724" y="2778490"/>
            <a:ext cx="5144481" cy="85815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[GET] www.adventure-works.com/Comment</a:t>
            </a:r>
            <a:endParaRPr lang="en-US" dirty="0"/>
          </a:p>
        </p:txBody>
      </p:sp>
      <p:sp>
        <p:nvSpPr>
          <p:cNvPr id="7" name="Cloud Callout 6"/>
          <p:cNvSpPr/>
          <p:nvPr/>
        </p:nvSpPr>
        <p:spPr>
          <a:xfrm>
            <a:off x="1291472" y="1470581"/>
            <a:ext cx="3393650" cy="1083029"/>
          </a:xfrm>
          <a:prstGeom prst="cloudCallou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I'd like to comment on that picture!</a:t>
            </a:r>
            <a:endParaRPr lang="en-US" dirty="0"/>
          </a:p>
        </p:txBody>
      </p:sp>
      <p:sp>
        <p:nvSpPr>
          <p:cNvPr id="3" name="Left Arrow 2"/>
          <p:cNvSpPr/>
          <p:nvPr/>
        </p:nvSpPr>
        <p:spPr>
          <a:xfrm>
            <a:off x="2997724" y="3655895"/>
            <a:ext cx="5144481" cy="641023"/>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"Here's the form to use!"</a:t>
            </a:r>
            <a:endParaRPr lang="en-US" dirty="0"/>
          </a:p>
        </p:txBody>
      </p:sp>
      <p:sp>
        <p:nvSpPr>
          <p:cNvPr id="11" name="Right Arrow 10"/>
          <p:cNvSpPr/>
          <p:nvPr/>
        </p:nvSpPr>
        <p:spPr>
          <a:xfrm>
            <a:off x="3023000" y="4246715"/>
            <a:ext cx="5144481" cy="85815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[POST] www.adventure-works.com/</a:t>
            </a:r>
            <a:r>
              <a:rPr lang="en-US" dirty="0"/>
              <a:t>Comment</a:t>
            </a:r>
          </a:p>
        </p:txBody>
      </p:sp>
    </p:spTree>
    <p:extLst>
      <p:ext uri="{BB962C8B-B14F-4D97-AF65-F5344CB8AC3E}">
        <p14:creationId xmlns:p14="http://schemas.microsoft.com/office/powerpoint/2010/main" val="80468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42" presetClass="path" presetSubtype="0" accel="50000" decel="50000" fill="hold" nodeType="withEffect">
                                  <p:stCondLst>
                                    <p:cond delay="0"/>
                                  </p:stCondLst>
                                  <p:childTnLst>
                                    <p:animMotion origin="layout" path="M 2.29167E-6 -3.7037E-7 L -0.55209 -0.00116 " pathEditMode="relative" rAng="0" ptsTypes="AA">
                                      <p:cBhvr>
                                        <p:cTn id="16" dur="2000" fill="hold"/>
                                        <p:tgtEl>
                                          <p:spTgt spid="12"/>
                                        </p:tgtEl>
                                        <p:attrNameLst>
                                          <p:attrName>ppt_x</p:attrName>
                                          <p:attrName>ppt_y</p:attrName>
                                        </p:attrNameLst>
                                      </p:cBhvr>
                                      <p:rCtr x="-27604" y="-69"/>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 presetClass="exit" presetSubtype="0" fill="hold" nodeType="withEffect">
                                  <p:stCondLst>
                                    <p:cond delay="0"/>
                                  </p:stCondLst>
                                  <p:childTnLst>
                                    <p:set>
                                      <p:cBhvr>
                                        <p:cTn id="23" dur="1" fill="hold">
                                          <p:stCondLst>
                                            <p:cond delay="0"/>
                                          </p:stCondLst>
                                        </p:cTn>
                                        <p:tgtEl>
                                          <p:spTgt spid="12"/>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par>
                                <p:cTn id="26" presetID="42" presetClass="path" presetSubtype="0" accel="50000" decel="50000" fill="hold" nodeType="withEffect">
                                  <p:stCondLst>
                                    <p:cond delay="0"/>
                                  </p:stCondLst>
                                  <p:childTnLst>
                                    <p:animMotion origin="layout" path="M -3.54167E-6 3.7037E-6 L 0.55261 -0.01343 " pathEditMode="relative" rAng="0" ptsTypes="AA">
                                      <p:cBhvr>
                                        <p:cTn id="27" dur="2000" fill="hold"/>
                                        <p:tgtEl>
                                          <p:spTgt spid="13"/>
                                        </p:tgtEl>
                                        <p:attrNameLst>
                                          <p:attrName>ppt_x</p:attrName>
                                          <p:attrName>ppt_y</p:attrName>
                                        </p:attrNameLst>
                                      </p:cBhvr>
                                      <p:rCtr x="27565" y="-4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contents</a:t>
            </a:r>
            <a:endParaRPr lang="en-US" dirty="0"/>
          </a:p>
        </p:txBody>
      </p:sp>
      <p:sp>
        <p:nvSpPr>
          <p:cNvPr id="3" name="Content Placeholder 2"/>
          <p:cNvSpPr>
            <a:spLocks noGrp="1"/>
          </p:cNvSpPr>
          <p:nvPr>
            <p:ph sz="quarter" idx="10"/>
          </p:nvPr>
        </p:nvSpPr>
        <p:spPr/>
        <p:txBody>
          <a:bodyPr/>
          <a:lstStyle/>
          <a:p>
            <a:r>
              <a:rPr lang="en-US" dirty="0" smtClean="0"/>
              <a:t>Header information</a:t>
            </a:r>
          </a:p>
          <a:p>
            <a:pPr lvl="1"/>
            <a:r>
              <a:rPr lang="en-US" dirty="0" smtClean="0"/>
              <a:t>Used to indicate status codes, file types and other "behind the scenes" information</a:t>
            </a:r>
          </a:p>
          <a:p>
            <a:r>
              <a:rPr lang="en-US" dirty="0" smtClean="0"/>
              <a:t>Content</a:t>
            </a:r>
          </a:p>
          <a:p>
            <a:pPr lvl="1"/>
            <a:r>
              <a:rPr lang="en-US" dirty="0" smtClean="0"/>
              <a:t>Typically HTML, CSS or JavaScript</a:t>
            </a:r>
          </a:p>
        </p:txBody>
      </p:sp>
    </p:spTree>
    <p:extLst>
      <p:ext uri="{BB962C8B-B14F-4D97-AF65-F5344CB8AC3E}">
        <p14:creationId xmlns:p14="http://schemas.microsoft.com/office/powerpoint/2010/main" val="32983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Routing concepts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763254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concepts</a:t>
            </a:r>
            <a:endParaRPr lang="en-US" dirty="0"/>
          </a:p>
        </p:txBody>
      </p:sp>
      <p:sp>
        <p:nvSpPr>
          <p:cNvPr id="3" name="Content Placeholder 2"/>
          <p:cNvSpPr>
            <a:spLocks noGrp="1"/>
          </p:cNvSpPr>
          <p:nvPr>
            <p:ph sz="quarter" idx="10"/>
          </p:nvPr>
        </p:nvSpPr>
        <p:spPr/>
        <p:txBody>
          <a:bodyPr/>
          <a:lstStyle/>
          <a:p>
            <a:r>
              <a:rPr lang="en-US" dirty="0" smtClean="0"/>
              <a:t>What is routing?</a:t>
            </a:r>
          </a:p>
          <a:p>
            <a:r>
              <a:rPr lang="en-US" dirty="0" smtClean="0"/>
              <a:t>Routing and Flask</a:t>
            </a:r>
          </a:p>
          <a:p>
            <a:r>
              <a:rPr lang="en-US" dirty="0" smtClean="0"/>
              <a:t>"Vanity URLs"</a:t>
            </a:r>
            <a:endParaRPr lang="en-US" dirty="0"/>
          </a:p>
        </p:txBody>
      </p:sp>
    </p:spTree>
    <p:extLst>
      <p:ext uri="{BB962C8B-B14F-4D97-AF65-F5344CB8AC3E}">
        <p14:creationId xmlns:p14="http://schemas.microsoft.com/office/powerpoint/2010/main" val="6763628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routing</a:t>
            </a:r>
            <a:r>
              <a:rPr lang="en-US" dirty="0" smtClean="0"/>
              <a:t>?</a:t>
            </a:r>
            <a:endParaRPr lang="en-US" dirty="0"/>
          </a:p>
        </p:txBody>
      </p:sp>
      <p:sp>
        <p:nvSpPr>
          <p:cNvPr id="3" name="Content Placeholder 2"/>
          <p:cNvSpPr>
            <a:spLocks noGrp="1"/>
          </p:cNvSpPr>
          <p:nvPr>
            <p:ph sz="quarter" idx="10"/>
          </p:nvPr>
        </p:nvSpPr>
        <p:spPr/>
        <p:txBody>
          <a:bodyPr/>
          <a:lstStyle/>
          <a:p>
            <a:r>
              <a:rPr lang="en-US" dirty="0" smtClean="0"/>
              <a:t>With many web technologies, users request specific pages</a:t>
            </a:r>
          </a:p>
          <a:p>
            <a:pPr lvl="1"/>
            <a:r>
              <a:rPr lang="en-US" dirty="0" smtClean="0"/>
              <a:t>www.example.com/aboutus.html</a:t>
            </a:r>
          </a:p>
          <a:p>
            <a:pPr lvl="1"/>
            <a:r>
              <a:rPr lang="en-US" dirty="0" smtClean="0">
                <a:hlinkClick r:id="rId2"/>
              </a:rPr>
              <a:t>www.example.com/register.aspx</a:t>
            </a:r>
            <a:endParaRPr lang="en-US" dirty="0" smtClean="0"/>
          </a:p>
        </p:txBody>
      </p:sp>
    </p:spTree>
    <p:extLst>
      <p:ext uri="{BB962C8B-B14F-4D97-AF65-F5344CB8AC3E}">
        <p14:creationId xmlns:p14="http://schemas.microsoft.com/office/powerpoint/2010/main" val="13997227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Most modern applications shy away from calling specific pages</a:t>
            </a:r>
          </a:p>
        </p:txBody>
      </p:sp>
      <p:sp>
        <p:nvSpPr>
          <p:cNvPr id="3" name="Content Placeholder 2"/>
          <p:cNvSpPr>
            <a:spLocks noGrp="1"/>
          </p:cNvSpPr>
          <p:nvPr>
            <p:ph sz="quarter" idx="10"/>
          </p:nvPr>
        </p:nvSpPr>
        <p:spPr/>
        <p:txBody>
          <a:bodyPr/>
          <a:lstStyle/>
          <a:p>
            <a:r>
              <a:rPr lang="en-US" dirty="0" smtClean="0"/>
              <a:t>Request </a:t>
            </a:r>
            <a:r>
              <a:rPr lang="en-US" dirty="0"/>
              <a:t>functionality instead</a:t>
            </a:r>
          </a:p>
          <a:p>
            <a:pPr lvl="1"/>
            <a:r>
              <a:rPr lang="en-US" dirty="0"/>
              <a:t>www.example.com/register</a:t>
            </a:r>
          </a:p>
          <a:p>
            <a:pPr lvl="1"/>
            <a:r>
              <a:rPr lang="en-US" dirty="0"/>
              <a:t>www.example.com/about</a:t>
            </a:r>
          </a:p>
          <a:p>
            <a:r>
              <a:rPr lang="en-US" dirty="0"/>
              <a:t>Advantages</a:t>
            </a:r>
          </a:p>
          <a:p>
            <a:pPr lvl="1"/>
            <a:r>
              <a:rPr lang="en-US" dirty="0"/>
              <a:t>Increased flexibility</a:t>
            </a:r>
          </a:p>
          <a:p>
            <a:pPr lvl="1"/>
            <a:r>
              <a:rPr lang="en-US" dirty="0"/>
              <a:t>Readable or "vanity" </a:t>
            </a:r>
            <a:r>
              <a:rPr lang="en-US" dirty="0" smtClean="0"/>
              <a:t>URLs</a:t>
            </a:r>
          </a:p>
          <a:p>
            <a:pPr lvl="1"/>
            <a:r>
              <a:rPr lang="en-US" dirty="0" smtClean="0"/>
              <a:t>Search engine optimization</a:t>
            </a:r>
            <a:endParaRPr lang="en-US" dirty="0"/>
          </a:p>
        </p:txBody>
      </p:sp>
    </p:spTree>
    <p:extLst>
      <p:ext uri="{BB962C8B-B14F-4D97-AF65-F5344CB8AC3E}">
        <p14:creationId xmlns:p14="http://schemas.microsoft.com/office/powerpoint/2010/main" val="25687999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routing?</a:t>
            </a:r>
            <a:endParaRPr lang="en-US" dirty="0"/>
          </a:p>
        </p:txBody>
      </p:sp>
      <p:sp>
        <p:nvSpPr>
          <p:cNvPr id="3" name="Content Placeholder 2"/>
          <p:cNvSpPr>
            <a:spLocks noGrp="1"/>
          </p:cNvSpPr>
          <p:nvPr>
            <p:ph sz="quarter" idx="10"/>
          </p:nvPr>
        </p:nvSpPr>
        <p:spPr/>
        <p:txBody>
          <a:bodyPr/>
          <a:lstStyle/>
          <a:p>
            <a:r>
              <a:rPr lang="en-US" dirty="0" smtClean="0"/>
              <a:t>The server needs to understand what the user is requesting</a:t>
            </a:r>
          </a:p>
          <a:p>
            <a:pPr lvl="1"/>
            <a:r>
              <a:rPr lang="en-US" dirty="0" smtClean="0"/>
              <a:t>www.example.com/register</a:t>
            </a:r>
          </a:p>
          <a:p>
            <a:r>
              <a:rPr lang="en-US" dirty="0" smtClean="0"/>
              <a:t>This is routing</a:t>
            </a:r>
          </a:p>
          <a:p>
            <a:pPr lvl="1"/>
            <a:r>
              <a:rPr lang="en-US" dirty="0" smtClean="0"/>
              <a:t>Translating a URL to desired item or function</a:t>
            </a:r>
            <a:endParaRPr lang="en-US" dirty="0"/>
          </a:p>
        </p:txBody>
      </p:sp>
    </p:spTree>
    <p:extLst>
      <p:ext uri="{BB962C8B-B14F-4D97-AF65-F5344CB8AC3E}">
        <p14:creationId xmlns:p14="http://schemas.microsoft.com/office/powerpoint/2010/main" val="7379582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Routing 101</a:t>
            </a:r>
            <a:endParaRPr lang="en-US" dirty="0"/>
          </a:p>
        </p:txBody>
      </p:sp>
    </p:spTree>
    <p:extLst>
      <p:ext uri="{BB962C8B-B14F-4D97-AF65-F5344CB8AC3E}">
        <p14:creationId xmlns:p14="http://schemas.microsoft.com/office/powerpoint/2010/main" val="35592873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Vanity URLs</a:t>
            </a:r>
            <a:endParaRPr lang="en-US" dirty="0"/>
          </a:p>
        </p:txBody>
      </p:sp>
      <p:sp>
        <p:nvSpPr>
          <p:cNvPr id="4" name="Content Placeholder 3"/>
          <p:cNvSpPr>
            <a:spLocks noGrp="1"/>
          </p:cNvSpPr>
          <p:nvPr>
            <p:ph sz="quarter" idx="10"/>
          </p:nvPr>
        </p:nvSpPr>
        <p:spPr/>
        <p:txBody>
          <a:bodyPr/>
          <a:lstStyle/>
          <a:p>
            <a:r>
              <a:rPr lang="en-US" dirty="0" smtClean="0"/>
              <a:t>Your name in lights!</a:t>
            </a:r>
          </a:p>
          <a:p>
            <a:pPr lvl="1"/>
            <a:r>
              <a:rPr lang="en-US" dirty="0" smtClean="0"/>
              <a:t>www.example.com/speakers/SusanIbach</a:t>
            </a:r>
          </a:p>
          <a:p>
            <a:r>
              <a:rPr lang="en-US" dirty="0" smtClean="0"/>
              <a:t>Why is this important?</a:t>
            </a:r>
          </a:p>
          <a:p>
            <a:pPr lvl="1"/>
            <a:r>
              <a:rPr lang="en-US" dirty="0" smtClean="0"/>
              <a:t>Search engine optimization</a:t>
            </a:r>
          </a:p>
          <a:p>
            <a:pPr lvl="1"/>
            <a:r>
              <a:rPr lang="en-US" dirty="0" smtClean="0"/>
              <a:t>Predictable URLs</a:t>
            </a:r>
            <a:endParaRPr lang="en-US" dirty="0"/>
          </a:p>
        </p:txBody>
      </p:sp>
    </p:spTree>
    <p:extLst>
      <p:ext uri="{BB962C8B-B14F-4D97-AF65-F5344CB8AC3E}">
        <p14:creationId xmlns:p14="http://schemas.microsoft.com/office/powerpoint/2010/main" val="1791477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31132" y="1679176"/>
            <a:ext cx="8388404" cy="1063487"/>
          </a:xfrm>
        </p:spPr>
        <p:txBody>
          <a:bodyPr>
            <a:noAutofit/>
          </a:bodyPr>
          <a:lstStyle/>
          <a:p>
            <a:r>
              <a:rPr lang="en-US" dirty="0" smtClean="0">
                <a:solidFill>
                  <a:schemeClr val="bg1"/>
                </a:solidFill>
              </a:rPr>
              <a:t>Now that we know what a web application is...</a:t>
            </a:r>
            <a:endParaRPr lang="en-US" dirty="0">
              <a:solidFill>
                <a:schemeClr val="bg1"/>
              </a:solidFill>
            </a:endParaRPr>
          </a:p>
        </p:txBody>
      </p:sp>
      <p:sp>
        <p:nvSpPr>
          <p:cNvPr id="5" name="Content Placeholder 4"/>
          <p:cNvSpPr>
            <a:spLocks noGrp="1"/>
          </p:cNvSpPr>
          <p:nvPr>
            <p:ph sz="quarter" idx="10"/>
          </p:nvPr>
        </p:nvSpPr>
        <p:spPr>
          <a:xfrm>
            <a:off x="4383344" y="4124051"/>
            <a:ext cx="7680837" cy="1775303"/>
          </a:xfrm>
        </p:spPr>
        <p:txBody>
          <a:bodyPr/>
          <a:lstStyle/>
          <a:p>
            <a:pPr marL="0" indent="0">
              <a:buNone/>
            </a:pPr>
            <a:r>
              <a:rPr lang="en-US" sz="4000" dirty="0" smtClean="0">
                <a:solidFill>
                  <a:schemeClr val="bg1"/>
                </a:solidFill>
              </a:rPr>
              <a:t>…how do we send information to and from the user and server?</a:t>
            </a:r>
            <a:endParaRPr lang="en-US" sz="4000" dirty="0">
              <a:solidFill>
                <a:schemeClr val="bg1"/>
              </a:solidFill>
            </a:endParaRPr>
          </a:p>
        </p:txBody>
      </p:sp>
    </p:spTree>
    <p:extLst>
      <p:ext uri="{BB962C8B-B14F-4D97-AF65-F5344CB8AC3E}">
        <p14:creationId xmlns:p14="http://schemas.microsoft.com/office/powerpoint/2010/main" val="288652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Vanity URLs</a:t>
            </a:r>
            <a:endParaRPr lang="en-US" dirty="0"/>
          </a:p>
        </p:txBody>
      </p:sp>
    </p:spTree>
    <p:extLst>
      <p:ext uri="{BB962C8B-B14F-4D97-AF65-F5344CB8AC3E}">
        <p14:creationId xmlns:p14="http://schemas.microsoft.com/office/powerpoint/2010/main" val="34868659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Creating links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83820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links</a:t>
            </a:r>
            <a:endParaRPr lang="en-US" dirty="0"/>
          </a:p>
        </p:txBody>
      </p:sp>
      <p:sp>
        <p:nvSpPr>
          <p:cNvPr id="3" name="Content Placeholder 2"/>
          <p:cNvSpPr>
            <a:spLocks noGrp="1"/>
          </p:cNvSpPr>
          <p:nvPr>
            <p:ph sz="quarter" idx="10"/>
          </p:nvPr>
        </p:nvSpPr>
        <p:spPr/>
        <p:txBody>
          <a:bodyPr/>
          <a:lstStyle/>
          <a:p>
            <a:r>
              <a:rPr lang="en-US" dirty="0" smtClean="0"/>
              <a:t>To create a link you need the URL</a:t>
            </a:r>
          </a:p>
          <a:p>
            <a:r>
              <a:rPr lang="en-US" dirty="0" smtClean="0"/>
              <a:t>Problem: The URL might change!</a:t>
            </a:r>
          </a:p>
          <a:p>
            <a:r>
              <a:rPr lang="en-US" dirty="0" smtClean="0"/>
              <a:t>Solution: Ask Flask for the URL</a:t>
            </a:r>
          </a:p>
          <a:p>
            <a:pPr lvl="1"/>
            <a:r>
              <a:rPr lang="en-US" dirty="0" smtClean="0"/>
              <a:t>"Don't hard code anything you can look up."</a:t>
            </a:r>
          </a:p>
        </p:txBody>
      </p:sp>
    </p:spTree>
    <p:extLst>
      <p:ext uri="{BB962C8B-B14F-4D97-AF65-F5344CB8AC3E}">
        <p14:creationId xmlns:p14="http://schemas.microsoft.com/office/powerpoint/2010/main" val="63497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links</a:t>
            </a:r>
            <a:endParaRPr lang="en-US" dirty="0"/>
          </a:p>
        </p:txBody>
      </p:sp>
    </p:spTree>
    <p:extLst>
      <p:ext uri="{BB962C8B-B14F-4D97-AF65-F5344CB8AC3E}">
        <p14:creationId xmlns:p14="http://schemas.microsoft.com/office/powerpoint/2010/main" val="33059551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did we learn?</a:t>
            </a:r>
            <a:endParaRPr lang="en-US" dirty="0"/>
          </a:p>
        </p:txBody>
      </p:sp>
      <p:sp>
        <p:nvSpPr>
          <p:cNvPr id="4" name="Content Placeholder 3"/>
          <p:cNvSpPr>
            <a:spLocks noGrp="1"/>
          </p:cNvSpPr>
          <p:nvPr>
            <p:ph sz="quarter" idx="10"/>
          </p:nvPr>
        </p:nvSpPr>
        <p:spPr/>
        <p:txBody>
          <a:bodyPr/>
          <a:lstStyle/>
          <a:p>
            <a:r>
              <a:rPr lang="en-US" dirty="0" smtClean="0"/>
              <a:t>The difference between get and post</a:t>
            </a:r>
          </a:p>
          <a:p>
            <a:r>
              <a:rPr lang="en-US" dirty="0" smtClean="0"/>
              <a:t>How to create custom URLs</a:t>
            </a:r>
          </a:p>
          <a:p>
            <a:r>
              <a:rPr lang="en-US" dirty="0" smtClean="0"/>
              <a:t>How to send information to the user</a:t>
            </a:r>
            <a:endParaRPr lang="en-US" dirty="0"/>
          </a:p>
        </p:txBody>
      </p:sp>
    </p:spTree>
    <p:extLst>
      <p:ext uri="{BB962C8B-B14F-4D97-AF65-F5344CB8AC3E}">
        <p14:creationId xmlns:p14="http://schemas.microsoft.com/office/powerpoint/2010/main" val="2865597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do with this?</a:t>
            </a:r>
            <a:endParaRPr lang="en-US" dirty="0"/>
          </a:p>
        </p:txBody>
      </p:sp>
      <p:sp>
        <p:nvSpPr>
          <p:cNvPr id="3" name="Content Placeholder 2"/>
          <p:cNvSpPr>
            <a:spLocks noGrp="1"/>
          </p:cNvSpPr>
          <p:nvPr>
            <p:ph sz="quarter" idx="10"/>
          </p:nvPr>
        </p:nvSpPr>
        <p:spPr/>
        <p:txBody>
          <a:bodyPr/>
          <a:lstStyle/>
          <a:p>
            <a:r>
              <a:rPr lang="en-US" dirty="0" smtClean="0"/>
              <a:t>Determine how best to share information with the world</a:t>
            </a:r>
          </a:p>
          <a:p>
            <a:r>
              <a:rPr lang="en-US" dirty="0" smtClean="0"/>
              <a:t>Create custom URLs</a:t>
            </a:r>
          </a:p>
          <a:p>
            <a:r>
              <a:rPr lang="en-US" dirty="0" smtClean="0"/>
              <a:t>Begin building </a:t>
            </a:r>
            <a:r>
              <a:rPr lang="en-US" smtClean="0"/>
              <a:t>web applications</a:t>
            </a:r>
            <a:endParaRPr lang="en-US"/>
          </a:p>
        </p:txBody>
      </p:sp>
    </p:spTree>
    <p:extLst>
      <p:ext uri="{BB962C8B-B14F-4D97-AF65-F5344CB8AC3E}">
        <p14:creationId xmlns:p14="http://schemas.microsoft.com/office/powerpoint/2010/main" val="501338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Talking to servers</a:t>
            </a:r>
          </a:p>
          <a:p>
            <a:r>
              <a:rPr lang="en-GB" dirty="0" smtClean="0"/>
              <a:t>Routing concepts</a:t>
            </a:r>
          </a:p>
          <a:p>
            <a:r>
              <a:rPr lang="en-GB" dirty="0" smtClean="0"/>
              <a:t>Adding functionality</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Talking to servers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20607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Talking to servers</a:t>
            </a:r>
            <a:endParaRPr lang="en-US" dirty="0"/>
          </a:p>
        </p:txBody>
      </p:sp>
      <p:sp>
        <p:nvSpPr>
          <p:cNvPr id="3" name="Content Placeholder 2"/>
          <p:cNvSpPr>
            <a:spLocks noGrp="1"/>
          </p:cNvSpPr>
          <p:nvPr>
            <p:ph sz="quarter" idx="10"/>
          </p:nvPr>
        </p:nvSpPr>
        <p:spPr/>
        <p:txBody>
          <a:bodyPr/>
          <a:lstStyle/>
          <a:p>
            <a:r>
              <a:rPr lang="en-US" dirty="0" smtClean="0"/>
              <a:t>Requests and responses</a:t>
            </a:r>
          </a:p>
          <a:p>
            <a:r>
              <a:rPr lang="en-US" dirty="0" smtClean="0"/>
              <a:t>Request contents</a:t>
            </a:r>
          </a:p>
          <a:p>
            <a:r>
              <a:rPr lang="en-US" dirty="0" smtClean="0"/>
              <a:t>Response contents</a:t>
            </a:r>
          </a:p>
          <a:p>
            <a:r>
              <a:rPr lang="en-US" dirty="0" smtClean="0"/>
              <a:t>Making requests</a:t>
            </a:r>
          </a:p>
        </p:txBody>
      </p:sp>
    </p:spTree>
    <p:extLst>
      <p:ext uri="{BB962C8B-B14F-4D97-AF65-F5344CB8AC3E}">
        <p14:creationId xmlns:p14="http://schemas.microsoft.com/office/powerpoint/2010/main" val="934115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81886" y="3013905"/>
            <a:ext cx="11228229" cy="710063"/>
          </a:xfrm>
        </p:spPr>
        <p:txBody>
          <a:bodyPr>
            <a:noAutofit/>
          </a:bodyPr>
          <a:lstStyle/>
          <a:p>
            <a:r>
              <a:rPr lang="en-US" sz="9600" dirty="0" smtClean="0">
                <a:solidFill>
                  <a:schemeClr val="bg1"/>
                </a:solidFill>
              </a:rPr>
              <a:t>Terminology warning!</a:t>
            </a:r>
            <a:endParaRPr lang="en-US" sz="9600" dirty="0">
              <a:solidFill>
                <a:schemeClr val="bg1"/>
              </a:solidFill>
            </a:endParaRPr>
          </a:p>
        </p:txBody>
      </p:sp>
    </p:spTree>
    <p:extLst>
      <p:ext uri="{BB962C8B-B14F-4D97-AF65-F5344CB8AC3E}">
        <p14:creationId xmlns:p14="http://schemas.microsoft.com/office/powerpoint/2010/main" val="239857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Requests and responses</a:t>
            </a:r>
            <a:endParaRPr lang="en-US" dirty="0"/>
          </a:p>
        </p:txBody>
      </p:sp>
      <p:sp>
        <p:nvSpPr>
          <p:cNvPr id="3" name="Content Placeholder 2"/>
          <p:cNvSpPr>
            <a:spLocks noGrp="1"/>
          </p:cNvSpPr>
          <p:nvPr>
            <p:ph sz="quarter" idx="10"/>
          </p:nvPr>
        </p:nvSpPr>
        <p:spPr/>
        <p:txBody>
          <a:bodyPr/>
          <a:lstStyle/>
          <a:p>
            <a:r>
              <a:rPr lang="en-US" dirty="0" smtClean="0"/>
              <a:t>Request</a:t>
            </a:r>
          </a:p>
          <a:p>
            <a:pPr lvl="1"/>
            <a:r>
              <a:rPr lang="en-US" dirty="0" smtClean="0"/>
              <a:t>Information the user sent to the server</a:t>
            </a:r>
          </a:p>
          <a:p>
            <a:r>
              <a:rPr lang="en-US" dirty="0" smtClean="0"/>
              <a:t>Response</a:t>
            </a:r>
          </a:p>
          <a:p>
            <a:pPr lvl="1"/>
            <a:r>
              <a:rPr lang="en-US" dirty="0" smtClean="0"/>
              <a:t>Information the server sends to the user</a:t>
            </a:r>
          </a:p>
        </p:txBody>
      </p:sp>
    </p:spTree>
    <p:extLst>
      <p:ext uri="{BB962C8B-B14F-4D97-AF65-F5344CB8AC3E}">
        <p14:creationId xmlns:p14="http://schemas.microsoft.com/office/powerpoint/2010/main" val="1538836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99348" y="4675695"/>
            <a:ext cx="2404598" cy="1819373"/>
          </a:xfrm>
          <a:prstGeom prst="rect">
            <a:avLst/>
          </a:prstGeom>
        </p:spPr>
      </p:pic>
      <p:sp>
        <p:nvSpPr>
          <p:cNvPr id="2" name="Title 1"/>
          <p:cNvSpPr>
            <a:spLocks noGrp="1"/>
          </p:cNvSpPr>
          <p:nvPr>
            <p:ph type="title"/>
          </p:nvPr>
        </p:nvSpPr>
        <p:spPr/>
        <p:txBody>
          <a:bodyPr/>
          <a:lstStyle/>
          <a:p>
            <a:r>
              <a:rPr lang="en-US" dirty="0" smtClean="0"/>
              <a:t>Making a request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79514" y="2553610"/>
            <a:ext cx="2618210" cy="220457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1434" y="2141618"/>
            <a:ext cx="3028557" cy="3028557"/>
          </a:xfrm>
          <a:prstGeom prst="rect">
            <a:avLst/>
          </a:prstGeom>
        </p:spPr>
      </p:pic>
      <p:sp>
        <p:nvSpPr>
          <p:cNvPr id="6" name="Right Arrow 5"/>
          <p:cNvSpPr/>
          <p:nvPr/>
        </p:nvSpPr>
        <p:spPr>
          <a:xfrm>
            <a:off x="2997724" y="2778489"/>
            <a:ext cx="5144481" cy="98739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www.adventure-works.com/SleepingKoala</a:t>
            </a:r>
            <a:endParaRPr lang="en-US" dirty="0"/>
          </a:p>
        </p:txBody>
      </p:sp>
      <p:sp>
        <p:nvSpPr>
          <p:cNvPr id="7" name="Cloud Callout 6"/>
          <p:cNvSpPr/>
          <p:nvPr/>
        </p:nvSpPr>
        <p:spPr>
          <a:xfrm>
            <a:off x="1291472" y="1470581"/>
            <a:ext cx="3393650" cy="1083029"/>
          </a:xfrm>
          <a:prstGeom prst="cloudCallou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I'd like to download a picture of a koala</a:t>
            </a:r>
            <a:endParaRPr lang="en-US" dirty="0"/>
          </a:p>
        </p:txBody>
      </p:sp>
      <p:sp>
        <p:nvSpPr>
          <p:cNvPr id="9" name="Left Arrow 8"/>
          <p:cNvSpPr/>
          <p:nvPr/>
        </p:nvSpPr>
        <p:spPr>
          <a:xfrm>
            <a:off x="2997724" y="3655895"/>
            <a:ext cx="5144481" cy="641023"/>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"Here's the picture!"</a:t>
            </a:r>
            <a:endParaRPr lang="en-US" dirty="0"/>
          </a:p>
        </p:txBody>
      </p:sp>
    </p:spTree>
    <p:extLst>
      <p:ext uri="{BB962C8B-B14F-4D97-AF65-F5344CB8AC3E}">
        <p14:creationId xmlns:p14="http://schemas.microsoft.com/office/powerpoint/2010/main" val="120357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42" presetClass="path" presetSubtype="0" accel="50000" decel="50000" fill="hold" nodeType="withEffect">
                                  <p:stCondLst>
                                    <p:cond delay="0"/>
                                  </p:stCondLst>
                                  <p:childTnLst>
                                    <p:animMotion origin="layout" path="M -4.375E-6 -1.85185E-6 L -0.71927 0.00741 " pathEditMode="relative" rAng="0" ptsTypes="AA">
                                      <p:cBhvr>
                                        <p:cTn id="9" dur="2000" fill="hold"/>
                                        <p:tgtEl>
                                          <p:spTgt spid="8"/>
                                        </p:tgtEl>
                                        <p:attrNameLst>
                                          <p:attrName>ppt_x</p:attrName>
                                          <p:attrName>ppt_y</p:attrName>
                                        </p:attrNameLst>
                                      </p:cBhvr>
                                      <p:rCtr x="-35964" y="3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contents</a:t>
            </a:r>
            <a:endParaRPr lang="en-US" dirty="0"/>
          </a:p>
        </p:txBody>
      </p:sp>
      <p:sp>
        <p:nvSpPr>
          <p:cNvPr id="3" name="Content Placeholder 2"/>
          <p:cNvSpPr>
            <a:spLocks noGrp="1"/>
          </p:cNvSpPr>
          <p:nvPr>
            <p:ph sz="quarter" idx="10"/>
          </p:nvPr>
        </p:nvSpPr>
        <p:spPr/>
        <p:txBody>
          <a:bodyPr/>
          <a:lstStyle/>
          <a:p>
            <a:r>
              <a:rPr lang="en-US" dirty="0" smtClean="0"/>
              <a:t>URL</a:t>
            </a:r>
          </a:p>
          <a:p>
            <a:pPr lvl="1"/>
            <a:r>
              <a:rPr lang="en-US" dirty="0" smtClean="0"/>
              <a:t>Includes the query string</a:t>
            </a:r>
          </a:p>
          <a:p>
            <a:pPr lvl="2"/>
            <a:r>
              <a:rPr lang="en-US" dirty="0" smtClean="0"/>
              <a:t>www.example.com/products?id=42</a:t>
            </a:r>
          </a:p>
          <a:p>
            <a:pPr lvl="1"/>
            <a:r>
              <a:rPr lang="en-US" dirty="0" smtClean="0"/>
              <a:t>"</a:t>
            </a:r>
            <a:r>
              <a:rPr lang="en-US" dirty="0" err="1" smtClean="0"/>
              <a:t>Replayable</a:t>
            </a:r>
            <a:r>
              <a:rPr lang="en-US" dirty="0" smtClean="0"/>
              <a:t>"</a:t>
            </a:r>
          </a:p>
          <a:p>
            <a:pPr lvl="2"/>
            <a:r>
              <a:rPr lang="en-US" dirty="0" smtClean="0"/>
              <a:t>Anyone with the URL can access the page</a:t>
            </a:r>
          </a:p>
          <a:p>
            <a:r>
              <a:rPr lang="en-US" dirty="0" smtClean="0"/>
              <a:t>Header information</a:t>
            </a:r>
          </a:p>
          <a:p>
            <a:pPr lvl="1"/>
            <a:r>
              <a:rPr lang="en-US" dirty="0" smtClean="0"/>
              <a:t>Sent behind the scenes</a:t>
            </a:r>
          </a:p>
          <a:p>
            <a:pPr lvl="1"/>
            <a:r>
              <a:rPr lang="en-US" dirty="0" smtClean="0"/>
              <a:t>No size or type restriction</a:t>
            </a:r>
          </a:p>
          <a:p>
            <a:pPr lvl="2"/>
            <a:r>
              <a:rPr lang="en-US" dirty="0" smtClean="0"/>
              <a:t>Forms</a:t>
            </a:r>
          </a:p>
          <a:p>
            <a:pPr lvl="2"/>
            <a:r>
              <a:rPr lang="en-US" dirty="0" smtClean="0"/>
              <a:t>Files</a:t>
            </a:r>
            <a:endParaRPr lang="en-US" dirty="0"/>
          </a:p>
        </p:txBody>
      </p:sp>
    </p:spTree>
    <p:extLst>
      <p:ext uri="{BB962C8B-B14F-4D97-AF65-F5344CB8AC3E}">
        <p14:creationId xmlns:p14="http://schemas.microsoft.com/office/powerpoint/2010/main" val="3587781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230e9df3-be65-4c73-a93b-d1236ebd677e"/>
    <ds:schemaRef ds:uri="http://schemas.microsoft.com/office/2006/metadata/properties"/>
    <ds:schemaRef ds:uri="http://purl.org/dc/dcmitype/"/>
    <ds:schemaRef ds:uri="http://schemas.microsoft.com/office/infopath/2007/PartnerControls"/>
    <ds:schemaRef ds:uri="http://schemas.openxmlformats.org/package/2006/metadata/core-properties"/>
    <ds:schemaRef ds:uri="http://schemas.microsoft.com/office/2006/documentManagement/types"/>
    <ds:schemaRef ds:uri="http://purl.org/dc/elements/1.1/"/>
    <ds:schemaRef ds:uri="http://schemas.microsoft.com/sharepoint/v3"/>
    <ds:schemaRef ds:uri="http://www.w3.org/XML/1998/namespace"/>
    <ds:schemaRef ds:uri="27aa9422-7f1f-4c84-9cdf-302b1a67e513"/>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3458</TotalTime>
  <Words>415</Words>
  <Application>Microsoft Office PowerPoint</Application>
  <PresentationFormat>Widescreen</PresentationFormat>
  <Paragraphs>101</Paragraphs>
  <Slides>26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Segoe</vt:lpstr>
      <vt:lpstr>Segoe UI</vt:lpstr>
      <vt:lpstr>Segoe UI Light</vt:lpstr>
      <vt:lpstr>1_Office Theme</vt:lpstr>
      <vt:lpstr>PowerPoint Presentation</vt:lpstr>
      <vt:lpstr>Now that we know what a web application is...</vt:lpstr>
      <vt:lpstr>Module Overview</vt:lpstr>
      <vt:lpstr>PowerPoint Presentation</vt:lpstr>
      <vt:lpstr>Talking to servers</vt:lpstr>
      <vt:lpstr>Terminology warning!</vt:lpstr>
      <vt:lpstr>Requests and responses</vt:lpstr>
      <vt:lpstr>Making a request</vt:lpstr>
      <vt:lpstr>Request contents</vt:lpstr>
      <vt:lpstr>Making requests</vt:lpstr>
      <vt:lpstr>POST in action</vt:lpstr>
      <vt:lpstr>Response contents</vt:lpstr>
      <vt:lpstr>PowerPoint Presentation</vt:lpstr>
      <vt:lpstr>Routing concepts</vt:lpstr>
      <vt:lpstr>What is routing?</vt:lpstr>
      <vt:lpstr>Most modern applications shy away from calling specific pages</vt:lpstr>
      <vt:lpstr>What is routing?</vt:lpstr>
      <vt:lpstr>Routing 101</vt:lpstr>
      <vt:lpstr>Vanity URLs</vt:lpstr>
      <vt:lpstr>Vanity URLs</vt:lpstr>
      <vt:lpstr>PowerPoint Presentation</vt:lpstr>
      <vt:lpstr>Creating links</vt:lpstr>
      <vt:lpstr>Adding links</vt:lpstr>
      <vt:lpstr>What did we learn?</vt:lpstr>
      <vt:lpstr>What can we do with this?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67</cp:revision>
  <dcterms:created xsi:type="dcterms:W3CDTF">2013-02-15T23:12:42Z</dcterms:created>
  <dcterms:modified xsi:type="dcterms:W3CDTF">2014-12-15T21:27:32Z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