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77" r:id="rId5"/>
    <p:sldId id="303" r:id="rId6"/>
    <p:sldId id="278" r:id="rId7"/>
    <p:sldId id="280" r:id="rId8"/>
    <p:sldId id="279" r:id="rId9"/>
    <p:sldId id="281" r:id="rId10"/>
    <p:sldId id="284" r:id="rId11"/>
    <p:sldId id="285" r:id="rId12"/>
    <p:sldId id="282" r:id="rId13"/>
    <p:sldId id="283"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9" r:id="rId27"/>
    <p:sldId id="298" r:id="rId28"/>
    <p:sldId id="300" r:id="rId29"/>
    <p:sldId id="301" r:id="rId30"/>
    <p:sldId id="302" r:id="rId31"/>
    <p:sldId id="304" r:id="rId32"/>
    <p:sldId id="305"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92" d="100"/>
          <a:sy n="92" d="100"/>
        </p:scale>
        <p:origin x="41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Creating a web interface</a:t>
            </a:r>
            <a:endParaRPr lang="en-US" dirty="0"/>
          </a:p>
        </p:txBody>
      </p:sp>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HTML page</a:t>
            </a:r>
            <a:endParaRPr lang="en-US" dirty="0"/>
          </a:p>
        </p:txBody>
      </p:sp>
      <p:sp>
        <p:nvSpPr>
          <p:cNvPr id="5" name="Rounded Rectangle 4"/>
          <p:cNvSpPr/>
          <p:nvPr/>
        </p:nvSpPr>
        <p:spPr>
          <a:xfrm>
            <a:off x="304800" y="914400"/>
            <a:ext cx="11310551" cy="5865341"/>
          </a:xfrm>
          <a:prstGeom prst="roundRect">
            <a:avLst>
              <a:gd name="adj" fmla="val 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Consolas" panose="020B0609020204030204" pitchFamily="49" charset="0"/>
                <a:cs typeface="Consolas" panose="020B0609020204030204" pitchFamily="49" charset="0"/>
              </a:rPr>
              <a:t>&lt;html&gt;</a:t>
            </a: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6" name="Rounded Rectangle 5"/>
          <p:cNvSpPr/>
          <p:nvPr/>
        </p:nvSpPr>
        <p:spPr>
          <a:xfrm>
            <a:off x="943232" y="1747229"/>
            <a:ext cx="10013092" cy="1836232"/>
          </a:xfrm>
          <a:prstGeom prst="roundRect">
            <a:avLst>
              <a:gd name="adj" fmla="val 41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&lt;html&gt;</a:t>
            </a:r>
          </a:p>
          <a:p>
            <a:r>
              <a:rPr lang="en-US" sz="4000" dirty="0" smtClean="0">
                <a:latin typeface="Consolas" panose="020B0609020204030204" pitchFamily="49" charset="0"/>
                <a:cs typeface="Consolas" panose="020B0609020204030204" pitchFamily="49" charset="0"/>
              </a:rPr>
              <a:t>  &lt;title&gt;Hello, Python!&lt;/title&gt;</a:t>
            </a: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7" name="Rounded Rectangle 6"/>
          <p:cNvSpPr/>
          <p:nvPr/>
        </p:nvSpPr>
        <p:spPr>
          <a:xfrm>
            <a:off x="943232" y="3861618"/>
            <a:ext cx="10013092" cy="1836232"/>
          </a:xfrm>
          <a:prstGeom prst="roundRect">
            <a:avLst>
              <a:gd name="adj" fmla="val 41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&lt;body&gt;</a:t>
            </a:r>
          </a:p>
          <a:p>
            <a:r>
              <a:rPr lang="en-US" sz="4000" dirty="0" smtClean="0">
                <a:latin typeface="Consolas" panose="020B0609020204030204" pitchFamily="49" charset="0"/>
                <a:cs typeface="Consolas" panose="020B0609020204030204" pitchFamily="49" charset="0"/>
              </a:rPr>
              <a:t>  </a:t>
            </a:r>
            <a:r>
              <a:rPr lang="en-US" sz="4000" dirty="0" smtClean="0">
                <a:latin typeface="Consolas" panose="020B0609020204030204" pitchFamily="49" charset="0"/>
                <a:cs typeface="Consolas" panose="020B0609020204030204" pitchFamily="49" charset="0"/>
              </a:rPr>
              <a:t>&lt;div&gt;Hello, HTML!&lt;/div&gt;</a:t>
            </a:r>
            <a:endParaRPr lang="en-US" sz="4000" dirty="0" smtClean="0">
              <a:latin typeface="Consolas" panose="020B0609020204030204" pitchFamily="49" charset="0"/>
              <a:cs typeface="Consolas" panose="020B0609020204030204" pitchFamily="49" charset="0"/>
            </a:endParaRPr>
          </a:p>
          <a:p>
            <a:r>
              <a:rPr lang="en-US" sz="4000" dirty="0" smtClean="0">
                <a:latin typeface="Consolas" panose="020B0609020204030204" pitchFamily="49" charset="0"/>
                <a:cs typeface="Consolas" panose="020B0609020204030204" pitchFamily="49" charset="0"/>
              </a:rPr>
              <a:t>&lt;/body&gt;</a:t>
            </a:r>
            <a:endParaRPr lang="en-US" sz="4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4745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sz="quarter" idx="10"/>
          </p:nvPr>
        </p:nvSpPr>
        <p:spPr/>
        <p:txBody>
          <a:bodyPr/>
          <a:lstStyle/>
          <a:p>
            <a:r>
              <a:rPr lang="en-US" dirty="0" smtClean="0"/>
              <a:t>Used to add additional context to elements</a:t>
            </a:r>
          </a:p>
          <a:p>
            <a:r>
              <a:rPr lang="en-US" dirty="0" smtClean="0"/>
              <a:t>Always placed in the opening tag</a:t>
            </a:r>
          </a:p>
          <a:p>
            <a:r>
              <a:rPr lang="en-US" dirty="0" smtClean="0"/>
              <a:t>Typically key/value pairs</a:t>
            </a:r>
          </a:p>
          <a:p>
            <a:pPr lvl="1"/>
            <a:r>
              <a:rPr lang="en-US" dirty="0" smtClean="0"/>
              <a:t>Single or double quotes</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&lt;input type='text' /&gt;</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&lt;a </a:t>
            </a:r>
            <a:r>
              <a:rPr lang="en-US" sz="2800" dirty="0" err="1" smtClean="0">
                <a:latin typeface="Consolas" panose="020B0609020204030204" pitchFamily="49" charset="0"/>
                <a:cs typeface="Consolas" panose="020B0609020204030204" pitchFamily="49" charset="0"/>
              </a:rPr>
              <a:t>href</a:t>
            </a:r>
            <a:r>
              <a:rPr lang="en-US" sz="2800" dirty="0" smtClean="0">
                <a:latin typeface="Consolas" panose="020B0609020204030204" pitchFamily="49" charset="0"/>
                <a:cs typeface="Consolas" panose="020B0609020204030204" pitchFamily="49" charset="0"/>
              </a:rPr>
              <a:t>='http://www.microsoft.com'&gt;Microsoft&lt;/a&gt;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12863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HTML Basics</a:t>
            </a:r>
            <a:endParaRPr lang="en-US" dirty="0"/>
          </a:p>
        </p:txBody>
      </p:sp>
    </p:spTree>
    <p:extLst>
      <p:ext uri="{BB962C8B-B14F-4D97-AF65-F5344CB8AC3E}">
        <p14:creationId xmlns:p14="http://schemas.microsoft.com/office/powerpoint/2010/main" val="2369024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resources</a:t>
            </a:r>
            <a:endParaRPr lang="en-US" dirty="0"/>
          </a:p>
        </p:txBody>
      </p:sp>
      <p:sp>
        <p:nvSpPr>
          <p:cNvPr id="4" name="Content Placeholder 3"/>
          <p:cNvSpPr>
            <a:spLocks noGrp="1"/>
          </p:cNvSpPr>
          <p:nvPr>
            <p:ph sz="quarter" idx="10"/>
          </p:nvPr>
        </p:nvSpPr>
        <p:spPr/>
        <p:txBody>
          <a:bodyPr/>
          <a:lstStyle/>
          <a:p>
            <a:r>
              <a:rPr lang="en-US" dirty="0" smtClean="0"/>
              <a:t>Microsoft Virtual Academy</a:t>
            </a:r>
          </a:p>
          <a:p>
            <a:pPr lvl="1"/>
            <a:r>
              <a:rPr lang="en-US" dirty="0" smtClean="0"/>
              <a:t>HTML5 </a:t>
            </a:r>
            <a:r>
              <a:rPr lang="en-US" dirty="0"/>
              <a:t>&amp; CSS3 Fundamentals: Development for Absolute Beginners</a:t>
            </a:r>
          </a:p>
          <a:p>
            <a:r>
              <a:rPr lang="en-US" dirty="0" smtClean="0"/>
              <a:t>Microsoft Official Courseware</a:t>
            </a:r>
          </a:p>
          <a:p>
            <a:pPr lvl="1"/>
            <a:r>
              <a:rPr lang="en-US" dirty="0"/>
              <a:t>20480: Programming in HTML5 with JavaScript and </a:t>
            </a:r>
            <a:r>
              <a:rPr lang="en-US" dirty="0" smtClean="0"/>
              <a:t>CSS3</a:t>
            </a:r>
          </a:p>
          <a:p>
            <a:r>
              <a:rPr lang="en-US" dirty="0" smtClean="0"/>
              <a:t>Microsoft Press</a:t>
            </a:r>
          </a:p>
          <a:p>
            <a:pPr lvl="1"/>
            <a:r>
              <a:rPr lang="en-US" dirty="0"/>
              <a:t>HTML5 Step by </a:t>
            </a:r>
            <a:r>
              <a:rPr lang="en-US" dirty="0" smtClean="0"/>
              <a:t>Step</a:t>
            </a:r>
          </a:p>
          <a:p>
            <a:pPr lvl="1"/>
            <a:r>
              <a:rPr lang="en-US" dirty="0"/>
              <a:t>Training Guide: Programming in HTML5 with JavaScript and CSS3</a:t>
            </a:r>
          </a:p>
        </p:txBody>
      </p:sp>
    </p:spTree>
    <p:extLst>
      <p:ext uri="{BB962C8B-B14F-4D97-AF65-F5344CB8AC3E}">
        <p14:creationId xmlns:p14="http://schemas.microsoft.com/office/powerpoint/2010/main" val="1602097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Forms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89316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Forms</a:t>
            </a:r>
            <a:endParaRPr lang="en-US" dirty="0"/>
          </a:p>
        </p:txBody>
      </p:sp>
      <p:sp>
        <p:nvSpPr>
          <p:cNvPr id="5" name="Content Placeholder 4"/>
          <p:cNvSpPr>
            <a:spLocks noGrp="1"/>
          </p:cNvSpPr>
          <p:nvPr>
            <p:ph sz="quarter" idx="10"/>
          </p:nvPr>
        </p:nvSpPr>
        <p:spPr/>
        <p:txBody>
          <a:bodyPr/>
          <a:lstStyle/>
          <a:p>
            <a:r>
              <a:rPr lang="en-US" dirty="0" smtClean="0"/>
              <a:t>Collecting information from the user</a:t>
            </a:r>
          </a:p>
          <a:p>
            <a:r>
              <a:rPr lang="en-US" dirty="0" smtClean="0"/>
              <a:t>Sending information to the server</a:t>
            </a:r>
          </a:p>
          <a:p>
            <a:r>
              <a:rPr lang="en-US" dirty="0" smtClean="0"/>
              <a:t>Reading information on the server</a:t>
            </a:r>
            <a:endParaRPr lang="en-US" dirty="0"/>
          </a:p>
        </p:txBody>
      </p:sp>
    </p:spTree>
    <p:extLst>
      <p:ext uri="{BB962C8B-B14F-4D97-AF65-F5344CB8AC3E}">
        <p14:creationId xmlns:p14="http://schemas.microsoft.com/office/powerpoint/2010/main" val="4238525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information from the user</a:t>
            </a:r>
            <a:endParaRPr lang="en-US" dirty="0"/>
          </a:p>
        </p:txBody>
      </p:sp>
      <p:sp>
        <p:nvSpPr>
          <p:cNvPr id="3" name="Content Placeholder 2"/>
          <p:cNvSpPr>
            <a:spLocks noGrp="1"/>
          </p:cNvSpPr>
          <p:nvPr>
            <p:ph sz="quarter" idx="10"/>
          </p:nvPr>
        </p:nvSpPr>
        <p:spPr/>
        <p:txBody>
          <a:bodyPr/>
          <a:lstStyle/>
          <a:p>
            <a:r>
              <a:rPr lang="en-US" dirty="0" smtClean="0"/>
              <a:t>Input controls</a:t>
            </a:r>
          </a:p>
          <a:p>
            <a:endParaRPr lang="en-US" dirty="0"/>
          </a:p>
          <a:p>
            <a:endParaRPr lang="en-US" dirty="0" smtClean="0"/>
          </a:p>
          <a:p>
            <a:r>
              <a:rPr lang="en-US" dirty="0" smtClean="0"/>
              <a:t>Options</a:t>
            </a:r>
          </a:p>
          <a:p>
            <a:pPr lvl="1"/>
            <a:r>
              <a:rPr lang="en-US" dirty="0" smtClean="0"/>
              <a:t>text</a:t>
            </a:r>
          </a:p>
          <a:p>
            <a:pPr lvl="1"/>
            <a:r>
              <a:rPr lang="en-US" dirty="0" smtClean="0"/>
              <a:t>password</a:t>
            </a:r>
          </a:p>
          <a:p>
            <a:pPr lvl="1"/>
            <a:r>
              <a:rPr lang="en-US" dirty="0"/>
              <a:t>e</a:t>
            </a:r>
            <a:r>
              <a:rPr lang="en-US" dirty="0" smtClean="0"/>
              <a:t>mail</a:t>
            </a:r>
            <a:endParaRPr lang="en-US" dirty="0"/>
          </a:p>
        </p:txBody>
      </p:sp>
      <p:sp>
        <p:nvSpPr>
          <p:cNvPr id="4" name="Rounded Rectangle 3"/>
          <p:cNvSpPr/>
          <p:nvPr/>
        </p:nvSpPr>
        <p:spPr>
          <a:xfrm>
            <a:off x="1371601" y="2315496"/>
            <a:ext cx="7116096" cy="7669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&lt;input type='&lt;type&gt;' name='&lt;name&gt;' /&gt;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1396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information to the server</a:t>
            </a:r>
            <a:endParaRPr lang="en-US" dirty="0"/>
          </a:p>
        </p:txBody>
      </p:sp>
      <p:sp>
        <p:nvSpPr>
          <p:cNvPr id="3" name="Content Placeholder 2"/>
          <p:cNvSpPr>
            <a:spLocks noGrp="1"/>
          </p:cNvSpPr>
          <p:nvPr>
            <p:ph sz="quarter" idx="10"/>
          </p:nvPr>
        </p:nvSpPr>
        <p:spPr/>
        <p:txBody>
          <a:bodyPr/>
          <a:lstStyle/>
          <a:p>
            <a:r>
              <a:rPr lang="en-US" dirty="0" smtClean="0"/>
              <a:t>Form element controls where and how the information is sent</a:t>
            </a:r>
          </a:p>
          <a:p>
            <a:r>
              <a:rPr lang="en-US" dirty="0" smtClean="0"/>
              <a:t>Where is controlled by </a:t>
            </a:r>
            <a:r>
              <a:rPr lang="en-US" b="1" dirty="0" smtClean="0"/>
              <a:t>action</a:t>
            </a:r>
            <a:r>
              <a:rPr lang="en-US" dirty="0" smtClean="0"/>
              <a:t> parameter</a:t>
            </a:r>
          </a:p>
          <a:p>
            <a:pPr lvl="1"/>
            <a:r>
              <a:rPr lang="en-US" dirty="0" smtClean="0"/>
              <a:t>Defaults back to the same "page"</a:t>
            </a:r>
          </a:p>
          <a:p>
            <a:r>
              <a:rPr lang="en-US" dirty="0" smtClean="0"/>
              <a:t>How is controlled by </a:t>
            </a:r>
            <a:r>
              <a:rPr lang="en-US" b="1" dirty="0" smtClean="0"/>
              <a:t>method</a:t>
            </a:r>
            <a:r>
              <a:rPr lang="en-US" dirty="0" smtClean="0"/>
              <a:t> parameter</a:t>
            </a:r>
          </a:p>
          <a:p>
            <a:pPr lvl="1"/>
            <a:r>
              <a:rPr lang="en-US" dirty="0" smtClean="0"/>
              <a:t>get puts form data in the URL</a:t>
            </a:r>
          </a:p>
          <a:p>
            <a:pPr lvl="2"/>
            <a:r>
              <a:rPr lang="en-US" dirty="0" smtClean="0"/>
              <a:t>Visible and </a:t>
            </a:r>
            <a:r>
              <a:rPr lang="en-US" dirty="0" err="1" smtClean="0"/>
              <a:t>replayable</a:t>
            </a:r>
            <a:endParaRPr lang="en-US" dirty="0" smtClean="0"/>
          </a:p>
          <a:p>
            <a:pPr lvl="1"/>
            <a:r>
              <a:rPr lang="en-US" dirty="0" smtClean="0"/>
              <a:t>post puts form data in the header</a:t>
            </a:r>
          </a:p>
          <a:p>
            <a:pPr lvl="2"/>
            <a:r>
              <a:rPr lang="en-US" dirty="0" smtClean="0"/>
              <a:t>Hidden behind the scenes</a:t>
            </a:r>
            <a:endParaRPr lang="en-US" dirty="0"/>
          </a:p>
        </p:txBody>
      </p:sp>
      <p:sp>
        <p:nvSpPr>
          <p:cNvPr id="4" name="Rounded Rectangle 3"/>
          <p:cNvSpPr/>
          <p:nvPr/>
        </p:nvSpPr>
        <p:spPr>
          <a:xfrm>
            <a:off x="7020232" y="5117690"/>
            <a:ext cx="4948084" cy="14600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&lt;form method='post'&gt;</a:t>
            </a:r>
          </a:p>
          <a:p>
            <a:r>
              <a:rPr lang="en-US" sz="2400" dirty="0" smtClean="0">
                <a:latin typeface="Consolas" panose="020B0609020204030204" pitchFamily="49" charset="0"/>
                <a:cs typeface="Consolas" panose="020B0609020204030204" pitchFamily="49" charset="0"/>
              </a:rPr>
              <a:t>    ... Input controls ...</a:t>
            </a:r>
          </a:p>
          <a:p>
            <a:r>
              <a:rPr lang="en-US" sz="2400" dirty="0" smtClean="0">
                <a:latin typeface="Consolas" panose="020B0609020204030204" pitchFamily="49" charset="0"/>
                <a:cs typeface="Consolas" panose="020B0609020204030204" pitchFamily="49" charset="0"/>
              </a:rPr>
              <a:t>&lt;/form&gt;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97828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information on the server</a:t>
            </a:r>
            <a:endParaRPr lang="en-US" dirty="0"/>
          </a:p>
        </p:txBody>
      </p:sp>
      <p:sp>
        <p:nvSpPr>
          <p:cNvPr id="3" name="Content Placeholder 2"/>
          <p:cNvSpPr>
            <a:spLocks noGrp="1"/>
          </p:cNvSpPr>
          <p:nvPr>
            <p:ph sz="quarter" idx="10"/>
          </p:nvPr>
        </p:nvSpPr>
        <p:spPr/>
        <p:txBody>
          <a:bodyPr/>
          <a:lstStyle/>
          <a:p>
            <a:r>
              <a:rPr lang="en-US" dirty="0" smtClean="0"/>
              <a:t>Information is available in </a:t>
            </a:r>
            <a:r>
              <a:rPr lang="en-US" dirty="0" err="1" smtClean="0"/>
              <a:t>request.form</a:t>
            </a:r>
            <a:r>
              <a:rPr lang="en-US" dirty="0" smtClean="0"/>
              <a:t> collection</a:t>
            </a:r>
          </a:p>
          <a:p>
            <a:pPr lvl="1"/>
            <a:r>
              <a:rPr lang="en-US" dirty="0" smtClean="0"/>
              <a:t>Names match the names on the input controls</a:t>
            </a:r>
            <a:endParaRPr lang="en-US" dirty="0"/>
          </a:p>
        </p:txBody>
      </p:sp>
      <p:sp>
        <p:nvSpPr>
          <p:cNvPr id="4" name="Rounded Rectangle 3"/>
          <p:cNvSpPr/>
          <p:nvPr/>
        </p:nvSpPr>
        <p:spPr>
          <a:xfrm>
            <a:off x="508821" y="2514599"/>
            <a:ext cx="7116096" cy="76691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&lt;input type='text' name='answer' /&gt;</a:t>
            </a:r>
            <a:endParaRPr lang="en-US" sz="2400" dirty="0">
              <a:latin typeface="Consolas" panose="020B0609020204030204" pitchFamily="49" charset="0"/>
              <a:cs typeface="Consolas" panose="020B0609020204030204" pitchFamily="49" charset="0"/>
            </a:endParaRPr>
          </a:p>
        </p:txBody>
      </p:sp>
      <p:sp>
        <p:nvSpPr>
          <p:cNvPr id="5" name="Rounded Rectangle 4"/>
          <p:cNvSpPr/>
          <p:nvPr/>
        </p:nvSpPr>
        <p:spPr>
          <a:xfrm>
            <a:off x="4208208" y="4596606"/>
            <a:ext cx="7116096" cy="7669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name = </a:t>
            </a:r>
            <a:r>
              <a:rPr lang="en-US" sz="2400" dirty="0" err="1" smtClean="0">
                <a:latin typeface="Consolas" panose="020B0609020204030204" pitchFamily="49" charset="0"/>
                <a:cs typeface="Consolas" panose="020B0609020204030204" pitchFamily="49" charset="0"/>
              </a:rPr>
              <a:t>request.form</a:t>
            </a:r>
            <a:r>
              <a:rPr lang="en-US" sz="2400" dirty="0" smtClean="0">
                <a:latin typeface="Consolas" panose="020B0609020204030204" pitchFamily="49" charset="0"/>
                <a:cs typeface="Consolas" panose="020B0609020204030204" pitchFamily="49" charset="0"/>
              </a:rPr>
              <a:t>['answer']</a:t>
            </a:r>
            <a:endParaRPr lang="en-US" sz="2400" dirty="0">
              <a:latin typeface="Consolas" panose="020B0609020204030204" pitchFamily="49" charset="0"/>
              <a:cs typeface="Consolas" panose="020B0609020204030204" pitchFamily="49" charset="0"/>
            </a:endParaRPr>
          </a:p>
        </p:txBody>
      </p:sp>
      <p:cxnSp>
        <p:nvCxnSpPr>
          <p:cNvPr id="7" name="Elbow Connector 6"/>
          <p:cNvCxnSpPr>
            <a:stCxn id="4" idx="2"/>
            <a:endCxn id="5" idx="0"/>
          </p:cNvCxnSpPr>
          <p:nvPr/>
        </p:nvCxnSpPr>
        <p:spPr>
          <a:xfrm rot="16200000" flipH="1">
            <a:off x="5259017" y="2089366"/>
            <a:ext cx="1315091" cy="3699387"/>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0508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form</a:t>
            </a:r>
            <a:endParaRPr lang="en-US" dirty="0"/>
          </a:p>
        </p:txBody>
      </p:sp>
    </p:spTree>
    <p:extLst>
      <p:ext uri="{BB962C8B-B14F-4D97-AF65-F5344CB8AC3E}">
        <p14:creationId xmlns:p14="http://schemas.microsoft.com/office/powerpoint/2010/main" val="2983173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31132" y="1679176"/>
            <a:ext cx="8388404" cy="1063487"/>
          </a:xfrm>
        </p:spPr>
        <p:txBody>
          <a:bodyPr>
            <a:noAutofit/>
          </a:bodyPr>
          <a:lstStyle/>
          <a:p>
            <a:r>
              <a:rPr lang="en-US" dirty="0" smtClean="0">
                <a:solidFill>
                  <a:schemeClr val="bg1"/>
                </a:solidFill>
              </a:rPr>
              <a:t>We could build keep just sending text down to our users...</a:t>
            </a:r>
            <a:endParaRPr lang="en-US" dirty="0">
              <a:solidFill>
                <a:schemeClr val="bg1"/>
              </a:solidFill>
            </a:endParaRPr>
          </a:p>
        </p:txBody>
      </p:sp>
      <p:sp>
        <p:nvSpPr>
          <p:cNvPr id="5" name="Content Placeholder 4"/>
          <p:cNvSpPr>
            <a:spLocks noGrp="1"/>
          </p:cNvSpPr>
          <p:nvPr>
            <p:ph sz="quarter" idx="10"/>
          </p:nvPr>
        </p:nvSpPr>
        <p:spPr>
          <a:xfrm>
            <a:off x="4383344" y="4124051"/>
            <a:ext cx="7680837" cy="1775303"/>
          </a:xfrm>
        </p:spPr>
        <p:txBody>
          <a:bodyPr/>
          <a:lstStyle/>
          <a:p>
            <a:pPr marL="0" indent="0">
              <a:buNone/>
            </a:pPr>
            <a:r>
              <a:rPr lang="en-US" sz="4000" dirty="0" smtClean="0">
                <a:solidFill>
                  <a:schemeClr val="bg1"/>
                </a:solidFill>
              </a:rPr>
              <a:t>…but that isn't going to make it very easy to create a rich UI.</a:t>
            </a:r>
            <a:endParaRPr lang="en-US" sz="4000" dirty="0">
              <a:solidFill>
                <a:schemeClr val="bg1"/>
              </a:solidFill>
            </a:endParaRPr>
          </a:p>
        </p:txBody>
      </p:sp>
    </p:spTree>
    <p:extLst>
      <p:ext uri="{BB962C8B-B14F-4D97-AF65-F5344CB8AC3E}">
        <p14:creationId xmlns:p14="http://schemas.microsoft.com/office/powerpoint/2010/main" val="92258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Jinja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55666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Jinja</a:t>
            </a:r>
            <a:endParaRPr lang="en-US" dirty="0"/>
          </a:p>
        </p:txBody>
      </p:sp>
      <p:sp>
        <p:nvSpPr>
          <p:cNvPr id="5" name="Content Placeholder 4"/>
          <p:cNvSpPr>
            <a:spLocks noGrp="1"/>
          </p:cNvSpPr>
          <p:nvPr>
            <p:ph sz="quarter" idx="10"/>
          </p:nvPr>
        </p:nvSpPr>
        <p:spPr/>
        <p:txBody>
          <a:bodyPr/>
          <a:lstStyle/>
          <a:p>
            <a:r>
              <a:rPr lang="en-US" dirty="0" smtClean="0"/>
              <a:t>What is Jinja?</a:t>
            </a:r>
          </a:p>
          <a:p>
            <a:r>
              <a:rPr lang="en-US" dirty="0" smtClean="0"/>
              <a:t>Jinja basics</a:t>
            </a:r>
          </a:p>
          <a:p>
            <a:r>
              <a:rPr lang="en-US" dirty="0" smtClean="0"/>
              <a:t>Reading variables</a:t>
            </a:r>
          </a:p>
          <a:p>
            <a:r>
              <a:rPr lang="en-US" dirty="0" smtClean="0"/>
              <a:t>Adding logic</a:t>
            </a:r>
          </a:p>
          <a:p>
            <a:r>
              <a:rPr lang="en-US" dirty="0" smtClean="0"/>
              <a:t>Design best practices</a:t>
            </a:r>
            <a:endParaRPr lang="en-US" dirty="0"/>
          </a:p>
        </p:txBody>
      </p:sp>
    </p:spTree>
    <p:extLst>
      <p:ext uri="{BB962C8B-B14F-4D97-AF65-F5344CB8AC3E}">
        <p14:creationId xmlns:p14="http://schemas.microsoft.com/office/powerpoint/2010/main" val="751589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Jinja?</a:t>
            </a:r>
            <a:endParaRPr lang="en-US" dirty="0"/>
          </a:p>
        </p:txBody>
      </p:sp>
      <p:sp>
        <p:nvSpPr>
          <p:cNvPr id="3" name="Content Placeholder 2"/>
          <p:cNvSpPr>
            <a:spLocks noGrp="1"/>
          </p:cNvSpPr>
          <p:nvPr>
            <p:ph sz="quarter" idx="10"/>
          </p:nvPr>
        </p:nvSpPr>
        <p:spPr/>
        <p:txBody>
          <a:bodyPr/>
          <a:lstStyle/>
          <a:p>
            <a:r>
              <a:rPr lang="en-US" dirty="0" smtClean="0"/>
              <a:t>Template language</a:t>
            </a:r>
          </a:p>
          <a:p>
            <a:r>
              <a:rPr lang="en-US" dirty="0" smtClean="0"/>
              <a:t>Inject custom code into HTML</a:t>
            </a:r>
            <a:endParaRPr lang="en-US" dirty="0"/>
          </a:p>
        </p:txBody>
      </p:sp>
      <p:sp>
        <p:nvSpPr>
          <p:cNvPr id="4" name="Rectangle 3"/>
          <p:cNvSpPr/>
          <p:nvPr/>
        </p:nvSpPr>
        <p:spPr>
          <a:xfrm>
            <a:off x="2109019" y="3163530"/>
            <a:ext cx="7042354" cy="12167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t>Congratulations! You are right!</a:t>
            </a:r>
            <a:endParaRPr lang="en-US" sz="2800" dirty="0"/>
          </a:p>
        </p:txBody>
      </p:sp>
      <p:sp>
        <p:nvSpPr>
          <p:cNvPr id="5" name="Rectangle 4"/>
          <p:cNvSpPr/>
          <p:nvPr/>
        </p:nvSpPr>
        <p:spPr>
          <a:xfrm>
            <a:off x="2109019" y="3008671"/>
            <a:ext cx="6880123" cy="27063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800" dirty="0" smtClean="0"/>
              <a:t>Sorry, you didn't get the question right.</a:t>
            </a:r>
          </a:p>
          <a:p>
            <a:endParaRPr lang="en-US" sz="2800" dirty="0" smtClean="0"/>
          </a:p>
          <a:p>
            <a:r>
              <a:rPr lang="en-US" sz="2800" dirty="0" smtClean="0"/>
              <a:t>You answered: </a:t>
            </a:r>
          </a:p>
          <a:p>
            <a:endParaRPr lang="en-US" sz="2800" dirty="0" smtClean="0"/>
          </a:p>
          <a:p>
            <a:r>
              <a:rPr lang="en-US" sz="2800" dirty="0" smtClean="0"/>
              <a:t>The answer is :</a:t>
            </a:r>
            <a:endParaRPr lang="en-US" sz="2800" dirty="0"/>
          </a:p>
        </p:txBody>
      </p:sp>
      <p:sp>
        <p:nvSpPr>
          <p:cNvPr id="6" name="Rectangle 5"/>
          <p:cNvSpPr/>
          <p:nvPr/>
        </p:nvSpPr>
        <p:spPr>
          <a:xfrm>
            <a:off x="4454013" y="3996813"/>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206</a:t>
            </a:r>
            <a:endParaRPr lang="en-US" sz="2800" dirty="0"/>
          </a:p>
        </p:txBody>
      </p:sp>
      <p:sp>
        <p:nvSpPr>
          <p:cNvPr id="7" name="Rectangle 6"/>
          <p:cNvSpPr/>
          <p:nvPr/>
        </p:nvSpPr>
        <p:spPr>
          <a:xfrm>
            <a:off x="4454013" y="4878030"/>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42</a:t>
            </a:r>
            <a:endParaRPr lang="en-US" sz="2800" dirty="0"/>
          </a:p>
        </p:txBody>
      </p:sp>
    </p:spTree>
    <p:extLst>
      <p:ext uri="{BB962C8B-B14F-4D97-AF65-F5344CB8AC3E}">
        <p14:creationId xmlns:p14="http://schemas.microsoft.com/office/powerpoint/2010/main" val="18479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Jinja basics</a:t>
            </a:r>
            <a:endParaRPr lang="en-US" dirty="0"/>
          </a:p>
        </p:txBody>
      </p:sp>
      <p:sp>
        <p:nvSpPr>
          <p:cNvPr id="3" name="Content Placeholder 2"/>
          <p:cNvSpPr>
            <a:spLocks noGrp="1"/>
          </p:cNvSpPr>
          <p:nvPr>
            <p:ph sz="quarter" idx="10"/>
          </p:nvPr>
        </p:nvSpPr>
        <p:spPr/>
        <p:txBody>
          <a:bodyPr/>
          <a:lstStyle/>
          <a:p>
            <a:r>
              <a:rPr lang="en-US" dirty="0" smtClean="0"/>
              <a:t>Templates are essentially just HTML</a:t>
            </a:r>
          </a:p>
          <a:p>
            <a:r>
              <a:rPr lang="en-US" dirty="0" smtClean="0"/>
              <a:t>Templates exist in a folder named templates</a:t>
            </a:r>
          </a:p>
          <a:p>
            <a:r>
              <a:rPr lang="en-US" dirty="0" smtClean="0"/>
              <a:t>Jinja has a code syntax similar to Python</a:t>
            </a:r>
          </a:p>
          <a:p>
            <a:pPr lvl="1"/>
            <a:r>
              <a:rPr lang="en-US" dirty="0" smtClean="0"/>
              <a:t>But it's not actually Python</a:t>
            </a:r>
            <a:endParaRPr lang="en-US" dirty="0"/>
          </a:p>
        </p:txBody>
      </p:sp>
    </p:spTree>
    <p:extLst>
      <p:ext uri="{BB962C8B-B14F-4D97-AF65-F5344CB8AC3E}">
        <p14:creationId xmlns:p14="http://schemas.microsoft.com/office/powerpoint/2010/main" val="80598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variables</a:t>
            </a:r>
            <a:endParaRPr lang="en-US" dirty="0"/>
          </a:p>
        </p:txBody>
      </p:sp>
      <p:sp>
        <p:nvSpPr>
          <p:cNvPr id="3" name="Content Placeholder 2"/>
          <p:cNvSpPr>
            <a:spLocks noGrp="1"/>
          </p:cNvSpPr>
          <p:nvPr>
            <p:ph sz="quarter" idx="10"/>
          </p:nvPr>
        </p:nvSpPr>
        <p:spPr/>
        <p:txBody>
          <a:bodyPr/>
          <a:lstStyle/>
          <a:p>
            <a:r>
              <a:rPr lang="en-US" dirty="0" smtClean="0"/>
              <a:t>Pass variables via </a:t>
            </a:r>
            <a:r>
              <a:rPr lang="en-US" dirty="0" err="1" smtClean="0"/>
              <a:t>render_template</a:t>
            </a:r>
            <a:endParaRPr lang="en-US" dirty="0" smtClean="0"/>
          </a:p>
          <a:p>
            <a:endParaRPr lang="en-US" dirty="0"/>
          </a:p>
          <a:p>
            <a:endParaRPr lang="en-US" dirty="0" smtClean="0"/>
          </a:p>
          <a:p>
            <a:r>
              <a:rPr lang="en-US" dirty="0" smtClean="0"/>
              <a:t>Print them by using {{ }} as the placeholder</a:t>
            </a:r>
            <a:endParaRPr lang="en-US" dirty="0"/>
          </a:p>
        </p:txBody>
      </p:sp>
      <p:sp>
        <p:nvSpPr>
          <p:cNvPr id="4" name="Rectangle 3"/>
          <p:cNvSpPr/>
          <p:nvPr/>
        </p:nvSpPr>
        <p:spPr>
          <a:xfrm>
            <a:off x="759541" y="2042650"/>
            <a:ext cx="6548285" cy="12388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err="1" smtClean="0">
                <a:latin typeface="Consolas" panose="020B0609020204030204" pitchFamily="49" charset="0"/>
                <a:cs typeface="Consolas" panose="020B0609020204030204" pitchFamily="49" charset="0"/>
              </a:rPr>
              <a:t>render_template</a:t>
            </a:r>
            <a:r>
              <a:rPr lang="en-US" sz="2400" dirty="0" smtClean="0">
                <a:latin typeface="Consolas" panose="020B0609020204030204" pitchFamily="49" charset="0"/>
                <a:cs typeface="Consolas" panose="020B0609020204030204" pitchFamily="49" charset="0"/>
              </a:rPr>
              <a:t>('template.html',</a:t>
            </a:r>
          </a:p>
          <a:p>
            <a:r>
              <a:rPr lang="en-US" sz="2400" dirty="0" smtClean="0">
                <a:latin typeface="Consolas" panose="020B0609020204030204" pitchFamily="49" charset="0"/>
                <a:cs typeface="Consolas" panose="020B0609020204030204" pitchFamily="49" charset="0"/>
              </a:rPr>
              <a:t>                name = 'Christopher',</a:t>
            </a:r>
          </a:p>
          <a:p>
            <a:r>
              <a:rPr lang="en-US" sz="2400" dirty="0" smtClean="0">
                <a:latin typeface="Consolas" panose="020B0609020204030204" pitchFamily="49" charset="0"/>
                <a:cs typeface="Consolas" panose="020B0609020204030204" pitchFamily="49" charset="0"/>
              </a:rPr>
              <a:t>                home = 'Seattle');</a:t>
            </a:r>
            <a:endParaRPr lang="en-US" sz="2400" dirty="0">
              <a:latin typeface="Consolas" panose="020B0609020204030204" pitchFamily="49" charset="0"/>
              <a:cs typeface="Consolas" panose="020B0609020204030204" pitchFamily="49" charset="0"/>
            </a:endParaRPr>
          </a:p>
        </p:txBody>
      </p:sp>
      <p:sp>
        <p:nvSpPr>
          <p:cNvPr id="5" name="Rectangle 4"/>
          <p:cNvSpPr/>
          <p:nvPr/>
        </p:nvSpPr>
        <p:spPr>
          <a:xfrm>
            <a:off x="759540" y="4033420"/>
            <a:ext cx="6548285" cy="12388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&lt;div&gt;Hello, {{ name }}&lt;/div&gt;</a:t>
            </a:r>
          </a:p>
          <a:p>
            <a:r>
              <a:rPr lang="en-US" sz="2400" dirty="0" smtClean="0">
                <a:latin typeface="Consolas" panose="020B0609020204030204" pitchFamily="49" charset="0"/>
                <a:cs typeface="Consolas" panose="020B0609020204030204" pitchFamily="49" charset="0"/>
              </a:rPr>
              <a:t>&lt;div&gt;You live in {{ home }}&lt;/div&gt;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9675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logic</a:t>
            </a:r>
            <a:endParaRPr lang="en-US" dirty="0"/>
          </a:p>
        </p:txBody>
      </p:sp>
      <p:sp>
        <p:nvSpPr>
          <p:cNvPr id="3" name="Content Placeholder 2"/>
          <p:cNvSpPr>
            <a:spLocks noGrp="1"/>
          </p:cNvSpPr>
          <p:nvPr>
            <p:ph sz="quarter" idx="10"/>
          </p:nvPr>
        </p:nvSpPr>
        <p:spPr/>
        <p:txBody>
          <a:bodyPr/>
          <a:lstStyle/>
          <a:p>
            <a:r>
              <a:rPr lang="en-US" dirty="0" smtClean="0"/>
              <a:t>Python uses tabbing to determine the end of logic blocks</a:t>
            </a:r>
          </a:p>
          <a:p>
            <a:pPr lvl="1"/>
            <a:r>
              <a:rPr lang="en-US" dirty="0" smtClean="0"/>
              <a:t>That isn't going to work with the HTML</a:t>
            </a:r>
          </a:p>
        </p:txBody>
      </p:sp>
      <p:sp>
        <p:nvSpPr>
          <p:cNvPr id="6" name="Rectangle 5"/>
          <p:cNvSpPr/>
          <p:nvPr/>
        </p:nvSpPr>
        <p:spPr>
          <a:xfrm>
            <a:off x="1991030" y="2739116"/>
            <a:ext cx="6835880" cy="25886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 if </a:t>
            </a:r>
            <a:r>
              <a:rPr lang="en-US" sz="2400" b="1" dirty="0" smtClean="0">
                <a:latin typeface="Consolas" panose="020B0609020204030204" pitchFamily="49" charset="0"/>
                <a:cs typeface="Consolas" panose="020B0609020204030204" pitchFamily="49" charset="0"/>
              </a:rPr>
              <a:t>correct</a:t>
            </a:r>
            <a:r>
              <a:rPr lang="en-US" sz="2400" dirty="0" smtClean="0">
                <a:latin typeface="Consolas" panose="020B0609020204030204" pitchFamily="49" charset="0"/>
                <a:cs typeface="Consolas" panose="020B0609020204030204" pitchFamily="49" charset="0"/>
              </a:rPr>
              <a:t> %}</a:t>
            </a:r>
          </a:p>
          <a:p>
            <a:r>
              <a:rPr lang="en-US" sz="2400" dirty="0" smtClean="0">
                <a:latin typeface="Consolas" panose="020B0609020204030204" pitchFamily="49" charset="0"/>
                <a:cs typeface="Consolas" panose="020B0609020204030204" pitchFamily="49" charset="0"/>
              </a:rPr>
              <a:t>   &lt;div&gt;Congratulations!&lt;/div&gt;</a:t>
            </a:r>
          </a:p>
          <a:p>
            <a:r>
              <a:rPr lang="en-US" sz="2400" dirty="0" smtClean="0">
                <a:latin typeface="Consolas" panose="020B0609020204030204" pitchFamily="49" charset="0"/>
                <a:cs typeface="Consolas" panose="020B0609020204030204" pitchFamily="49" charset="0"/>
              </a:rPr>
              <a:t>{% else %}</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&lt;div&gt;Sorry, that wasn't right&lt;/div&gt;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endif</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
        <p:nvSpPr>
          <p:cNvPr id="7" name="Rectangle 6"/>
          <p:cNvSpPr/>
          <p:nvPr/>
        </p:nvSpPr>
        <p:spPr>
          <a:xfrm>
            <a:off x="1991030" y="2739116"/>
            <a:ext cx="6835880" cy="14789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 for name in </a:t>
            </a:r>
            <a:r>
              <a:rPr lang="en-US" sz="2400" b="1" dirty="0" smtClean="0">
                <a:latin typeface="Consolas" panose="020B0609020204030204" pitchFamily="49" charset="0"/>
                <a:cs typeface="Consolas" panose="020B0609020204030204" pitchFamily="49" charset="0"/>
              </a:rPr>
              <a:t>names</a:t>
            </a:r>
            <a:r>
              <a:rPr lang="en-US" sz="2400" dirty="0" smtClean="0">
                <a:latin typeface="Consolas" panose="020B0609020204030204" pitchFamily="49" charset="0"/>
                <a:cs typeface="Consolas" panose="020B0609020204030204" pitchFamily="49" charset="0"/>
              </a:rPr>
              <a:t> %}</a:t>
            </a:r>
          </a:p>
          <a:p>
            <a:r>
              <a:rPr lang="en-US" sz="2400" dirty="0" smtClean="0">
                <a:latin typeface="Consolas" panose="020B0609020204030204" pitchFamily="49" charset="0"/>
                <a:cs typeface="Consolas" panose="020B0609020204030204" pitchFamily="49" charset="0"/>
              </a:rPr>
              <a:t>   &lt;div&gt;Hello, {{ name }}&lt;/div&gt;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endfor</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3069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best practices</a:t>
            </a:r>
            <a:endParaRPr lang="en-US" dirty="0"/>
          </a:p>
        </p:txBody>
      </p:sp>
      <p:sp>
        <p:nvSpPr>
          <p:cNvPr id="3" name="Content Placeholder 2"/>
          <p:cNvSpPr>
            <a:spLocks noGrp="1"/>
          </p:cNvSpPr>
          <p:nvPr>
            <p:ph sz="quarter" idx="10"/>
          </p:nvPr>
        </p:nvSpPr>
        <p:spPr/>
        <p:txBody>
          <a:bodyPr/>
          <a:lstStyle/>
          <a:p>
            <a:r>
              <a:rPr lang="en-US" dirty="0" smtClean="0"/>
              <a:t>Templates are your "views"</a:t>
            </a:r>
          </a:p>
          <a:p>
            <a:pPr lvl="1"/>
            <a:r>
              <a:rPr lang="en-US" dirty="0" smtClean="0"/>
              <a:t>Display data</a:t>
            </a:r>
          </a:p>
          <a:p>
            <a:r>
              <a:rPr lang="en-US" dirty="0" smtClean="0"/>
              <a:t>Views shouldn't contain much logic</a:t>
            </a:r>
          </a:p>
          <a:p>
            <a:pPr lvl="1"/>
            <a:r>
              <a:rPr lang="en-US" dirty="0" smtClean="0"/>
              <a:t>Let the route method determine which view to load</a:t>
            </a:r>
          </a:p>
          <a:p>
            <a:pPr lvl="1"/>
            <a:r>
              <a:rPr lang="en-US" dirty="0" smtClean="0"/>
              <a:t>Create views for the different outputs</a:t>
            </a:r>
          </a:p>
          <a:p>
            <a:r>
              <a:rPr lang="en-US" dirty="0" smtClean="0"/>
              <a:t>Consider putting complex logic in a separate Python file</a:t>
            </a:r>
          </a:p>
          <a:p>
            <a:pPr lvl="1"/>
            <a:r>
              <a:rPr lang="en-US" dirty="0" smtClean="0"/>
              <a:t>(or class)</a:t>
            </a:r>
            <a:endParaRPr lang="en-US" dirty="0"/>
          </a:p>
        </p:txBody>
      </p:sp>
    </p:spTree>
    <p:extLst>
      <p:ext uri="{BB962C8B-B14F-4D97-AF65-F5344CB8AC3E}">
        <p14:creationId xmlns:p14="http://schemas.microsoft.com/office/powerpoint/2010/main" val="801436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Bringing it all together</a:t>
            </a:r>
            <a:endParaRPr lang="en-US" dirty="0"/>
          </a:p>
        </p:txBody>
      </p:sp>
    </p:spTree>
    <p:extLst>
      <p:ext uri="{BB962C8B-B14F-4D97-AF65-F5344CB8AC3E}">
        <p14:creationId xmlns:p14="http://schemas.microsoft.com/office/powerpoint/2010/main" val="1286818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sz="quarter" idx="10"/>
          </p:nvPr>
        </p:nvSpPr>
        <p:spPr/>
        <p:txBody>
          <a:bodyPr/>
          <a:lstStyle/>
          <a:p>
            <a:r>
              <a:rPr lang="en-US" dirty="0" smtClean="0"/>
              <a:t>How to create and use Jinja templates</a:t>
            </a:r>
          </a:p>
          <a:p>
            <a:r>
              <a:rPr lang="en-US" dirty="0" smtClean="0"/>
              <a:t>How to build forms</a:t>
            </a:r>
            <a:endParaRPr lang="en-US" dirty="0"/>
          </a:p>
        </p:txBody>
      </p:sp>
    </p:spTree>
    <p:extLst>
      <p:ext uri="{BB962C8B-B14F-4D97-AF65-F5344CB8AC3E}">
        <p14:creationId xmlns:p14="http://schemas.microsoft.com/office/powerpoint/2010/main" val="3874927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a:t>
            </a:r>
            <a:endParaRPr lang="en-US" dirty="0"/>
          </a:p>
        </p:txBody>
      </p:sp>
      <p:sp>
        <p:nvSpPr>
          <p:cNvPr id="3" name="Content Placeholder 2"/>
          <p:cNvSpPr>
            <a:spLocks noGrp="1"/>
          </p:cNvSpPr>
          <p:nvPr>
            <p:ph sz="quarter" idx="10"/>
          </p:nvPr>
        </p:nvSpPr>
        <p:spPr/>
        <p:txBody>
          <a:bodyPr/>
          <a:lstStyle/>
          <a:p>
            <a:r>
              <a:rPr lang="en-US" dirty="0" smtClean="0"/>
              <a:t>Create real world web applications!</a:t>
            </a:r>
          </a:p>
          <a:p>
            <a:r>
              <a:rPr lang="en-US" dirty="0" smtClean="0"/>
              <a:t>Display dynamic information on a </a:t>
            </a:r>
            <a:r>
              <a:rPr lang="en-US" smtClean="0"/>
              <a:t>custom page</a:t>
            </a:r>
            <a:endParaRPr lang="en-US" dirty="0"/>
          </a:p>
        </p:txBody>
      </p:sp>
    </p:spTree>
    <p:extLst>
      <p:ext uri="{BB962C8B-B14F-4D97-AF65-F5344CB8AC3E}">
        <p14:creationId xmlns:p14="http://schemas.microsoft.com/office/powerpoint/2010/main" val="1422403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web interface</a:t>
            </a:r>
            <a:endParaRPr lang="en-US" dirty="0"/>
          </a:p>
        </p:txBody>
      </p:sp>
      <p:sp>
        <p:nvSpPr>
          <p:cNvPr id="5" name="Content Placeholder 4"/>
          <p:cNvSpPr>
            <a:spLocks noGrp="1"/>
          </p:cNvSpPr>
          <p:nvPr>
            <p:ph sz="quarter" idx="10"/>
          </p:nvPr>
        </p:nvSpPr>
        <p:spPr/>
        <p:txBody>
          <a:bodyPr/>
          <a:lstStyle/>
          <a:p>
            <a:r>
              <a:rPr lang="en-US" dirty="0" smtClean="0"/>
              <a:t>HTML primer</a:t>
            </a:r>
          </a:p>
          <a:p>
            <a:r>
              <a:rPr lang="en-US" dirty="0" smtClean="0"/>
              <a:t>Forms</a:t>
            </a:r>
          </a:p>
          <a:p>
            <a:r>
              <a:rPr lang="en-US" dirty="0" err="1" smtClean="0"/>
              <a:t>Jinja</a:t>
            </a:r>
            <a:r>
              <a:rPr lang="en-US" dirty="0" smtClean="0"/>
              <a:t> templates</a:t>
            </a:r>
            <a:endParaRPr lang="en-US" dirty="0"/>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HTML primer</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3761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primer</a:t>
            </a:r>
            <a:endParaRPr lang="en-US" dirty="0"/>
          </a:p>
        </p:txBody>
      </p:sp>
      <p:sp>
        <p:nvSpPr>
          <p:cNvPr id="3" name="Content Placeholder 2"/>
          <p:cNvSpPr>
            <a:spLocks noGrp="1"/>
          </p:cNvSpPr>
          <p:nvPr>
            <p:ph sz="quarter" idx="10"/>
          </p:nvPr>
        </p:nvSpPr>
        <p:spPr/>
        <p:txBody>
          <a:bodyPr/>
          <a:lstStyle/>
          <a:p>
            <a:r>
              <a:rPr lang="en-US" dirty="0" smtClean="0"/>
              <a:t>HTML concepts</a:t>
            </a:r>
          </a:p>
          <a:p>
            <a:r>
              <a:rPr lang="en-US" dirty="0" smtClean="0"/>
              <a:t>Elements</a:t>
            </a:r>
          </a:p>
          <a:p>
            <a:r>
              <a:rPr lang="en-US" dirty="0" smtClean="0"/>
              <a:t>Attributes</a:t>
            </a:r>
          </a:p>
          <a:p>
            <a:r>
              <a:rPr lang="en-US" dirty="0" smtClean="0"/>
              <a:t>Additional resources</a:t>
            </a:r>
            <a:endParaRPr lang="en-US" dirty="0"/>
          </a:p>
        </p:txBody>
      </p:sp>
    </p:spTree>
    <p:extLst>
      <p:ext uri="{BB962C8B-B14F-4D97-AF65-F5344CB8AC3E}">
        <p14:creationId xmlns:p14="http://schemas.microsoft.com/office/powerpoint/2010/main" val="4265963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concepts</a:t>
            </a:r>
            <a:endParaRPr lang="en-US" dirty="0"/>
          </a:p>
        </p:txBody>
      </p:sp>
      <p:sp>
        <p:nvSpPr>
          <p:cNvPr id="3" name="Content Placeholder 2"/>
          <p:cNvSpPr>
            <a:spLocks noGrp="1"/>
          </p:cNvSpPr>
          <p:nvPr>
            <p:ph sz="quarter" idx="10"/>
          </p:nvPr>
        </p:nvSpPr>
        <p:spPr/>
        <p:txBody>
          <a:bodyPr/>
          <a:lstStyle/>
          <a:p>
            <a:r>
              <a:rPr lang="en-US" dirty="0" smtClean="0"/>
              <a:t>Hypertext markup language</a:t>
            </a:r>
          </a:p>
          <a:p>
            <a:r>
              <a:rPr lang="en-US" dirty="0" smtClean="0"/>
              <a:t>Standard markup for creating web pages</a:t>
            </a:r>
          </a:p>
          <a:p>
            <a:r>
              <a:rPr lang="en-US" dirty="0" smtClean="0"/>
              <a:t>Components</a:t>
            </a:r>
          </a:p>
          <a:p>
            <a:pPr lvl="1"/>
            <a:r>
              <a:rPr lang="en-US" dirty="0" smtClean="0"/>
              <a:t>Elements</a:t>
            </a:r>
          </a:p>
          <a:p>
            <a:pPr lvl="1"/>
            <a:r>
              <a:rPr lang="en-US" dirty="0" smtClean="0"/>
              <a:t>Attributes</a:t>
            </a:r>
          </a:p>
        </p:txBody>
      </p:sp>
    </p:spTree>
    <p:extLst>
      <p:ext uri="{BB962C8B-B14F-4D97-AF65-F5344CB8AC3E}">
        <p14:creationId xmlns:p14="http://schemas.microsoft.com/office/powerpoint/2010/main" val="2739922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Content Placeholder 2"/>
          <p:cNvSpPr>
            <a:spLocks noGrp="1"/>
          </p:cNvSpPr>
          <p:nvPr>
            <p:ph sz="quarter" idx="10"/>
          </p:nvPr>
        </p:nvSpPr>
        <p:spPr/>
        <p:txBody>
          <a:bodyPr/>
          <a:lstStyle/>
          <a:p>
            <a:r>
              <a:rPr lang="en-US" dirty="0" smtClean="0"/>
              <a:t>Consist of tags</a:t>
            </a:r>
          </a:p>
          <a:p>
            <a:r>
              <a:rPr lang="en-US" dirty="0" smtClean="0"/>
              <a:t>Tags are contained in "angle brackets"</a:t>
            </a:r>
          </a:p>
          <a:p>
            <a:pPr marL="457046" lvl="1" indent="0">
              <a:buNone/>
            </a:pPr>
            <a:r>
              <a:rPr lang="en-US" dirty="0" smtClean="0"/>
              <a:t>	</a:t>
            </a:r>
            <a:r>
              <a:rPr lang="en-US" dirty="0" smtClean="0">
                <a:latin typeface="Consolas" panose="020B0609020204030204" pitchFamily="49" charset="0"/>
                <a:cs typeface="Consolas" panose="020B0609020204030204" pitchFamily="49" charset="0"/>
              </a:rPr>
              <a:t>&lt;&gt;</a:t>
            </a:r>
            <a:endParaRPr lang="en-US" dirty="0">
              <a:latin typeface="Consolas" panose="020B0609020204030204" pitchFamily="49" charset="0"/>
              <a:cs typeface="Consolas" panose="020B0609020204030204" pitchFamily="49" charset="0"/>
            </a:endParaRPr>
          </a:p>
          <a:p>
            <a:r>
              <a:rPr lang="en-US" dirty="0" smtClean="0"/>
              <a:t>Typically in open/close pairs</a:t>
            </a:r>
          </a:p>
          <a:p>
            <a:pPr marL="457046" lvl="1" indent="0">
              <a:buNone/>
            </a:pPr>
            <a:r>
              <a:rPr lang="en-US" dirty="0">
                <a:latin typeface="Consolas" panose="020B0609020204030204" pitchFamily="49" charset="0"/>
                <a:cs typeface="Consolas" panose="020B0609020204030204" pitchFamily="49" charset="0"/>
              </a:rPr>
              <a:t>	&lt;body&gt;</a:t>
            </a:r>
          </a:p>
          <a:p>
            <a:pPr marL="457046" lvl="1" indent="0">
              <a:buNone/>
            </a:pPr>
            <a:r>
              <a:rPr lang="en-US" dirty="0">
                <a:latin typeface="Consolas" panose="020B0609020204030204" pitchFamily="49" charset="0"/>
                <a:cs typeface="Consolas" panose="020B0609020204030204" pitchFamily="49" charset="0"/>
              </a:rPr>
              <a:t>	&lt;/body</a:t>
            </a:r>
            <a:r>
              <a:rPr lang="en-US" dirty="0" smtClean="0">
                <a:latin typeface="Consolas" panose="020B0609020204030204" pitchFamily="49" charset="0"/>
                <a:cs typeface="Consolas" panose="020B0609020204030204" pitchFamily="49" charset="0"/>
              </a:rPr>
              <a:t>&gt;</a:t>
            </a:r>
          </a:p>
          <a:p>
            <a:r>
              <a:rPr lang="en-US" dirty="0" smtClean="0"/>
              <a:t>Technically case insensitive</a:t>
            </a:r>
          </a:p>
          <a:p>
            <a:pPr lvl="1"/>
            <a:r>
              <a:rPr lang="en-US" dirty="0" smtClean="0"/>
              <a:t>Convention is to use lower case letters</a:t>
            </a:r>
          </a:p>
        </p:txBody>
      </p:sp>
    </p:spTree>
    <p:extLst>
      <p:ext uri="{BB962C8B-B14F-4D97-AF65-F5344CB8AC3E}">
        <p14:creationId xmlns:p14="http://schemas.microsoft.com/office/powerpoint/2010/main" val="149477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tags</a:t>
            </a:r>
            <a:endParaRPr lang="en-US" dirty="0"/>
          </a:p>
        </p:txBody>
      </p:sp>
      <p:sp>
        <p:nvSpPr>
          <p:cNvPr id="3" name="Content Placeholder 2"/>
          <p:cNvSpPr>
            <a:spLocks noGrp="1"/>
          </p:cNvSpPr>
          <p:nvPr>
            <p:ph sz="quarter" idx="10"/>
          </p:nvPr>
        </p:nvSpPr>
        <p:spPr/>
        <p:txBody>
          <a:bodyPr/>
          <a:lstStyle/>
          <a:p>
            <a:r>
              <a:rPr lang="en-US" dirty="0" smtClean="0"/>
              <a:t>Browsers will always make a "best effort" at rendering pages</a:t>
            </a:r>
          </a:p>
          <a:p>
            <a:pPr lvl="1"/>
            <a:r>
              <a:rPr lang="en-US" dirty="0" smtClean="0"/>
              <a:t>HTML doesn't need to be perfect</a:t>
            </a:r>
          </a:p>
          <a:p>
            <a:pPr lvl="1"/>
            <a:r>
              <a:rPr lang="en-US" dirty="0" smtClean="0"/>
              <a:t>Try to make it as clean as possible</a:t>
            </a:r>
          </a:p>
          <a:p>
            <a:pPr lvl="2"/>
            <a:r>
              <a:rPr lang="en-US" dirty="0" smtClean="0"/>
              <a:t>Aids the browser</a:t>
            </a:r>
          </a:p>
          <a:p>
            <a:pPr lvl="2"/>
            <a:r>
              <a:rPr lang="en-US" dirty="0" smtClean="0"/>
              <a:t>Aids the developer</a:t>
            </a:r>
          </a:p>
          <a:p>
            <a:r>
              <a:rPr lang="en-US" dirty="0" smtClean="0"/>
              <a:t>Tags with nothing between the open and close can be left open</a:t>
            </a:r>
          </a:p>
          <a:p>
            <a:pPr lvl="1"/>
            <a:r>
              <a:rPr lang="en-US" dirty="0" smtClean="0"/>
              <a:t>However, best practice is to close them</a:t>
            </a:r>
          </a:p>
          <a:p>
            <a:pPr lvl="1"/>
            <a:r>
              <a:rPr lang="en-US" dirty="0" smtClean="0"/>
              <a:t>Shortcut</a:t>
            </a:r>
          </a:p>
          <a:p>
            <a:pPr marL="457046"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br</a:t>
            </a:r>
            <a:r>
              <a:rPr lang="en-US" dirty="0" smtClean="0">
                <a:latin typeface="Consolas" panose="020B0609020204030204" pitchFamily="49" charset="0"/>
                <a:cs typeface="Consolas" panose="020B0609020204030204" pitchFamily="49" charset="0"/>
              </a:rPr>
              <a:t> /&gt;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6894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94416" y="716919"/>
            <a:ext cx="3203168" cy="575318"/>
          </a:xfrm>
        </p:spPr>
        <p:txBody>
          <a:bodyPr>
            <a:normAutofit fontScale="90000"/>
          </a:bodyPr>
          <a:lstStyle/>
          <a:p>
            <a:r>
              <a:rPr lang="en-US" dirty="0" smtClean="0">
                <a:solidFill>
                  <a:schemeClr val="bg1"/>
                </a:solidFill>
              </a:rPr>
              <a:t>Element types</a:t>
            </a:r>
            <a:endParaRPr lang="en-US" dirty="0">
              <a:solidFill>
                <a:schemeClr val="bg1"/>
              </a:solidFill>
            </a:endParaRPr>
          </a:p>
        </p:txBody>
      </p:sp>
      <p:sp>
        <p:nvSpPr>
          <p:cNvPr id="5" name="TextBox 4"/>
          <p:cNvSpPr txBox="1"/>
          <p:nvPr/>
        </p:nvSpPr>
        <p:spPr>
          <a:xfrm>
            <a:off x="1078814" y="2141456"/>
            <a:ext cx="2898486" cy="3416320"/>
          </a:xfrm>
          <a:prstGeom prst="rect">
            <a:avLst/>
          </a:prstGeom>
          <a:noFill/>
        </p:spPr>
        <p:txBody>
          <a:bodyPr wrap="none" rtlCol="0">
            <a:spAutoFit/>
          </a:bodyPr>
          <a:lstStyle/>
          <a:p>
            <a:r>
              <a:rPr lang="en-US" sz="2400" dirty="0" smtClean="0">
                <a:solidFill>
                  <a:schemeClr val="bg1"/>
                </a:solidFill>
              </a:rPr>
              <a:t>Semantic:</a:t>
            </a:r>
          </a:p>
          <a:p>
            <a:endParaRPr lang="en-US" sz="2400" dirty="0">
              <a:solidFill>
                <a:schemeClr val="bg1"/>
              </a:solidFill>
            </a:endParaRPr>
          </a:p>
          <a:p>
            <a:r>
              <a:rPr lang="en-US" sz="2400" dirty="0" smtClean="0">
                <a:solidFill>
                  <a:schemeClr val="bg1"/>
                </a:solidFill>
              </a:rPr>
              <a:t>Used to describe data</a:t>
            </a:r>
          </a:p>
          <a:p>
            <a:r>
              <a:rPr lang="en-US" sz="2400" dirty="0">
                <a:solidFill>
                  <a:schemeClr val="bg1"/>
                </a:solidFill>
              </a:rPr>
              <a:t>New </a:t>
            </a:r>
            <a:r>
              <a:rPr lang="en-US" sz="2400" dirty="0" smtClean="0">
                <a:solidFill>
                  <a:schemeClr val="bg1"/>
                </a:solidFill>
              </a:rPr>
              <a:t>with </a:t>
            </a:r>
            <a:r>
              <a:rPr lang="en-US" sz="2400" dirty="0">
                <a:solidFill>
                  <a:schemeClr val="bg1"/>
                </a:solidFill>
              </a:rPr>
              <a:t>HTML5</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header</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footer</a:t>
            </a:r>
          </a:p>
          <a:p>
            <a:pPr marL="342900" indent="-342900">
              <a:buFont typeface="Arial" panose="020B0604020202020204" pitchFamily="34" charset="0"/>
              <a:buChar char="•"/>
            </a:pPr>
            <a:r>
              <a:rPr lang="en-US" sz="2400" dirty="0" err="1" smtClean="0">
                <a:solidFill>
                  <a:schemeClr val="bg1"/>
                </a:solidFill>
                <a:latin typeface="Consolas" panose="020B0609020204030204" pitchFamily="49" charset="0"/>
                <a:cs typeface="Consolas" panose="020B0609020204030204" pitchFamily="49" charset="0"/>
              </a:rPr>
              <a:t>nav</a:t>
            </a:r>
            <a:endParaRPr lang="en-US" sz="2400"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4646757" y="2141456"/>
            <a:ext cx="2665217" cy="3416320"/>
          </a:xfrm>
          <a:prstGeom prst="rect">
            <a:avLst/>
          </a:prstGeom>
          <a:noFill/>
        </p:spPr>
        <p:txBody>
          <a:bodyPr wrap="none" rtlCol="0">
            <a:spAutoFit/>
          </a:bodyPr>
          <a:lstStyle/>
          <a:p>
            <a:r>
              <a:rPr lang="en-US" sz="2400" dirty="0" smtClean="0">
                <a:solidFill>
                  <a:schemeClr val="bg1"/>
                </a:solidFill>
              </a:rPr>
              <a:t>Controls:</a:t>
            </a:r>
          </a:p>
          <a:p>
            <a:endParaRPr lang="en-US" sz="2400" dirty="0">
              <a:solidFill>
                <a:schemeClr val="bg1"/>
              </a:solidFill>
            </a:endParaRPr>
          </a:p>
          <a:p>
            <a:r>
              <a:rPr lang="en-US" sz="2400" dirty="0" smtClean="0">
                <a:solidFill>
                  <a:schemeClr val="bg1"/>
                </a:solidFill>
              </a:rPr>
              <a:t>Add items to a page</a:t>
            </a:r>
          </a:p>
          <a:p>
            <a:r>
              <a:rPr lang="en-US" sz="2400" dirty="0" smtClean="0">
                <a:solidFill>
                  <a:schemeClr val="bg1"/>
                </a:solidFill>
              </a:rPr>
              <a:t>Commonly forms</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button</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a</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input</a:t>
            </a:r>
            <a:endParaRPr lang="en-US" sz="2400" dirty="0">
              <a:solidFill>
                <a:schemeClr val="bg1"/>
              </a:solidFill>
              <a:latin typeface="Consolas" panose="020B0609020204030204" pitchFamily="49" charset="0"/>
              <a:cs typeface="Consolas" panose="020B0609020204030204" pitchFamily="49" charset="0"/>
            </a:endParaRPr>
          </a:p>
        </p:txBody>
      </p:sp>
      <p:sp>
        <p:nvSpPr>
          <p:cNvPr id="7" name="TextBox 6"/>
          <p:cNvSpPr txBox="1"/>
          <p:nvPr/>
        </p:nvSpPr>
        <p:spPr>
          <a:xfrm>
            <a:off x="8214700" y="2141456"/>
            <a:ext cx="3174331" cy="3416320"/>
          </a:xfrm>
          <a:prstGeom prst="rect">
            <a:avLst/>
          </a:prstGeom>
          <a:noFill/>
        </p:spPr>
        <p:txBody>
          <a:bodyPr wrap="none" rtlCol="0">
            <a:spAutoFit/>
          </a:bodyPr>
          <a:lstStyle/>
          <a:p>
            <a:r>
              <a:rPr lang="en-US" sz="2400" dirty="0" smtClean="0">
                <a:solidFill>
                  <a:schemeClr val="bg1"/>
                </a:solidFill>
              </a:rPr>
              <a:t>Display:</a:t>
            </a:r>
          </a:p>
          <a:p>
            <a:endParaRPr lang="en-US" sz="2400" dirty="0">
              <a:solidFill>
                <a:schemeClr val="bg1"/>
              </a:solidFill>
            </a:endParaRPr>
          </a:p>
          <a:p>
            <a:r>
              <a:rPr lang="en-US" sz="2400" dirty="0" smtClean="0">
                <a:solidFill>
                  <a:schemeClr val="bg1"/>
                </a:solidFill>
              </a:rPr>
              <a:t>Only determines format</a:t>
            </a:r>
          </a:p>
          <a:p>
            <a:r>
              <a:rPr lang="en-US" sz="2400" dirty="0" smtClean="0">
                <a:solidFill>
                  <a:schemeClr val="bg1"/>
                </a:solidFill>
              </a:rPr>
              <a:t>Generally avoid</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b</a:t>
            </a:r>
          </a:p>
          <a:p>
            <a:pPr marL="342900" indent="-342900">
              <a:buFont typeface="Arial" panose="020B0604020202020204" pitchFamily="34" charset="0"/>
              <a:buChar char="•"/>
            </a:pPr>
            <a:r>
              <a:rPr lang="en-US" sz="2400" dirty="0" err="1" smtClean="0">
                <a:solidFill>
                  <a:schemeClr val="bg1"/>
                </a:solidFill>
                <a:latin typeface="Consolas" panose="020B0609020204030204" pitchFamily="49" charset="0"/>
                <a:cs typeface="Consolas" panose="020B0609020204030204" pitchFamily="49" charset="0"/>
              </a:rPr>
              <a:t>em</a:t>
            </a:r>
            <a:endParaRPr lang="en-US" sz="2400" dirty="0" smtClean="0">
              <a:solidFill>
                <a:schemeClr val="bg1"/>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strong</a:t>
            </a:r>
            <a:endParaRPr lang="en-US" sz="2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553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sharepoint/v3"/>
    <ds:schemaRef ds:uri="http://www.w3.org/XML/1998/namespace"/>
    <ds:schemaRef ds:uri="27aa9422-7f1f-4c84-9cdf-302b1a67e513"/>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4029</TotalTime>
  <Words>708</Words>
  <Application>Microsoft Office PowerPoint</Application>
  <PresentationFormat>Widescreen</PresentationFormat>
  <Paragraphs>192</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Consolas</vt:lpstr>
      <vt:lpstr>Segoe UI</vt:lpstr>
      <vt:lpstr>Segoe UI Light</vt:lpstr>
      <vt:lpstr>1_Office Theme</vt:lpstr>
      <vt:lpstr>PowerPoint Presentation</vt:lpstr>
      <vt:lpstr>We could build keep just sending text down to our users...</vt:lpstr>
      <vt:lpstr>Creating a web interface</vt:lpstr>
      <vt:lpstr>PowerPoint Presentation</vt:lpstr>
      <vt:lpstr>HTML primer</vt:lpstr>
      <vt:lpstr>HTML concepts</vt:lpstr>
      <vt:lpstr>Elements</vt:lpstr>
      <vt:lpstr>Closing tags</vt:lpstr>
      <vt:lpstr>Element types</vt:lpstr>
      <vt:lpstr>Standard HTML page</vt:lpstr>
      <vt:lpstr>Attributes</vt:lpstr>
      <vt:lpstr>HTML Basics</vt:lpstr>
      <vt:lpstr>Additional resources</vt:lpstr>
      <vt:lpstr>PowerPoint Presentation</vt:lpstr>
      <vt:lpstr>Forms</vt:lpstr>
      <vt:lpstr>Collecting information from the user</vt:lpstr>
      <vt:lpstr>Sending information to the server</vt:lpstr>
      <vt:lpstr>Reading information on the server</vt:lpstr>
      <vt:lpstr>Creating the form</vt:lpstr>
      <vt:lpstr>PowerPoint Presentation</vt:lpstr>
      <vt:lpstr>Jinja</vt:lpstr>
      <vt:lpstr>What is Jinja?</vt:lpstr>
      <vt:lpstr>Jinja basics</vt:lpstr>
      <vt:lpstr>Reading variables</vt:lpstr>
      <vt:lpstr>Adding logic</vt:lpstr>
      <vt:lpstr>Design best practices</vt:lpstr>
      <vt:lpstr>Bringing it all together</vt:lpstr>
      <vt:lpstr>What did we learn?</vt:lpstr>
      <vt:lpstr>What can we do with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91</cp:revision>
  <dcterms:created xsi:type="dcterms:W3CDTF">2013-02-15T23:12:42Z</dcterms:created>
  <dcterms:modified xsi:type="dcterms:W3CDTF">2014-12-17T00:36:36Z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