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77" r:id="rId5"/>
    <p:sldId id="278" r:id="rId6"/>
    <p:sldId id="280" r:id="rId7"/>
    <p:sldId id="279" r:id="rId8"/>
    <p:sldId id="281" r:id="rId9"/>
    <p:sldId id="284" r:id="rId10"/>
    <p:sldId id="285" r:id="rId11"/>
    <p:sldId id="282" r:id="rId12"/>
    <p:sldId id="283" r:id="rId13"/>
    <p:sldId id="286" r:id="rId14"/>
    <p:sldId id="287" r:id="rId15"/>
    <p:sldId id="288" r:id="rId16"/>
    <p:sldId id="289" r:id="rId17"/>
    <p:sldId id="290" r:id="rId18"/>
    <p:sldId id="291" r:id="rId19"/>
    <p:sldId id="292" r:id="rId20"/>
    <p:sldId id="295" r:id="rId21"/>
    <p:sldId id="293" r:id="rId22"/>
    <p:sldId id="294" r:id="rId23"/>
    <p:sldId id="296" r:id="rId24"/>
    <p:sldId id="298" r:id="rId25"/>
    <p:sldId id="297" r:id="rId26"/>
    <p:sldId id="299" r:id="rId27"/>
    <p:sldId id="300" r:id="rId28"/>
    <p:sldId id="301" r:id="rId29"/>
    <p:sldId id="302" r:id="rId30"/>
    <p:sldId id="303" r:id="rId31"/>
    <p:sldId id="304" r:id="rId32"/>
    <p:sldId id="305" r:id="rId33"/>
    <p:sldId id="306" r:id="rId34"/>
    <p:sldId id="307" r:id="rId35"/>
    <p:sldId id="308"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06" d="100"/>
          <a:sy n="106" d="100"/>
        </p:scale>
        <p:origin x="144" y="6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Creating a web interface</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0"/>
          </p:nvPr>
        </p:nvSpPr>
        <p:spPr/>
        <p:txBody>
          <a:bodyPr/>
          <a:lstStyle/>
          <a:p>
            <a:r>
              <a:rPr lang="en-US" dirty="0" smtClean="0"/>
              <a:t>Used to add additional context to elements</a:t>
            </a:r>
          </a:p>
          <a:p>
            <a:r>
              <a:rPr lang="en-US" dirty="0" smtClean="0"/>
              <a:t>Always placed in the opening tag</a:t>
            </a:r>
          </a:p>
          <a:p>
            <a:r>
              <a:rPr lang="en-US" dirty="0" smtClean="0"/>
              <a:t>Typically key/value pairs</a:t>
            </a:r>
          </a:p>
          <a:p>
            <a:pPr lvl="1"/>
            <a:r>
              <a:rPr lang="en-US" dirty="0" smtClean="0"/>
              <a:t>Single or double quotes</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&lt;input type='text' /&gt;</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&lt;a </a:t>
            </a:r>
            <a:r>
              <a:rPr lang="en-US" sz="2800" dirty="0" err="1" smtClean="0">
                <a:latin typeface="Consolas" panose="020B0609020204030204" pitchFamily="49" charset="0"/>
                <a:cs typeface="Consolas" panose="020B0609020204030204" pitchFamily="49" charset="0"/>
              </a:rPr>
              <a:t>href</a:t>
            </a:r>
            <a:r>
              <a:rPr lang="en-US" sz="2800" dirty="0" smtClean="0">
                <a:latin typeface="Consolas" panose="020B0609020204030204" pitchFamily="49" charset="0"/>
                <a:cs typeface="Consolas" panose="020B0609020204030204" pitchFamily="49" charset="0"/>
              </a:rPr>
              <a:t>='http://www.microsoft.com'&gt;Microsoft&lt;/a&gt;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2863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 Basics</a:t>
            </a:r>
            <a:endParaRPr lang="en-US" dirty="0"/>
          </a:p>
        </p:txBody>
      </p:sp>
    </p:spTree>
    <p:extLst>
      <p:ext uri="{BB962C8B-B14F-4D97-AF65-F5344CB8AC3E}">
        <p14:creationId xmlns:p14="http://schemas.microsoft.com/office/powerpoint/2010/main" val="2369024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resources</a:t>
            </a:r>
            <a:endParaRPr lang="en-US" dirty="0"/>
          </a:p>
        </p:txBody>
      </p:sp>
      <p:sp>
        <p:nvSpPr>
          <p:cNvPr id="4" name="Content Placeholder 3"/>
          <p:cNvSpPr>
            <a:spLocks noGrp="1"/>
          </p:cNvSpPr>
          <p:nvPr>
            <p:ph sz="quarter" idx="10"/>
          </p:nvPr>
        </p:nvSpPr>
        <p:spPr/>
        <p:txBody>
          <a:bodyPr/>
          <a:lstStyle/>
          <a:p>
            <a:r>
              <a:rPr lang="en-US" dirty="0"/>
              <a:t>Microsoft Official Courseware</a:t>
            </a:r>
          </a:p>
          <a:p>
            <a:pPr lvl="1"/>
            <a:r>
              <a:rPr lang="en-US" dirty="0"/>
              <a:t>20480: Programming in HTML5 with JavaScript and CSS3</a:t>
            </a:r>
          </a:p>
          <a:p>
            <a:r>
              <a:rPr lang="en-US" dirty="0" smtClean="0"/>
              <a:t>Microsoft </a:t>
            </a:r>
            <a:r>
              <a:rPr lang="en-US" dirty="0" smtClean="0"/>
              <a:t>Virtual Academy</a:t>
            </a:r>
          </a:p>
          <a:p>
            <a:pPr lvl="1"/>
            <a:r>
              <a:rPr lang="en-US" dirty="0" smtClean="0"/>
              <a:t>HTML5 </a:t>
            </a:r>
            <a:r>
              <a:rPr lang="en-US" dirty="0"/>
              <a:t>&amp; CSS3 Fundamentals: Development for Absolute Beginners</a:t>
            </a:r>
          </a:p>
          <a:p>
            <a:r>
              <a:rPr lang="en-US" dirty="0" smtClean="0"/>
              <a:t>Microsoft </a:t>
            </a:r>
            <a:r>
              <a:rPr lang="en-US" dirty="0" smtClean="0"/>
              <a:t>Press</a:t>
            </a:r>
          </a:p>
          <a:p>
            <a:pPr lvl="1"/>
            <a:r>
              <a:rPr lang="en-US" dirty="0"/>
              <a:t>HTML5 Step by </a:t>
            </a:r>
            <a:r>
              <a:rPr lang="en-US" dirty="0" smtClean="0"/>
              <a:t>Step</a:t>
            </a:r>
          </a:p>
          <a:p>
            <a:pPr lvl="1"/>
            <a:r>
              <a:rPr lang="en-US" dirty="0"/>
              <a:t>Training Guide: Programming in HTML5 with JavaScript and CSS3</a:t>
            </a:r>
          </a:p>
        </p:txBody>
      </p:sp>
    </p:spTree>
    <p:extLst>
      <p:ext uri="{BB962C8B-B14F-4D97-AF65-F5344CB8AC3E}">
        <p14:creationId xmlns:p14="http://schemas.microsoft.com/office/powerpoint/2010/main" val="1602097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3907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a:t>
            </a:r>
            <a:endParaRPr lang="en-US" dirty="0"/>
          </a:p>
        </p:txBody>
      </p:sp>
      <p:sp>
        <p:nvSpPr>
          <p:cNvPr id="5" name="Content Placeholder 4"/>
          <p:cNvSpPr>
            <a:spLocks noGrp="1"/>
          </p:cNvSpPr>
          <p:nvPr>
            <p:ph sz="quarter" idx="10"/>
          </p:nvPr>
        </p:nvSpPr>
        <p:spPr/>
        <p:txBody>
          <a:bodyPr/>
          <a:lstStyle/>
          <a:p>
            <a:r>
              <a:rPr lang="en-US" dirty="0" smtClean="0"/>
              <a:t>Creating a form</a:t>
            </a:r>
          </a:p>
          <a:p>
            <a:r>
              <a:rPr lang="en-US" dirty="0" smtClean="0"/>
              <a:t>Input controls</a:t>
            </a:r>
          </a:p>
          <a:p>
            <a:r>
              <a:rPr lang="en-US" dirty="0" smtClean="0"/>
              <a:t>Submitting a form</a:t>
            </a:r>
            <a:endParaRPr lang="en-US" dirty="0"/>
          </a:p>
        </p:txBody>
      </p:sp>
    </p:spTree>
    <p:extLst>
      <p:ext uri="{BB962C8B-B14F-4D97-AF65-F5344CB8AC3E}">
        <p14:creationId xmlns:p14="http://schemas.microsoft.com/office/powerpoint/2010/main" val="400692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form</a:t>
            </a:r>
            <a:endParaRPr lang="en-US" dirty="0"/>
          </a:p>
        </p:txBody>
      </p:sp>
      <p:sp>
        <p:nvSpPr>
          <p:cNvPr id="3" name="Content Placeholder 2"/>
          <p:cNvSpPr>
            <a:spLocks noGrp="1"/>
          </p:cNvSpPr>
          <p:nvPr>
            <p:ph sz="quarter" idx="10"/>
          </p:nvPr>
        </p:nvSpPr>
        <p:spPr/>
        <p:txBody>
          <a:bodyPr/>
          <a:lstStyle/>
          <a:p>
            <a:r>
              <a:rPr lang="en-US" dirty="0" smtClean="0">
                <a:latin typeface="Consolas" panose="020B0609020204030204" pitchFamily="49" charset="0"/>
                <a:cs typeface="Consolas" panose="020B0609020204030204" pitchFamily="49" charset="0"/>
              </a:rPr>
              <a:t>&lt;form&gt;</a:t>
            </a:r>
            <a:r>
              <a:rPr lang="en-US" dirty="0" smtClean="0"/>
              <a:t> element</a:t>
            </a:r>
          </a:p>
          <a:p>
            <a:r>
              <a:rPr lang="en-US" dirty="0" smtClean="0"/>
              <a:t>Attributes</a:t>
            </a:r>
          </a:p>
          <a:p>
            <a:pPr lvl="1"/>
            <a:r>
              <a:rPr lang="en-US" dirty="0" smtClean="0"/>
              <a:t>Action</a:t>
            </a:r>
          </a:p>
          <a:p>
            <a:pPr lvl="2"/>
            <a:r>
              <a:rPr lang="en-US" dirty="0" smtClean="0"/>
              <a:t>What page to send the data to</a:t>
            </a:r>
          </a:p>
          <a:p>
            <a:pPr lvl="2"/>
            <a:r>
              <a:rPr lang="en-US" dirty="0" smtClean="0"/>
              <a:t>Defaults to the current URL</a:t>
            </a:r>
          </a:p>
          <a:p>
            <a:pPr lvl="1"/>
            <a:r>
              <a:rPr lang="en-US" dirty="0" smtClean="0"/>
              <a:t>Method</a:t>
            </a:r>
          </a:p>
          <a:p>
            <a:pPr lvl="2"/>
            <a:r>
              <a:rPr lang="en-US" dirty="0" smtClean="0"/>
              <a:t>HTTP verb to use</a:t>
            </a:r>
          </a:p>
          <a:p>
            <a:pPr lvl="2"/>
            <a:r>
              <a:rPr lang="en-US" dirty="0" smtClean="0"/>
              <a:t>Defaults to GET</a:t>
            </a:r>
          </a:p>
          <a:p>
            <a:pPr lvl="3"/>
            <a:r>
              <a:rPr lang="en-US" dirty="0" smtClean="0"/>
              <a:t>All data is passed in the URL</a:t>
            </a:r>
          </a:p>
          <a:p>
            <a:endParaRPr lang="en-US" dirty="0"/>
          </a:p>
        </p:txBody>
      </p:sp>
    </p:spTree>
    <p:extLst>
      <p:ext uri="{BB962C8B-B14F-4D97-AF65-F5344CB8AC3E}">
        <p14:creationId xmlns:p14="http://schemas.microsoft.com/office/powerpoint/2010/main" val="866838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controls</a:t>
            </a:r>
            <a:endParaRPr lang="en-US" dirty="0"/>
          </a:p>
        </p:txBody>
      </p:sp>
      <p:sp>
        <p:nvSpPr>
          <p:cNvPr id="3" name="Content Placeholder 2"/>
          <p:cNvSpPr>
            <a:spLocks noGrp="1"/>
          </p:cNvSpPr>
          <p:nvPr>
            <p:ph sz="quarter" idx="10"/>
          </p:nvPr>
        </p:nvSpPr>
        <p:spPr/>
        <p:txBody>
          <a:bodyPr/>
          <a:lstStyle/>
          <a:p>
            <a:r>
              <a:rPr lang="en-US" dirty="0" smtClean="0"/>
              <a:t>Most (but not all) HTML input controls use the </a:t>
            </a:r>
            <a:r>
              <a:rPr lang="en-US" dirty="0" smtClean="0">
                <a:latin typeface="Consolas" panose="020B0609020204030204" pitchFamily="49" charset="0"/>
                <a:cs typeface="Consolas" panose="020B0609020204030204" pitchFamily="49" charset="0"/>
              </a:rPr>
              <a:t>&lt;input&gt;</a:t>
            </a:r>
            <a:r>
              <a:rPr lang="en-US" dirty="0" smtClean="0"/>
              <a:t> element</a:t>
            </a:r>
          </a:p>
          <a:p>
            <a:r>
              <a:rPr lang="en-US" dirty="0" smtClean="0"/>
              <a:t>Every input needs a name to identify it</a:t>
            </a:r>
          </a:p>
        </p:txBody>
      </p:sp>
    </p:spTree>
    <p:extLst>
      <p:ext uri="{BB962C8B-B14F-4D97-AF65-F5344CB8AC3E}">
        <p14:creationId xmlns:p14="http://schemas.microsoft.com/office/powerpoint/2010/main" val="3125251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input controls</a:t>
            </a:r>
            <a:endParaRPr lang="en-US" dirty="0"/>
          </a:p>
        </p:txBody>
      </p:sp>
      <p:sp>
        <p:nvSpPr>
          <p:cNvPr id="3" name="Content Placeholder 2"/>
          <p:cNvSpPr>
            <a:spLocks noGrp="1"/>
          </p:cNvSpPr>
          <p:nvPr>
            <p:ph sz="quarter" idx="10"/>
          </p:nvPr>
        </p:nvSpPr>
        <p:spPr/>
        <p:txBody>
          <a:bodyPr/>
          <a:lstStyle/>
          <a:p>
            <a:r>
              <a:rPr lang="en-US" dirty="0"/>
              <a:t>Type attribute indicates the type of input</a:t>
            </a:r>
          </a:p>
          <a:p>
            <a:pPr lvl="1"/>
            <a:r>
              <a:rPr lang="en-US" dirty="0"/>
              <a:t>Common options</a:t>
            </a:r>
          </a:p>
          <a:p>
            <a:pPr lvl="2"/>
            <a:r>
              <a:rPr lang="en-US" dirty="0"/>
              <a:t>text</a:t>
            </a:r>
          </a:p>
          <a:p>
            <a:pPr lvl="2"/>
            <a:r>
              <a:rPr lang="en-US" dirty="0"/>
              <a:t>password</a:t>
            </a:r>
          </a:p>
          <a:p>
            <a:pPr lvl="3"/>
            <a:r>
              <a:rPr lang="en-US" dirty="0">
                <a:solidFill>
                  <a:srgbClr val="FF0000"/>
                </a:solidFill>
              </a:rPr>
              <a:t>Hides but does not encrypt</a:t>
            </a:r>
          </a:p>
          <a:p>
            <a:pPr lvl="2"/>
            <a:r>
              <a:rPr lang="en-US" dirty="0"/>
              <a:t>radio</a:t>
            </a:r>
          </a:p>
          <a:p>
            <a:pPr lvl="1"/>
            <a:r>
              <a:rPr lang="en-US" dirty="0"/>
              <a:t>New with HTML5</a:t>
            </a:r>
          </a:p>
          <a:p>
            <a:pPr lvl="2"/>
            <a:r>
              <a:rPr lang="en-US" dirty="0"/>
              <a:t>email</a:t>
            </a:r>
          </a:p>
          <a:p>
            <a:pPr lvl="2"/>
            <a:r>
              <a:rPr lang="en-US" dirty="0" err="1"/>
              <a:t>url</a:t>
            </a:r>
            <a:endParaRPr lang="en-US" dirty="0"/>
          </a:p>
          <a:p>
            <a:pPr lvl="2"/>
            <a:r>
              <a:rPr lang="en-US" dirty="0" smtClean="0"/>
              <a:t>Date</a:t>
            </a:r>
            <a:endParaRPr lang="en-US" dirty="0"/>
          </a:p>
        </p:txBody>
      </p:sp>
    </p:spTree>
    <p:extLst>
      <p:ext uri="{BB962C8B-B14F-4D97-AF65-F5344CB8AC3E}">
        <p14:creationId xmlns:p14="http://schemas.microsoft.com/office/powerpoint/2010/main" val="2656464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form</a:t>
            </a:r>
            <a:endParaRPr lang="en-US" dirty="0"/>
          </a:p>
        </p:txBody>
      </p:sp>
    </p:spTree>
    <p:extLst>
      <p:ext uri="{BB962C8B-B14F-4D97-AF65-F5344CB8AC3E}">
        <p14:creationId xmlns:p14="http://schemas.microsoft.com/office/powerpoint/2010/main" val="1176727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Submitting a form</a:t>
            </a:r>
            <a:endParaRPr lang="en-US" dirty="0"/>
          </a:p>
        </p:txBody>
      </p:sp>
      <p:sp>
        <p:nvSpPr>
          <p:cNvPr id="4" name="Content Placeholder 3"/>
          <p:cNvSpPr>
            <a:spLocks noGrp="1"/>
          </p:cNvSpPr>
          <p:nvPr>
            <p:ph sz="quarter" idx="10"/>
          </p:nvPr>
        </p:nvSpPr>
        <p:spPr/>
        <p:txBody>
          <a:bodyPr/>
          <a:lstStyle/>
          <a:p>
            <a:r>
              <a:rPr lang="en-US" dirty="0" smtClean="0"/>
              <a:t>HTML</a:t>
            </a:r>
          </a:p>
          <a:p>
            <a:pPr lvl="1"/>
            <a:r>
              <a:rPr lang="en-US" dirty="0" smtClean="0"/>
              <a:t>Add a submit button</a:t>
            </a:r>
          </a:p>
          <a:p>
            <a:r>
              <a:rPr lang="en-US" dirty="0" smtClean="0"/>
              <a:t>Python</a:t>
            </a:r>
          </a:p>
          <a:p>
            <a:pPr lvl="1"/>
            <a:r>
              <a:rPr lang="en-US" dirty="0" smtClean="0"/>
              <a:t>Read the values from </a:t>
            </a:r>
            <a:r>
              <a:rPr lang="en-US" dirty="0" err="1" smtClean="0">
                <a:latin typeface="Consolas" panose="020B0609020204030204" pitchFamily="49" charset="0"/>
                <a:cs typeface="Consolas" panose="020B0609020204030204" pitchFamily="49" charset="0"/>
              </a:rPr>
              <a:t>request.form</a:t>
            </a:r>
            <a:endParaRPr lang="en-US" dirty="0" smtClean="0">
              <a:latin typeface="Consolas" panose="020B0609020204030204" pitchFamily="49" charset="0"/>
              <a:cs typeface="Consolas" panose="020B0609020204030204" pitchFamily="49" charset="0"/>
            </a:endParaRPr>
          </a:p>
          <a:p>
            <a:pPr lvl="1"/>
            <a:r>
              <a:rPr lang="en-US" dirty="0" err="1">
                <a:latin typeface="Consolas" panose="020B0609020204030204" pitchFamily="49" charset="0"/>
                <a:cs typeface="Consolas" panose="020B0609020204030204" pitchFamily="49" charset="0"/>
              </a:rPr>
              <a:t>request.form</a:t>
            </a:r>
            <a:r>
              <a:rPr lang="en-US" dirty="0" smtClean="0"/>
              <a:t> contains all of the form data in key/value pairs</a:t>
            </a:r>
          </a:p>
          <a:p>
            <a:pPr lvl="2"/>
            <a:r>
              <a:rPr lang="en-US" dirty="0" smtClean="0"/>
              <a:t>Key is the name of the input element</a:t>
            </a:r>
          </a:p>
          <a:p>
            <a:endParaRPr lang="en-US" dirty="0"/>
          </a:p>
        </p:txBody>
      </p:sp>
    </p:spTree>
    <p:extLst>
      <p:ext uri="{BB962C8B-B14F-4D97-AF65-F5344CB8AC3E}">
        <p14:creationId xmlns:p14="http://schemas.microsoft.com/office/powerpoint/2010/main" val="368249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 interface</a:t>
            </a:r>
            <a:endParaRPr lang="en-US" dirty="0"/>
          </a:p>
        </p:txBody>
      </p:sp>
      <p:sp>
        <p:nvSpPr>
          <p:cNvPr id="5" name="Content Placeholder 4"/>
          <p:cNvSpPr>
            <a:spLocks noGrp="1"/>
          </p:cNvSpPr>
          <p:nvPr>
            <p:ph sz="quarter" idx="10"/>
          </p:nvPr>
        </p:nvSpPr>
        <p:spPr/>
        <p:txBody>
          <a:bodyPr/>
          <a:lstStyle/>
          <a:p>
            <a:r>
              <a:rPr lang="en-US" dirty="0" smtClean="0"/>
              <a:t>HTML primer</a:t>
            </a:r>
          </a:p>
          <a:p>
            <a:r>
              <a:rPr lang="en-US" dirty="0" smtClean="0"/>
              <a:t>Forms</a:t>
            </a:r>
          </a:p>
          <a:p>
            <a:r>
              <a:rPr lang="en-US" dirty="0" smtClean="0"/>
              <a:t>Jinja templates</a:t>
            </a:r>
            <a:endParaRPr lang="en-US" dirty="0"/>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Submitting and reading form data</a:t>
            </a:r>
            <a:endParaRPr lang="en-US" dirty="0"/>
          </a:p>
        </p:txBody>
      </p:sp>
    </p:spTree>
    <p:extLst>
      <p:ext uri="{BB962C8B-B14F-4D97-AF65-F5344CB8AC3E}">
        <p14:creationId xmlns:p14="http://schemas.microsoft.com/office/powerpoint/2010/main" val="3917572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Jinja templates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2008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Jinja templates</a:t>
            </a:r>
            <a:endParaRPr lang="en-US" dirty="0"/>
          </a:p>
        </p:txBody>
      </p:sp>
      <p:sp>
        <p:nvSpPr>
          <p:cNvPr id="4" name="Content Placeholder 3"/>
          <p:cNvSpPr>
            <a:spLocks noGrp="1"/>
          </p:cNvSpPr>
          <p:nvPr>
            <p:ph sz="quarter" idx="10"/>
          </p:nvPr>
        </p:nvSpPr>
        <p:spPr/>
        <p:txBody>
          <a:bodyPr/>
          <a:lstStyle/>
          <a:p>
            <a:r>
              <a:rPr lang="en-US" dirty="0" err="1" smtClean="0"/>
              <a:t>Templating</a:t>
            </a:r>
            <a:r>
              <a:rPr lang="en-US" dirty="0" smtClean="0"/>
              <a:t> concepts</a:t>
            </a:r>
          </a:p>
          <a:p>
            <a:r>
              <a:rPr lang="en-US" dirty="0" smtClean="0"/>
              <a:t>Jinja syntax</a:t>
            </a:r>
          </a:p>
          <a:p>
            <a:r>
              <a:rPr lang="en-US" dirty="0" smtClean="0"/>
              <a:t>Template inheritance</a:t>
            </a:r>
            <a:endParaRPr lang="en-US" dirty="0"/>
          </a:p>
        </p:txBody>
      </p:sp>
    </p:spTree>
    <p:extLst>
      <p:ext uri="{BB962C8B-B14F-4D97-AF65-F5344CB8AC3E}">
        <p14:creationId xmlns:p14="http://schemas.microsoft.com/office/powerpoint/2010/main" val="3887732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concepts</a:t>
            </a:r>
            <a:endParaRPr lang="en-US" dirty="0"/>
          </a:p>
        </p:txBody>
      </p:sp>
      <p:sp>
        <p:nvSpPr>
          <p:cNvPr id="3" name="Content Placeholder 2"/>
          <p:cNvSpPr>
            <a:spLocks noGrp="1"/>
          </p:cNvSpPr>
          <p:nvPr>
            <p:ph sz="quarter" idx="10"/>
          </p:nvPr>
        </p:nvSpPr>
        <p:spPr/>
        <p:txBody>
          <a:bodyPr/>
          <a:lstStyle/>
          <a:p>
            <a:r>
              <a:rPr lang="en-US" dirty="0" smtClean="0"/>
              <a:t>Most basic level</a:t>
            </a:r>
          </a:p>
          <a:p>
            <a:pPr lvl="1"/>
            <a:r>
              <a:rPr lang="en-US" dirty="0" smtClean="0"/>
              <a:t>HTML template with placeholders</a:t>
            </a:r>
            <a:endParaRPr lang="en-US" dirty="0"/>
          </a:p>
        </p:txBody>
      </p:sp>
      <p:sp>
        <p:nvSpPr>
          <p:cNvPr id="4" name="Rounded Rectangle 3"/>
          <p:cNvSpPr/>
          <p:nvPr/>
        </p:nvSpPr>
        <p:spPr>
          <a:xfrm>
            <a:off x="1348992" y="2877206"/>
            <a:ext cx="7511229" cy="3499945"/>
          </a:xfrm>
          <a:prstGeom prst="roundRect">
            <a:avLst>
              <a:gd name="adj" fmla="val 9460"/>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2400" dirty="0" smtClean="0">
                <a:latin typeface="Consolas" panose="020B0609020204030204" pitchFamily="49" charset="0"/>
                <a:cs typeface="Consolas" panose="020B0609020204030204" pitchFamily="49" charset="0"/>
              </a:rPr>
              <a:t>&lt;html&gt;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&lt;head&gt;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&lt;title&gt;                   &lt;/title&gt;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&lt;/head&gt;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&lt;body&gt;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&lt;b&gt;Welcome,               &lt;/b&gt;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&lt;/body&gt;</a:t>
            </a:r>
          </a:p>
          <a:p>
            <a:r>
              <a:rPr lang="en-US" sz="2400" dirty="0" smtClean="0">
                <a:latin typeface="Consolas" panose="020B0609020204030204" pitchFamily="49" charset="0"/>
                <a:cs typeface="Consolas" panose="020B0609020204030204" pitchFamily="49" charset="0"/>
              </a:rPr>
              <a:t>&lt;/html&gt;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114800" y="3807372"/>
            <a:ext cx="3113690" cy="4966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Hello, Python!!</a:t>
            </a:r>
            <a:endParaRPr lang="en-US" sz="2400" dirty="0"/>
          </a:p>
        </p:txBody>
      </p:sp>
      <p:sp>
        <p:nvSpPr>
          <p:cNvPr id="6" name="Rounded Rectangle 5"/>
          <p:cNvSpPr/>
          <p:nvPr/>
        </p:nvSpPr>
        <p:spPr>
          <a:xfrm>
            <a:off x="4771697" y="4922781"/>
            <a:ext cx="2456793" cy="4966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Christopher</a:t>
            </a:r>
            <a:endParaRPr lang="en-US" sz="2400" dirty="0"/>
          </a:p>
        </p:txBody>
      </p:sp>
    </p:spTree>
    <p:extLst>
      <p:ext uri="{BB962C8B-B14F-4D97-AF65-F5344CB8AC3E}">
        <p14:creationId xmlns:p14="http://schemas.microsoft.com/office/powerpoint/2010/main" val="403811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concepts</a:t>
            </a:r>
            <a:endParaRPr lang="en-US" dirty="0"/>
          </a:p>
        </p:txBody>
      </p:sp>
      <p:sp>
        <p:nvSpPr>
          <p:cNvPr id="3" name="Content Placeholder 2"/>
          <p:cNvSpPr>
            <a:spLocks noGrp="1"/>
          </p:cNvSpPr>
          <p:nvPr>
            <p:ph sz="quarter" idx="10"/>
          </p:nvPr>
        </p:nvSpPr>
        <p:spPr/>
        <p:txBody>
          <a:bodyPr/>
          <a:lstStyle/>
          <a:p>
            <a:r>
              <a:rPr lang="en-US" dirty="0" smtClean="0"/>
              <a:t>More advanced level</a:t>
            </a:r>
          </a:p>
          <a:p>
            <a:pPr lvl="1"/>
            <a:r>
              <a:rPr lang="en-US" dirty="0" smtClean="0"/>
              <a:t>Allows adding code to enhance output</a:t>
            </a:r>
            <a:endParaRPr lang="en-US" dirty="0"/>
          </a:p>
        </p:txBody>
      </p:sp>
      <p:sp>
        <p:nvSpPr>
          <p:cNvPr id="4" name="Rounded Rectangle 3"/>
          <p:cNvSpPr/>
          <p:nvPr/>
        </p:nvSpPr>
        <p:spPr>
          <a:xfrm>
            <a:off x="1348992" y="2877206"/>
            <a:ext cx="7511229" cy="3499945"/>
          </a:xfrm>
          <a:prstGeom prst="roundRect">
            <a:avLst>
              <a:gd name="adj" fmla="val 9460"/>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2400" dirty="0" smtClean="0">
                <a:latin typeface="Consolas" panose="020B0609020204030204" pitchFamily="49" charset="0"/>
                <a:cs typeface="Consolas" panose="020B0609020204030204" pitchFamily="49" charset="0"/>
              </a:rPr>
              <a:t>&lt;html&gt;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&lt;head&gt;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&lt;title&gt;                   &lt;/title&gt;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&lt;/head&gt;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&lt;body&gt;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&lt;b&gt;Welcome,               &lt;/b&gt;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&lt;/body&gt;</a:t>
            </a:r>
          </a:p>
          <a:p>
            <a:r>
              <a:rPr lang="en-US" sz="2400" dirty="0" smtClean="0">
                <a:latin typeface="Consolas" panose="020B0609020204030204" pitchFamily="49" charset="0"/>
                <a:cs typeface="Consolas" panose="020B0609020204030204" pitchFamily="49" charset="0"/>
              </a:rPr>
              <a:t>&lt;/html&gt;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114800" y="3807372"/>
            <a:ext cx="3113690" cy="4966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Hello, Python!!</a:t>
            </a:r>
            <a:endParaRPr lang="en-US" sz="2400" dirty="0"/>
          </a:p>
        </p:txBody>
      </p:sp>
      <p:sp>
        <p:nvSpPr>
          <p:cNvPr id="6" name="Rounded Rectangle 5"/>
          <p:cNvSpPr/>
          <p:nvPr/>
        </p:nvSpPr>
        <p:spPr>
          <a:xfrm>
            <a:off x="4771697" y="4922781"/>
            <a:ext cx="2456793" cy="4966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Christopher</a:t>
            </a:r>
            <a:endParaRPr lang="en-US" sz="2400" dirty="0"/>
          </a:p>
        </p:txBody>
      </p:sp>
    </p:spTree>
    <p:extLst>
      <p:ext uri="{BB962C8B-B14F-4D97-AF65-F5344CB8AC3E}">
        <p14:creationId xmlns:p14="http://schemas.microsoft.com/office/powerpoint/2010/main" val="202719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6"/>
                                        </p:tgtEl>
                                        <p:attrNameLst>
                                          <p:attrName>fillcolor</p:attrName>
                                        </p:attrNameLst>
                                      </p:cBhvr>
                                      <p:to>
                                        <a:srgbClr val="0FFF48"/>
                                      </p:to>
                                    </p:animClr>
                                    <p:set>
                                      <p:cBhvr>
                                        <p:cTn id="26" dur="2000" fill="hold"/>
                                        <p:tgtEl>
                                          <p:spTgt spid="6"/>
                                        </p:tgtEl>
                                        <p:attrNameLst>
                                          <p:attrName>fill.type</p:attrName>
                                        </p:attrNameLst>
                                      </p:cBhvr>
                                      <p:to>
                                        <p:strVal val="solid"/>
                                      </p:to>
                                    </p:set>
                                    <p:set>
                                      <p:cBhvr>
                                        <p:cTn id="27"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concepts</a:t>
            </a:r>
            <a:endParaRPr lang="en-US" dirty="0"/>
          </a:p>
        </p:txBody>
      </p:sp>
      <p:sp>
        <p:nvSpPr>
          <p:cNvPr id="3" name="Content Placeholder 2"/>
          <p:cNvSpPr>
            <a:spLocks noGrp="1"/>
          </p:cNvSpPr>
          <p:nvPr>
            <p:ph sz="quarter" idx="10"/>
          </p:nvPr>
        </p:nvSpPr>
        <p:spPr/>
        <p:txBody>
          <a:bodyPr/>
          <a:lstStyle/>
          <a:p>
            <a:r>
              <a:rPr lang="en-US" dirty="0" smtClean="0"/>
              <a:t>Even more advanced</a:t>
            </a:r>
          </a:p>
          <a:p>
            <a:pPr lvl="1"/>
            <a:r>
              <a:rPr lang="en-US" dirty="0" smtClean="0"/>
              <a:t>Layouts to ensure consistency</a:t>
            </a:r>
          </a:p>
          <a:p>
            <a:pPr lvl="1"/>
            <a:endParaRPr lang="en-US" dirty="0"/>
          </a:p>
        </p:txBody>
      </p:sp>
      <p:sp>
        <p:nvSpPr>
          <p:cNvPr id="4" name="Rounded Rectangle 3"/>
          <p:cNvSpPr/>
          <p:nvPr/>
        </p:nvSpPr>
        <p:spPr>
          <a:xfrm>
            <a:off x="1348992" y="2877206"/>
            <a:ext cx="7511229" cy="3499945"/>
          </a:xfrm>
          <a:prstGeom prst="roundRect">
            <a:avLst>
              <a:gd name="adj" fmla="val 9460"/>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2400" dirty="0" smtClean="0">
                <a:latin typeface="Consolas" panose="020B0609020204030204" pitchFamily="49" charset="0"/>
                <a:cs typeface="Consolas" panose="020B0609020204030204" pitchFamily="49" charset="0"/>
              </a:rPr>
              <a:t>&lt;html&gt;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&lt;head&gt;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&lt;title&gt;                   &lt;/title&gt;</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&lt;/head&gt;</a:t>
            </a:r>
          </a:p>
          <a:p>
            <a:endParaRPr lang="en-US" sz="2400" dirty="0" smtClean="0">
              <a:latin typeface="Consolas" panose="020B0609020204030204" pitchFamily="49" charset="0"/>
              <a:cs typeface="Consolas" panose="020B0609020204030204" pitchFamily="49" charset="0"/>
            </a:endParaRPr>
          </a:p>
          <a:p>
            <a:endParaRPr lang="en-US" sz="2400" dirty="0">
              <a:latin typeface="Consolas" panose="020B0609020204030204" pitchFamily="49" charset="0"/>
              <a:cs typeface="Consolas" panose="020B0609020204030204" pitchFamily="49" charset="0"/>
            </a:endParaRPr>
          </a:p>
          <a:p>
            <a:endParaRPr lang="en-US" sz="2400" dirty="0" smtClean="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&lt;/html&gt;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114800" y="3807372"/>
            <a:ext cx="3113690" cy="4966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Hello, Python!!</a:t>
            </a:r>
            <a:endParaRPr lang="en-US" sz="2400" dirty="0"/>
          </a:p>
        </p:txBody>
      </p:sp>
      <p:sp>
        <p:nvSpPr>
          <p:cNvPr id="7" name="Rounded Rectangle 6"/>
          <p:cNvSpPr/>
          <p:nvPr/>
        </p:nvSpPr>
        <p:spPr>
          <a:xfrm>
            <a:off x="1901228" y="4635374"/>
            <a:ext cx="6726724" cy="11226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latin typeface="Consolas" panose="020B0609020204030204" pitchFamily="49" charset="0"/>
                <a:cs typeface="Consolas" panose="020B0609020204030204" pitchFamily="49" charset="0"/>
              </a:rPr>
              <a:t>&lt;body&gt;</a:t>
            </a:r>
          </a:p>
          <a:p>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&lt;b&gt;Welcome,               &lt;/b&gt;</a:t>
            </a:r>
          </a:p>
          <a:p>
            <a:r>
              <a:rPr lang="en-US" sz="2400" dirty="0" smtClean="0">
                <a:latin typeface="Consolas" panose="020B0609020204030204" pitchFamily="49" charset="0"/>
                <a:cs typeface="Consolas" panose="020B0609020204030204" pitchFamily="49" charset="0"/>
              </a:rPr>
              <a:t>&lt;/</a:t>
            </a:r>
            <a:r>
              <a:rPr lang="en-US" sz="2400" dirty="0">
                <a:latin typeface="Consolas" panose="020B0609020204030204" pitchFamily="49" charset="0"/>
                <a:cs typeface="Consolas" panose="020B0609020204030204" pitchFamily="49" charset="0"/>
              </a:rPr>
              <a:t>body&gt;</a:t>
            </a:r>
          </a:p>
        </p:txBody>
      </p:sp>
      <p:sp>
        <p:nvSpPr>
          <p:cNvPr id="6" name="Rounded Rectangle 5"/>
          <p:cNvSpPr/>
          <p:nvPr/>
        </p:nvSpPr>
        <p:spPr>
          <a:xfrm>
            <a:off x="4771697" y="4922781"/>
            <a:ext cx="2456793" cy="4966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Christopher</a:t>
            </a:r>
            <a:endParaRPr lang="en-US" sz="2400" dirty="0"/>
          </a:p>
        </p:txBody>
      </p:sp>
    </p:spTree>
    <p:extLst>
      <p:ext uri="{BB962C8B-B14F-4D97-AF65-F5344CB8AC3E}">
        <p14:creationId xmlns:p14="http://schemas.microsoft.com/office/powerpoint/2010/main" val="40258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6"/>
                                        </p:tgtEl>
                                        <p:attrNameLst>
                                          <p:attrName>fillcolor</p:attrName>
                                        </p:attrNameLst>
                                      </p:cBhvr>
                                      <p:to>
                                        <a:srgbClr val="0FFF48"/>
                                      </p:to>
                                    </p:animClr>
                                    <p:set>
                                      <p:cBhvr>
                                        <p:cTn id="33" dur="2000" fill="hold"/>
                                        <p:tgtEl>
                                          <p:spTgt spid="6"/>
                                        </p:tgtEl>
                                        <p:attrNameLst>
                                          <p:attrName>fill.type</p:attrName>
                                        </p:attrNameLst>
                                      </p:cBhvr>
                                      <p:to>
                                        <p:strVal val="solid"/>
                                      </p:to>
                                    </p:set>
                                    <p:set>
                                      <p:cBhvr>
                                        <p:cTn id="34"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Jinja syntax</a:t>
            </a:r>
            <a:endParaRPr lang="en-US" dirty="0"/>
          </a:p>
        </p:txBody>
      </p:sp>
      <p:sp>
        <p:nvSpPr>
          <p:cNvPr id="3" name="Content Placeholder 2"/>
          <p:cNvSpPr>
            <a:spLocks noGrp="1"/>
          </p:cNvSpPr>
          <p:nvPr>
            <p:ph sz="quarter" idx="10"/>
          </p:nvPr>
        </p:nvSpPr>
        <p:spPr/>
        <p:txBody>
          <a:bodyPr/>
          <a:lstStyle/>
          <a:p>
            <a:r>
              <a:rPr lang="en-US" dirty="0" smtClean="0">
                <a:latin typeface="Consolas" panose="020B0609020204030204" pitchFamily="49" charset="0"/>
                <a:cs typeface="Consolas" panose="020B0609020204030204" pitchFamily="49" charset="0"/>
              </a:rPr>
              <a:t>{%  %}</a:t>
            </a:r>
            <a:r>
              <a:rPr lang="en-US" dirty="0" smtClean="0"/>
              <a:t>  contains code</a:t>
            </a:r>
          </a:p>
          <a:p>
            <a:r>
              <a:rPr lang="en-US" dirty="0" smtClean="0">
                <a:latin typeface="Consolas" panose="020B0609020204030204" pitchFamily="49" charset="0"/>
                <a:cs typeface="Consolas" panose="020B0609020204030204" pitchFamily="49" charset="0"/>
              </a:rPr>
              <a:t>{{  }} </a:t>
            </a:r>
            <a:r>
              <a:rPr lang="en-US" dirty="0" smtClean="0"/>
              <a:t>contains text to display</a:t>
            </a:r>
          </a:p>
        </p:txBody>
      </p:sp>
      <p:sp>
        <p:nvSpPr>
          <p:cNvPr id="5" name="Rounded Rectangle 4"/>
          <p:cNvSpPr/>
          <p:nvPr/>
        </p:nvSpPr>
        <p:spPr>
          <a:xfrm>
            <a:off x="2782894" y="2960484"/>
            <a:ext cx="6717671" cy="360327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dirty="0" smtClean="0">
                <a:latin typeface="Consolas" panose="020B0609020204030204" pitchFamily="49" charset="0"/>
                <a:cs typeface="Consolas" panose="020B0609020204030204" pitchFamily="49" charset="0"/>
              </a:rPr>
              <a:t>&lt;</a:t>
            </a:r>
            <a:r>
              <a:rPr lang="en-US" sz="2800" dirty="0" err="1">
                <a:latin typeface="Consolas" panose="020B0609020204030204" pitchFamily="49" charset="0"/>
                <a:cs typeface="Consolas" panose="020B0609020204030204" pitchFamily="49" charset="0"/>
              </a:rPr>
              <a:t>ul</a:t>
            </a:r>
            <a:r>
              <a:rPr lang="en-US" sz="2800" dirty="0">
                <a:latin typeface="Consolas" panose="020B0609020204030204" pitchFamily="49" charset="0"/>
                <a:cs typeface="Consolas" panose="020B0609020204030204" pitchFamily="49" charset="0"/>
              </a:rPr>
              <a:t>&gt;</a:t>
            </a:r>
          </a:p>
          <a:p>
            <a:r>
              <a:rPr lang="en-US" sz="2800" dirty="0">
                <a:latin typeface="Consolas" panose="020B0609020204030204" pitchFamily="49" charset="0"/>
                <a:cs typeface="Consolas" panose="020B0609020204030204" pitchFamily="49" charset="0"/>
              </a:rPr>
              <a:t>  {% for </a:t>
            </a:r>
            <a:r>
              <a:rPr lang="en-US" sz="2800" dirty="0" smtClean="0">
                <a:latin typeface="Consolas" panose="020B0609020204030204" pitchFamily="49" charset="0"/>
                <a:cs typeface="Consolas" panose="020B0609020204030204" pitchFamily="49" charset="0"/>
              </a:rPr>
              <a:t>item </a:t>
            </a:r>
            <a:r>
              <a:rPr lang="en-US" sz="2800" dirty="0">
                <a:latin typeface="Consolas" panose="020B0609020204030204" pitchFamily="49" charset="0"/>
                <a:cs typeface="Consolas" panose="020B0609020204030204" pitchFamily="49" charset="0"/>
              </a:rPr>
              <a:t>in </a:t>
            </a:r>
            <a:r>
              <a:rPr lang="en-US" sz="2800" dirty="0" err="1" smtClean="0">
                <a:latin typeface="Consolas" panose="020B0609020204030204" pitchFamily="49" charset="0"/>
                <a:cs typeface="Consolas" panose="020B0609020204030204" pitchFamily="49" charset="0"/>
              </a:rPr>
              <a:t>demoList</a:t>
            </a: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&lt;li</a:t>
            </a:r>
            <a:r>
              <a:rPr lang="en-US" sz="2800" dirty="0" smtClean="0">
                <a:latin typeface="Consolas" panose="020B0609020204030204" pitchFamily="49" charset="0"/>
                <a:cs typeface="Consolas" panose="020B0609020204030204" pitchFamily="49" charset="0"/>
              </a:rPr>
              <a:t>&gt;</a:t>
            </a:r>
          </a:p>
          <a:p>
            <a:r>
              <a:rPr lang="en-US" sz="2800" dirty="0" smtClean="0">
                <a:latin typeface="Consolas" panose="020B0609020204030204" pitchFamily="49" charset="0"/>
                <a:cs typeface="Consolas" panose="020B0609020204030204" pitchFamily="49" charset="0"/>
              </a:rPr>
              <a:t>      {{ item }}</a:t>
            </a:r>
          </a:p>
          <a:p>
            <a:r>
              <a:rPr lang="en-US" sz="2800" dirty="0" smtClean="0">
                <a:latin typeface="Consolas" panose="020B0609020204030204" pitchFamily="49" charset="0"/>
                <a:cs typeface="Consolas" panose="020B0609020204030204" pitchFamily="49" charset="0"/>
              </a:rPr>
              <a:t>    &lt;/li&gt;</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endfor</a:t>
            </a:r>
            <a:r>
              <a:rPr lang="en-US" sz="2800" dirty="0">
                <a:latin typeface="Consolas" panose="020B0609020204030204" pitchFamily="49" charset="0"/>
                <a:cs typeface="Consolas" panose="020B0609020204030204" pitchFamily="49" charset="0"/>
              </a:rPr>
              <a:t> %}</a:t>
            </a:r>
          </a:p>
          <a:p>
            <a:r>
              <a:rPr lang="en-US" sz="2800" dirty="0" smtClean="0">
                <a:latin typeface="Consolas" panose="020B0609020204030204" pitchFamily="49" charset="0"/>
                <a:cs typeface="Consolas" panose="020B0609020204030204" pitchFamily="49" charset="0"/>
              </a:rPr>
              <a:t>&lt;/</a:t>
            </a:r>
            <a:r>
              <a:rPr lang="en-US" sz="2800" dirty="0" err="1">
                <a:latin typeface="Consolas" panose="020B0609020204030204" pitchFamily="49" charset="0"/>
                <a:cs typeface="Consolas" panose="020B0609020204030204" pitchFamily="49" charset="0"/>
              </a:rPr>
              <a:t>ul</a:t>
            </a:r>
            <a:r>
              <a:rPr lang="en-US" sz="2800" dirty="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63069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p:cTn id="1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p:cTn id="29"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Jinja templates</a:t>
            </a:r>
            <a:endParaRPr lang="en-US" dirty="0"/>
          </a:p>
        </p:txBody>
      </p:sp>
    </p:spTree>
    <p:extLst>
      <p:ext uri="{BB962C8B-B14F-4D97-AF65-F5344CB8AC3E}">
        <p14:creationId xmlns:p14="http://schemas.microsoft.com/office/powerpoint/2010/main" val="4295903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Template inheritance</a:t>
            </a:r>
            <a:endParaRPr lang="en-US" dirty="0"/>
          </a:p>
        </p:txBody>
      </p:sp>
      <p:sp>
        <p:nvSpPr>
          <p:cNvPr id="4" name="Content Placeholder 3"/>
          <p:cNvSpPr>
            <a:spLocks noGrp="1"/>
          </p:cNvSpPr>
          <p:nvPr>
            <p:ph sz="quarter" idx="10"/>
          </p:nvPr>
        </p:nvSpPr>
        <p:spPr/>
        <p:txBody>
          <a:bodyPr/>
          <a:lstStyle/>
          <a:p>
            <a:r>
              <a:rPr lang="en-US" dirty="0" smtClean="0"/>
              <a:t>A consistent UI is key to a successful website</a:t>
            </a:r>
          </a:p>
          <a:p>
            <a:r>
              <a:rPr lang="en-US" dirty="0" smtClean="0"/>
              <a:t>Template inheritance allows layouts</a:t>
            </a:r>
          </a:p>
        </p:txBody>
      </p:sp>
    </p:spTree>
    <p:extLst>
      <p:ext uri="{BB962C8B-B14F-4D97-AF65-F5344CB8AC3E}">
        <p14:creationId xmlns:p14="http://schemas.microsoft.com/office/powerpoint/2010/main" val="120666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template</a:t>
            </a:r>
            <a:endParaRPr lang="en-US" dirty="0"/>
          </a:p>
        </p:txBody>
      </p:sp>
      <p:sp>
        <p:nvSpPr>
          <p:cNvPr id="3" name="Content Placeholder 2"/>
          <p:cNvSpPr>
            <a:spLocks noGrp="1"/>
          </p:cNvSpPr>
          <p:nvPr>
            <p:ph sz="quarter" idx="10"/>
          </p:nvPr>
        </p:nvSpPr>
        <p:spPr/>
        <p:txBody>
          <a:bodyPr/>
          <a:lstStyle/>
          <a:p>
            <a:r>
              <a:rPr lang="en-US" dirty="0" smtClean="0"/>
              <a:t>Contains placeholder for blocks</a:t>
            </a:r>
          </a:p>
          <a:p>
            <a:r>
              <a:rPr lang="en-US" dirty="0" smtClean="0"/>
              <a:t>Blocks can be overridden by child templates</a:t>
            </a:r>
            <a:endParaRPr lang="en-US" dirty="0"/>
          </a:p>
        </p:txBody>
      </p:sp>
      <p:sp>
        <p:nvSpPr>
          <p:cNvPr id="4" name="Rounded Rectangle 3"/>
          <p:cNvSpPr/>
          <p:nvPr/>
        </p:nvSpPr>
        <p:spPr>
          <a:xfrm>
            <a:off x="1865014" y="3503691"/>
            <a:ext cx="9895437" cy="3159659"/>
          </a:xfrm>
          <a:prstGeom prst="roundRect">
            <a:avLst>
              <a:gd name="adj" fmla="val 749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latin typeface="Consolas" panose="020B0609020204030204" pitchFamily="49" charset="0"/>
                <a:cs typeface="Consolas" panose="020B0609020204030204" pitchFamily="49" charset="0"/>
              </a:rPr>
              <a:t>&lt;</a:t>
            </a:r>
            <a:r>
              <a:rPr lang="en-US" sz="2000" dirty="0" smtClean="0">
                <a:latin typeface="Consolas" panose="020B0609020204030204" pitchFamily="49" charset="0"/>
                <a:cs typeface="Consolas" panose="020B0609020204030204" pitchFamily="49" charset="0"/>
              </a:rPr>
              <a:t>html&gt;</a:t>
            </a:r>
            <a:endParaRPr lang="en-US" sz="2000" dirty="0">
              <a:latin typeface="Consolas" panose="020B0609020204030204" pitchFamily="49" charset="0"/>
              <a:cs typeface="Consolas" panose="020B0609020204030204" pitchFamily="49" charset="0"/>
            </a:endParaRP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head&gt;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title&gt;{% block title %}{% </a:t>
            </a:r>
            <a:r>
              <a:rPr lang="en-US" sz="2000" dirty="0" err="1">
                <a:latin typeface="Consolas" panose="020B0609020204030204" pitchFamily="49" charset="0"/>
                <a:cs typeface="Consolas" panose="020B0609020204030204" pitchFamily="49" charset="0"/>
              </a:rPr>
              <a:t>endblock</a:t>
            </a:r>
            <a:r>
              <a:rPr lang="en-US" sz="2000" dirty="0">
                <a:latin typeface="Consolas" panose="020B0609020204030204" pitchFamily="49" charset="0"/>
                <a:cs typeface="Consolas" panose="020B0609020204030204" pitchFamily="49" charset="0"/>
              </a:rPr>
              <a:t> %} - </a:t>
            </a:r>
            <a:r>
              <a:rPr lang="en-US" sz="2000" dirty="0" err="1" smtClean="0">
                <a:latin typeface="Consolas" panose="020B0609020204030204" pitchFamily="49" charset="0"/>
                <a:cs typeface="Consolas" panose="020B0609020204030204" pitchFamily="49" charset="0"/>
              </a:rPr>
              <a:t>AventureWorks</a:t>
            </a:r>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title&gt;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head&gt;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body&gt;</a:t>
            </a:r>
          </a:p>
          <a:p>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&lt;div id="content</a:t>
            </a:r>
            <a:r>
              <a:rPr lang="en-US" sz="2000" dirty="0" smtClean="0">
                <a:latin typeface="Consolas" panose="020B0609020204030204" pitchFamily="49" charset="0"/>
                <a:cs typeface="Consolas" panose="020B0609020204030204" pitchFamily="49" charset="0"/>
              </a:rPr>
              <a:t>"&gt;</a:t>
            </a:r>
          </a:p>
          <a:p>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 </a:t>
            </a:r>
            <a:r>
              <a:rPr lang="en-US" sz="2000" dirty="0">
                <a:latin typeface="Consolas" panose="020B0609020204030204" pitchFamily="49" charset="0"/>
                <a:cs typeface="Consolas" panose="020B0609020204030204" pitchFamily="49" charset="0"/>
              </a:rPr>
              <a:t>block content %}{% </a:t>
            </a:r>
            <a:r>
              <a:rPr lang="en-US" sz="2000" dirty="0" err="1">
                <a:latin typeface="Consolas" panose="020B0609020204030204" pitchFamily="49" charset="0"/>
                <a:cs typeface="Consolas" panose="020B0609020204030204" pitchFamily="49" charset="0"/>
              </a:rPr>
              <a:t>endblock</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div&gt;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body</a:t>
            </a:r>
            <a:r>
              <a:rPr lang="en-US" sz="2000" dirty="0" smtClean="0">
                <a:latin typeface="Consolas" panose="020B0609020204030204" pitchFamily="49" charset="0"/>
                <a:cs typeface="Consolas" panose="020B0609020204030204" pitchFamily="49" charset="0"/>
              </a:rPr>
              <a:t>&gt;</a:t>
            </a:r>
          </a:p>
          <a:p>
            <a:r>
              <a:rPr lang="en-US" sz="2000" dirty="0" smtClean="0">
                <a:latin typeface="Consolas" panose="020B0609020204030204" pitchFamily="49" charset="0"/>
                <a:cs typeface="Consolas" panose="020B0609020204030204" pitchFamily="49" charset="0"/>
              </a:rPr>
              <a:t>&lt;/html&gt;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86703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HTML primer</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3761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template</a:t>
            </a:r>
            <a:endParaRPr lang="en-US" dirty="0"/>
          </a:p>
        </p:txBody>
      </p:sp>
      <p:sp>
        <p:nvSpPr>
          <p:cNvPr id="3" name="Content Placeholder 2"/>
          <p:cNvSpPr>
            <a:spLocks noGrp="1"/>
          </p:cNvSpPr>
          <p:nvPr>
            <p:ph sz="quarter" idx="10"/>
          </p:nvPr>
        </p:nvSpPr>
        <p:spPr/>
        <p:txBody>
          <a:bodyPr/>
          <a:lstStyle/>
          <a:p>
            <a:r>
              <a:rPr lang="en-US" dirty="0" smtClean="0"/>
              <a:t>Uses a base template</a:t>
            </a:r>
          </a:p>
          <a:p>
            <a:r>
              <a:rPr lang="en-US" dirty="0" smtClean="0"/>
              <a:t>Provides content for blocks</a:t>
            </a:r>
            <a:endParaRPr lang="en-US" dirty="0"/>
          </a:p>
        </p:txBody>
      </p:sp>
      <p:sp>
        <p:nvSpPr>
          <p:cNvPr id="4" name="Rounded Rectangle 3"/>
          <p:cNvSpPr/>
          <p:nvPr/>
        </p:nvSpPr>
        <p:spPr>
          <a:xfrm>
            <a:off x="3639493" y="3232087"/>
            <a:ext cx="6871580" cy="29423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latin typeface="Consolas" panose="020B0609020204030204" pitchFamily="49" charset="0"/>
                <a:cs typeface="Consolas" panose="020B0609020204030204" pitchFamily="49" charset="0"/>
              </a:rPr>
              <a:t>{% extends "base.html" </a:t>
            </a:r>
            <a:r>
              <a:rPr lang="en-US" sz="2400" dirty="0" smtClean="0">
                <a:latin typeface="Consolas" panose="020B0609020204030204" pitchFamily="49" charset="0"/>
                <a:cs typeface="Consolas" panose="020B0609020204030204" pitchFamily="49" charset="0"/>
              </a:rPr>
              <a:t>%}</a:t>
            </a:r>
          </a:p>
          <a:p>
            <a:endParaRPr lang="en-US" sz="2400" dirty="0" smtClean="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block title </a:t>
            </a:r>
            <a:r>
              <a:rPr lang="en-US" sz="2400" dirty="0" smtClean="0">
                <a:latin typeface="Consolas" panose="020B0609020204030204" pitchFamily="49" charset="0"/>
                <a:cs typeface="Consolas" panose="020B0609020204030204" pitchFamily="49" charset="0"/>
              </a:rPr>
              <a:t>%}Home{% </a:t>
            </a:r>
            <a:r>
              <a:rPr lang="en-US" sz="2400" dirty="0" err="1">
                <a:latin typeface="Consolas" panose="020B0609020204030204" pitchFamily="49" charset="0"/>
                <a:cs typeface="Consolas" panose="020B0609020204030204" pitchFamily="49" charset="0"/>
              </a:rPr>
              <a:t>endblock</a:t>
            </a: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 block content %}</a:t>
            </a:r>
          </a:p>
          <a:p>
            <a:r>
              <a:rPr lang="en-US" sz="2400" dirty="0" smtClean="0">
                <a:latin typeface="Consolas" panose="020B0609020204030204" pitchFamily="49" charset="0"/>
                <a:cs typeface="Consolas" panose="020B0609020204030204" pitchFamily="49" charset="0"/>
              </a:rPr>
              <a:t>   Hello, template!!</a:t>
            </a:r>
            <a:endParaRPr lang="en-US" sz="2400" dirty="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endblock</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8015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Bringing it all together</a:t>
            </a:r>
            <a:endParaRPr lang="en-US" dirty="0"/>
          </a:p>
        </p:txBody>
      </p:sp>
      <p:sp>
        <p:nvSpPr>
          <p:cNvPr id="4" name="Rounded Rectangle 3"/>
          <p:cNvSpPr/>
          <p:nvPr/>
        </p:nvSpPr>
        <p:spPr>
          <a:xfrm>
            <a:off x="2296563" y="713958"/>
            <a:ext cx="9895437" cy="3159659"/>
          </a:xfrm>
          <a:prstGeom prst="roundRect">
            <a:avLst>
              <a:gd name="adj" fmla="val 749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latin typeface="Consolas" panose="020B0609020204030204" pitchFamily="49" charset="0"/>
                <a:cs typeface="Consolas" panose="020B0609020204030204" pitchFamily="49" charset="0"/>
              </a:rPr>
              <a:t>&lt;</a:t>
            </a:r>
            <a:r>
              <a:rPr lang="en-US" sz="2000" dirty="0" smtClean="0">
                <a:latin typeface="Consolas" panose="020B0609020204030204" pitchFamily="49" charset="0"/>
                <a:cs typeface="Consolas" panose="020B0609020204030204" pitchFamily="49" charset="0"/>
              </a:rPr>
              <a:t>html&gt;</a:t>
            </a:r>
            <a:endParaRPr lang="en-US" sz="2000" dirty="0">
              <a:latin typeface="Consolas" panose="020B0609020204030204" pitchFamily="49" charset="0"/>
              <a:cs typeface="Consolas" panose="020B0609020204030204" pitchFamily="49" charset="0"/>
            </a:endParaRP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head&gt;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title&gt;{% block title %}{% </a:t>
            </a:r>
            <a:r>
              <a:rPr lang="en-US" sz="2000" dirty="0" err="1">
                <a:latin typeface="Consolas" panose="020B0609020204030204" pitchFamily="49" charset="0"/>
                <a:cs typeface="Consolas" panose="020B0609020204030204" pitchFamily="49" charset="0"/>
              </a:rPr>
              <a:t>endblock</a:t>
            </a:r>
            <a:r>
              <a:rPr lang="en-US" sz="2000" dirty="0">
                <a:latin typeface="Consolas" panose="020B0609020204030204" pitchFamily="49" charset="0"/>
                <a:cs typeface="Consolas" panose="020B0609020204030204" pitchFamily="49" charset="0"/>
              </a:rPr>
              <a:t> %} - </a:t>
            </a:r>
            <a:r>
              <a:rPr lang="en-US" sz="2000" dirty="0" err="1" smtClean="0">
                <a:latin typeface="Consolas" panose="020B0609020204030204" pitchFamily="49" charset="0"/>
                <a:cs typeface="Consolas" panose="020B0609020204030204" pitchFamily="49" charset="0"/>
              </a:rPr>
              <a:t>AventureWorks</a:t>
            </a:r>
            <a:r>
              <a:rPr lang="en-US" sz="2000" dirty="0" smtClean="0">
                <a:latin typeface="Consolas" panose="020B0609020204030204" pitchFamily="49" charset="0"/>
                <a:cs typeface="Consolas" panose="020B0609020204030204" pitchFamily="49" charset="0"/>
              </a:rPr>
              <a:t>&lt;/</a:t>
            </a:r>
            <a:r>
              <a:rPr lang="en-US" sz="2000" dirty="0">
                <a:latin typeface="Consolas" panose="020B0609020204030204" pitchFamily="49" charset="0"/>
                <a:cs typeface="Consolas" panose="020B0609020204030204" pitchFamily="49" charset="0"/>
              </a:rPr>
              <a:t>title&gt;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head&gt;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body&gt;</a:t>
            </a:r>
          </a:p>
          <a:p>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&lt;div id="content</a:t>
            </a:r>
            <a:r>
              <a:rPr lang="en-US" sz="2000" dirty="0" smtClean="0">
                <a:latin typeface="Consolas" panose="020B0609020204030204" pitchFamily="49" charset="0"/>
                <a:cs typeface="Consolas" panose="020B0609020204030204" pitchFamily="49" charset="0"/>
              </a:rPr>
              <a:t>"&gt;</a:t>
            </a:r>
          </a:p>
          <a:p>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 </a:t>
            </a:r>
            <a:r>
              <a:rPr lang="en-US" sz="2000" dirty="0">
                <a:latin typeface="Consolas" panose="020B0609020204030204" pitchFamily="49" charset="0"/>
                <a:cs typeface="Consolas" panose="020B0609020204030204" pitchFamily="49" charset="0"/>
              </a:rPr>
              <a:t>block content %}{% </a:t>
            </a:r>
            <a:r>
              <a:rPr lang="en-US" sz="2000" dirty="0" err="1">
                <a:latin typeface="Consolas" panose="020B0609020204030204" pitchFamily="49" charset="0"/>
                <a:cs typeface="Consolas" panose="020B0609020204030204" pitchFamily="49" charset="0"/>
              </a:rPr>
              <a:t>endblock</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div&gt;</a:t>
            </a:r>
          </a:p>
          <a:p>
            <a:r>
              <a:rPr lang="en-US" sz="2000" dirty="0" smtClean="0">
                <a:latin typeface="Consolas" panose="020B0609020204030204" pitchFamily="49" charset="0"/>
                <a:cs typeface="Consolas" panose="020B0609020204030204" pitchFamily="49" charset="0"/>
              </a:rPr>
              <a:t>   &lt;/</a:t>
            </a:r>
            <a:r>
              <a:rPr lang="en-US" sz="2000" dirty="0">
                <a:latin typeface="Consolas" panose="020B0609020204030204" pitchFamily="49" charset="0"/>
                <a:cs typeface="Consolas" panose="020B0609020204030204" pitchFamily="49" charset="0"/>
              </a:rPr>
              <a:t>body</a:t>
            </a:r>
            <a:r>
              <a:rPr lang="en-US" sz="2000" dirty="0" smtClean="0">
                <a:latin typeface="Consolas" panose="020B0609020204030204" pitchFamily="49" charset="0"/>
                <a:cs typeface="Consolas" panose="020B0609020204030204" pitchFamily="49" charset="0"/>
              </a:rPr>
              <a:t>&gt;</a:t>
            </a:r>
          </a:p>
          <a:p>
            <a:r>
              <a:rPr lang="en-US" sz="2000" dirty="0" smtClean="0">
                <a:latin typeface="Consolas" panose="020B0609020204030204" pitchFamily="49" charset="0"/>
                <a:cs typeface="Consolas" panose="020B0609020204030204" pitchFamily="49" charset="0"/>
              </a:rPr>
              <a:t>&lt;/html&gt;</a:t>
            </a:r>
            <a:endParaRPr lang="en-US" sz="2000" dirty="0">
              <a:latin typeface="Consolas" panose="020B0609020204030204" pitchFamily="49" charset="0"/>
              <a:cs typeface="Consolas" panose="020B0609020204030204" pitchFamily="49" charset="0"/>
            </a:endParaRPr>
          </a:p>
        </p:txBody>
      </p:sp>
      <p:sp>
        <p:nvSpPr>
          <p:cNvPr id="5" name="Rounded Rectangle 4"/>
          <p:cNvSpPr/>
          <p:nvPr/>
        </p:nvSpPr>
        <p:spPr>
          <a:xfrm>
            <a:off x="63374" y="3873617"/>
            <a:ext cx="6409854" cy="29423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latin typeface="Consolas" panose="020B0609020204030204" pitchFamily="49" charset="0"/>
                <a:cs typeface="Consolas" panose="020B0609020204030204" pitchFamily="49" charset="0"/>
              </a:rPr>
              <a:t>{% extends "base.html" </a:t>
            </a:r>
            <a:r>
              <a:rPr lang="en-US" sz="2400" dirty="0" smtClean="0">
                <a:latin typeface="Consolas" panose="020B0609020204030204" pitchFamily="49" charset="0"/>
                <a:cs typeface="Consolas" panose="020B0609020204030204" pitchFamily="49" charset="0"/>
              </a:rPr>
              <a:t>%}</a:t>
            </a:r>
          </a:p>
          <a:p>
            <a:endParaRPr lang="en-US" sz="2400" dirty="0" smtClean="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block title </a:t>
            </a:r>
            <a:r>
              <a:rPr lang="en-US" sz="2400" dirty="0" smtClean="0">
                <a:latin typeface="Consolas" panose="020B0609020204030204" pitchFamily="49" charset="0"/>
                <a:cs typeface="Consolas" panose="020B0609020204030204" pitchFamily="49" charset="0"/>
              </a:rPr>
              <a:t>%}Home{% </a:t>
            </a:r>
            <a:r>
              <a:rPr lang="en-US" sz="2400" dirty="0" err="1">
                <a:latin typeface="Consolas" panose="020B0609020204030204" pitchFamily="49" charset="0"/>
                <a:cs typeface="Consolas" panose="020B0609020204030204" pitchFamily="49" charset="0"/>
              </a:rPr>
              <a:t>endblock</a:t>
            </a: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 block content %}</a:t>
            </a:r>
          </a:p>
          <a:p>
            <a:r>
              <a:rPr lang="en-US" sz="2400" dirty="0" smtClean="0">
                <a:latin typeface="Consolas" panose="020B0609020204030204" pitchFamily="49" charset="0"/>
                <a:cs typeface="Consolas" panose="020B0609020204030204" pitchFamily="49" charset="0"/>
              </a:rPr>
              <a:t>   Hello, template!!</a:t>
            </a:r>
            <a:endParaRPr lang="en-US" sz="2400" dirty="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endblock</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6" name="Rounded Rectangle 5"/>
          <p:cNvSpPr/>
          <p:nvPr/>
        </p:nvSpPr>
        <p:spPr>
          <a:xfrm>
            <a:off x="6609030" y="3873618"/>
            <a:ext cx="5582971" cy="29423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smtClean="0">
                <a:latin typeface="Consolas" panose="020B0609020204030204" pitchFamily="49" charset="0"/>
                <a:cs typeface="Consolas" panose="020B0609020204030204" pitchFamily="49" charset="0"/>
              </a:rPr>
              <a:t>&lt;html&gt;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&lt;head&gt;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&lt;title&gt;Home – </a:t>
            </a:r>
            <a:r>
              <a:rPr lang="en-US" dirty="0" err="1" smtClean="0">
                <a:latin typeface="Consolas" panose="020B0609020204030204" pitchFamily="49" charset="0"/>
                <a:cs typeface="Consolas" panose="020B0609020204030204" pitchFamily="49" charset="0"/>
              </a:rPr>
              <a:t>AdventureWorks</a:t>
            </a:r>
            <a:r>
              <a:rPr lang="en-US" dirty="0" smtClean="0">
                <a:latin typeface="Consolas" panose="020B0609020204030204" pitchFamily="49" charset="0"/>
                <a:cs typeface="Consolas" panose="020B0609020204030204" pitchFamily="49" charset="0"/>
              </a:rPr>
              <a:t>&lt;/title&gt;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&lt;/head&gt;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&lt;body&gt;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&lt;div id="content"&gt;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Hello, template!!</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&lt;/div&gt;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&lt;/body&gt;</a:t>
            </a:r>
          </a:p>
          <a:p>
            <a:r>
              <a:rPr lang="en-US" dirty="0" smtClean="0">
                <a:latin typeface="Consolas" panose="020B0609020204030204" pitchFamily="49" charset="0"/>
                <a:cs typeface="Consolas" panose="020B0609020204030204" pitchFamily="49" charset="0"/>
              </a:rPr>
              <a:t>&lt;/html&gt;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668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Jinja template inheritance</a:t>
            </a:r>
            <a:endParaRPr lang="en-US" dirty="0"/>
          </a:p>
        </p:txBody>
      </p:sp>
    </p:spTree>
    <p:extLst>
      <p:ext uri="{BB962C8B-B14F-4D97-AF65-F5344CB8AC3E}">
        <p14:creationId xmlns:p14="http://schemas.microsoft.com/office/powerpoint/2010/main" val="4095598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primer</a:t>
            </a:r>
            <a:endParaRPr lang="en-US" dirty="0"/>
          </a:p>
        </p:txBody>
      </p:sp>
      <p:sp>
        <p:nvSpPr>
          <p:cNvPr id="3" name="Content Placeholder 2"/>
          <p:cNvSpPr>
            <a:spLocks noGrp="1"/>
          </p:cNvSpPr>
          <p:nvPr>
            <p:ph sz="quarter" idx="10"/>
          </p:nvPr>
        </p:nvSpPr>
        <p:spPr/>
        <p:txBody>
          <a:bodyPr/>
          <a:lstStyle/>
          <a:p>
            <a:r>
              <a:rPr lang="en-US" dirty="0" smtClean="0"/>
              <a:t>HTML concepts</a:t>
            </a:r>
          </a:p>
          <a:p>
            <a:r>
              <a:rPr lang="en-US" dirty="0" smtClean="0"/>
              <a:t>Elements</a:t>
            </a:r>
          </a:p>
          <a:p>
            <a:r>
              <a:rPr lang="en-US" dirty="0" smtClean="0"/>
              <a:t>Attributes</a:t>
            </a:r>
          </a:p>
          <a:p>
            <a:r>
              <a:rPr lang="en-US" dirty="0" smtClean="0"/>
              <a:t>Additional resources</a:t>
            </a:r>
            <a:endParaRPr lang="en-US" dirty="0"/>
          </a:p>
        </p:txBody>
      </p:sp>
    </p:spTree>
    <p:extLst>
      <p:ext uri="{BB962C8B-B14F-4D97-AF65-F5344CB8AC3E}">
        <p14:creationId xmlns:p14="http://schemas.microsoft.com/office/powerpoint/2010/main" val="426596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concepts</a:t>
            </a:r>
            <a:endParaRPr lang="en-US" dirty="0"/>
          </a:p>
        </p:txBody>
      </p:sp>
      <p:sp>
        <p:nvSpPr>
          <p:cNvPr id="3" name="Content Placeholder 2"/>
          <p:cNvSpPr>
            <a:spLocks noGrp="1"/>
          </p:cNvSpPr>
          <p:nvPr>
            <p:ph sz="quarter" idx="10"/>
          </p:nvPr>
        </p:nvSpPr>
        <p:spPr/>
        <p:txBody>
          <a:bodyPr/>
          <a:lstStyle/>
          <a:p>
            <a:r>
              <a:rPr lang="en-US" dirty="0" smtClean="0"/>
              <a:t>Hypertext markup language</a:t>
            </a:r>
          </a:p>
          <a:p>
            <a:r>
              <a:rPr lang="en-US" dirty="0" smtClean="0"/>
              <a:t>Standard markup for creating web pages</a:t>
            </a:r>
          </a:p>
          <a:p>
            <a:r>
              <a:rPr lang="en-US" dirty="0" smtClean="0"/>
              <a:t>Components</a:t>
            </a:r>
          </a:p>
          <a:p>
            <a:pPr lvl="1"/>
            <a:r>
              <a:rPr lang="en-US" dirty="0" smtClean="0"/>
              <a:t>Elements</a:t>
            </a:r>
          </a:p>
          <a:p>
            <a:pPr lvl="1"/>
            <a:r>
              <a:rPr lang="en-US" dirty="0" smtClean="0"/>
              <a:t>Attributes</a:t>
            </a:r>
          </a:p>
        </p:txBody>
      </p:sp>
    </p:spTree>
    <p:extLst>
      <p:ext uri="{BB962C8B-B14F-4D97-AF65-F5344CB8AC3E}">
        <p14:creationId xmlns:p14="http://schemas.microsoft.com/office/powerpoint/2010/main" val="2739922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sz="quarter" idx="10"/>
          </p:nvPr>
        </p:nvSpPr>
        <p:spPr/>
        <p:txBody>
          <a:bodyPr/>
          <a:lstStyle/>
          <a:p>
            <a:r>
              <a:rPr lang="en-US" dirty="0" smtClean="0"/>
              <a:t>Consist of tags</a:t>
            </a:r>
          </a:p>
          <a:p>
            <a:r>
              <a:rPr lang="en-US" dirty="0" smtClean="0"/>
              <a:t>Tags are contained in "angle brackets"</a:t>
            </a:r>
          </a:p>
          <a:p>
            <a:pPr marL="457046" lvl="1" indent="0">
              <a:buNone/>
            </a:pPr>
            <a:r>
              <a:rPr lang="en-US" dirty="0" smtClean="0"/>
              <a:t>	</a:t>
            </a:r>
            <a:r>
              <a:rPr lang="en-US" dirty="0" smtClean="0">
                <a:latin typeface="Consolas" panose="020B0609020204030204" pitchFamily="49" charset="0"/>
                <a:cs typeface="Consolas" panose="020B0609020204030204" pitchFamily="49" charset="0"/>
              </a:rPr>
              <a:t>&lt;&gt;</a:t>
            </a:r>
            <a:endParaRPr lang="en-US" dirty="0">
              <a:latin typeface="Consolas" panose="020B0609020204030204" pitchFamily="49" charset="0"/>
              <a:cs typeface="Consolas" panose="020B0609020204030204" pitchFamily="49" charset="0"/>
            </a:endParaRPr>
          </a:p>
          <a:p>
            <a:r>
              <a:rPr lang="en-US" dirty="0" smtClean="0"/>
              <a:t>Typically in open/close pairs</a:t>
            </a:r>
          </a:p>
          <a:p>
            <a:pPr marL="457046" lvl="1" indent="0">
              <a:buNone/>
            </a:pPr>
            <a:r>
              <a:rPr lang="en-US" dirty="0">
                <a:latin typeface="Consolas" panose="020B0609020204030204" pitchFamily="49" charset="0"/>
                <a:cs typeface="Consolas" panose="020B0609020204030204" pitchFamily="49" charset="0"/>
              </a:rPr>
              <a:t>	&lt;body&gt;</a:t>
            </a:r>
          </a:p>
          <a:p>
            <a:pPr marL="457046" lvl="1" indent="0">
              <a:buNone/>
            </a:pPr>
            <a:r>
              <a:rPr lang="en-US" dirty="0">
                <a:latin typeface="Consolas" panose="020B0609020204030204" pitchFamily="49" charset="0"/>
                <a:cs typeface="Consolas" panose="020B0609020204030204" pitchFamily="49" charset="0"/>
              </a:rPr>
              <a:t>	&lt;/body</a:t>
            </a:r>
            <a:r>
              <a:rPr lang="en-US" dirty="0" smtClean="0">
                <a:latin typeface="Consolas" panose="020B0609020204030204" pitchFamily="49" charset="0"/>
                <a:cs typeface="Consolas" panose="020B0609020204030204" pitchFamily="49" charset="0"/>
              </a:rPr>
              <a:t>&gt;</a:t>
            </a:r>
          </a:p>
          <a:p>
            <a:r>
              <a:rPr lang="en-US" dirty="0" smtClean="0"/>
              <a:t>Technically case insensitive</a:t>
            </a:r>
          </a:p>
          <a:p>
            <a:pPr lvl="1"/>
            <a:r>
              <a:rPr lang="en-US" dirty="0" smtClean="0"/>
              <a:t>Convention is to use lower case letters</a:t>
            </a:r>
          </a:p>
        </p:txBody>
      </p:sp>
    </p:spTree>
    <p:extLst>
      <p:ext uri="{BB962C8B-B14F-4D97-AF65-F5344CB8AC3E}">
        <p14:creationId xmlns:p14="http://schemas.microsoft.com/office/powerpoint/2010/main" val="149477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tags</a:t>
            </a:r>
            <a:endParaRPr lang="en-US" dirty="0"/>
          </a:p>
        </p:txBody>
      </p:sp>
      <p:sp>
        <p:nvSpPr>
          <p:cNvPr id="3" name="Content Placeholder 2"/>
          <p:cNvSpPr>
            <a:spLocks noGrp="1"/>
          </p:cNvSpPr>
          <p:nvPr>
            <p:ph sz="quarter" idx="10"/>
          </p:nvPr>
        </p:nvSpPr>
        <p:spPr/>
        <p:txBody>
          <a:bodyPr/>
          <a:lstStyle/>
          <a:p>
            <a:r>
              <a:rPr lang="en-US" dirty="0" smtClean="0"/>
              <a:t>Browsers will always make a "best effort" at rendering pages</a:t>
            </a:r>
          </a:p>
          <a:p>
            <a:pPr lvl="1"/>
            <a:r>
              <a:rPr lang="en-US" dirty="0" smtClean="0"/>
              <a:t>HTML doesn't need to be perfect</a:t>
            </a:r>
          </a:p>
          <a:p>
            <a:pPr lvl="1"/>
            <a:r>
              <a:rPr lang="en-US" dirty="0" smtClean="0"/>
              <a:t>Try to make it as clean as possible</a:t>
            </a:r>
          </a:p>
          <a:p>
            <a:pPr lvl="2"/>
            <a:r>
              <a:rPr lang="en-US" dirty="0" smtClean="0"/>
              <a:t>Aids the browser</a:t>
            </a:r>
          </a:p>
          <a:p>
            <a:pPr lvl="2"/>
            <a:r>
              <a:rPr lang="en-US" dirty="0" smtClean="0"/>
              <a:t>Aids the developer</a:t>
            </a:r>
          </a:p>
          <a:p>
            <a:r>
              <a:rPr lang="en-US" dirty="0" smtClean="0"/>
              <a:t>Tags with nothing between the open and close can be left open</a:t>
            </a:r>
          </a:p>
          <a:p>
            <a:pPr lvl="1"/>
            <a:r>
              <a:rPr lang="en-US" dirty="0" smtClean="0"/>
              <a:t>However, best practice is to close them</a:t>
            </a:r>
          </a:p>
          <a:p>
            <a:pPr lvl="1"/>
            <a:r>
              <a:rPr lang="en-US" dirty="0" smtClean="0"/>
              <a:t>Shortcut</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br</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8941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4416" y="716919"/>
            <a:ext cx="3203168" cy="575318"/>
          </a:xfrm>
        </p:spPr>
        <p:txBody>
          <a:bodyPr>
            <a:normAutofit fontScale="90000"/>
          </a:bodyPr>
          <a:lstStyle/>
          <a:p>
            <a:r>
              <a:rPr lang="en-US" dirty="0" smtClean="0">
                <a:solidFill>
                  <a:schemeClr val="bg1"/>
                </a:solidFill>
              </a:rPr>
              <a:t>Element types</a:t>
            </a:r>
            <a:endParaRPr lang="en-US" dirty="0">
              <a:solidFill>
                <a:schemeClr val="bg1"/>
              </a:solidFill>
            </a:endParaRPr>
          </a:p>
        </p:txBody>
      </p:sp>
      <p:sp>
        <p:nvSpPr>
          <p:cNvPr id="5" name="TextBox 4"/>
          <p:cNvSpPr txBox="1"/>
          <p:nvPr/>
        </p:nvSpPr>
        <p:spPr>
          <a:xfrm>
            <a:off x="1078814" y="2141456"/>
            <a:ext cx="2898486" cy="3416320"/>
          </a:xfrm>
          <a:prstGeom prst="rect">
            <a:avLst/>
          </a:prstGeom>
          <a:noFill/>
        </p:spPr>
        <p:txBody>
          <a:bodyPr wrap="none" rtlCol="0">
            <a:spAutoFit/>
          </a:bodyPr>
          <a:lstStyle/>
          <a:p>
            <a:r>
              <a:rPr lang="en-US" sz="2400" dirty="0" smtClean="0">
                <a:solidFill>
                  <a:schemeClr val="bg1"/>
                </a:solidFill>
              </a:rPr>
              <a:t>Semantic:</a:t>
            </a:r>
          </a:p>
          <a:p>
            <a:endParaRPr lang="en-US" sz="2400" dirty="0">
              <a:solidFill>
                <a:schemeClr val="bg1"/>
              </a:solidFill>
            </a:endParaRPr>
          </a:p>
          <a:p>
            <a:r>
              <a:rPr lang="en-US" sz="2400" dirty="0" smtClean="0">
                <a:solidFill>
                  <a:schemeClr val="bg1"/>
                </a:solidFill>
              </a:rPr>
              <a:t>Used to describe data</a:t>
            </a:r>
          </a:p>
          <a:p>
            <a:r>
              <a:rPr lang="en-US" sz="2400" dirty="0">
                <a:solidFill>
                  <a:schemeClr val="bg1"/>
                </a:solidFill>
              </a:rPr>
              <a:t>New </a:t>
            </a:r>
            <a:r>
              <a:rPr lang="en-US" sz="2400" dirty="0" smtClean="0">
                <a:solidFill>
                  <a:schemeClr val="bg1"/>
                </a:solidFill>
              </a:rPr>
              <a:t>with </a:t>
            </a:r>
            <a:r>
              <a:rPr lang="en-US" sz="2400" dirty="0">
                <a:solidFill>
                  <a:schemeClr val="bg1"/>
                </a:solidFill>
              </a:rPr>
              <a:t>HTML5</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header</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footer</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nav</a:t>
            </a:r>
            <a:endParaRPr lang="en-US" sz="24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4646757" y="2141456"/>
            <a:ext cx="2665217" cy="3416320"/>
          </a:xfrm>
          <a:prstGeom prst="rect">
            <a:avLst/>
          </a:prstGeom>
          <a:noFill/>
        </p:spPr>
        <p:txBody>
          <a:bodyPr wrap="none" rtlCol="0">
            <a:spAutoFit/>
          </a:bodyPr>
          <a:lstStyle/>
          <a:p>
            <a:r>
              <a:rPr lang="en-US" sz="2400" dirty="0" smtClean="0">
                <a:solidFill>
                  <a:schemeClr val="bg1"/>
                </a:solidFill>
              </a:rPr>
              <a:t>Controls:</a:t>
            </a:r>
          </a:p>
          <a:p>
            <a:endParaRPr lang="en-US" sz="2400" dirty="0">
              <a:solidFill>
                <a:schemeClr val="bg1"/>
              </a:solidFill>
            </a:endParaRPr>
          </a:p>
          <a:p>
            <a:r>
              <a:rPr lang="en-US" sz="2400" dirty="0" smtClean="0">
                <a:solidFill>
                  <a:schemeClr val="bg1"/>
                </a:solidFill>
              </a:rPr>
              <a:t>Add items to a page</a:t>
            </a:r>
          </a:p>
          <a:p>
            <a:r>
              <a:rPr lang="en-US" sz="2400" dirty="0" smtClean="0">
                <a:solidFill>
                  <a:schemeClr val="bg1"/>
                </a:solidFill>
              </a:rPr>
              <a:t>Commonly forms</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button</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a</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input</a:t>
            </a:r>
            <a:endParaRPr lang="en-US" sz="2400" dirty="0">
              <a:solidFill>
                <a:schemeClr val="bg1"/>
              </a:solidFill>
              <a:latin typeface="Consolas" panose="020B0609020204030204" pitchFamily="49" charset="0"/>
              <a:cs typeface="Consolas" panose="020B0609020204030204" pitchFamily="49" charset="0"/>
            </a:endParaRPr>
          </a:p>
        </p:txBody>
      </p:sp>
      <p:sp>
        <p:nvSpPr>
          <p:cNvPr id="7" name="TextBox 6"/>
          <p:cNvSpPr txBox="1"/>
          <p:nvPr/>
        </p:nvSpPr>
        <p:spPr>
          <a:xfrm>
            <a:off x="8214700" y="2141456"/>
            <a:ext cx="2119619" cy="3416320"/>
          </a:xfrm>
          <a:prstGeom prst="rect">
            <a:avLst/>
          </a:prstGeom>
          <a:noFill/>
        </p:spPr>
        <p:txBody>
          <a:bodyPr wrap="none" rtlCol="0">
            <a:spAutoFit/>
          </a:bodyPr>
          <a:lstStyle/>
          <a:p>
            <a:r>
              <a:rPr lang="en-US" sz="2400" dirty="0" smtClean="0">
                <a:solidFill>
                  <a:schemeClr val="bg1"/>
                </a:solidFill>
              </a:rPr>
              <a:t>Display:</a:t>
            </a:r>
          </a:p>
          <a:p>
            <a:endParaRPr lang="en-US" sz="2400" dirty="0">
              <a:solidFill>
                <a:schemeClr val="bg1"/>
              </a:solidFill>
            </a:endParaRPr>
          </a:p>
          <a:p>
            <a:r>
              <a:rPr lang="en-US" sz="2400" dirty="0" smtClean="0">
                <a:solidFill>
                  <a:schemeClr val="bg1"/>
                </a:solidFill>
              </a:rPr>
              <a:t>New to HTML5</a:t>
            </a:r>
          </a:p>
          <a:p>
            <a:r>
              <a:rPr lang="en-US" sz="2400" dirty="0" smtClean="0">
                <a:solidFill>
                  <a:schemeClr val="bg1"/>
                </a:solidFill>
              </a:rPr>
              <a:t>Generally avoid</a:t>
            </a:r>
          </a:p>
          <a:p>
            <a:endParaRPr lang="en-US" sz="2400" dirty="0">
              <a:solidFill>
                <a:schemeClr val="bg1"/>
              </a:solidFill>
            </a:endParaRPr>
          </a:p>
          <a:p>
            <a:r>
              <a:rPr lang="en-US" sz="2400" dirty="0" smtClean="0">
                <a:solidFill>
                  <a:schemeClr val="bg1"/>
                </a:solidFill>
              </a:rPr>
              <a:t>Examples:</a:t>
            </a: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b</a:t>
            </a:r>
          </a:p>
          <a:p>
            <a:pPr marL="342900" indent="-342900">
              <a:buFont typeface="Arial" panose="020B0604020202020204" pitchFamily="34" charset="0"/>
              <a:buChar char="•"/>
            </a:pPr>
            <a:r>
              <a:rPr lang="en-US" sz="2400" dirty="0" err="1" smtClean="0">
                <a:solidFill>
                  <a:schemeClr val="bg1"/>
                </a:solidFill>
                <a:latin typeface="Consolas" panose="020B0609020204030204" pitchFamily="49" charset="0"/>
                <a:cs typeface="Consolas" panose="020B0609020204030204" pitchFamily="49" charset="0"/>
              </a:rPr>
              <a:t>em</a:t>
            </a:r>
            <a:endParaRPr lang="en-US" sz="2400" dirty="0" smtClean="0">
              <a:solidFill>
                <a:schemeClr val="bg1"/>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solidFill>
                  <a:schemeClr val="bg1"/>
                </a:solidFill>
                <a:latin typeface="Consolas" panose="020B0609020204030204" pitchFamily="49" charset="0"/>
                <a:cs typeface="Consolas" panose="020B0609020204030204" pitchFamily="49" charset="0"/>
              </a:rPr>
              <a:t>strong</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5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HTML page</a:t>
            </a:r>
            <a:endParaRPr lang="en-US" dirty="0"/>
          </a:p>
        </p:txBody>
      </p:sp>
      <p:sp>
        <p:nvSpPr>
          <p:cNvPr id="5" name="Rounded Rectangle 4"/>
          <p:cNvSpPr/>
          <p:nvPr/>
        </p:nvSpPr>
        <p:spPr>
          <a:xfrm>
            <a:off x="304800" y="914400"/>
            <a:ext cx="11310551" cy="5865341"/>
          </a:xfrm>
          <a:prstGeom prst="roundRect">
            <a:avLst>
              <a:gd name="adj"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Consolas" panose="020B0609020204030204" pitchFamily="49" charset="0"/>
                <a:cs typeface="Consolas" panose="020B0609020204030204" pitchFamily="49" charset="0"/>
              </a:rPr>
              <a:t>&lt;html&gt;</a:t>
            </a: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6" name="Rounded Rectangle 5"/>
          <p:cNvSpPr/>
          <p:nvPr/>
        </p:nvSpPr>
        <p:spPr>
          <a:xfrm>
            <a:off x="943232" y="1747229"/>
            <a:ext cx="10013092" cy="1836232"/>
          </a:xfrm>
          <a:prstGeom prst="roundRect">
            <a:avLst>
              <a:gd name="adj" fmla="val 41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&lt;html&gt;</a:t>
            </a:r>
          </a:p>
          <a:p>
            <a:r>
              <a:rPr lang="en-US" sz="4000" dirty="0" smtClean="0">
                <a:latin typeface="Consolas" panose="020B0609020204030204" pitchFamily="49" charset="0"/>
                <a:cs typeface="Consolas" panose="020B0609020204030204" pitchFamily="49" charset="0"/>
              </a:rPr>
              <a:t>  &lt;title&gt;Hello, Python!&lt;/title&gt;</a:t>
            </a: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7" name="Rounded Rectangle 6"/>
          <p:cNvSpPr/>
          <p:nvPr/>
        </p:nvSpPr>
        <p:spPr>
          <a:xfrm>
            <a:off x="943232" y="3861618"/>
            <a:ext cx="10013092" cy="1836232"/>
          </a:xfrm>
          <a:prstGeom prst="roundRect">
            <a:avLst>
              <a:gd name="adj" fmla="val 41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&lt;body&gt;</a:t>
            </a:r>
          </a:p>
          <a:p>
            <a:r>
              <a:rPr lang="en-US" sz="4000" dirty="0" smtClean="0">
                <a:latin typeface="Consolas" panose="020B0609020204030204" pitchFamily="49" charset="0"/>
                <a:cs typeface="Consolas" panose="020B0609020204030204" pitchFamily="49" charset="0"/>
              </a:rPr>
              <a:t>  &lt;b&gt;Welcome to our first page!&lt;/b&gt;</a:t>
            </a:r>
          </a:p>
          <a:p>
            <a:r>
              <a:rPr lang="en-US" sz="4000" dirty="0" smtClean="0">
                <a:latin typeface="Consolas" panose="020B0609020204030204" pitchFamily="49" charset="0"/>
                <a:cs typeface="Consolas" panose="020B0609020204030204" pitchFamily="49" charset="0"/>
              </a:rPr>
              <a:t>&lt;/body&gt;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4745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sharepoint/v3"/>
    <ds:schemaRef ds:uri="230e9df3-be65-4c73-a93b-d1236ebd677e"/>
    <ds:schemaRef ds:uri="http://purl.org/dc/elements/1.1/"/>
    <ds:schemaRef ds:uri="http://schemas.openxmlformats.org/package/2006/metadata/core-properties"/>
    <ds:schemaRef ds:uri="http://schemas.microsoft.com/office/infopath/2007/PartnerControls"/>
    <ds:schemaRef ds:uri="27aa9422-7f1f-4c84-9cdf-302b1a67e513"/>
    <ds:schemaRef ds:uri="http://purl.org/dc/terms/"/>
    <ds:schemaRef ds:uri="http://schemas.microsoft.com/office/2006/metadata/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4004</TotalTime>
  <Words>854</Words>
  <Application>Microsoft Office PowerPoint</Application>
  <PresentationFormat>Widescreen</PresentationFormat>
  <Paragraphs>250</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Segoe UI</vt:lpstr>
      <vt:lpstr>Segoe UI Light</vt:lpstr>
      <vt:lpstr>1_Office Theme</vt:lpstr>
      <vt:lpstr>PowerPoint Presentation</vt:lpstr>
      <vt:lpstr>Creating a web interface</vt:lpstr>
      <vt:lpstr>PowerPoint Presentation</vt:lpstr>
      <vt:lpstr>HTML primer</vt:lpstr>
      <vt:lpstr>HTML concepts</vt:lpstr>
      <vt:lpstr>Elements</vt:lpstr>
      <vt:lpstr>Closing tags</vt:lpstr>
      <vt:lpstr>Element types</vt:lpstr>
      <vt:lpstr>Standard HTML page</vt:lpstr>
      <vt:lpstr>Attributes</vt:lpstr>
      <vt:lpstr>HTML Basics</vt:lpstr>
      <vt:lpstr>Additional resources</vt:lpstr>
      <vt:lpstr>PowerPoint Presentation</vt:lpstr>
      <vt:lpstr>Forms</vt:lpstr>
      <vt:lpstr>Creating a form</vt:lpstr>
      <vt:lpstr>Input controls</vt:lpstr>
      <vt:lpstr>Available input controls</vt:lpstr>
      <vt:lpstr>Creating a form</vt:lpstr>
      <vt:lpstr>Submitting a form</vt:lpstr>
      <vt:lpstr>Submitting and reading form data</vt:lpstr>
      <vt:lpstr>PowerPoint Presentation</vt:lpstr>
      <vt:lpstr>Jinja templates</vt:lpstr>
      <vt:lpstr>Templating concepts</vt:lpstr>
      <vt:lpstr>Templating concepts</vt:lpstr>
      <vt:lpstr>Templating concepts</vt:lpstr>
      <vt:lpstr>Jinja syntax</vt:lpstr>
      <vt:lpstr>Jinja templates</vt:lpstr>
      <vt:lpstr>Template inheritance</vt:lpstr>
      <vt:lpstr>Base template</vt:lpstr>
      <vt:lpstr>Child template</vt:lpstr>
      <vt:lpstr>Bringing it all together</vt:lpstr>
      <vt:lpstr>Jinja template inheritance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83</cp:revision>
  <dcterms:created xsi:type="dcterms:W3CDTF">2013-02-15T23:12:42Z</dcterms:created>
  <dcterms:modified xsi:type="dcterms:W3CDTF">2014-11-18T21:37:30Z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