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77" r:id="rId5"/>
    <p:sldId id="278" r:id="rId6"/>
    <p:sldId id="309" r:id="rId7"/>
    <p:sldId id="310" r:id="rId8"/>
    <p:sldId id="328" r:id="rId9"/>
    <p:sldId id="321" r:id="rId10"/>
    <p:sldId id="315" r:id="rId11"/>
    <p:sldId id="316" r:id="rId12"/>
    <p:sldId id="318" r:id="rId13"/>
    <p:sldId id="320" r:id="rId14"/>
    <p:sldId id="317" r:id="rId15"/>
    <p:sldId id="329" r:id="rId16"/>
    <p:sldId id="322" r:id="rId17"/>
    <p:sldId id="324" r:id="rId18"/>
    <p:sldId id="325" r:id="rId19"/>
    <p:sldId id="327" r:id="rId20"/>
    <p:sldId id="326" r:id="rId21"/>
    <p:sldId id="331" r:id="rId22"/>
    <p:sldId id="311" r:id="rId23"/>
    <p:sldId id="312" r:id="rId24"/>
    <p:sldId id="313" r:id="rId25"/>
    <p:sldId id="332" r:id="rId26"/>
    <p:sldId id="333" r:id="rId27"/>
    <p:sldId id="330" r:id="rId28"/>
    <p:sldId id="334" r:id="rId29"/>
    <p:sldId id="335" r:id="rId30"/>
    <p:sldId id="336" r:id="rId31"/>
    <p:sldId id="338" r:id="rId32"/>
    <p:sldId id="337" r:id="rId33"/>
    <p:sldId id="339" r:id="rId34"/>
    <p:sldId id="341" r:id="rId35"/>
    <p:sldId id="340"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6" d="100"/>
          <a:sy n="86" d="100"/>
        </p:scale>
        <p:origin x="108" y="22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rgl/redis/downloads"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aka.ms/IntroProg-Python"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Data </a:t>
            </a:r>
            <a:r>
              <a:rPr lang="en-US" dirty="0" smtClean="0"/>
              <a:t>storage </a:t>
            </a:r>
            <a:r>
              <a:rPr lang="en-US" dirty="0" smtClean="0"/>
              <a:t>options</a:t>
            </a:r>
            <a:endParaRPr lang="en-US" dirty="0"/>
          </a:p>
        </p:txBody>
      </p:sp>
      <p:sp>
        <p:nvSpPr>
          <p:cNvPr id="4" name="Subtitle 3"/>
          <p:cNvSpPr>
            <a:spLocks noGrp="1"/>
          </p:cNvSpPr>
          <p:nvPr>
            <p:ph type="subTitle" idx="1"/>
          </p:nvPr>
        </p:nvSpPr>
        <p:spPr/>
        <p:txBody>
          <a:bodyPr/>
          <a:lstStyle/>
          <a:p>
            <a:r>
              <a:rPr lang="en-US" dirty="0" smtClean="0"/>
              <a:t>Susan Ibach | </a:t>
            </a:r>
            <a:r>
              <a:rPr lang="en-US" dirty="0" smtClean="0"/>
              <a:t>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If you store data across multiple files, your code </a:t>
            </a:r>
            <a:r>
              <a:rPr lang="en-CA" dirty="0" smtClean="0"/>
              <a:t>doesn’t know which records go together</a:t>
            </a:r>
            <a:endParaRPr lang="en-CA" dirty="0" smtClean="0"/>
          </a:p>
        </p:txBody>
      </p:sp>
      <p:pic>
        <p:nvPicPr>
          <p:cNvPr id="5" name="Picture 4"/>
          <p:cNvPicPr>
            <a:picLocks noChangeAspect="1"/>
          </p:cNvPicPr>
          <p:nvPr/>
        </p:nvPicPr>
        <p:blipFill>
          <a:blip r:embed="rId2"/>
          <a:stretch>
            <a:fillRect/>
          </a:stretch>
        </p:blipFill>
        <p:spPr>
          <a:xfrm>
            <a:off x="4893143" y="2842020"/>
            <a:ext cx="5190476" cy="1714286"/>
          </a:xfrm>
          <a:prstGeom prst="rect">
            <a:avLst/>
          </a:prstGeom>
        </p:spPr>
      </p:pic>
      <p:pic>
        <p:nvPicPr>
          <p:cNvPr id="6" name="Picture 5"/>
          <p:cNvPicPr>
            <a:picLocks noChangeAspect="1"/>
          </p:cNvPicPr>
          <p:nvPr/>
        </p:nvPicPr>
        <p:blipFill>
          <a:blip r:embed="rId3"/>
          <a:stretch>
            <a:fillRect/>
          </a:stretch>
        </p:blipFill>
        <p:spPr>
          <a:xfrm>
            <a:off x="4893143" y="4837075"/>
            <a:ext cx="5190476" cy="1714286"/>
          </a:xfrm>
          <a:prstGeom prst="rect">
            <a:avLst/>
          </a:prstGeom>
        </p:spPr>
      </p:pic>
    </p:spTree>
    <p:extLst>
      <p:ext uri="{BB962C8B-B14F-4D97-AF65-F5344CB8AC3E}">
        <p14:creationId xmlns:p14="http://schemas.microsoft.com/office/powerpoint/2010/main" val="196188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If you only want one record from the file, you have to read through the file until you find the record you want, so searching or retrieving a single value can be very slow</a:t>
            </a:r>
          </a:p>
          <a:p>
            <a:pPr marL="0" indent="0">
              <a:buNone/>
            </a:pPr>
            <a:endParaRPr lang="en-CA" dirty="0" smtClean="0"/>
          </a:p>
        </p:txBody>
      </p:sp>
      <p:sp>
        <p:nvSpPr>
          <p:cNvPr id="4" name="TextBox 3"/>
          <p:cNvSpPr txBox="1"/>
          <p:nvPr/>
        </p:nvSpPr>
        <p:spPr>
          <a:xfrm>
            <a:off x="2452255" y="3138055"/>
            <a:ext cx="6691255" cy="3416320"/>
          </a:xfrm>
          <a:prstGeom prst="rect">
            <a:avLst/>
          </a:prstGeom>
          <a:noFill/>
        </p:spPr>
        <p:txBody>
          <a:bodyPr wrap="none" rtlCol="0">
            <a:spAutoFit/>
          </a:bodyPr>
          <a:lstStyle/>
          <a:p>
            <a:pPr marL="799829" lvl="2" eaLnBrk="0" fontAlgn="base" hangingPunct="0">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799829" lvl="2" eaLnBrk="0" fontAlgn="base" hangingPunct="0">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000"/>
                </a:solidFill>
                <a:latin typeface="Consolas" panose="020B0609020204030204" pitchFamily="49" charset="0"/>
                <a:cs typeface="Consolas" panose="020B0609020204030204" pitchFamily="49" charset="0"/>
              </a:rPr>
              <a:t>#Read the file contents</a:t>
            </a:r>
          </a:p>
          <a:p>
            <a:pPr marL="799829" lvl="2"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8000"/>
                </a:solidFill>
                <a:latin typeface="Consolas" panose="020B0609020204030204" pitchFamily="49" charset="0"/>
                <a:cs typeface="Consolas" panose="020B0609020204030204" pitchFamily="49" charset="0"/>
              </a:rPr>
              <a:t>	#For loop that will run</a:t>
            </a:r>
          </a:p>
          <a:p>
            <a:pPr marL="799829" lvl="2" eaLnBrk="0" fontAlgn="base" hangingPunct="0">
              <a:spcBef>
                <a:spcPct val="0"/>
              </a:spcBef>
              <a:spcAft>
                <a:spcPct val="0"/>
              </a:spcAft>
            </a:pPr>
            <a:r>
              <a:rPr lang="en-US" altLang="en-US" dirty="0">
                <a:solidFill>
                  <a:srgbClr val="008000"/>
                </a:solidFill>
                <a:latin typeface="Consolas" panose="020B0609020204030204" pitchFamily="49" charset="0"/>
                <a:cs typeface="Consolas" panose="020B0609020204030204" pitchFamily="49" charset="0"/>
              </a:rPr>
              <a:t>	#once per row</a:t>
            </a:r>
          </a:p>
          <a:p>
            <a:pPr marL="799829" lvl="2"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endParaRPr lang="en-US" dirty="0"/>
          </a:p>
        </p:txBody>
      </p:sp>
    </p:spTree>
    <p:extLst>
      <p:ext uri="{BB962C8B-B14F-4D97-AF65-F5344CB8AC3E}">
        <p14:creationId xmlns:p14="http://schemas.microsoft.com/office/powerpoint/2010/main" val="86231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an XML File?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52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XML file?</a:t>
            </a:r>
            <a:endParaRPr lang="en-US" dirty="0"/>
          </a:p>
        </p:txBody>
      </p:sp>
      <p:sp>
        <p:nvSpPr>
          <p:cNvPr id="5" name="Rectangle 1"/>
          <p:cNvSpPr txBox="1">
            <a:spLocks noChangeArrowheads="1"/>
          </p:cNvSpPr>
          <p:nvPr/>
        </p:nvSpPr>
        <p:spPr bwMode="auto">
          <a:xfrm>
            <a:off x="2055813" y="1749174"/>
            <a:ext cx="11525250" cy="5290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xml</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version</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1.0</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encoding</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utf-8</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 ?&gt;</a:t>
            </a:r>
            <a:r>
              <a:rPr lang="en-US" altLang="en-US" sz="150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staff</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1</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Doyle McCarty</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2</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Jodi Mills</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3</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Micholas Rose</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4</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Kian Goddard</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staff</a:t>
            </a:r>
            <a:r>
              <a:rPr lang="en-US" altLang="en-US" sz="150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sp>
        <p:nvSpPr>
          <p:cNvPr id="6" name="Content Placeholder 5"/>
          <p:cNvSpPr>
            <a:spLocks noGrp="1"/>
          </p:cNvSpPr>
          <p:nvPr>
            <p:ph sz="quarter" idx="10"/>
          </p:nvPr>
        </p:nvSpPr>
        <p:spPr/>
        <p:txBody>
          <a:bodyPr/>
          <a:lstStyle/>
          <a:p>
            <a:pPr marL="0" indent="0">
              <a:buNone/>
            </a:pPr>
            <a:r>
              <a:rPr lang="en-CA" dirty="0" smtClean="0"/>
              <a:t>XML files </a:t>
            </a:r>
            <a:r>
              <a:rPr lang="en-CA" dirty="0" smtClean="0"/>
              <a:t>are text </a:t>
            </a:r>
            <a:r>
              <a:rPr lang="en-CA" dirty="0" smtClean="0"/>
              <a:t>files with a very specific structure that includes tags to indicate the data they contain</a:t>
            </a:r>
            <a:endParaRPr lang="en-US" dirty="0"/>
          </a:p>
        </p:txBody>
      </p:sp>
    </p:spTree>
    <p:extLst>
      <p:ext uri="{BB962C8B-B14F-4D97-AF65-F5344CB8AC3E}">
        <p14:creationId xmlns:p14="http://schemas.microsoft.com/office/powerpoint/2010/main" val="3085439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XML files are a good choice for storing data that requires more structure</a:t>
            </a:r>
            <a:endParaRPr lang="en-US" dirty="0"/>
          </a:p>
        </p:txBody>
      </p:sp>
      <p:sp>
        <p:nvSpPr>
          <p:cNvPr id="5" name="Rectangle 1"/>
          <p:cNvSpPr txBox="1">
            <a:spLocks noChangeArrowheads="1"/>
          </p:cNvSpPr>
          <p:nvPr/>
        </p:nvSpPr>
        <p:spPr bwMode="auto">
          <a:xfrm>
            <a:off x="2055813" y="1749174"/>
            <a:ext cx="11525250" cy="5290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xml</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version</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1.0</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encoding</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utf-8</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Doyle McCarty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2</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Jodi Mills</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3</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Micholas</a:t>
            </a:r>
            <a:r>
              <a:rPr lang="en-US" altLang="en-US" sz="1500" dirty="0" smtClean="0">
                <a:solidFill>
                  <a:srgbClr val="000000"/>
                </a:solidFill>
                <a:latin typeface="Consolas" panose="020B0609020204030204" pitchFamily="49" charset="0"/>
                <a:cs typeface="Consolas" panose="020B0609020204030204" pitchFamily="49" charset="0"/>
              </a:rPr>
              <a:t> Rose</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4</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Kian Goddard</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sp>
        <p:nvSpPr>
          <p:cNvPr id="6" name="Content Placeholder 5"/>
          <p:cNvSpPr>
            <a:spLocks noGrp="1"/>
          </p:cNvSpPr>
          <p:nvPr>
            <p:ph sz="quarter" idx="10"/>
          </p:nvPr>
        </p:nvSpPr>
        <p:spPr/>
        <p:txBody>
          <a:bodyPr/>
          <a:lstStyle/>
          <a:p>
            <a:pPr marL="0" indent="0">
              <a:buNone/>
            </a:pPr>
            <a:r>
              <a:rPr lang="en-CA" dirty="0" smtClean="0"/>
              <a:t>The tags describe the data contained in the file</a:t>
            </a:r>
            <a:endParaRPr lang="en-US" dirty="0"/>
          </a:p>
        </p:txBody>
      </p:sp>
      <p:grpSp>
        <p:nvGrpSpPr>
          <p:cNvPr id="12" name="Group 11"/>
          <p:cNvGrpSpPr/>
          <p:nvPr/>
        </p:nvGrpSpPr>
        <p:grpSpPr>
          <a:xfrm>
            <a:off x="3994485" y="2782942"/>
            <a:ext cx="5544461" cy="642048"/>
            <a:chOff x="3994485" y="2782942"/>
            <a:chExt cx="5544461" cy="642048"/>
          </a:xfrm>
        </p:grpSpPr>
        <p:sp>
          <p:nvSpPr>
            <p:cNvPr id="3" name="Oval 2"/>
            <p:cNvSpPr/>
            <p:nvPr/>
          </p:nvSpPr>
          <p:spPr>
            <a:xfrm>
              <a:off x="4379495" y="3064042"/>
              <a:ext cx="385011"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94485" y="3064042"/>
              <a:ext cx="385011"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4764506" y="2967789"/>
              <a:ext cx="1949115" cy="18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13621" y="2782942"/>
              <a:ext cx="2825325" cy="369332"/>
            </a:xfrm>
            <a:prstGeom prst="rect">
              <a:avLst/>
            </a:prstGeom>
            <a:noFill/>
          </p:spPr>
          <p:txBody>
            <a:bodyPr wrap="none" rtlCol="0">
              <a:spAutoFit/>
            </a:bodyPr>
            <a:lstStyle/>
            <a:p>
              <a:r>
                <a:rPr lang="en-CA" dirty="0" smtClean="0"/>
                <a:t>1 is the value for </a:t>
              </a:r>
              <a:r>
                <a:rPr lang="en-CA" dirty="0" err="1" smtClean="0"/>
                <a:t>emloyee</a:t>
              </a:r>
              <a:r>
                <a:rPr lang="en-CA" dirty="0" smtClean="0"/>
                <a:t> </a:t>
              </a:r>
              <a:r>
                <a:rPr lang="en-CA" dirty="0" smtClean="0"/>
                <a:t>id</a:t>
              </a:r>
              <a:endParaRPr lang="en-US" dirty="0"/>
            </a:p>
          </p:txBody>
        </p:sp>
      </p:grpSp>
      <p:grpSp>
        <p:nvGrpSpPr>
          <p:cNvPr id="17" name="Group 16"/>
          <p:cNvGrpSpPr/>
          <p:nvPr/>
        </p:nvGrpSpPr>
        <p:grpSpPr>
          <a:xfrm>
            <a:off x="4074695" y="3672662"/>
            <a:ext cx="7547175" cy="698227"/>
            <a:chOff x="4074695" y="3672662"/>
            <a:chExt cx="7547175" cy="698227"/>
          </a:xfrm>
        </p:grpSpPr>
        <p:sp>
          <p:nvSpPr>
            <p:cNvPr id="13" name="Oval 12"/>
            <p:cNvSpPr/>
            <p:nvPr/>
          </p:nvSpPr>
          <p:spPr>
            <a:xfrm>
              <a:off x="4572000" y="4009941"/>
              <a:ext cx="1090863"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74695" y="4009941"/>
              <a:ext cx="497305"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5616324" y="3917698"/>
              <a:ext cx="1949115" cy="18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65439" y="3672662"/>
              <a:ext cx="4056431" cy="369332"/>
            </a:xfrm>
            <a:prstGeom prst="rect">
              <a:avLst/>
            </a:prstGeom>
            <a:noFill/>
          </p:spPr>
          <p:txBody>
            <a:bodyPr wrap="none" rtlCol="0">
              <a:spAutoFit/>
            </a:bodyPr>
            <a:lstStyle/>
            <a:p>
              <a:r>
                <a:rPr lang="en-CA" dirty="0" smtClean="0"/>
                <a:t>Jodi Mills is the value for </a:t>
              </a:r>
              <a:r>
                <a:rPr lang="en-CA" dirty="0" smtClean="0"/>
                <a:t>employee name</a:t>
              </a:r>
              <a:endParaRPr lang="en-US" dirty="0"/>
            </a:p>
          </p:txBody>
        </p:sp>
      </p:grpSp>
    </p:spTree>
    <p:extLst>
      <p:ext uri="{BB962C8B-B14F-4D97-AF65-F5344CB8AC3E}">
        <p14:creationId xmlns:p14="http://schemas.microsoft.com/office/powerpoint/2010/main" val="23162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show different record types and their relationships using XML</a:t>
            </a:r>
            <a:endParaRPr lang="en-US" dirty="0"/>
          </a:p>
        </p:txBody>
      </p:sp>
      <p:sp>
        <p:nvSpPr>
          <p:cNvPr id="5" name="Rectangle 1"/>
          <p:cNvSpPr txBox="1">
            <a:spLocks noChangeArrowheads="1"/>
          </p:cNvSpPr>
          <p:nvPr/>
        </p:nvSpPr>
        <p:spPr bwMode="auto">
          <a:xfrm>
            <a:off x="2544544" y="1483028"/>
            <a:ext cx="5099473" cy="49398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xml</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version</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1.0</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encoding</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utf-8</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r>
              <a:rPr lang="en-US" altLang="en-US" sz="1500" dirty="0" err="1">
                <a:solidFill>
                  <a:srgbClr val="000000"/>
                </a:solidFill>
                <a:latin typeface="Consolas" panose="020B0609020204030204" pitchFamily="49" charset="0"/>
                <a:cs typeface="Consolas" panose="020B0609020204030204" pitchFamily="49" charset="0"/>
              </a:rPr>
              <a:t>TailSpin</a:t>
            </a:r>
            <a:r>
              <a:rPr lang="en-US" altLang="en-US" sz="1500" dirty="0">
                <a:solidFill>
                  <a:srgbClr val="000000"/>
                </a:solidFill>
                <a:latin typeface="Consolas" panose="020B0609020204030204" pitchFamily="49" charset="0"/>
                <a:cs typeface="Consolas" panose="020B0609020204030204" pitchFamily="49" charset="0"/>
              </a:rPr>
              <a:t> Toys</a:t>
            </a:r>
            <a:r>
              <a:rPr lang="en-US" altLang="en-US" sz="1500" dirty="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endParaRPr lang="en-US" altLang="en-US" sz="1800" dirty="0">
              <a:latin typeface="Arial" panose="020B0604020202020204" pitchFamily="34" charset="0"/>
            </a:endParaRP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Doyle McCarty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2</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Jodi Mills</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Northwind</a:t>
            </a:r>
            <a:r>
              <a:rPr lang="en-US" altLang="en-US" sz="1500" dirty="0" smtClean="0">
                <a:solidFill>
                  <a:srgbClr val="000000"/>
                </a:solidFill>
                <a:latin typeface="Consolas" panose="020B0609020204030204" pitchFamily="49" charset="0"/>
                <a:cs typeface="Consolas" panose="020B0609020204030204" pitchFamily="49" charset="0"/>
              </a:rPr>
              <a:t> Toys Company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endParaRPr lang="en-US" altLang="en-US" sz="1500" dirty="0" smtClean="0">
              <a:solidFill>
                <a:srgbClr val="0000FF"/>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3</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Micholas</a:t>
            </a:r>
            <a:r>
              <a:rPr lang="en-US" altLang="en-US" sz="1500" dirty="0" smtClean="0">
                <a:solidFill>
                  <a:srgbClr val="000000"/>
                </a:solidFill>
                <a:latin typeface="Consolas" panose="020B0609020204030204" pitchFamily="49" charset="0"/>
                <a:cs typeface="Consolas" panose="020B0609020204030204" pitchFamily="49" charset="0"/>
              </a:rPr>
              <a:t> Rose</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4</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Kian Goddard</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grpSp>
        <p:nvGrpSpPr>
          <p:cNvPr id="16" name="Group 15"/>
          <p:cNvGrpSpPr/>
          <p:nvPr/>
        </p:nvGrpSpPr>
        <p:grpSpPr>
          <a:xfrm>
            <a:off x="772507" y="2467303"/>
            <a:ext cx="6708231" cy="1387366"/>
            <a:chOff x="772507" y="2467303"/>
            <a:chExt cx="6708231" cy="1387366"/>
          </a:xfrm>
        </p:grpSpPr>
        <p:sp>
          <p:nvSpPr>
            <p:cNvPr id="9" name="Rectangle 8"/>
            <p:cNvSpPr/>
            <p:nvPr/>
          </p:nvSpPr>
          <p:spPr>
            <a:xfrm>
              <a:off x="3421117" y="2467303"/>
              <a:ext cx="4059621" cy="1387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2507" y="2554014"/>
              <a:ext cx="2012362" cy="923330"/>
            </a:xfrm>
            <a:prstGeom prst="rect">
              <a:avLst/>
            </a:prstGeom>
            <a:noFill/>
          </p:spPr>
          <p:txBody>
            <a:bodyPr wrap="square" rtlCol="0">
              <a:spAutoFit/>
            </a:bodyPr>
            <a:lstStyle/>
            <a:p>
              <a:r>
                <a:rPr lang="en-CA" dirty="0" smtClean="0"/>
                <a:t>These are the employees of </a:t>
              </a:r>
              <a:r>
                <a:rPr lang="en-CA" dirty="0" err="1" smtClean="0"/>
                <a:t>TailSpin</a:t>
              </a:r>
              <a:r>
                <a:rPr lang="en-CA" dirty="0" smtClean="0"/>
                <a:t> Toys</a:t>
              </a:r>
              <a:endParaRPr lang="en-US" dirty="0"/>
            </a:p>
          </p:txBody>
        </p:sp>
        <p:cxnSp>
          <p:nvCxnSpPr>
            <p:cNvPr id="14" name="Straight Arrow Connector 13"/>
            <p:cNvCxnSpPr/>
            <p:nvPr/>
          </p:nvCxnSpPr>
          <p:spPr>
            <a:xfrm>
              <a:off x="2309648" y="3015679"/>
              <a:ext cx="11114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72507" y="4548330"/>
            <a:ext cx="6708231" cy="1390015"/>
            <a:chOff x="772507" y="4548330"/>
            <a:chExt cx="6708231" cy="1390015"/>
          </a:xfrm>
        </p:grpSpPr>
        <p:sp>
          <p:nvSpPr>
            <p:cNvPr id="10" name="Rectangle 9"/>
            <p:cNvSpPr/>
            <p:nvPr/>
          </p:nvSpPr>
          <p:spPr>
            <a:xfrm>
              <a:off x="3421117" y="4550979"/>
              <a:ext cx="4059621" cy="1387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2507" y="4548330"/>
              <a:ext cx="2012362" cy="923330"/>
            </a:xfrm>
            <a:prstGeom prst="rect">
              <a:avLst/>
            </a:prstGeom>
            <a:noFill/>
          </p:spPr>
          <p:txBody>
            <a:bodyPr wrap="square" rtlCol="0">
              <a:spAutoFit/>
            </a:bodyPr>
            <a:lstStyle/>
            <a:p>
              <a:r>
                <a:rPr lang="en-CA" dirty="0" smtClean="0"/>
                <a:t>These are the employees of </a:t>
              </a:r>
              <a:r>
                <a:rPr lang="en-CA" dirty="0" err="1" smtClean="0"/>
                <a:t>Northwind</a:t>
              </a:r>
              <a:r>
                <a:rPr lang="en-CA" dirty="0" smtClean="0"/>
                <a:t> Toys</a:t>
              </a:r>
              <a:endParaRPr lang="en-US" dirty="0"/>
            </a:p>
          </p:txBody>
        </p:sp>
        <p:cxnSp>
          <p:nvCxnSpPr>
            <p:cNvPr id="15" name="Straight Arrow Connector 14"/>
            <p:cNvCxnSpPr/>
            <p:nvPr/>
          </p:nvCxnSpPr>
          <p:spPr>
            <a:xfrm>
              <a:off x="2298765" y="5099355"/>
              <a:ext cx="11114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1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 is possible to search an XML file or retrieve individual values from the file</a:t>
            </a:r>
            <a:endParaRPr lang="en-US" dirty="0"/>
          </a:p>
        </p:txBody>
      </p:sp>
      <p:sp>
        <p:nvSpPr>
          <p:cNvPr id="3" name="Content Placeholder 2"/>
          <p:cNvSpPr>
            <a:spLocks noGrp="1"/>
          </p:cNvSpPr>
          <p:nvPr>
            <p:ph sz="quarter" idx="10"/>
          </p:nvPr>
        </p:nvSpPr>
        <p:spPr/>
        <p:txBody>
          <a:bodyPr/>
          <a:lstStyle/>
          <a:p>
            <a:r>
              <a:rPr lang="en-CA" dirty="0" err="1" smtClean="0"/>
              <a:t>Xpath</a:t>
            </a:r>
            <a:r>
              <a:rPr lang="en-CA" dirty="0" smtClean="0"/>
              <a:t> is a syntax for specifying a value in an XML file</a:t>
            </a:r>
          </a:p>
          <a:p>
            <a:r>
              <a:rPr lang="en-CA" dirty="0" err="1" smtClean="0"/>
              <a:t>Xquery</a:t>
            </a:r>
            <a:r>
              <a:rPr lang="en-CA" dirty="0" smtClean="0"/>
              <a:t> is a syntax for querying an XML file</a:t>
            </a:r>
            <a:endParaRPr lang="en-US" dirty="0"/>
          </a:p>
        </p:txBody>
      </p:sp>
    </p:spTree>
    <p:extLst>
      <p:ext uri="{BB962C8B-B14F-4D97-AF65-F5344CB8AC3E}">
        <p14:creationId xmlns:p14="http://schemas.microsoft.com/office/powerpoint/2010/main" val="46100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many Python libraries that support working with XML files</a:t>
            </a:r>
            <a:endParaRPr lang="en-US" dirty="0"/>
          </a:p>
        </p:txBody>
      </p:sp>
      <p:sp>
        <p:nvSpPr>
          <p:cNvPr id="3" name="Content Placeholder 2"/>
          <p:cNvSpPr>
            <a:spLocks noGrp="1"/>
          </p:cNvSpPr>
          <p:nvPr>
            <p:ph sz="quarter" idx="10"/>
          </p:nvPr>
        </p:nvSpPr>
        <p:spPr/>
        <p:txBody>
          <a:bodyPr/>
          <a:lstStyle/>
          <a:p>
            <a:r>
              <a:rPr lang="en-CA" dirty="0" smtClean="0"/>
              <a:t>Popular libraries include </a:t>
            </a:r>
            <a:r>
              <a:rPr lang="en-CA" dirty="0" err="1" smtClean="0"/>
              <a:t>BeautifulSoup</a:t>
            </a:r>
            <a:r>
              <a:rPr lang="en-CA" dirty="0" smtClean="0"/>
              <a:t> and </a:t>
            </a:r>
            <a:r>
              <a:rPr lang="en-CA" dirty="0" err="1" smtClean="0"/>
              <a:t>lxml</a:t>
            </a:r>
            <a:endParaRPr lang="en-CA" dirty="0" smtClean="0"/>
          </a:p>
          <a:p>
            <a:r>
              <a:rPr lang="en-CA" dirty="0" smtClean="0"/>
              <a:t>There is a LOT more to XML than we just discussed!</a:t>
            </a:r>
          </a:p>
          <a:p>
            <a:r>
              <a:rPr lang="en-CA" dirty="0" smtClean="0"/>
              <a:t>Be prepared to spend some time learning your way around  </a:t>
            </a:r>
            <a:endParaRPr lang="en-US" dirty="0"/>
          </a:p>
        </p:txBody>
      </p:sp>
    </p:spTree>
    <p:extLst>
      <p:ext uri="{BB962C8B-B14F-4D97-AF65-F5344CB8AC3E}">
        <p14:creationId xmlns:p14="http://schemas.microsoft.com/office/powerpoint/2010/main" val="685498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relational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5116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relational database?</a:t>
            </a:r>
            <a:endParaRPr lang="en-US" dirty="0"/>
          </a:p>
        </p:txBody>
      </p:sp>
      <p:sp>
        <p:nvSpPr>
          <p:cNvPr id="3" name="Content Placeholder 2"/>
          <p:cNvSpPr>
            <a:spLocks noGrp="1"/>
          </p:cNvSpPr>
          <p:nvPr>
            <p:ph sz="quarter" idx="10"/>
          </p:nvPr>
        </p:nvSpPr>
        <p:spPr/>
        <p:txBody>
          <a:bodyPr/>
          <a:lstStyle/>
          <a:p>
            <a:r>
              <a:rPr lang="en-CA" dirty="0" smtClean="0"/>
              <a:t>A relational database is made up of one or more tables that contain data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3931764"/>
              </p:ext>
            </p:extLst>
          </p:nvPr>
        </p:nvGraphicFramePr>
        <p:xfrm>
          <a:off x="1078689" y="2743016"/>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baseline="0" dirty="0" smtClean="0"/>
                        <a:t>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70840">
                <a:tc>
                  <a:txBody>
                    <a:bodyPr/>
                    <a:lstStyle/>
                    <a:p>
                      <a:r>
                        <a:rPr lang="en-CA" dirty="0" smtClean="0"/>
                        <a:t>103</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105</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106</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19991521"/>
              </p:ext>
            </p:extLst>
          </p:nvPr>
        </p:nvGraphicFramePr>
        <p:xfrm>
          <a:off x="2709693" y="5152233"/>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 Id</a:t>
                      </a:r>
                      <a:endParaRPr lang="en-US" dirty="0"/>
                    </a:p>
                  </a:txBody>
                  <a:tcPr/>
                </a:tc>
                <a:tc>
                  <a:txBody>
                    <a:bodyPr/>
                    <a:lstStyle/>
                    <a:p>
                      <a:r>
                        <a:rPr lang="en-CA" dirty="0" smtClean="0"/>
                        <a:t>Order Id</a:t>
                      </a:r>
                      <a:endParaRPr lang="en-US" dirty="0"/>
                    </a:p>
                  </a:txBody>
                  <a:tcPr/>
                </a:tc>
                <a:tc>
                  <a:txBody>
                    <a:bodyPr/>
                    <a:lstStyle/>
                    <a:p>
                      <a:r>
                        <a:rPr lang="en-CA" dirty="0" smtClean="0"/>
                        <a:t>Book Title</a:t>
                      </a:r>
                      <a:endParaRPr lang="en-US" dirty="0"/>
                    </a:p>
                  </a:txBody>
                  <a:tcPr/>
                </a:tc>
                <a:tc>
                  <a:txBody>
                    <a:bodyPr/>
                    <a:lstStyle/>
                    <a:p>
                      <a:r>
                        <a:rPr lang="en-CA" dirty="0" smtClean="0"/>
                        <a:t>Price</a:t>
                      </a:r>
                      <a:endParaRPr lang="en-US" dirty="0"/>
                    </a:p>
                  </a:txBody>
                  <a:tcPr/>
                </a:tc>
              </a:tr>
              <a:tr h="370840">
                <a:tc>
                  <a:txBody>
                    <a:bodyPr/>
                    <a:lstStyle/>
                    <a:p>
                      <a:r>
                        <a:rPr lang="en-CA" dirty="0" smtClean="0"/>
                        <a:t>105</a:t>
                      </a:r>
                      <a:endParaRPr lang="en-US" dirty="0"/>
                    </a:p>
                  </a:txBody>
                  <a:tcPr/>
                </a:tc>
                <a:tc>
                  <a:txBody>
                    <a:bodyPr/>
                    <a:lstStyle/>
                    <a:p>
                      <a:r>
                        <a:rPr lang="en-CA" dirty="0" smtClean="0"/>
                        <a:t>96</a:t>
                      </a:r>
                      <a:endParaRPr lang="en-US" dirty="0"/>
                    </a:p>
                  </a:txBody>
                  <a:tcPr/>
                </a:tc>
                <a:tc>
                  <a:txBody>
                    <a:bodyPr/>
                    <a:lstStyle/>
                    <a:p>
                      <a:r>
                        <a:rPr lang="en-CA" dirty="0" smtClean="0"/>
                        <a:t>Coding</a:t>
                      </a:r>
                      <a:r>
                        <a:rPr lang="en-CA" baseline="0" dirty="0" smtClean="0"/>
                        <a:t> with Python</a:t>
                      </a:r>
                      <a:endParaRPr lang="en-US" dirty="0"/>
                    </a:p>
                  </a:txBody>
                  <a:tcPr/>
                </a:tc>
                <a:tc>
                  <a:txBody>
                    <a:bodyPr/>
                    <a:lstStyle/>
                    <a:p>
                      <a:r>
                        <a:rPr lang="en-CA" dirty="0" smtClean="0"/>
                        <a:t>$19.99</a:t>
                      </a:r>
                      <a:endParaRPr lang="en-US" dirty="0"/>
                    </a:p>
                  </a:txBody>
                  <a:tcPr/>
                </a:tc>
              </a:tr>
              <a:tr h="370840">
                <a:tc>
                  <a:txBody>
                    <a:bodyPr/>
                    <a:lstStyle/>
                    <a:p>
                      <a:r>
                        <a:rPr lang="en-CA" dirty="0" smtClean="0"/>
                        <a:t>106</a:t>
                      </a:r>
                      <a:endParaRPr lang="en-US" dirty="0"/>
                    </a:p>
                  </a:txBody>
                  <a:tcPr/>
                </a:tc>
                <a:tc>
                  <a:txBody>
                    <a:bodyPr/>
                    <a:lstStyle/>
                    <a:p>
                      <a:r>
                        <a:rPr lang="en-CA" dirty="0" smtClean="0"/>
                        <a:t>97</a:t>
                      </a:r>
                      <a:endParaRPr lang="en-US" dirty="0"/>
                    </a:p>
                  </a:txBody>
                  <a:tcPr/>
                </a:tc>
                <a:tc>
                  <a:txBody>
                    <a:bodyPr/>
                    <a:lstStyle/>
                    <a:p>
                      <a:r>
                        <a:rPr lang="en-CA" dirty="0" smtClean="0"/>
                        <a:t>Building Websites</a:t>
                      </a:r>
                      <a:endParaRPr lang="en-US" dirty="0"/>
                    </a:p>
                  </a:txBody>
                  <a:tcPr/>
                </a:tc>
                <a:tc>
                  <a:txBody>
                    <a:bodyPr/>
                    <a:lstStyle/>
                    <a:p>
                      <a:r>
                        <a:rPr lang="en-CA" dirty="0" smtClean="0"/>
                        <a:t>$24.99</a:t>
                      </a:r>
                      <a:endParaRPr lang="en-US" dirty="0"/>
                    </a:p>
                  </a:txBody>
                  <a:tcPr/>
                </a:tc>
              </a:tr>
            </a:tbl>
          </a:graphicData>
        </a:graphic>
      </p:graphicFrame>
    </p:spTree>
    <p:extLst>
      <p:ext uri="{BB962C8B-B14F-4D97-AF65-F5344CB8AC3E}">
        <p14:creationId xmlns:p14="http://schemas.microsoft.com/office/powerpoint/2010/main" val="3459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 websites need to remember data</a:t>
            </a:r>
            <a:endParaRPr lang="en-US" dirty="0"/>
          </a:p>
        </p:txBody>
      </p:sp>
      <p:sp>
        <p:nvSpPr>
          <p:cNvPr id="5" name="Content Placeholder 4"/>
          <p:cNvSpPr>
            <a:spLocks noGrp="1"/>
          </p:cNvSpPr>
          <p:nvPr>
            <p:ph sz="quarter" idx="10"/>
          </p:nvPr>
        </p:nvSpPr>
        <p:spPr/>
        <p:txBody>
          <a:bodyPr/>
          <a:lstStyle/>
          <a:p>
            <a:r>
              <a:rPr lang="en-US" dirty="0" smtClean="0"/>
              <a:t>Order information so we can ship an order when it arrives</a:t>
            </a:r>
          </a:p>
          <a:p>
            <a:r>
              <a:rPr lang="en-US" dirty="0" smtClean="0"/>
              <a:t>The high scores table for a game</a:t>
            </a:r>
          </a:p>
          <a:p>
            <a:r>
              <a:rPr lang="en-CA" dirty="0" smtClean="0"/>
              <a:t>Your favorite products</a:t>
            </a:r>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called relational because there are relationships between the different tables</a:t>
            </a:r>
            <a:endParaRPr lang="en-US" dirty="0"/>
          </a:p>
        </p:txBody>
      </p:sp>
      <p:sp>
        <p:nvSpPr>
          <p:cNvPr id="3" name="Content Placeholder 2"/>
          <p:cNvSpPr>
            <a:spLocks noGrp="1"/>
          </p:cNvSpPr>
          <p:nvPr>
            <p:ph sz="quarter" idx="10"/>
          </p:nvPr>
        </p:nvSpPr>
        <p:spPr/>
        <p:txBody>
          <a:bodyPr/>
          <a:lstStyle/>
          <a:p>
            <a:pPr marL="0" indent="0">
              <a:buNone/>
            </a:pPr>
            <a:r>
              <a:rPr lang="en-CA" dirty="0" smtClean="0"/>
              <a:t>The relationships allow us to know how a record in one table is linked to a record in another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5147914"/>
              </p:ext>
            </p:extLst>
          </p:nvPr>
        </p:nvGraphicFramePr>
        <p:xfrm>
          <a:off x="1078689" y="2743016"/>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baseline="0" dirty="0" smtClean="0"/>
                        <a:t>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70840">
                <a:tc>
                  <a:txBody>
                    <a:bodyPr/>
                    <a:lstStyle/>
                    <a:p>
                      <a:r>
                        <a:rPr lang="en-CA" dirty="0" smtClean="0"/>
                        <a:t>103</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105</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106</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71636843"/>
              </p:ext>
            </p:extLst>
          </p:nvPr>
        </p:nvGraphicFramePr>
        <p:xfrm>
          <a:off x="2709693" y="5152233"/>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 Id</a:t>
                      </a:r>
                      <a:endParaRPr lang="en-US" dirty="0"/>
                    </a:p>
                  </a:txBody>
                  <a:tcPr/>
                </a:tc>
                <a:tc>
                  <a:txBody>
                    <a:bodyPr/>
                    <a:lstStyle/>
                    <a:p>
                      <a:r>
                        <a:rPr lang="en-CA" dirty="0" smtClean="0"/>
                        <a:t>Order Id</a:t>
                      </a:r>
                      <a:endParaRPr lang="en-US" dirty="0"/>
                    </a:p>
                  </a:txBody>
                  <a:tcPr/>
                </a:tc>
                <a:tc>
                  <a:txBody>
                    <a:bodyPr/>
                    <a:lstStyle/>
                    <a:p>
                      <a:r>
                        <a:rPr lang="en-CA" dirty="0" smtClean="0"/>
                        <a:t>Book Title</a:t>
                      </a:r>
                      <a:endParaRPr lang="en-US" dirty="0"/>
                    </a:p>
                  </a:txBody>
                  <a:tcPr/>
                </a:tc>
                <a:tc>
                  <a:txBody>
                    <a:bodyPr/>
                    <a:lstStyle/>
                    <a:p>
                      <a:r>
                        <a:rPr lang="en-CA" dirty="0" smtClean="0"/>
                        <a:t>Price</a:t>
                      </a:r>
                      <a:endParaRPr lang="en-US" dirty="0"/>
                    </a:p>
                  </a:txBody>
                  <a:tcPr/>
                </a:tc>
              </a:tr>
              <a:tr h="370840">
                <a:tc>
                  <a:txBody>
                    <a:bodyPr/>
                    <a:lstStyle/>
                    <a:p>
                      <a:r>
                        <a:rPr lang="en-CA" dirty="0" smtClean="0"/>
                        <a:t>105</a:t>
                      </a:r>
                      <a:endParaRPr lang="en-US" dirty="0"/>
                    </a:p>
                  </a:txBody>
                  <a:tcPr/>
                </a:tc>
                <a:tc>
                  <a:txBody>
                    <a:bodyPr/>
                    <a:lstStyle/>
                    <a:p>
                      <a:r>
                        <a:rPr lang="en-CA" dirty="0" smtClean="0"/>
                        <a:t>96</a:t>
                      </a:r>
                      <a:endParaRPr lang="en-US" dirty="0"/>
                    </a:p>
                  </a:txBody>
                  <a:tcPr/>
                </a:tc>
                <a:tc>
                  <a:txBody>
                    <a:bodyPr/>
                    <a:lstStyle/>
                    <a:p>
                      <a:r>
                        <a:rPr lang="en-CA" dirty="0" smtClean="0"/>
                        <a:t>Coding</a:t>
                      </a:r>
                      <a:r>
                        <a:rPr lang="en-CA" baseline="0" dirty="0" smtClean="0"/>
                        <a:t> with Python</a:t>
                      </a:r>
                      <a:endParaRPr lang="en-US" dirty="0"/>
                    </a:p>
                  </a:txBody>
                  <a:tcPr/>
                </a:tc>
                <a:tc>
                  <a:txBody>
                    <a:bodyPr/>
                    <a:lstStyle/>
                    <a:p>
                      <a:r>
                        <a:rPr lang="en-CA" dirty="0" smtClean="0"/>
                        <a:t>$19.99</a:t>
                      </a:r>
                      <a:endParaRPr lang="en-US" dirty="0"/>
                    </a:p>
                  </a:txBody>
                  <a:tcPr/>
                </a:tc>
              </a:tr>
              <a:tr h="370840">
                <a:tc>
                  <a:txBody>
                    <a:bodyPr/>
                    <a:lstStyle/>
                    <a:p>
                      <a:r>
                        <a:rPr lang="en-CA" dirty="0" smtClean="0"/>
                        <a:t>106</a:t>
                      </a:r>
                      <a:endParaRPr lang="en-US" dirty="0"/>
                    </a:p>
                  </a:txBody>
                  <a:tcPr/>
                </a:tc>
                <a:tc>
                  <a:txBody>
                    <a:bodyPr/>
                    <a:lstStyle/>
                    <a:p>
                      <a:r>
                        <a:rPr lang="en-CA" dirty="0" smtClean="0"/>
                        <a:t>97</a:t>
                      </a:r>
                      <a:endParaRPr lang="en-US" dirty="0"/>
                    </a:p>
                  </a:txBody>
                  <a:tcPr/>
                </a:tc>
                <a:tc>
                  <a:txBody>
                    <a:bodyPr/>
                    <a:lstStyle/>
                    <a:p>
                      <a:r>
                        <a:rPr lang="en-CA" dirty="0" smtClean="0"/>
                        <a:t>Building Websites</a:t>
                      </a:r>
                      <a:endParaRPr lang="en-US" dirty="0"/>
                    </a:p>
                  </a:txBody>
                  <a:tcPr/>
                </a:tc>
                <a:tc>
                  <a:txBody>
                    <a:bodyPr/>
                    <a:lstStyle/>
                    <a:p>
                      <a:r>
                        <a:rPr lang="en-CA" dirty="0" smtClean="0"/>
                        <a:t>$24.99</a:t>
                      </a:r>
                      <a:endParaRPr lang="en-US" dirty="0"/>
                    </a:p>
                  </a:txBody>
                  <a:tcPr/>
                </a:tc>
              </a:tr>
            </a:tbl>
          </a:graphicData>
        </a:graphic>
      </p:graphicFrame>
      <p:sp>
        <p:nvSpPr>
          <p:cNvPr id="6" name="Rectangle 5"/>
          <p:cNvSpPr/>
          <p:nvPr/>
        </p:nvSpPr>
        <p:spPr>
          <a:xfrm>
            <a:off x="992221" y="2723741"/>
            <a:ext cx="2140085" cy="408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315183" y="3307401"/>
            <a:ext cx="1031132" cy="159533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603770" y="5087562"/>
            <a:ext cx="2140085" cy="408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51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To work with data from a relational database you use Structured Query Language (SQL)</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r>
              <a:rPr lang="en-CA" b="1" dirty="0" smtClean="0"/>
              <a:t>SELECT</a:t>
            </a:r>
            <a:r>
              <a:rPr lang="en-CA" dirty="0" smtClean="0"/>
              <a:t> </a:t>
            </a:r>
            <a:r>
              <a:rPr lang="en-CA" dirty="0" smtClean="0"/>
              <a:t>* </a:t>
            </a:r>
          </a:p>
          <a:p>
            <a:pPr marL="0" indent="0">
              <a:buNone/>
            </a:pPr>
            <a:r>
              <a:rPr lang="en-CA" b="1" dirty="0" smtClean="0"/>
              <a:t>FROM</a:t>
            </a:r>
            <a:r>
              <a:rPr lang="en-CA" dirty="0" smtClean="0"/>
              <a:t> customers</a:t>
            </a:r>
          </a:p>
          <a:p>
            <a:pPr marL="0" indent="0">
              <a:buNone/>
            </a:pPr>
            <a:r>
              <a:rPr lang="en-CA" b="1" dirty="0" smtClean="0"/>
              <a:t>WHERE</a:t>
            </a:r>
            <a:r>
              <a:rPr lang="en-CA" dirty="0" smtClean="0"/>
              <a:t> name=‘Bill Gates’</a:t>
            </a:r>
          </a:p>
          <a:p>
            <a:pPr marL="0" indent="0">
              <a:buNone/>
            </a:pPr>
            <a:endParaRPr lang="en-US" dirty="0"/>
          </a:p>
        </p:txBody>
      </p:sp>
    </p:spTree>
    <p:extLst>
      <p:ext uri="{BB962C8B-B14F-4D97-AF65-F5344CB8AC3E}">
        <p14:creationId xmlns:p14="http://schemas.microsoft.com/office/powerpoint/2010/main" val="3454936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databases are great because</a:t>
            </a:r>
            <a:endParaRPr lang="en-US" dirty="0"/>
          </a:p>
        </p:txBody>
      </p:sp>
      <p:sp>
        <p:nvSpPr>
          <p:cNvPr id="3" name="Content Placeholder 2"/>
          <p:cNvSpPr>
            <a:spLocks noGrp="1"/>
          </p:cNvSpPr>
          <p:nvPr>
            <p:ph sz="quarter" idx="10"/>
          </p:nvPr>
        </p:nvSpPr>
        <p:spPr/>
        <p:txBody>
          <a:bodyPr/>
          <a:lstStyle/>
          <a:p>
            <a:r>
              <a:rPr lang="en-CA" dirty="0" smtClean="0"/>
              <a:t>You can store large amounts of data efficiently</a:t>
            </a:r>
          </a:p>
          <a:p>
            <a:r>
              <a:rPr lang="en-CA" dirty="0" smtClean="0"/>
              <a:t>You can keep track of relationships between different records (who ordered what, who works for who, which account belongs to which customer)</a:t>
            </a:r>
          </a:p>
          <a:p>
            <a:r>
              <a:rPr lang="en-CA" dirty="0" smtClean="0"/>
              <a:t>You can search for specific records</a:t>
            </a:r>
          </a:p>
          <a:p>
            <a:r>
              <a:rPr lang="en-CA" dirty="0" smtClean="0"/>
              <a:t>You can retrieve only the data you need</a:t>
            </a:r>
            <a:endParaRPr lang="en-US" dirty="0"/>
          </a:p>
        </p:txBody>
      </p:sp>
    </p:spTree>
    <p:extLst>
      <p:ext uri="{BB962C8B-B14F-4D97-AF65-F5344CB8AC3E}">
        <p14:creationId xmlns:p14="http://schemas.microsoft.com/office/powerpoint/2010/main" val="19004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databases do have overhead</a:t>
            </a:r>
            <a:endParaRPr lang="en-US" dirty="0"/>
          </a:p>
        </p:txBody>
      </p:sp>
      <p:sp>
        <p:nvSpPr>
          <p:cNvPr id="3" name="Content Placeholder 2"/>
          <p:cNvSpPr>
            <a:spLocks noGrp="1"/>
          </p:cNvSpPr>
          <p:nvPr>
            <p:ph sz="quarter" idx="10"/>
          </p:nvPr>
        </p:nvSpPr>
        <p:spPr/>
        <p:txBody>
          <a:bodyPr/>
          <a:lstStyle/>
          <a:p>
            <a:r>
              <a:rPr lang="en-CA" dirty="0" smtClean="0"/>
              <a:t>It’s separate software from Python. You have to install the database somewhere it can be accessed by your Python code</a:t>
            </a:r>
          </a:p>
          <a:p>
            <a:r>
              <a:rPr lang="en-CA" dirty="0" smtClean="0"/>
              <a:t>Examples of relational databases include SQL Azure, SQL Server, MS Access, MYSQL, and Oracle, </a:t>
            </a:r>
          </a:p>
          <a:p>
            <a:pPr marL="0" indent="0">
              <a:buNone/>
            </a:pPr>
            <a:endParaRPr lang="en-US" dirty="0"/>
          </a:p>
        </p:txBody>
      </p:sp>
    </p:spTree>
    <p:extLst>
      <p:ext uri="{BB962C8B-B14F-4D97-AF65-F5344CB8AC3E}">
        <p14:creationId xmlns:p14="http://schemas.microsoft.com/office/powerpoint/2010/main" val="222381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NoSQL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9056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What is a NoSQL database?</a:t>
            </a:r>
            <a:endParaRPr lang="en-US" dirty="0"/>
          </a:p>
        </p:txBody>
      </p:sp>
      <p:sp>
        <p:nvSpPr>
          <p:cNvPr id="5" name="Content Placeholder 4"/>
          <p:cNvSpPr>
            <a:spLocks noGrp="1"/>
          </p:cNvSpPr>
          <p:nvPr>
            <p:ph sz="quarter" idx="10"/>
          </p:nvPr>
        </p:nvSpPr>
        <p:spPr/>
        <p:txBody>
          <a:bodyPr/>
          <a:lstStyle/>
          <a:p>
            <a:r>
              <a:rPr lang="en-CA" dirty="0" smtClean="0"/>
              <a:t>A database that stores data but not in a series of tables connected through relationships</a:t>
            </a:r>
          </a:p>
          <a:p>
            <a:pPr lvl="1"/>
            <a:r>
              <a:rPr lang="en-CA" dirty="0" smtClean="0"/>
              <a:t>document databases (e.g. </a:t>
            </a:r>
            <a:r>
              <a:rPr lang="en-CA" dirty="0" err="1" smtClean="0"/>
              <a:t>MongoDB</a:t>
            </a:r>
            <a:r>
              <a:rPr lang="en-CA" dirty="0" smtClean="0"/>
              <a:t>)</a:t>
            </a:r>
          </a:p>
          <a:p>
            <a:pPr lvl="1"/>
            <a:r>
              <a:rPr lang="en-CA" dirty="0" smtClean="0"/>
              <a:t>Graph (</a:t>
            </a:r>
            <a:r>
              <a:rPr lang="en-CA" dirty="0" err="1" smtClean="0"/>
              <a:t>OrientDB</a:t>
            </a:r>
            <a:r>
              <a:rPr lang="en-CA" dirty="0" smtClean="0"/>
              <a:t>)</a:t>
            </a:r>
          </a:p>
          <a:p>
            <a:pPr lvl="1"/>
            <a:r>
              <a:rPr lang="en-CA" dirty="0" smtClean="0"/>
              <a:t>Key-value (e.g. </a:t>
            </a:r>
            <a:r>
              <a:rPr lang="en-CA" dirty="0" err="1" smtClean="0"/>
              <a:t>Redis</a:t>
            </a:r>
            <a:r>
              <a:rPr lang="en-CA" dirty="0" smtClean="0"/>
              <a:t>)</a:t>
            </a:r>
          </a:p>
          <a:p>
            <a:pPr lvl="1"/>
            <a:endParaRPr lang="en-CA" dirty="0" smtClean="0"/>
          </a:p>
        </p:txBody>
      </p:sp>
    </p:spTree>
    <p:extLst>
      <p:ext uri="{BB962C8B-B14F-4D97-AF65-F5344CB8AC3E}">
        <p14:creationId xmlns:p14="http://schemas.microsoft.com/office/powerpoint/2010/main" val="10962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Key-Value pair databases are great when you just want to store a series of values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1577310080"/>
              </p:ext>
            </p:extLst>
          </p:nvPr>
        </p:nvGraphicFramePr>
        <p:xfrm>
          <a:off x="1314595" y="1756064"/>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NbrVisitors</a:t>
                      </a:r>
                      <a:endParaRPr lang="en-US" dirty="0"/>
                    </a:p>
                  </a:txBody>
                  <a:tcPr/>
                </a:tc>
                <a:tc>
                  <a:txBody>
                    <a:bodyPr/>
                    <a:lstStyle/>
                    <a:p>
                      <a:r>
                        <a:rPr lang="en-CA" dirty="0" smtClean="0"/>
                        <a:t>143</a:t>
                      </a:r>
                      <a:endParaRPr lang="en-US" dirty="0"/>
                    </a:p>
                  </a:txBody>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2881604220"/>
              </p:ext>
            </p:extLst>
          </p:nvPr>
        </p:nvGraphicFramePr>
        <p:xfrm>
          <a:off x="4366059" y="3041074"/>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User:FirstName</a:t>
                      </a:r>
                      <a:endParaRPr lang="en-US" dirty="0"/>
                    </a:p>
                  </a:txBody>
                  <a:tcPr/>
                </a:tc>
                <a:tc>
                  <a:txBody>
                    <a:bodyPr/>
                    <a:lstStyle/>
                    <a:p>
                      <a:r>
                        <a:rPr lang="en-CA" dirty="0" smtClean="0"/>
                        <a:t>Bill</a:t>
                      </a:r>
                      <a:endParaRPr lang="en-US" dirty="0"/>
                    </a:p>
                  </a:txBody>
                  <a:tcPr/>
                </a:tc>
              </a:tr>
            </a:tbl>
          </a:graphicData>
        </a:graphic>
      </p:graphicFrame>
      <p:graphicFrame>
        <p:nvGraphicFramePr>
          <p:cNvPr id="10" name="Content Placeholder 7"/>
          <p:cNvGraphicFramePr>
            <a:graphicFrameLocks/>
          </p:cNvGraphicFramePr>
          <p:nvPr>
            <p:extLst>
              <p:ext uri="{D42A27DB-BD31-4B8C-83A1-F6EECF244321}">
                <p14:modId xmlns:p14="http://schemas.microsoft.com/office/powerpoint/2010/main" val="2481286039"/>
              </p:ext>
            </p:extLst>
          </p:nvPr>
        </p:nvGraphicFramePr>
        <p:xfrm>
          <a:off x="2367541" y="4492338"/>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HighScore</a:t>
                      </a:r>
                      <a:endParaRPr lang="en-US" dirty="0"/>
                    </a:p>
                  </a:txBody>
                  <a:tcPr/>
                </a:tc>
                <a:tc>
                  <a:txBody>
                    <a:bodyPr/>
                    <a:lstStyle/>
                    <a:p>
                      <a:r>
                        <a:rPr lang="en-CA" dirty="0" smtClean="0"/>
                        <a:t>9000</a:t>
                      </a:r>
                      <a:endParaRPr lang="en-US" dirty="0"/>
                    </a:p>
                  </a:txBody>
                  <a:tcPr/>
                </a:tc>
              </a:tr>
            </a:tbl>
          </a:graphicData>
        </a:graphic>
      </p:graphicFrame>
    </p:spTree>
    <p:extLst>
      <p:ext uri="{BB962C8B-B14F-4D97-AF65-F5344CB8AC3E}">
        <p14:creationId xmlns:p14="http://schemas.microsoft.com/office/powerpoint/2010/main" val="979973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Redis</a:t>
            </a:r>
            <a:r>
              <a:rPr lang="en-CA" dirty="0" smtClean="0"/>
              <a:t> is a popular Key-value database</a:t>
            </a:r>
            <a:endParaRPr lang="en-US" dirty="0"/>
          </a:p>
        </p:txBody>
      </p:sp>
      <p:sp>
        <p:nvSpPr>
          <p:cNvPr id="3" name="Content Placeholder 2"/>
          <p:cNvSpPr>
            <a:spLocks noGrp="1"/>
          </p:cNvSpPr>
          <p:nvPr>
            <p:ph sz="quarter" idx="10"/>
          </p:nvPr>
        </p:nvSpPr>
        <p:spPr>
          <a:xfrm>
            <a:off x="379413" y="1388226"/>
            <a:ext cx="11525250" cy="5147656"/>
          </a:xfrm>
        </p:spPr>
        <p:txBody>
          <a:bodyPr/>
          <a:lstStyle/>
          <a:p>
            <a:pPr marL="0" indent="0">
              <a:buNone/>
            </a:pPr>
            <a:r>
              <a:rPr lang="en-CA" sz="2800" dirty="0" smtClean="0"/>
              <a:t>To install </a:t>
            </a:r>
            <a:r>
              <a:rPr lang="en-CA" sz="2800" dirty="0" err="1" smtClean="0"/>
              <a:t>Redis</a:t>
            </a:r>
            <a:endParaRPr lang="en-CA" sz="2800" dirty="0" smtClean="0"/>
          </a:p>
          <a:p>
            <a:pPr marL="514350" indent="-514350">
              <a:buFont typeface="+mj-lt"/>
              <a:buAutoNum type="arabicPeriod"/>
            </a:pPr>
            <a:r>
              <a:rPr lang="en-CA" sz="2800" dirty="0"/>
              <a:t>D</a:t>
            </a:r>
            <a:r>
              <a:rPr lang="en-CA" sz="2800" dirty="0" smtClean="0"/>
              <a:t>ownload and execute the Windows setup file</a:t>
            </a:r>
          </a:p>
          <a:p>
            <a:pPr lvl="1"/>
            <a:r>
              <a:rPr lang="en-US" sz="2400" dirty="0" smtClean="0">
                <a:hlinkClick r:id="rId2"/>
              </a:rPr>
              <a:t>https</a:t>
            </a:r>
            <a:r>
              <a:rPr lang="en-US" sz="2400" dirty="0">
                <a:hlinkClick r:id="rId2"/>
              </a:rPr>
              <a:t>://</a:t>
            </a:r>
            <a:r>
              <a:rPr lang="en-US" sz="2400" dirty="0" smtClean="0">
                <a:hlinkClick r:id="rId2"/>
              </a:rPr>
              <a:t>github.com/rgl/redis/downloads</a:t>
            </a:r>
            <a:endParaRPr lang="en-US" sz="2400" dirty="0" smtClean="0"/>
          </a:p>
          <a:p>
            <a:pPr marL="514350" indent="-514350">
              <a:buFont typeface="+mj-lt"/>
              <a:buAutoNum type="arabicPeriod"/>
            </a:pPr>
            <a:r>
              <a:rPr lang="en-CA" sz="2800" dirty="0" smtClean="0"/>
              <a:t>Install the </a:t>
            </a:r>
            <a:r>
              <a:rPr lang="en-CA" sz="2800" dirty="0" err="1" smtClean="0"/>
              <a:t>redis</a:t>
            </a:r>
            <a:r>
              <a:rPr lang="en-CA" sz="2800" dirty="0" smtClean="0"/>
              <a:t> library in your Python project</a:t>
            </a:r>
          </a:p>
          <a:p>
            <a:pPr marL="914265" lvl="1" indent="-514350"/>
            <a:r>
              <a:rPr lang="en-CA" sz="2400" dirty="0" smtClean="0"/>
              <a:t>In Solution Explorer, expand </a:t>
            </a:r>
            <a:r>
              <a:rPr lang="en-CA" sz="2400" b="1" dirty="0" smtClean="0"/>
              <a:t>Python Environments</a:t>
            </a:r>
          </a:p>
          <a:p>
            <a:pPr marL="914265" lvl="1" indent="-514350"/>
            <a:r>
              <a:rPr lang="en-CA" sz="2400" dirty="0" smtClean="0"/>
              <a:t>Right click the Python environment and choose </a:t>
            </a:r>
            <a:r>
              <a:rPr lang="en-CA" sz="2400" b="1" dirty="0" smtClean="0"/>
              <a:t>Install Python Package</a:t>
            </a:r>
          </a:p>
          <a:p>
            <a:pPr marL="914265" lvl="1" indent="-514350"/>
            <a:r>
              <a:rPr lang="en-CA" sz="2400" dirty="0" smtClean="0"/>
              <a:t>Type in </a:t>
            </a:r>
            <a:r>
              <a:rPr lang="en-CA" sz="2400" b="1" i="1" dirty="0" err="1" smtClean="0"/>
              <a:t>redis</a:t>
            </a:r>
            <a:r>
              <a:rPr lang="en-CA" sz="2400" dirty="0" smtClean="0"/>
              <a:t> and select </a:t>
            </a:r>
            <a:r>
              <a:rPr lang="en-CA" sz="2400" b="1" dirty="0" smtClean="0"/>
              <a:t>OK</a:t>
            </a:r>
          </a:p>
          <a:p>
            <a:pPr marL="514350" indent="-514350">
              <a:buFont typeface="+mj-lt"/>
              <a:buAutoNum type="arabicPeriod"/>
            </a:pPr>
            <a:r>
              <a:rPr lang="en-CA" sz="2800" dirty="0" smtClean="0"/>
              <a:t>Start the </a:t>
            </a:r>
            <a:r>
              <a:rPr lang="en-CA" sz="2800" dirty="0" err="1" smtClean="0"/>
              <a:t>redis</a:t>
            </a:r>
            <a:r>
              <a:rPr lang="en-CA" sz="2800" dirty="0" smtClean="0"/>
              <a:t> service</a:t>
            </a:r>
          </a:p>
          <a:p>
            <a:pPr marL="914265" lvl="1" indent="-514350"/>
            <a:r>
              <a:rPr lang="en-CA" sz="2400" dirty="0" smtClean="0"/>
              <a:t>Go to </a:t>
            </a:r>
            <a:r>
              <a:rPr lang="en-CA" sz="2400" b="1" dirty="0" smtClean="0"/>
              <a:t>Task </a:t>
            </a:r>
            <a:r>
              <a:rPr lang="en-CA" sz="2400" b="1" dirty="0" smtClean="0"/>
              <a:t>Manager | </a:t>
            </a:r>
            <a:r>
              <a:rPr lang="en-CA" sz="2400" b="1" dirty="0" smtClean="0"/>
              <a:t>Services </a:t>
            </a:r>
          </a:p>
          <a:p>
            <a:pPr marL="914265" lvl="1" indent="-514350"/>
            <a:r>
              <a:rPr lang="en-CA" sz="2400" dirty="0" smtClean="0"/>
              <a:t>Start the </a:t>
            </a:r>
            <a:r>
              <a:rPr lang="en-CA" sz="2400" b="1" dirty="0" err="1" smtClean="0"/>
              <a:t>redis</a:t>
            </a:r>
            <a:r>
              <a:rPr lang="en-CA" sz="2400" dirty="0" smtClean="0"/>
              <a:t> service</a:t>
            </a:r>
            <a:endParaRPr lang="en-US" sz="2400" dirty="0" smtClean="0"/>
          </a:p>
          <a:p>
            <a:pPr lvl="1"/>
            <a:endParaRPr lang="en-CA" dirty="0"/>
          </a:p>
          <a:p>
            <a:pPr lvl="1"/>
            <a:endParaRPr lang="en-US" dirty="0" smtClean="0"/>
          </a:p>
          <a:p>
            <a:endParaRPr lang="en-US" dirty="0"/>
          </a:p>
        </p:txBody>
      </p:sp>
    </p:spTree>
    <p:extLst>
      <p:ext uri="{BB962C8B-B14F-4D97-AF65-F5344CB8AC3E}">
        <p14:creationId xmlns:p14="http://schemas.microsoft.com/office/powerpoint/2010/main" val="24276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 you connect to </a:t>
            </a:r>
            <a:r>
              <a:rPr lang="en-CA" dirty="0" err="1" smtClean="0"/>
              <a:t>Redis</a:t>
            </a:r>
            <a:r>
              <a:rPr lang="en-CA" dirty="0" smtClean="0"/>
              <a:t>?</a:t>
            </a:r>
            <a:endParaRPr lang="en-US" dirty="0"/>
          </a:p>
        </p:txBody>
      </p:sp>
      <p:sp>
        <p:nvSpPr>
          <p:cNvPr id="3" name="Content Placeholder 2"/>
          <p:cNvSpPr>
            <a:spLocks noGrp="1"/>
          </p:cNvSpPr>
          <p:nvPr>
            <p:ph sz="quarter" idx="10"/>
          </p:nvPr>
        </p:nvSpPr>
        <p:spPr/>
        <p:txBody>
          <a:bodyPr/>
          <a:lstStyle/>
          <a:p>
            <a:r>
              <a:rPr lang="fr-CA" dirty="0" smtClean="0"/>
              <a:t>Import the redis </a:t>
            </a:r>
            <a:r>
              <a:rPr lang="fr-CA" dirty="0" err="1" smtClean="0"/>
              <a:t>library</a:t>
            </a:r>
            <a:r>
              <a:rPr lang="fr-CA" dirty="0" smtClean="0"/>
              <a:t> in </a:t>
            </a:r>
            <a:r>
              <a:rPr lang="fr-CA" dirty="0" err="1" smtClean="0"/>
              <a:t>your</a:t>
            </a:r>
            <a:r>
              <a:rPr lang="fr-CA" dirty="0" smtClean="0"/>
              <a:t> code</a:t>
            </a:r>
          </a:p>
          <a:p>
            <a:r>
              <a:rPr lang="fr-CA" dirty="0" err="1" smtClean="0"/>
              <a:t>Create</a:t>
            </a:r>
            <a:r>
              <a:rPr lang="fr-CA" dirty="0" smtClean="0"/>
              <a:t> a </a:t>
            </a:r>
            <a:r>
              <a:rPr lang="fr-CA" dirty="0" err="1" smtClean="0"/>
              <a:t>connection</a:t>
            </a:r>
            <a:r>
              <a:rPr lang="fr-CA" dirty="0" smtClean="0"/>
              <a:t> </a:t>
            </a:r>
            <a:r>
              <a:rPr lang="fr-CA" dirty="0" err="1" smtClean="0"/>
              <a:t>using</a:t>
            </a:r>
            <a:r>
              <a:rPr lang="fr-CA" dirty="0" smtClean="0"/>
              <a:t> the </a:t>
            </a:r>
            <a:r>
              <a:rPr lang="fr-CA" dirty="0" err="1" smtClean="0"/>
              <a:t>StrictRedis</a:t>
            </a:r>
            <a:r>
              <a:rPr lang="fr-CA" dirty="0" smtClean="0"/>
              <a:t> </a:t>
            </a:r>
            <a:r>
              <a:rPr lang="fr-CA" dirty="0" err="1" smtClean="0"/>
              <a:t>function</a:t>
            </a:r>
            <a:endParaRPr lang="fr-CA" dirty="0" smtClean="0"/>
          </a:p>
        </p:txBody>
      </p:sp>
      <p:sp>
        <p:nvSpPr>
          <p:cNvPr id="4" name="Rectangle 1"/>
          <p:cNvSpPr>
            <a:spLocks noChangeArrowheads="1"/>
          </p:cNvSpPr>
          <p:nvPr/>
        </p:nvSpPr>
        <p:spPr bwMode="auto">
          <a:xfrm>
            <a:off x="379413" y="2802406"/>
            <a:ext cx="1054968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t>
            </a:r>
            <a:r>
              <a:rPr kumimoji="0" lang="en-US" altLang="en-US" sz="24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redis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StrictRedis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(host=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localhost'</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,port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=6379,db=0)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"Connected"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grpSp>
        <p:nvGrpSpPr>
          <p:cNvPr id="14" name="Group 13"/>
          <p:cNvGrpSpPr/>
          <p:nvPr/>
        </p:nvGrpSpPr>
        <p:grpSpPr>
          <a:xfrm>
            <a:off x="3990110" y="3190009"/>
            <a:ext cx="4125190" cy="3231573"/>
            <a:chOff x="3990110" y="3190009"/>
            <a:chExt cx="4125190" cy="3231573"/>
          </a:xfrm>
        </p:grpSpPr>
        <p:sp>
          <p:nvSpPr>
            <p:cNvPr id="5" name="Rectangle 4"/>
            <p:cNvSpPr/>
            <p:nvPr/>
          </p:nvSpPr>
          <p:spPr>
            <a:xfrm>
              <a:off x="6141730" y="3190009"/>
              <a:ext cx="1973570" cy="4675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525491" y="3688774"/>
              <a:ext cx="675410" cy="1569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90110" y="5226627"/>
              <a:ext cx="3647208" cy="1194955"/>
            </a:xfrm>
            <a:prstGeom prst="rect">
              <a:avLst/>
            </a:prstGeom>
            <a:noFill/>
          </p:spPr>
          <p:txBody>
            <a:bodyPr wrap="square" rtlCol="0">
              <a:spAutoFit/>
            </a:bodyPr>
            <a:lstStyle/>
            <a:p>
              <a:r>
                <a:rPr lang="en-CA" dirty="0" smtClean="0"/>
                <a:t>Specify the server where your </a:t>
              </a:r>
              <a:r>
                <a:rPr lang="en-CA" dirty="0" err="1" smtClean="0"/>
                <a:t>redis</a:t>
              </a:r>
              <a:r>
                <a:rPr lang="en-CA" dirty="0" smtClean="0"/>
                <a:t> database is located, localhost points to the PC or laptop where your code is running</a:t>
              </a:r>
              <a:endParaRPr lang="en-US" dirty="0"/>
            </a:p>
          </p:txBody>
        </p:sp>
      </p:grpSp>
      <p:grpSp>
        <p:nvGrpSpPr>
          <p:cNvPr id="15" name="Group 14"/>
          <p:cNvGrpSpPr/>
          <p:nvPr/>
        </p:nvGrpSpPr>
        <p:grpSpPr>
          <a:xfrm>
            <a:off x="7947386" y="3190008"/>
            <a:ext cx="3647208" cy="2682950"/>
            <a:chOff x="7947386" y="3190008"/>
            <a:chExt cx="3647208" cy="2682950"/>
          </a:xfrm>
        </p:grpSpPr>
        <p:sp>
          <p:nvSpPr>
            <p:cNvPr id="10" name="Rectangle 9"/>
            <p:cNvSpPr/>
            <p:nvPr/>
          </p:nvSpPr>
          <p:spPr>
            <a:xfrm>
              <a:off x="8206057" y="3190008"/>
              <a:ext cx="2371888" cy="4675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9277423" y="3688774"/>
              <a:ext cx="261432" cy="15378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47386" y="5226627"/>
              <a:ext cx="3647208" cy="646331"/>
            </a:xfrm>
            <a:prstGeom prst="rect">
              <a:avLst/>
            </a:prstGeom>
            <a:noFill/>
          </p:spPr>
          <p:txBody>
            <a:bodyPr wrap="square" rtlCol="0">
              <a:spAutoFit/>
            </a:bodyPr>
            <a:lstStyle/>
            <a:p>
              <a:r>
                <a:rPr lang="en-CA" dirty="0" smtClean="0"/>
                <a:t>You do not need to change the values</a:t>
              </a:r>
              <a:r>
                <a:rPr lang="en-US" dirty="0" smtClean="0"/>
                <a:t> for port and </a:t>
              </a:r>
              <a:r>
                <a:rPr lang="en-US" dirty="0" err="1" smtClean="0"/>
                <a:t>db</a:t>
              </a:r>
              <a:endParaRPr lang="en-CA" dirty="0" smtClean="0"/>
            </a:p>
          </p:txBody>
        </p:sp>
      </p:grpSp>
    </p:spTree>
    <p:extLst>
      <p:ext uri="{BB962C8B-B14F-4D97-AF65-F5344CB8AC3E}">
        <p14:creationId xmlns:p14="http://schemas.microsoft.com/office/powerpoint/2010/main" val="363363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Installing </a:t>
            </a:r>
            <a:r>
              <a:rPr lang="en-CA" dirty="0" err="1" smtClean="0"/>
              <a:t>Redis</a:t>
            </a:r>
            <a:r>
              <a:rPr lang="en-CA" dirty="0" smtClean="0"/>
              <a:t> and checking your </a:t>
            </a:r>
            <a:r>
              <a:rPr lang="en-CA" dirty="0" err="1"/>
              <a:t>R</a:t>
            </a:r>
            <a:r>
              <a:rPr lang="en-CA" dirty="0" err="1" smtClean="0"/>
              <a:t>edis</a:t>
            </a:r>
            <a:r>
              <a:rPr lang="en-CA" dirty="0" smtClean="0"/>
              <a:t> installation</a:t>
            </a:r>
            <a:endParaRPr lang="en-US" dirty="0"/>
          </a:p>
        </p:txBody>
      </p:sp>
    </p:spTree>
    <p:extLst>
      <p:ext uri="{BB962C8B-B14F-4D97-AF65-F5344CB8AC3E}">
        <p14:creationId xmlns:p14="http://schemas.microsoft.com/office/powerpoint/2010/main" val="233171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have different options for storing data </a:t>
            </a:r>
            <a:endParaRPr lang="en-US" dirty="0"/>
          </a:p>
        </p:txBody>
      </p:sp>
      <p:sp>
        <p:nvSpPr>
          <p:cNvPr id="3" name="Content Placeholder 2"/>
          <p:cNvSpPr>
            <a:spLocks noGrp="1"/>
          </p:cNvSpPr>
          <p:nvPr>
            <p:ph sz="quarter" idx="10"/>
          </p:nvPr>
        </p:nvSpPr>
        <p:spPr/>
        <p:txBody>
          <a:bodyPr/>
          <a:lstStyle/>
          <a:p>
            <a:r>
              <a:rPr lang="en-CA" dirty="0" smtClean="0"/>
              <a:t>Text file</a:t>
            </a:r>
          </a:p>
          <a:p>
            <a:r>
              <a:rPr lang="en-CA" dirty="0" smtClean="0"/>
              <a:t>XML</a:t>
            </a:r>
          </a:p>
          <a:p>
            <a:r>
              <a:rPr lang="en-CA" dirty="0" smtClean="0"/>
              <a:t>Relational Databases</a:t>
            </a:r>
          </a:p>
          <a:p>
            <a:r>
              <a:rPr lang="en-CA" dirty="0" smtClean="0"/>
              <a:t>NoSQL Databases</a:t>
            </a:r>
            <a:endParaRPr lang="en-CA" dirty="0"/>
          </a:p>
          <a:p>
            <a:pPr marL="0" indent="0">
              <a:buNone/>
            </a:pPr>
            <a:endParaRPr lang="en-CA" dirty="0" smtClean="0"/>
          </a:p>
          <a:p>
            <a:pPr marL="0" indent="0">
              <a:buNone/>
            </a:pP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What sort of data storage would you choose for the following scenarios?</a:t>
            </a:r>
            <a:endParaRPr lang="en-US" dirty="0"/>
          </a:p>
        </p:txBody>
      </p:sp>
      <p:sp>
        <p:nvSpPr>
          <p:cNvPr id="4" name="Content Placeholder 3"/>
          <p:cNvSpPr>
            <a:spLocks noGrp="1"/>
          </p:cNvSpPr>
          <p:nvPr>
            <p:ph sz="quarter" idx="10"/>
          </p:nvPr>
        </p:nvSpPr>
        <p:spPr/>
        <p:txBody>
          <a:bodyPr/>
          <a:lstStyle/>
          <a:p>
            <a:r>
              <a:rPr lang="en-CA" dirty="0" smtClean="0"/>
              <a:t>You are building an online store which sells DVDs and Books. You want the user to be able to see lists of books by author, subject, price, or publication date</a:t>
            </a:r>
          </a:p>
          <a:p>
            <a:r>
              <a:rPr lang="en-CA" dirty="0" smtClean="0"/>
              <a:t>You are building a quiz website and you need to store the questions and the correct answers to the questions</a:t>
            </a:r>
          </a:p>
          <a:p>
            <a:r>
              <a:rPr lang="en-CA" dirty="0" smtClean="0"/>
              <a:t>You want to keep track of the number of visitors to your website</a:t>
            </a:r>
            <a:endParaRPr lang="en-US" dirty="0"/>
          </a:p>
        </p:txBody>
      </p:sp>
    </p:spTree>
    <p:extLst>
      <p:ext uri="{BB962C8B-B14F-4D97-AF65-F5344CB8AC3E}">
        <p14:creationId xmlns:p14="http://schemas.microsoft.com/office/powerpoint/2010/main" val="266529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What </a:t>
            </a:r>
            <a:r>
              <a:rPr lang="en-CA" dirty="0" smtClean="0"/>
              <a:t>did</a:t>
            </a:r>
            <a:r>
              <a:rPr lang="en-CA" dirty="0" smtClean="0"/>
              <a:t> </a:t>
            </a:r>
            <a:r>
              <a:rPr lang="en-CA" dirty="0" smtClean="0"/>
              <a:t>we </a:t>
            </a:r>
            <a:r>
              <a:rPr lang="en-CA" dirty="0" smtClean="0"/>
              <a:t>learn?</a:t>
            </a:r>
            <a:endParaRPr lang="en-US" dirty="0"/>
          </a:p>
        </p:txBody>
      </p:sp>
      <p:sp>
        <p:nvSpPr>
          <p:cNvPr id="6" name="Content Placeholder 5"/>
          <p:cNvSpPr>
            <a:spLocks noGrp="1"/>
          </p:cNvSpPr>
          <p:nvPr>
            <p:ph sz="quarter" idx="10"/>
          </p:nvPr>
        </p:nvSpPr>
        <p:spPr/>
        <p:txBody>
          <a:bodyPr/>
          <a:lstStyle/>
          <a:p>
            <a:r>
              <a:rPr lang="en-CA" dirty="0" smtClean="0"/>
              <a:t>Pros and cons of using</a:t>
            </a:r>
            <a:r>
              <a:rPr lang="en-CA" dirty="0" smtClean="0"/>
              <a:t> </a:t>
            </a:r>
            <a:r>
              <a:rPr lang="en-CA" dirty="0" smtClean="0"/>
              <a:t>a text file, XML file, relational database, or NoSQL database</a:t>
            </a:r>
          </a:p>
          <a:p>
            <a:r>
              <a:rPr lang="en-CA" dirty="0" smtClean="0"/>
              <a:t>How to install </a:t>
            </a:r>
            <a:r>
              <a:rPr lang="en-CA" dirty="0" smtClean="0"/>
              <a:t>and connect to </a:t>
            </a:r>
            <a:r>
              <a:rPr lang="en-CA" dirty="0" err="1" smtClean="0"/>
              <a:t>Redis</a:t>
            </a:r>
            <a:r>
              <a:rPr lang="en-CA" dirty="0" smtClean="0"/>
              <a:t> (a NoSQL Database)</a:t>
            </a:r>
            <a:endParaRPr lang="en-US" dirty="0"/>
          </a:p>
        </p:txBody>
      </p:sp>
    </p:spTree>
    <p:extLst>
      <p:ext uri="{BB962C8B-B14F-4D97-AF65-F5344CB8AC3E}">
        <p14:creationId xmlns:p14="http://schemas.microsoft.com/office/powerpoint/2010/main" val="251664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can we </a:t>
            </a:r>
            <a:r>
              <a:rPr lang="en-CA" dirty="0" smtClean="0"/>
              <a:t>do with this?</a:t>
            </a:r>
            <a:endParaRPr lang="en-US" dirty="0"/>
          </a:p>
        </p:txBody>
      </p:sp>
      <p:sp>
        <p:nvSpPr>
          <p:cNvPr id="3" name="Content Placeholder 2"/>
          <p:cNvSpPr>
            <a:spLocks noGrp="1"/>
          </p:cNvSpPr>
          <p:nvPr>
            <p:ph sz="quarter" idx="10"/>
          </p:nvPr>
        </p:nvSpPr>
        <p:spPr/>
        <p:txBody>
          <a:bodyPr/>
          <a:lstStyle/>
          <a:p>
            <a:r>
              <a:rPr lang="en-CA" dirty="0" smtClean="0"/>
              <a:t>Install </a:t>
            </a:r>
            <a:r>
              <a:rPr lang="en-CA" dirty="0" err="1" smtClean="0"/>
              <a:t>Redis</a:t>
            </a:r>
            <a:r>
              <a:rPr lang="en-US" dirty="0" smtClean="0"/>
              <a:t> on your PC or laptop</a:t>
            </a:r>
          </a:p>
          <a:p>
            <a:r>
              <a:rPr lang="en-CA" dirty="0" smtClean="0"/>
              <a:t>Connect to </a:t>
            </a:r>
            <a:r>
              <a:rPr lang="en-CA" dirty="0" err="1" smtClean="0"/>
              <a:t>Redis</a:t>
            </a:r>
            <a:r>
              <a:rPr lang="en-CA" dirty="0" smtClean="0"/>
              <a:t> from Python code</a:t>
            </a:r>
          </a:p>
        </p:txBody>
      </p:sp>
    </p:spTree>
    <p:extLst>
      <p:ext uri="{BB962C8B-B14F-4D97-AF65-F5344CB8AC3E}">
        <p14:creationId xmlns:p14="http://schemas.microsoft.com/office/powerpoint/2010/main" val="936715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a:t>Which data storage option should you use?</a:t>
            </a:r>
            <a:r>
              <a:rPr lang="en-US" dirty="0"/>
              <a:t/>
            </a:r>
            <a:br>
              <a:rPr lang="en-US" dirty="0"/>
            </a:br>
            <a:endParaRPr lang="en-US" dirty="0"/>
          </a:p>
        </p:txBody>
      </p:sp>
      <p:sp>
        <p:nvSpPr>
          <p:cNvPr id="5" name="Text Placeholder 4"/>
          <p:cNvSpPr>
            <a:spLocks noGrp="1"/>
          </p:cNvSpPr>
          <p:nvPr>
            <p:ph sz="quarter" idx="10"/>
          </p:nvPr>
        </p:nvSpPr>
        <p:spPr/>
        <p:txBody>
          <a:bodyPr/>
          <a:lstStyle/>
          <a:p>
            <a:r>
              <a:rPr lang="en-CA" dirty="0" smtClean="0"/>
              <a:t>It depends…</a:t>
            </a:r>
            <a:endParaRPr lang="en-US" dirty="0"/>
          </a:p>
        </p:txBody>
      </p:sp>
    </p:spTree>
    <p:extLst>
      <p:ext uri="{BB962C8B-B14F-4D97-AF65-F5344CB8AC3E}">
        <p14:creationId xmlns:p14="http://schemas.microsoft.com/office/powerpoint/2010/main" val="29571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text file?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2728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text file?</a:t>
            </a:r>
            <a:endParaRPr lang="en-US" dirty="0"/>
          </a:p>
        </p:txBody>
      </p:sp>
      <p:pic>
        <p:nvPicPr>
          <p:cNvPr id="4" name="Content Placeholder 4"/>
          <p:cNvPicPr>
            <a:picLocks noGrp="1" noChangeAspect="1"/>
          </p:cNvPicPr>
          <p:nvPr>
            <p:ph sz="quarter" idx="10"/>
          </p:nvPr>
        </p:nvPicPr>
        <p:blipFill>
          <a:blip r:embed="rId2"/>
          <a:stretch>
            <a:fillRect/>
          </a:stretch>
        </p:blipFill>
        <p:spPr>
          <a:xfrm>
            <a:off x="2994518" y="3091525"/>
            <a:ext cx="5897234" cy="3232281"/>
          </a:xfrm>
          <a:prstGeom prst="rect">
            <a:avLst/>
          </a:prstGeom>
        </p:spPr>
      </p:pic>
      <p:sp>
        <p:nvSpPr>
          <p:cNvPr id="5" name="Content Placeholder 2"/>
          <p:cNvSpPr txBox="1">
            <a:spLocks/>
          </p:cNvSpPr>
          <p:nvPr/>
        </p:nvSpPr>
        <p:spPr>
          <a:xfrm>
            <a:off x="379413" y="1388226"/>
            <a:ext cx="11525250" cy="273445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Text files are just files stored on the file system that contain text data. Most of the time we use Comma Separated Variable (CSV) Files </a:t>
            </a:r>
          </a:p>
          <a:p>
            <a:pPr marL="0" indent="0">
              <a:buFont typeface="Arial" pitchFamily="34" charset="0"/>
              <a:buNone/>
            </a:pPr>
            <a:endParaRPr lang="en-CA" dirty="0" smtClean="0"/>
          </a:p>
          <a:p>
            <a:endParaRPr lang="en-US" dirty="0"/>
          </a:p>
        </p:txBody>
      </p:sp>
    </p:spTree>
    <p:extLst>
      <p:ext uri="{BB962C8B-B14F-4D97-AF65-F5344CB8AC3E}">
        <p14:creationId xmlns:p14="http://schemas.microsoft.com/office/powerpoint/2010/main" val="212572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store very simple data, text files are a good choice</a:t>
            </a:r>
            <a:endParaRPr lang="en-US" dirty="0"/>
          </a:p>
        </p:txBody>
      </p:sp>
      <p:pic>
        <p:nvPicPr>
          <p:cNvPr id="5" name="Content Placeholder 4"/>
          <p:cNvPicPr>
            <a:picLocks noChangeAspect="1"/>
          </p:cNvPicPr>
          <p:nvPr/>
        </p:nvPicPr>
        <p:blipFill>
          <a:blip r:embed="rId2"/>
          <a:stretch>
            <a:fillRect/>
          </a:stretch>
        </p:blipFill>
        <p:spPr>
          <a:xfrm>
            <a:off x="2994518" y="3091525"/>
            <a:ext cx="5897234" cy="3232281"/>
          </a:xfrm>
          <a:prstGeom prst="rect">
            <a:avLst/>
          </a:prstGeom>
        </p:spPr>
      </p:pic>
    </p:spTree>
    <p:extLst>
      <p:ext uri="{BB962C8B-B14F-4D97-AF65-F5344CB8AC3E}">
        <p14:creationId xmlns:p14="http://schemas.microsoft.com/office/powerpoint/2010/main" val="357956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great thing about working with text files</a:t>
            </a:r>
            <a:endParaRPr lang="en-US" dirty="0"/>
          </a:p>
        </p:txBody>
      </p:sp>
      <p:sp>
        <p:nvSpPr>
          <p:cNvPr id="3" name="Content Placeholder 2"/>
          <p:cNvSpPr>
            <a:spLocks noGrp="1"/>
          </p:cNvSpPr>
          <p:nvPr>
            <p:ph sz="quarter" idx="10"/>
          </p:nvPr>
        </p:nvSpPr>
        <p:spPr/>
        <p:txBody>
          <a:bodyPr/>
          <a:lstStyle/>
          <a:p>
            <a:r>
              <a:rPr lang="en-CA" dirty="0" smtClean="0"/>
              <a:t>Python has </a:t>
            </a:r>
            <a:r>
              <a:rPr lang="en-CA" dirty="0" smtClean="0"/>
              <a:t>libraries you can use to read and write to and from </a:t>
            </a:r>
            <a:r>
              <a:rPr lang="en-CA" dirty="0" smtClean="0"/>
              <a:t>text files</a:t>
            </a:r>
          </a:p>
          <a:p>
            <a:r>
              <a:rPr lang="en-CA" dirty="0" smtClean="0"/>
              <a:t>We covered how to do this in “Introduction to Python” Modules 11 &amp; </a:t>
            </a:r>
            <a:r>
              <a:rPr lang="en-CA" dirty="0" smtClean="0"/>
              <a:t>12 </a:t>
            </a:r>
          </a:p>
          <a:p>
            <a:pPr lvl="1"/>
            <a:r>
              <a:rPr lang="en-US" u="sng" dirty="0" smtClean="0">
                <a:hlinkClick r:id="rId2" tooltip="http://aka.ms/IntroProg-Python"/>
              </a:rPr>
              <a:t>aka.ms/</a:t>
            </a:r>
            <a:r>
              <a:rPr lang="en-US" u="sng" dirty="0" err="1" smtClean="0">
                <a:hlinkClick r:id="rId2" tooltip="http://aka.ms/IntroProg-Python"/>
              </a:rPr>
              <a:t>IntroProg</a:t>
            </a:r>
            <a:r>
              <a:rPr lang="en-US" u="sng" dirty="0" smtClean="0">
                <a:hlinkClick r:id="rId2" tooltip="http://aka.ms/IntroProg-Python"/>
              </a:rPr>
              <a:t>-Python</a:t>
            </a:r>
            <a:endParaRPr lang="en-US" dirty="0"/>
          </a:p>
          <a:p>
            <a:endParaRPr lang="en-CA" dirty="0" smtClean="0"/>
          </a:p>
          <a:p>
            <a:pPr marL="0" indent="0">
              <a:buNone/>
            </a:pPr>
            <a:endParaRPr lang="en-CA" dirty="0" smtClean="0"/>
          </a:p>
          <a:p>
            <a:endParaRPr lang="en-US" dirty="0"/>
          </a:p>
        </p:txBody>
      </p:sp>
      <p:sp>
        <p:nvSpPr>
          <p:cNvPr id="5" name="TextBox 4"/>
          <p:cNvSpPr txBox="1"/>
          <p:nvPr/>
        </p:nvSpPr>
        <p:spPr>
          <a:xfrm>
            <a:off x="5237019" y="4033420"/>
            <a:ext cx="5551520" cy="2031325"/>
          </a:xfrm>
          <a:prstGeom prst="rect">
            <a:avLst/>
          </a:prstGeom>
          <a:noFill/>
        </p:spPr>
        <p:txBody>
          <a:bodyPr wrap="none" rtlCol="0">
            <a:spAutoFit/>
          </a:bodyPr>
          <a:lstStyle/>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myFile.close</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1561638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Your code has no way of knowing what type of record it is reading from the file</a:t>
            </a:r>
          </a:p>
          <a:p>
            <a:pPr marL="0" indent="0">
              <a:buNone/>
            </a:pPr>
            <a:endParaRPr lang="en-CA" dirty="0" smtClean="0"/>
          </a:p>
        </p:txBody>
      </p:sp>
      <p:pic>
        <p:nvPicPr>
          <p:cNvPr id="5" name="Picture 4"/>
          <p:cNvPicPr>
            <a:picLocks noChangeAspect="1"/>
          </p:cNvPicPr>
          <p:nvPr/>
        </p:nvPicPr>
        <p:blipFill>
          <a:blip r:embed="rId2"/>
          <a:stretch>
            <a:fillRect/>
          </a:stretch>
        </p:blipFill>
        <p:spPr>
          <a:xfrm>
            <a:off x="3300321" y="2904848"/>
            <a:ext cx="5466667" cy="2257143"/>
          </a:xfrm>
          <a:prstGeom prst="rect">
            <a:avLst/>
          </a:prstGeom>
        </p:spPr>
      </p:pic>
    </p:spTree>
    <p:extLst>
      <p:ext uri="{BB962C8B-B14F-4D97-AF65-F5344CB8AC3E}">
        <p14:creationId xmlns:p14="http://schemas.microsoft.com/office/powerpoint/2010/main" val="350293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27aa9422-7f1f-4c84-9cdf-302b1a67e513"/>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4455</TotalTime>
  <Words>1015</Words>
  <Application>Microsoft Office PowerPoint</Application>
  <PresentationFormat>Widescreen</PresentationFormat>
  <Paragraphs>242</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1_Office Theme</vt:lpstr>
      <vt:lpstr>PowerPoint Presentation</vt:lpstr>
      <vt:lpstr>Many websites need to remember data</vt:lpstr>
      <vt:lpstr>You have different options for storing data </vt:lpstr>
      <vt:lpstr>Which data storage option should you use? </vt:lpstr>
      <vt:lpstr>PowerPoint Presentation</vt:lpstr>
      <vt:lpstr>What is a text file?</vt:lpstr>
      <vt:lpstr>If you need to store very simple data, text files are a good choice</vt:lpstr>
      <vt:lpstr>The great thing about working with text files</vt:lpstr>
      <vt:lpstr>The limitations of text files</vt:lpstr>
      <vt:lpstr>The limitations of text files</vt:lpstr>
      <vt:lpstr>The limitations of text files</vt:lpstr>
      <vt:lpstr>PowerPoint Presentation</vt:lpstr>
      <vt:lpstr>What is an XML file?</vt:lpstr>
      <vt:lpstr>XML files are a good choice for storing data that requires more structure</vt:lpstr>
      <vt:lpstr>You can show different record types and their relationships using XML</vt:lpstr>
      <vt:lpstr>It is possible to search an XML file or retrieve individual values from the file</vt:lpstr>
      <vt:lpstr>There are many Python libraries that support working with XML files</vt:lpstr>
      <vt:lpstr>PowerPoint Presentation</vt:lpstr>
      <vt:lpstr>What is a relational database?</vt:lpstr>
      <vt:lpstr>It’s called relational because there are relationships between the different tables</vt:lpstr>
      <vt:lpstr>To work with data from a relational database you use Structured Query Language (SQL)</vt:lpstr>
      <vt:lpstr>Relational databases are great because</vt:lpstr>
      <vt:lpstr>Relational databases do have overhead</vt:lpstr>
      <vt:lpstr>PowerPoint Presentation</vt:lpstr>
      <vt:lpstr>What is a NoSQL database?</vt:lpstr>
      <vt:lpstr>Key-Value pair databases are great when you just want to store a series of values</vt:lpstr>
      <vt:lpstr>Redis is a popular Key-value database</vt:lpstr>
      <vt:lpstr>How do you connect to Redis?</vt:lpstr>
      <vt:lpstr>Installing Redis and checking your Redis installation</vt:lpstr>
      <vt:lpstr>What sort of data storage would you choose for the following scenarios?</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105</cp:revision>
  <dcterms:created xsi:type="dcterms:W3CDTF">2013-02-15T23:12:42Z</dcterms:created>
  <dcterms:modified xsi:type="dcterms:W3CDTF">2014-12-16T21:05:10Z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