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1" r:id="rId5"/>
    <p:sldId id="283" r:id="rId6"/>
    <p:sldId id="284" r:id="rId7"/>
    <p:sldId id="274" r:id="rId8"/>
    <p:sldId id="275" r:id="rId9"/>
    <p:sldId id="276" r:id="rId10"/>
    <p:sldId id="277" r:id="rId11"/>
    <p:sldId id="278" r:id="rId12"/>
    <p:sldId id="282" r:id="rId13"/>
    <p:sldId id="285" r:id="rId14"/>
    <p:sldId id="286" r:id="rId15"/>
    <p:sldId id="287" r:id="rId16"/>
    <p:sldId id="288" r:id="rId17"/>
    <p:sldId id="289" r:id="rId18"/>
    <p:sldId id="290" r:id="rId19"/>
    <p:sldId id="291" r:id="rId20"/>
    <p:sldId id="292" r:id="rId21"/>
    <p:sldId id="293" r:id="rId22"/>
    <p:sldId id="295" r:id="rId23"/>
    <p:sldId id="296" r:id="rId24"/>
    <p:sldId id="294" r:id="rId25"/>
    <p:sldId id="297" r:id="rId26"/>
    <p:sldId id="29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5" d="100"/>
          <a:sy n="65" d="100"/>
        </p:scale>
        <p:origin x="663" y="5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532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205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web sites with</a:t>
            </a:r>
            <a:br>
              <a:rPr lang="en-US" sz="4000" dirty="0" smtClean="0"/>
            </a:br>
            <a:r>
              <a:rPr lang="en-US" sz="4000" dirty="0" smtClean="0"/>
              <a:t>Python and Flask</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202730" y="2090172"/>
            <a:ext cx="7786540" cy="2677656"/>
          </a:xfrm>
          <a:prstGeom prst="rect">
            <a:avLst/>
          </a:prstGeom>
          <a:noFill/>
        </p:spPr>
        <p:txBody>
          <a:bodyPr wrap="square" rtlCol="0">
            <a:spAutoFit/>
          </a:bodyPr>
          <a:lstStyle/>
          <a:p>
            <a:r>
              <a:rPr lang="en-US" sz="2800" dirty="0">
                <a:solidFill>
                  <a:schemeClr val="bg1"/>
                </a:solidFill>
              </a:rPr>
              <a:t>"A web application or web app is any software that runs in a web browser. It is created in a browser-supported programming language (such as the combination of JavaScript, HTML and CSS) and relies on a web browser to render the application</a:t>
            </a:r>
            <a:r>
              <a:rPr lang="en-US" sz="2800" dirty="0" smtClean="0">
                <a:solidFill>
                  <a:schemeClr val="bg1"/>
                </a:solidFill>
              </a:rPr>
              <a:t>."</a:t>
            </a:r>
          </a:p>
          <a:p>
            <a:r>
              <a:rPr lang="en-US" sz="2800" dirty="0">
                <a:solidFill>
                  <a:schemeClr val="bg1"/>
                </a:solidFill>
              </a:rPr>
              <a:t> </a:t>
            </a:r>
            <a:r>
              <a:rPr lang="en-US" sz="2800" dirty="0" smtClean="0">
                <a:solidFill>
                  <a:schemeClr val="bg1"/>
                </a:solidFill>
              </a:rPr>
              <a:t>   - Wikipedia</a:t>
            </a:r>
            <a:endParaRPr lang="en-US" sz="28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defined</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Two main moving parts</a:t>
            </a:r>
          </a:p>
          <a:p>
            <a:pPr lvl="1"/>
            <a:r>
              <a:rPr lang="en-US" dirty="0" smtClean="0"/>
              <a:t>Server</a:t>
            </a:r>
          </a:p>
          <a:p>
            <a:pPr lvl="2"/>
            <a:r>
              <a:rPr lang="en-US" dirty="0" smtClean="0"/>
              <a:t>Several different technologies</a:t>
            </a:r>
          </a:p>
          <a:p>
            <a:pPr lvl="3"/>
            <a:r>
              <a:rPr lang="en-US" dirty="0" smtClean="0"/>
              <a:t>MVC</a:t>
            </a:r>
          </a:p>
          <a:p>
            <a:pPr lvl="3"/>
            <a:r>
              <a:rPr lang="en-US" dirty="0" smtClean="0"/>
              <a:t>PHP</a:t>
            </a:r>
          </a:p>
          <a:p>
            <a:pPr lvl="3"/>
            <a:r>
              <a:rPr lang="en-US" dirty="0" smtClean="0"/>
              <a:t>node.js</a:t>
            </a:r>
          </a:p>
          <a:p>
            <a:pPr lvl="2"/>
            <a:r>
              <a:rPr lang="en-US" dirty="0" smtClean="0"/>
              <a:t>Works with all browsers</a:t>
            </a:r>
          </a:p>
          <a:p>
            <a:pPr lvl="1"/>
            <a:r>
              <a:rPr lang="en-US" dirty="0" smtClean="0"/>
              <a:t>Client</a:t>
            </a:r>
          </a:p>
          <a:p>
            <a:pPr lvl="2"/>
            <a:r>
              <a:rPr lang="en-US" dirty="0" smtClean="0"/>
              <a:t>Browser</a:t>
            </a:r>
          </a:p>
          <a:p>
            <a:pPr lvl="2"/>
            <a:r>
              <a:rPr lang="en-US" dirty="0" smtClean="0"/>
              <a:t>HTML, JavaScript and CSS</a:t>
            </a:r>
          </a:p>
          <a:p>
            <a:r>
              <a:rPr lang="en-US" dirty="0" smtClean="0"/>
              <a:t>May be other components</a:t>
            </a:r>
          </a:p>
          <a:p>
            <a:pPr lvl="1"/>
            <a:r>
              <a:rPr lang="en-US" dirty="0" smtClean="0"/>
              <a:t>Database</a:t>
            </a:r>
          </a:p>
          <a:p>
            <a:pPr lvl="1"/>
            <a:r>
              <a:rPr lang="en-US" dirty="0" smtClean="0"/>
              <a:t>Services</a:t>
            </a:r>
            <a:endParaRPr lang="en-US" dirty="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8968" y="3025262"/>
            <a:ext cx="7614065" cy="807477"/>
          </a:xfrm>
        </p:spPr>
        <p:txBody>
          <a:bodyPr>
            <a:noAutofit/>
          </a:bodyPr>
          <a:lstStyle/>
          <a:p>
            <a:r>
              <a:rPr lang="en-US" sz="3200" dirty="0" smtClean="0"/>
              <a:t>Flask is a </a:t>
            </a:r>
            <a:r>
              <a:rPr lang="en-US" sz="3200" dirty="0" err="1" smtClean="0"/>
              <a:t>microframework</a:t>
            </a:r>
            <a:r>
              <a:rPr lang="en-US" sz="3200" dirty="0" smtClean="0"/>
              <a:t> for Python based on </a:t>
            </a:r>
            <a:r>
              <a:rPr lang="en-US" sz="3200" dirty="0" err="1" smtClean="0"/>
              <a:t>Werkzeug</a:t>
            </a:r>
            <a:r>
              <a:rPr lang="en-US" sz="3200" dirty="0" smtClean="0"/>
              <a:t>, </a:t>
            </a:r>
            <a:r>
              <a:rPr lang="en-US" sz="3200" dirty="0" err="1" smtClean="0"/>
              <a:t>Jinja</a:t>
            </a:r>
            <a:r>
              <a:rPr lang="en-US" sz="3200" dirty="0" smtClean="0"/>
              <a:t> 2 and good intentions. </a:t>
            </a:r>
            <a:endParaRPr lang="en-US" sz="3200" dirty="0"/>
          </a:p>
        </p:txBody>
      </p:sp>
      <p:sp>
        <p:nvSpPr>
          <p:cNvPr id="7" name="Rectangle 6"/>
          <p:cNvSpPr/>
          <p:nvPr/>
        </p:nvSpPr>
        <p:spPr>
          <a:xfrm>
            <a:off x="4536244" y="6480895"/>
            <a:ext cx="3119511" cy="377105"/>
          </a:xfrm>
          <a:prstGeom prst="rect">
            <a:avLst/>
          </a:prstGeom>
        </p:spPr>
        <p:txBody>
          <a:bodyPr vert="horz" lIns="91409" tIns="45705" rIns="91409" bIns="45705" rtlCol="0" anchor="t" anchorCtr="0">
            <a:noAutofit/>
          </a:bodyPr>
          <a:lstStyle/>
          <a:p>
            <a:pPr defTabSz="914088">
              <a:lnSpc>
                <a:spcPct val="80000"/>
              </a:lnSpc>
              <a:spcBef>
                <a:spcPct val="0"/>
              </a:spcBef>
            </a:pPr>
            <a:r>
              <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rPr>
              <a:t>http://flask.pocoo.org/</a:t>
            </a:r>
          </a:p>
        </p:txBody>
      </p:sp>
    </p:spTree>
    <p:extLst>
      <p:ext uri="{BB962C8B-B14F-4D97-AF65-F5344CB8AC3E}">
        <p14:creationId xmlns:p14="http://schemas.microsoft.com/office/powerpoint/2010/main" val="2757816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Flask defined</a:t>
            </a:r>
            <a:endParaRPr lang="en-US" dirty="0"/>
          </a:p>
        </p:txBody>
      </p:sp>
      <p:sp>
        <p:nvSpPr>
          <p:cNvPr id="4" name="Content Placeholder 3"/>
          <p:cNvSpPr>
            <a:spLocks noGrp="1"/>
          </p:cNvSpPr>
          <p:nvPr>
            <p:ph sz="quarter" idx="10"/>
          </p:nvPr>
        </p:nvSpPr>
        <p:spPr/>
        <p:txBody>
          <a:bodyPr/>
          <a:lstStyle/>
          <a:p>
            <a:r>
              <a:rPr lang="en-US" dirty="0" smtClean="0"/>
              <a:t>A lightweight framework</a:t>
            </a:r>
          </a:p>
          <a:p>
            <a:pPr lvl="1"/>
            <a:r>
              <a:rPr lang="en-US" dirty="0" smtClean="0"/>
              <a:t>Does what it needs to do and nothing else</a:t>
            </a:r>
          </a:p>
          <a:p>
            <a:r>
              <a:rPr lang="en-US" dirty="0" smtClean="0"/>
              <a:t>Server-side technology</a:t>
            </a:r>
          </a:p>
          <a:p>
            <a:r>
              <a:rPr lang="en-US" dirty="0" smtClean="0"/>
              <a:t>Componentized and customizable</a:t>
            </a:r>
          </a:p>
          <a:p>
            <a:pPr lvl="1"/>
            <a:r>
              <a:rPr lang="en-US" dirty="0" smtClean="0"/>
              <a:t>Does just a little out of the box</a:t>
            </a:r>
          </a:p>
          <a:p>
            <a:pPr lvl="1"/>
            <a:r>
              <a:rPr lang="en-US" dirty="0" smtClean="0"/>
              <a:t>Components for additional functionality</a:t>
            </a:r>
          </a:p>
          <a:p>
            <a:pPr lvl="2"/>
            <a:r>
              <a:rPr lang="en-US" dirty="0" smtClean="0"/>
              <a:t>Database access</a:t>
            </a:r>
          </a:p>
          <a:p>
            <a:pPr lvl="2"/>
            <a:r>
              <a:rPr lang="en-US" dirty="0" smtClean="0"/>
              <a:t>Templates</a:t>
            </a:r>
          </a:p>
          <a:p>
            <a:pPr lvl="2"/>
            <a:r>
              <a:rPr lang="en-US" dirty="0" smtClean="0"/>
              <a:t>Services</a:t>
            </a:r>
          </a:p>
        </p:txBody>
      </p:sp>
    </p:spTree>
    <p:extLst>
      <p:ext uri="{BB962C8B-B14F-4D97-AF65-F5344CB8AC3E}">
        <p14:creationId xmlns:p14="http://schemas.microsoft.com/office/powerpoint/2010/main" val="221518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 features</a:t>
            </a:r>
            <a:endParaRPr lang="en-US" dirty="0"/>
          </a:p>
        </p:txBody>
      </p:sp>
      <p:sp>
        <p:nvSpPr>
          <p:cNvPr id="3" name="Content Placeholder 2"/>
          <p:cNvSpPr>
            <a:spLocks noGrp="1"/>
          </p:cNvSpPr>
          <p:nvPr>
            <p:ph sz="quarter" idx="10"/>
          </p:nvPr>
        </p:nvSpPr>
        <p:spPr/>
        <p:txBody>
          <a:bodyPr/>
          <a:lstStyle/>
          <a:p>
            <a:r>
              <a:rPr lang="en-US" dirty="0" smtClean="0"/>
              <a:t>Based on Python</a:t>
            </a:r>
          </a:p>
          <a:p>
            <a:pPr lvl="1"/>
            <a:r>
              <a:rPr lang="en-US" dirty="0" smtClean="0"/>
              <a:t>Flexible language</a:t>
            </a:r>
          </a:p>
          <a:p>
            <a:r>
              <a:rPr lang="en-US" dirty="0" smtClean="0"/>
              <a:t>Open source</a:t>
            </a:r>
          </a:p>
          <a:p>
            <a:pPr lvl="1"/>
            <a:r>
              <a:rPr lang="en-US" dirty="0" smtClean="0"/>
              <a:t>BSD license</a:t>
            </a:r>
          </a:p>
          <a:p>
            <a:endParaRPr lang="en-US" dirty="0"/>
          </a:p>
        </p:txBody>
      </p:sp>
    </p:spTree>
    <p:extLst>
      <p:ext uri="{BB962C8B-B14F-4D97-AF65-F5344CB8AC3E}">
        <p14:creationId xmlns:p14="http://schemas.microsoft.com/office/powerpoint/2010/main" val="595660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887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Flask?</a:t>
            </a:r>
            <a:endParaRPr lang="en-US" dirty="0"/>
          </a:p>
        </p:txBody>
      </p:sp>
      <p:sp>
        <p:nvSpPr>
          <p:cNvPr id="5" name="Content Placeholder 4"/>
          <p:cNvSpPr>
            <a:spLocks noGrp="1"/>
          </p:cNvSpPr>
          <p:nvPr>
            <p:ph sz="quarter" idx="10"/>
          </p:nvPr>
        </p:nvSpPr>
        <p:spPr/>
        <p:txBody>
          <a:bodyPr/>
          <a:lstStyle/>
          <a:p>
            <a:r>
              <a:rPr lang="en-US" dirty="0" smtClean="0"/>
              <a:t>Unobtrusive</a:t>
            </a:r>
          </a:p>
          <a:p>
            <a:pPr lvl="1"/>
            <a:r>
              <a:rPr lang="en-US" dirty="0" smtClean="0"/>
              <a:t>Doesn't get in your way</a:t>
            </a:r>
          </a:p>
          <a:p>
            <a:r>
              <a:rPr lang="en-US" dirty="0" smtClean="0"/>
              <a:t>Low entry point</a:t>
            </a:r>
          </a:p>
          <a:p>
            <a:pPr lvl="1"/>
            <a:r>
              <a:rPr lang="en-US" dirty="0" smtClean="0"/>
              <a:t>Don't need to cover a lot of frameworks to get started</a:t>
            </a:r>
          </a:p>
          <a:p>
            <a:r>
              <a:rPr lang="en-US" dirty="0" smtClean="0"/>
              <a:t>Great place to learn concepts</a:t>
            </a:r>
          </a:p>
          <a:p>
            <a:pPr lvl="1"/>
            <a:r>
              <a:rPr lang="en-US" dirty="0" smtClean="0"/>
              <a:t>But you can use it to create real-world applications</a:t>
            </a:r>
            <a:endParaRPr lang="en-US" dirty="0"/>
          </a:p>
        </p:txBody>
      </p:sp>
    </p:spTree>
    <p:extLst>
      <p:ext uri="{BB962C8B-B14F-4D97-AF65-F5344CB8AC3E}">
        <p14:creationId xmlns:p14="http://schemas.microsoft.com/office/powerpoint/2010/main" val="2920734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Getting Started</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7747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Getting started</a:t>
            </a:r>
            <a:endParaRPr lang="en-US" dirty="0"/>
          </a:p>
        </p:txBody>
      </p:sp>
      <p:sp>
        <p:nvSpPr>
          <p:cNvPr id="6" name="Content Placeholder 5"/>
          <p:cNvSpPr>
            <a:spLocks noGrp="1"/>
          </p:cNvSpPr>
          <p:nvPr>
            <p:ph sz="quarter" idx="10"/>
          </p:nvPr>
        </p:nvSpPr>
        <p:spPr/>
        <p:txBody>
          <a:bodyPr/>
          <a:lstStyle/>
          <a:p>
            <a:r>
              <a:rPr lang="en-US" dirty="0" smtClean="0"/>
              <a:t>Environments</a:t>
            </a:r>
          </a:p>
          <a:p>
            <a:r>
              <a:rPr lang="en-US" dirty="0" smtClean="0"/>
              <a:t>Visual Studio templates</a:t>
            </a:r>
          </a:p>
          <a:p>
            <a:r>
              <a:rPr lang="en-US" dirty="0" smtClean="0"/>
              <a:t>Hello, Flask!</a:t>
            </a:r>
            <a:endParaRPr lang="en-US" dirty="0"/>
          </a:p>
        </p:txBody>
      </p:sp>
    </p:spTree>
    <p:extLst>
      <p:ext uri="{BB962C8B-B14F-4D97-AF65-F5344CB8AC3E}">
        <p14:creationId xmlns:p14="http://schemas.microsoft.com/office/powerpoint/2010/main" val="70997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82582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sz="quarter" idx="10"/>
          </p:nvPr>
        </p:nvSpPr>
        <p:spPr/>
        <p:txBody>
          <a:bodyPr/>
          <a:lstStyle/>
          <a:p>
            <a:r>
              <a:rPr lang="en-US" dirty="0" smtClean="0"/>
              <a:t>Flask depends on extensions</a:t>
            </a:r>
          </a:p>
          <a:p>
            <a:r>
              <a:rPr lang="en-US" dirty="0" smtClean="0"/>
              <a:t>Extensions must be installed</a:t>
            </a:r>
          </a:p>
          <a:p>
            <a:r>
              <a:rPr lang="en-US" dirty="0" smtClean="0"/>
              <a:t>Two targets</a:t>
            </a:r>
          </a:p>
          <a:p>
            <a:pPr lvl="1"/>
            <a:r>
              <a:rPr lang="en-US" dirty="0" smtClean="0"/>
              <a:t>System or Python</a:t>
            </a:r>
          </a:p>
          <a:p>
            <a:pPr lvl="2"/>
            <a:r>
              <a:rPr lang="en-US" dirty="0" smtClean="0"/>
              <a:t>Globally available</a:t>
            </a:r>
          </a:p>
          <a:p>
            <a:pPr lvl="1"/>
            <a:r>
              <a:rPr lang="en-US" dirty="0" smtClean="0"/>
              <a:t>Local environment</a:t>
            </a:r>
          </a:p>
          <a:p>
            <a:pPr lvl="2"/>
            <a:r>
              <a:rPr lang="en-US" dirty="0" smtClean="0"/>
              <a:t>Available for just that project</a:t>
            </a:r>
          </a:p>
        </p:txBody>
      </p:sp>
      <p:sp>
        <p:nvSpPr>
          <p:cNvPr id="4" name="Rounded Rectangle 3"/>
          <p:cNvSpPr/>
          <p:nvPr/>
        </p:nvSpPr>
        <p:spPr>
          <a:xfrm>
            <a:off x="5126384" y="5055833"/>
            <a:ext cx="7065616" cy="18021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Pro Tip:</a:t>
            </a:r>
            <a:r>
              <a:rPr lang="en-US" sz="2000" dirty="0" smtClean="0"/>
              <a:t/>
            </a:r>
            <a:br>
              <a:rPr lang="en-US" sz="2000" dirty="0" smtClean="0"/>
            </a:br>
            <a:r>
              <a:rPr lang="en-US" sz="2000" dirty="0" smtClean="0"/>
              <a:t>It's generally best to use local environments</a:t>
            </a:r>
          </a:p>
          <a:p>
            <a:pPr algn="ctr"/>
            <a:r>
              <a:rPr lang="en-US" sz="2000" dirty="0" smtClean="0"/>
              <a:t>This allows you to upgrade individual projects</a:t>
            </a:r>
            <a:endParaRPr lang="en-US" sz="2000" dirty="0"/>
          </a:p>
        </p:txBody>
      </p:sp>
    </p:spTree>
    <p:extLst>
      <p:ext uri="{BB962C8B-B14F-4D97-AF65-F5344CB8AC3E}">
        <p14:creationId xmlns:p14="http://schemas.microsoft.com/office/powerpoint/2010/main" val="5662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Flask!</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manage Python environments</a:t>
            </a:r>
          </a:p>
          <a:p>
            <a:r>
              <a:rPr lang="en-US" dirty="0" smtClean="0"/>
              <a:t>Begin developing web applications using Flask and Python</a:t>
            </a:r>
            <a:endParaRPr lang="en-US" dirty="0"/>
          </a:p>
        </p:txBody>
      </p:sp>
    </p:spTree>
    <p:extLst>
      <p:ext uri="{BB962C8B-B14F-4D97-AF65-F5344CB8AC3E}">
        <p14:creationId xmlns:p14="http://schemas.microsoft.com/office/powerpoint/2010/main" val="205355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 knowledge?</a:t>
            </a:r>
            <a:endParaRPr lang="en-US" dirty="0"/>
          </a:p>
        </p:txBody>
      </p:sp>
      <p:sp>
        <p:nvSpPr>
          <p:cNvPr id="3" name="Content Placeholder 2"/>
          <p:cNvSpPr>
            <a:spLocks noGrp="1"/>
          </p:cNvSpPr>
          <p:nvPr>
            <p:ph sz="quarter" idx="10"/>
          </p:nvPr>
        </p:nvSpPr>
        <p:spPr/>
        <p:txBody>
          <a:bodyPr/>
          <a:lstStyle/>
          <a:p>
            <a:r>
              <a:rPr lang="en-US" dirty="0" smtClean="0"/>
              <a:t>Begin pursuing deeper knowledge of web </a:t>
            </a:r>
            <a:r>
              <a:rPr lang="en-US" smtClean="0"/>
              <a:t>application development</a:t>
            </a:r>
            <a:endParaRPr lang="en-US"/>
          </a:p>
        </p:txBody>
      </p:sp>
    </p:spTree>
    <p:extLst>
      <p:ext uri="{BB962C8B-B14F-4D97-AF65-F5344CB8AC3E}">
        <p14:creationId xmlns:p14="http://schemas.microsoft.com/office/powerpoint/2010/main" val="159178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491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4971153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web sites with Python and Flask</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Data storage locations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Creating web pages in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Using Redis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Requesting user input</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Cloud deployment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r>
              <a:rPr lang="en-US" dirty="0" smtClean="0"/>
              <a:t>Suggested Prerequisites/Supporting Material</a:t>
            </a:r>
          </a:p>
          <a:p>
            <a:pPr lvl="1"/>
            <a:r>
              <a:rPr lang="en-US" dirty="0"/>
              <a:t>Some Python </a:t>
            </a:r>
            <a:r>
              <a:rPr lang="en-US" dirty="0" smtClean="0"/>
              <a:t>experience</a:t>
            </a:r>
          </a:p>
          <a:p>
            <a:pPr lvl="1"/>
            <a:r>
              <a:rPr lang="en-US" dirty="0" smtClean="0"/>
              <a:t>MVC experience</a:t>
            </a:r>
          </a:p>
          <a:p>
            <a:pPr lvl="1"/>
            <a:r>
              <a:rPr lang="en-US" dirty="0" smtClean="0"/>
              <a:t>Introduction to Programming with Python MVA</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WebDevPythonFlask</a:t>
            </a:r>
            <a:r>
              <a:rPr lang="en-US" b="1" dirty="0"/>
              <a:t> </a:t>
            </a:r>
            <a:r>
              <a:rPr lang="en-US" dirty="0" smtClean="0"/>
              <a:t>(expires January 15, 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Flask</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web application?</a:t>
            </a:r>
          </a:p>
          <a:p>
            <a:r>
              <a:rPr lang="en-GB" dirty="0" smtClean="0"/>
              <a:t>What is Flask?</a:t>
            </a:r>
            <a:endParaRPr lang="en-GB" dirty="0"/>
          </a:p>
          <a:p>
            <a:r>
              <a:rPr lang="en-GB" dirty="0" smtClean="0"/>
              <a:t>Why Flask?</a:t>
            </a:r>
          </a:p>
          <a:p>
            <a:r>
              <a:rPr lang="en-GB" dirty="0" smtClean="0"/>
              <a:t>Getting started</a:t>
            </a:r>
          </a:p>
          <a:p>
            <a:r>
              <a:rPr lang="en-GB" dirty="0" smtClean="0"/>
              <a:t>Hello, Flask</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web application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27aa9422-7f1f-4c84-9cdf-302b1a67e513"/>
    <ds:schemaRef ds:uri="http://schemas.microsoft.com/office/2006/metadata/properties"/>
    <ds:schemaRef ds:uri="http://purl.org/dc/terms/"/>
    <ds:schemaRef ds:uri="http://schemas.microsoft.com/sharepoint/v3"/>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11796</TotalTime>
  <Words>584</Words>
  <Application>Microsoft Office PowerPoint</Application>
  <PresentationFormat>Widescreen</PresentationFormat>
  <Paragraphs>127</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Segoe</vt:lpstr>
      <vt:lpstr>Segoe UI</vt:lpstr>
      <vt:lpstr>Segoe UI Light</vt:lpstr>
      <vt:lpstr>1_Office Theme</vt:lpstr>
      <vt:lpstr>Introduction to web sites with Python and Flask</vt:lpstr>
      <vt:lpstr>Meet Susan Ibach| ‏@hockeygeekgirl</vt:lpstr>
      <vt:lpstr>Meet Christopher Harrison | ‏@geektrainer </vt:lpstr>
      <vt:lpstr>Course Topics</vt:lpstr>
      <vt:lpstr>Setting Expectations</vt:lpstr>
      <vt:lpstr>     Join the MVA Community!</vt:lpstr>
      <vt:lpstr>PowerPoint Presentation</vt:lpstr>
      <vt:lpstr>Module Overview</vt:lpstr>
      <vt:lpstr>PowerPoint Presentation</vt:lpstr>
      <vt:lpstr>PowerPoint Presentation</vt:lpstr>
      <vt:lpstr>Web applications defined</vt:lpstr>
      <vt:lpstr>PowerPoint Presentation</vt:lpstr>
      <vt:lpstr>Flask is a microframework for Python based on Werkzeug, Jinja 2 and good intentions. </vt:lpstr>
      <vt:lpstr>Flask defined</vt:lpstr>
      <vt:lpstr>Flask features</vt:lpstr>
      <vt:lpstr>PowerPoint Presentation</vt:lpstr>
      <vt:lpstr>Why Flask?</vt:lpstr>
      <vt:lpstr>PowerPoint Presentation</vt:lpstr>
      <vt:lpstr>Getting started</vt:lpstr>
      <vt:lpstr>Environments</vt:lpstr>
      <vt:lpstr>Hello, Flask!</vt:lpstr>
      <vt:lpstr>What did we learn?</vt:lpstr>
      <vt:lpstr>What can we do with this knowledge?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67</cp:revision>
  <dcterms:created xsi:type="dcterms:W3CDTF">2013-02-15T23:12:42Z</dcterms:created>
  <dcterms:modified xsi:type="dcterms:W3CDTF">2014-12-15T19:33:40Z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