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70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5988-4BBB-284F-A001-88550C354779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47EF7-3F26-2943-B0D4-B0B81E5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1F48-541D-C44B-A48E-BFA6EB10899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090F-3ECE-DF49-A049-07CAD4E9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RGB-D Tracking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Wenzhang Qian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April 27, 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HOG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Histogram of Oriented Gradient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is a common feature to describe images.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author of KCF uses FHOG feature.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Gradient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Gradient in X, Y direction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Gx</a:t>
            </a:r>
            <a:r>
              <a:rPr lang="en-US" dirty="0" smtClean="0">
                <a:solidFill>
                  <a:schemeClr val="bg1"/>
                </a:solidFill>
              </a:rPr>
              <a:t> = I(x+1, y)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I(x-1, y), </a:t>
            </a:r>
            <a:r>
              <a:rPr lang="en-US" dirty="0" err="1" smtClean="0">
                <a:solidFill>
                  <a:schemeClr val="bg1"/>
                </a:solidFill>
              </a:rPr>
              <a:t>Gy</a:t>
            </a:r>
            <a:r>
              <a:rPr lang="en-US" dirty="0" smtClean="0">
                <a:solidFill>
                  <a:schemeClr val="bg1"/>
                </a:solidFill>
              </a:rPr>
              <a:t> = I(x, y+1)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I(x, y-1)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Gradient </a:t>
            </a:r>
            <a:r>
              <a:rPr lang="en-US" dirty="0" smtClean="0">
                <a:solidFill>
                  <a:schemeClr val="bg1"/>
                </a:solidFill>
              </a:rPr>
              <a:t>in magnitude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G(x, y)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(Gx^2 + Gy^2)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Gradient in direction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Theta = </a:t>
            </a:r>
            <a:r>
              <a:rPr lang="en-US" dirty="0" err="1" smtClean="0">
                <a:solidFill>
                  <a:schemeClr val="bg1"/>
                </a:solidFill>
              </a:rPr>
              <a:t>arctan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Gy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69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FHOG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Felzenszwalb's</a:t>
            </a:r>
            <a:r>
              <a:rPr lang="en-US" dirty="0" smtClean="0">
                <a:solidFill>
                  <a:schemeClr val="bg1"/>
                </a:solidFill>
              </a:rPr>
              <a:t> HOG (FHOG) 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fast implementation of the HOG variant used by </a:t>
            </a:r>
            <a:r>
              <a:rPr lang="en-US" dirty="0" err="1" smtClean="0">
                <a:solidFill>
                  <a:schemeClr val="bg1"/>
                </a:solidFill>
              </a:rPr>
              <a:t>Felzenszwalb</a:t>
            </a:r>
            <a:r>
              <a:rPr lang="en-US" dirty="0" smtClean="0">
                <a:solidFill>
                  <a:schemeClr val="bg1"/>
                </a:solidFill>
              </a:rPr>
              <a:t> et al. in their work on discriminatively trained deformable part models.  [http://</a:t>
            </a:r>
            <a:r>
              <a:rPr lang="en-US" dirty="0" err="1" smtClean="0">
                <a:solidFill>
                  <a:schemeClr val="bg1"/>
                </a:solidFill>
              </a:rPr>
              <a:t>www.cs.berkeley.edu</a:t>
            </a:r>
            <a:r>
              <a:rPr lang="en-US" dirty="0" smtClean="0">
                <a:solidFill>
                  <a:schemeClr val="bg1"/>
                </a:solidFill>
              </a:rPr>
              <a:t>/~</a:t>
            </a:r>
            <a:r>
              <a:rPr lang="en-US" dirty="0" err="1" smtClean="0">
                <a:solidFill>
                  <a:schemeClr val="bg1"/>
                </a:solidFill>
              </a:rPr>
              <a:t>rbg</a:t>
            </a:r>
            <a:r>
              <a:rPr lang="en-US" dirty="0" smtClean="0">
                <a:solidFill>
                  <a:schemeClr val="bg1"/>
                </a:solidFill>
              </a:rPr>
              <a:t>/latent/</a:t>
            </a:r>
            <a:r>
              <a:rPr lang="en-US" dirty="0" err="1" smtClean="0">
                <a:solidFill>
                  <a:schemeClr val="bg1"/>
                </a:solidFill>
              </a:rPr>
              <a:t>index.html</a:t>
            </a:r>
            <a:r>
              <a:rPr lang="en-US" dirty="0" smtClean="0">
                <a:solidFill>
                  <a:schemeClr val="bg1"/>
                </a:solidFill>
              </a:rPr>
              <a:t>] Gives nearly identical results to </a:t>
            </a:r>
            <a:r>
              <a:rPr lang="en-US" dirty="0" err="1" smtClean="0">
                <a:solidFill>
                  <a:schemeClr val="bg1"/>
                </a:solidFill>
              </a:rPr>
              <a:t>features.cc</a:t>
            </a:r>
            <a:r>
              <a:rPr lang="en-US" dirty="0" smtClean="0">
                <a:solidFill>
                  <a:schemeClr val="bg1"/>
                </a:solidFill>
              </a:rPr>
              <a:t> in code release version 5 but runs 4x faster (over 125 fps on VGA color images).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FHOG feature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result of FHOG feature extraction is a matrix of size of W*h*31.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 = Width / cell size(4 in KCF)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 = Height / cell size(4 in KCF)</a:t>
            </a:r>
          </a:p>
        </p:txBody>
      </p:sp>
      <p:pic>
        <p:nvPicPr>
          <p:cNvPr id="5" name="Picture 2" descr="C:\Users\Administrator\Desktop\fH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6" y="2749675"/>
            <a:ext cx="6565486" cy="39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Circulant</a:t>
            </a:r>
            <a:r>
              <a:rPr lang="en-US" dirty="0" smtClean="0">
                <a:solidFill>
                  <a:schemeClr val="bg1"/>
                </a:solidFill>
              </a:rPr>
              <a:t> Toeplitz Matrices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circulant</a:t>
            </a:r>
            <a:r>
              <a:rPr lang="en-US" dirty="0" smtClean="0">
                <a:solidFill>
                  <a:schemeClr val="bg1"/>
                </a:solidFill>
              </a:rPr>
              <a:t> displacement, a lot of samples are obtained.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Dense sampling (just like sliding windows)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missing samples in random sampling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Faster than sliding windows (MANY MANY Fourier Transformations)</a:t>
            </a:r>
          </a:p>
        </p:txBody>
      </p:sp>
      <p:pic>
        <p:nvPicPr>
          <p:cNvPr id="5" name="Picture 2" descr="C:\Users\Administrator\Desktop\循环矩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70" y="2293808"/>
            <a:ext cx="714533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Sample set ---- xi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From circulate displacements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Label set ---- </a:t>
            </a:r>
            <a:r>
              <a:rPr lang="en-US" dirty="0" err="1" smtClean="0">
                <a:solidFill>
                  <a:schemeClr val="bg1"/>
                </a:solidFill>
              </a:rPr>
              <a:t>yi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Gaussian shape (high in the center)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Classifier --- f()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高斯形状标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929" y="1825625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4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Gaussian Projection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are dealing with problems cannot be separated linearly in 2 dimension.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Points cannot be separated linearly in 2D can be projected to higher dimension, where they can be separated linearly.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Gaussian </a:t>
            </a:r>
            <a:r>
              <a:rPr lang="en-US" dirty="0" err="1" smtClean="0">
                <a:solidFill>
                  <a:schemeClr val="bg1"/>
                </a:solidFill>
              </a:rPr>
              <a:t>Kernal</a:t>
            </a:r>
            <a:r>
              <a:rPr lang="en-US" dirty="0" smtClean="0">
                <a:solidFill>
                  <a:schemeClr val="bg1"/>
                </a:solidFill>
              </a:rPr>
              <a:t> is used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45160"/>
              </p:ext>
            </p:extLst>
          </p:nvPr>
        </p:nvGraphicFramePr>
        <p:xfrm>
          <a:off x="8379221" y="2451977"/>
          <a:ext cx="90010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4" imgW="634680" imgH="203040" progId="Equation.3">
                  <p:embed/>
                </p:oleObj>
              </mc:Choice>
              <mc:Fallback>
                <p:oleObj name="公式" r:id="rId4" imgW="634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9221" y="2451977"/>
                        <a:ext cx="900100" cy="2880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Users\Administrator\Desktop\映射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171328"/>
            <a:ext cx="5040560" cy="225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83641"/>
              </p:ext>
            </p:extLst>
          </p:nvPr>
        </p:nvGraphicFramePr>
        <p:xfrm>
          <a:off x="4691948" y="3613031"/>
          <a:ext cx="2088232" cy="43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公式" r:id="rId7" imgW="1269720" imgH="266400" progId="Equation.3">
                  <p:embed/>
                </p:oleObj>
              </mc:Choice>
              <mc:Fallback>
                <p:oleObj name="公式" r:id="rId7" imgW="12697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1948" y="3613031"/>
                        <a:ext cx="2088232" cy="4385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53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Gaussian Kernel Extension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is difficult to find the explicit expression of this projection in most cases. However, inner product of </a:t>
            </a:r>
            <a:r>
              <a:rPr lang="en-US" dirty="0" err="1" smtClean="0">
                <a:solidFill>
                  <a:schemeClr val="bg1"/>
                </a:solidFill>
              </a:rPr>
              <a:t>datapoints</a:t>
            </a:r>
            <a:r>
              <a:rPr lang="en-US" dirty="0" smtClean="0">
                <a:solidFill>
                  <a:schemeClr val="bg1"/>
                </a:solidFill>
              </a:rPr>
              <a:t> (in higher dimension) can be used for classification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相关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32" y="3347730"/>
            <a:ext cx="6048672" cy="24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7531" y="3347730"/>
            <a:ext cx="159433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Raw Data(FHOG)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1067" y="3347730"/>
            <a:ext cx="164253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classification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1600" y="5452533"/>
            <a:ext cx="5926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2.2 Improvements based on KCF tracker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Parameter tuning for my dataset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Combination of parameters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 measurements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Tunable parameters in KCF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62485"/>
              </p:ext>
            </p:extLst>
          </p:nvPr>
        </p:nvGraphicFramePr>
        <p:xfrm>
          <a:off x="838200" y="1825625"/>
          <a:ext cx="10515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parameters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Padding (search</a:t>
                      </a:r>
                      <a:r>
                        <a:rPr lang="en-US" sz="2800" baseline="0" dirty="0" smtClean="0"/>
                        <a:t> area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Interploation</a:t>
                      </a:r>
                      <a:r>
                        <a:rPr lang="en-US" sz="2800" dirty="0" smtClean="0"/>
                        <a:t>-factor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Lambda (prevent overfitting)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Provide</a:t>
                      </a:r>
                      <a:r>
                        <a:rPr lang="en-US" sz="2800" baseline="0" dirty="0" smtClean="0"/>
                        <a:t> the search region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Decide</a:t>
                      </a:r>
                      <a:r>
                        <a:rPr lang="en-US" sz="2800" baseline="0" dirty="0" smtClean="0"/>
                        <a:t> the refresh speed of the classifier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Prevent overfitting</a:t>
                      </a:r>
                      <a:r>
                        <a:rPr lang="en-US" sz="2800" baseline="0" dirty="0" smtClean="0"/>
                        <a:t> of the classifier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Higher the padding, better</a:t>
                      </a:r>
                      <a:r>
                        <a:rPr lang="en-US" sz="2800" baseline="0" dirty="0" smtClean="0"/>
                        <a:t> the resistance for fast moving objects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Higher</a:t>
                      </a:r>
                      <a:r>
                        <a:rPr lang="en-US" sz="2800" baseline="0" dirty="0" smtClean="0"/>
                        <a:t> the factor, better for fast motion at the cost of stability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Too small </a:t>
                      </a:r>
                      <a:r>
                        <a:rPr lang="en-US" sz="2800" dirty="0" smtClean="0">
                          <a:sym typeface="Wingdings"/>
                        </a:rPr>
                        <a:t> over</a:t>
                      </a:r>
                      <a:r>
                        <a:rPr lang="en-US" sz="2800" baseline="0" dirty="0" smtClean="0">
                          <a:sym typeface="Wingdings"/>
                        </a:rPr>
                        <a:t> </a:t>
                      </a:r>
                      <a:r>
                        <a:rPr lang="en-US" sz="2800" baseline="0" dirty="0" smtClean="0">
                          <a:sym typeface="Wingdings"/>
                        </a:rPr>
                        <a:t>fitting</a:t>
                      </a:r>
                    </a:p>
                    <a:p>
                      <a:r>
                        <a:rPr lang="en-US" sz="2800" baseline="0" dirty="0" smtClean="0">
                          <a:sym typeface="Wingdings"/>
                        </a:rPr>
                        <a:t>Too larger  under fitting</a:t>
                      </a:r>
                      <a:endParaRPr lang="en-US" sz="2800" baseline="0" dirty="0" smtClean="0">
                        <a:sym typeface="Wingdings"/>
                      </a:endParaRPr>
                    </a:p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1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Performance measurements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FPS &gt; Location difference &gt; Scaling difference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 of 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Intro to my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KCF/DS-KCF tracker 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KCF tracker 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Improvements based on KCF tracker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The principles of DS-KCF tracker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My 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2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2.3 The principle of DS-KCF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Integrating depth information to better deal with scale difference and occlusion.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dskcf.png"/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99" y="3064308"/>
            <a:ext cx="7041307" cy="23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16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2.3 The principle of DS-KCF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Fast Depth Segmentation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Calculate the stats of depth information </a:t>
            </a:r>
            <a:endParaRPr lang="en-US" dirty="0">
              <a:solidFill>
                <a:schemeClr val="bg1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Detecting and handling scale 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Using depth information to calculate the scaling in the bounding box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Detecting and handling occlusions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Using depth information to detect occlusion and recover from it.</a:t>
            </a:r>
          </a:p>
        </p:txBody>
      </p:sp>
      <p:pic>
        <p:nvPicPr>
          <p:cNvPr id="5" name="Picture 4" descr="tr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03" y="4443734"/>
            <a:ext cx="8312728" cy="29258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8684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Fast Depth Segmentation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 steps for depth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K-mean algorithm to evaluate the initial cluster or ROI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In HOG, every local maximum is used as the initial cluster center.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Every </a:t>
            </a:r>
            <a:r>
              <a:rPr lang="en-US" altLang="zh-CN" dirty="0" err="1" smtClean="0">
                <a:solidFill>
                  <a:schemeClr val="bg1"/>
                </a:solidFill>
              </a:rPr>
              <a:t>datapoint</a:t>
            </a:r>
            <a:r>
              <a:rPr lang="en-US" altLang="zh-CN" dirty="0" smtClean="0">
                <a:solidFill>
                  <a:schemeClr val="bg1"/>
                </a:solidFill>
              </a:rPr>
              <a:t> is distributed to its closest cluster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Keep updating the centers until convergence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Accurately determine the ROI by analyzing the feature of neighboring region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Separate different region with same depth and remove region with small area.</a:t>
            </a: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and Handing Scale Changes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are two types of scaling factor used in DS-KCF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Continuous scaling factor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Measurement scaling factor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the end, choose the factor in </a:t>
            </a:r>
            <a:r>
              <a:rPr lang="en-US" dirty="0" err="1" smtClean="0">
                <a:solidFill>
                  <a:schemeClr val="bg1"/>
                </a:solidFill>
              </a:rPr>
              <a:t>Sq</a:t>
            </a:r>
            <a:r>
              <a:rPr lang="en-US" dirty="0" smtClean="0">
                <a:solidFill>
                  <a:schemeClr val="bg1"/>
                </a:solidFill>
              </a:rPr>
              <a:t> closest to </a:t>
            </a:r>
            <a:r>
              <a:rPr lang="en-US" dirty="0" err="1" smtClean="0">
                <a:solidFill>
                  <a:schemeClr val="bg1"/>
                </a:solidFill>
              </a:rPr>
              <a:t>Sr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s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26860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s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43524"/>
            <a:ext cx="4352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0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and handling occlusions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Assumption: the depth distribution in the bounding box is a Gaussian distribution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Fast Depth Segmentation can separate the target from the occlusion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condition of occlusion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my implementation, I use 35% and 0.4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occlu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69" y="3904721"/>
            <a:ext cx="4320480" cy="73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8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and handling occlusions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When the condition is true, the occlusion object is tracked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During occlusion, the search region 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Occlusion region in the last frame + best candidate region before occlusion + Occlusion region in the current </a:t>
            </a:r>
            <a:r>
              <a:rPr lang="en-US" dirty="0" err="1" smtClean="0">
                <a:solidFill>
                  <a:schemeClr val="bg1"/>
                </a:solidFill>
              </a:rPr>
              <a:t>grame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46577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4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and handing occlusions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Recover condition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my implementation, 35% and 0.2 is used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Administrator\Desktop\重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4" y="2293808"/>
            <a:ext cx="6696744" cy="7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88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 Development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Development environment: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Unbuntu</a:t>
            </a:r>
            <a:r>
              <a:rPr lang="en-US" dirty="0" smtClean="0">
                <a:solidFill>
                  <a:schemeClr val="bg1"/>
                </a:solidFill>
              </a:rPr>
              <a:t> 14.04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Dependencies: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OpenCV2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9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 Implementation of KCF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Tracking starts when the target is 1.5 m from the camera and the initial velocity is 0.4 m/s.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Velocity increases with distances</a:t>
            </a:r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aximum distance is 5m and the maximum velocity is 0.6 m/s.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Initial rotation speed is 0, which increases as the target drifts away from the center of the camera.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Maximum rotation speed 0.75 rad/s.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 the parameters can be modified in </a:t>
            </a:r>
            <a:r>
              <a:rPr lang="en-US" dirty="0" err="1" smtClean="0">
                <a:solidFill>
                  <a:schemeClr val="bg1"/>
                </a:solidFill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main.cpp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6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 implementation of DS-KCF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Fast Depth Segmentation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Calculate the stats of depth information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Kcftracker.cpp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getDepth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Detecting and handling scale 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Using depth information to calculate the scaling in the bounding </a:t>
            </a:r>
            <a:r>
              <a:rPr lang="en-US" dirty="0" smtClean="0">
                <a:solidFill>
                  <a:schemeClr val="bg1"/>
                </a:solidFill>
              </a:rPr>
              <a:t>box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Scale = target depth in the last frame / target depth in the current frame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/>
                </a:solidFill>
              </a:rPr>
              <a:t>Kcftracker.cpp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update()</a:t>
            </a:r>
            <a:endParaRPr lang="en-US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1"/>
                </a:solidFill>
              </a:rPr>
              <a:t>Detecting and handling occlusions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Using depth information to detect occlusion and recover from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TO BE IMPROVED. Current condition does not work at all.</a:t>
            </a:r>
            <a:endParaRPr lang="en-US" dirty="0">
              <a:solidFill>
                <a:schemeClr val="bg1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RGB-D Tracking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Input: RGB(width x height x 3) + Depth (width x height x 1)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Objective: Make use of the depth information for higher accuracy. The speed certainly will decrease because of one more channel.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4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3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Obvious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Occlusion handling completely failed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Tracker suddenly starts tracking the background and fails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My parameters do not work for every scenario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Better occlusion detection and recover 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Dive into the problem of background tracking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Adaptive parameters (Adaptive HOG is done)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Mutithread</a:t>
            </a:r>
            <a:r>
              <a:rPr lang="en-US" dirty="0" smtClean="0">
                <a:solidFill>
                  <a:schemeClr val="bg1"/>
                </a:solidFill>
              </a:rPr>
              <a:t> processing (TBB)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18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bg1"/>
                </a:solidFill>
              </a:rPr>
              <a:t>QUESTIONS?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 from depth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the target rotates, deforms or is under </a:t>
            </a:r>
            <a:r>
              <a:rPr lang="en-US" b="1" dirty="0" smtClean="0">
                <a:solidFill>
                  <a:schemeClr val="bg1"/>
                </a:solidFill>
              </a:rPr>
              <a:t>occlusion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Target appearance can change significantly after rotation or deformation, making recognition difficult, which are the main causes of model drifting for traditional RGB tracker.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depth or 3D features are still distinguishable when the similarity in RGB vanishes.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de-DE" dirty="0" smtClean="0">
                <a:solidFill>
                  <a:schemeClr val="bg1"/>
                </a:solidFill>
              </a:rPr>
              <a:t>Song, </a:t>
            </a:r>
            <a:r>
              <a:rPr lang="de-DE" dirty="0">
                <a:solidFill>
                  <a:schemeClr val="bg1"/>
                </a:solidFill>
              </a:rPr>
              <a:t>S</a:t>
            </a:r>
            <a:r>
              <a:rPr lang="de-DE" dirty="0" smtClean="0">
                <a:solidFill>
                  <a:schemeClr val="bg1"/>
                </a:solidFill>
              </a:rPr>
              <a:t>., Xiao, J. Tracking </a:t>
            </a:r>
            <a:r>
              <a:rPr lang="de-DE" dirty="0" err="1">
                <a:solidFill>
                  <a:schemeClr val="bg1"/>
                </a:solidFill>
              </a:rPr>
              <a:t>Revisited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chemeClr val="bg1"/>
                </a:solidFill>
              </a:rPr>
              <a:t> RGBD </a:t>
            </a:r>
            <a:r>
              <a:rPr lang="de-DE" dirty="0" err="1">
                <a:solidFill>
                  <a:schemeClr val="bg1"/>
                </a:solidFill>
              </a:rPr>
              <a:t>Camera</a:t>
            </a:r>
            <a:r>
              <a:rPr lang="de-DE" dirty="0">
                <a:solidFill>
                  <a:schemeClr val="bg1"/>
                </a:solidFill>
              </a:rPr>
              <a:t>: Baseline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Benchmark(2012</a:t>
            </a:r>
            <a:r>
              <a:rPr lang="de-DE" dirty="0">
                <a:solidFill>
                  <a:schemeClr val="bg1"/>
                </a:solidFill>
              </a:rPr>
              <a:t>). https://</a:t>
            </a:r>
            <a:r>
              <a:rPr lang="de-DE" dirty="0" err="1">
                <a:solidFill>
                  <a:schemeClr val="bg1"/>
                </a:solidFill>
              </a:rPr>
              <a:t>arxiv.org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abs</a:t>
            </a:r>
            <a:r>
              <a:rPr lang="de-DE" dirty="0">
                <a:solidFill>
                  <a:schemeClr val="bg1"/>
                </a:solidFill>
              </a:rPr>
              <a:t>/1212.2823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2.1 KCF tracker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Kernelized</a:t>
            </a:r>
            <a:r>
              <a:rPr lang="en-US" dirty="0" smtClean="0">
                <a:solidFill>
                  <a:schemeClr val="bg1"/>
                </a:solidFill>
              </a:rPr>
              <a:t> Correlation Filter(KCF) is a accurate and fast general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purpose tracker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Personally, it is my favorite. It is used as the default tracker in my robotic projects.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423" y="1269571"/>
            <a:ext cx="5521469" cy="51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46" y="550863"/>
            <a:ext cx="70993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Quotes from Hawking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Someone told me that each equation I included in the book would halve the sales.                                                 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-     Stephen Hawking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55" y="-237995"/>
            <a:ext cx="12674252" cy="7607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0"/>
            <a:ext cx="2946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1092</Words>
  <Application>Microsoft Macintosh PowerPoint</Application>
  <PresentationFormat>Widescreen</PresentationFormat>
  <Paragraphs>168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Calibri Light</vt:lpstr>
      <vt:lpstr>DengXian</vt:lpstr>
      <vt:lpstr>DengXian Light</vt:lpstr>
      <vt:lpstr>Mangal</vt:lpstr>
      <vt:lpstr>Wingdings</vt:lpstr>
      <vt:lpstr>Arial</vt:lpstr>
      <vt:lpstr>Office Theme</vt:lpstr>
      <vt:lpstr>公式</vt:lpstr>
      <vt:lpstr>RGB-D Tracking</vt:lpstr>
      <vt:lpstr>Table of Content</vt:lpstr>
      <vt:lpstr>RGB-D Tracking</vt:lpstr>
      <vt:lpstr>Advantage from depth</vt:lpstr>
      <vt:lpstr>2.1 KCF tracker introduction</vt:lpstr>
      <vt:lpstr>Math</vt:lpstr>
      <vt:lpstr>PowerPoint Presentation</vt:lpstr>
      <vt:lpstr>Quotes from Hawking</vt:lpstr>
      <vt:lpstr>PowerPoint Presentation</vt:lpstr>
      <vt:lpstr>HOG features</vt:lpstr>
      <vt:lpstr>FHOG</vt:lpstr>
      <vt:lpstr>FHOG feature</vt:lpstr>
      <vt:lpstr>Circulant Toeplitz Matrices</vt:lpstr>
      <vt:lpstr>Classifier</vt:lpstr>
      <vt:lpstr>Gaussian Projection</vt:lpstr>
      <vt:lpstr>Gaussian Kernel Extension</vt:lpstr>
      <vt:lpstr>2.2 Improvements based on KCF tracker</vt:lpstr>
      <vt:lpstr>Tunable parameters in KCF</vt:lpstr>
      <vt:lpstr>Performance measurements</vt:lpstr>
      <vt:lpstr>2.3 The principle of DS-KCF</vt:lpstr>
      <vt:lpstr>2.3 The principle of DS-KCF</vt:lpstr>
      <vt:lpstr>Fast Depth Segmentation</vt:lpstr>
      <vt:lpstr>Detecting and Handing Scale Changes</vt:lpstr>
      <vt:lpstr>Detecting and handling occlusions</vt:lpstr>
      <vt:lpstr>Detecting and handling occlusions</vt:lpstr>
      <vt:lpstr>Detecting and handing occlusions</vt:lpstr>
      <vt:lpstr>My Development Environment</vt:lpstr>
      <vt:lpstr>My Implementation of KCF</vt:lpstr>
      <vt:lpstr>My implementation of DS-KCF</vt:lpstr>
      <vt:lpstr>DEMO</vt:lpstr>
      <vt:lpstr>Obvious Problems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RGB-D Tracking</dc:title>
  <dc:creator>Wenzhang Qian</dc:creator>
  <cp:lastModifiedBy>Wenzhang Qian</cp:lastModifiedBy>
  <cp:revision>22</cp:revision>
  <dcterms:created xsi:type="dcterms:W3CDTF">2018-04-27T00:46:01Z</dcterms:created>
  <dcterms:modified xsi:type="dcterms:W3CDTF">2018-04-27T18:56:41Z</dcterms:modified>
</cp:coreProperties>
</file>