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78" r:id="rId7"/>
    <p:sldId id="281" r:id="rId8"/>
    <p:sldId id="286" r:id="rId9"/>
    <p:sldId id="287" r:id="rId10"/>
    <p:sldId id="288" r:id="rId11"/>
    <p:sldId id="289" r:id="rId12"/>
    <p:sldId id="294" r:id="rId13"/>
    <p:sldId id="305" r:id="rId14"/>
    <p:sldId id="306" r:id="rId15"/>
    <p:sldId id="298" r:id="rId16"/>
    <p:sldId id="307" r:id="rId17"/>
    <p:sldId id="296" r:id="rId18"/>
    <p:sldId id="308" r:id="rId19"/>
    <p:sldId id="300" r:id="rId20"/>
    <p:sldId id="309" r:id="rId21"/>
    <p:sldId id="302" r:id="rId22"/>
    <p:sldId id="310" r:id="rId23"/>
    <p:sldId id="311" r:id="rId24"/>
    <p:sldId id="271" r:id="rId2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65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5056D838-DBF6-44C4-8B8E-84273C995F40}" type="datetime1">
              <a:rPr lang="es-ES" smtClean="0"/>
              <a:t>18/06/2024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C9A01CF1-3C85-428C-9D6E-36B400D39B31}" type="datetime1">
              <a:rPr lang="es-ES" smtClean="0"/>
              <a:t>18/06/2024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editar los estilos del texto maestro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759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45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53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053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485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4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593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4195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541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45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506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245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089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099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782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597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es-E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10" name="Marcador de posición de pie de página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posición de número de diapositiva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7" name="Marcador de posición de contenido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6" name="Marcador de posición de pie de página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número de diapositiva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el subtítulo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Marcador de posición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posición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ción de pie de página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posición de número de diapositiva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7" name="Marcador de posición de contenido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pie de página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4" name="Marcador de posición de número de diapositiva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Marcador de posición de texto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5" name="Marcador de posición de contenido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es-ES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es-ES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es-ES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es-ES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9" name="Marcador de posición de pie de página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0" name="Marcador de posición de número de diapositiva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número de diapositiva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editar el estilo del título maestro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editar los estilos del texto maestro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007" y="4802695"/>
            <a:ext cx="8783274" cy="1732327"/>
          </a:xfrm>
        </p:spPr>
        <p:txBody>
          <a:bodyPr rtlCol="0" anchor="ctr"/>
          <a:lstStyle>
            <a:defPPr>
              <a:defRPr lang="es-ES"/>
            </a:defPPr>
          </a:lstStyle>
          <a:p>
            <a:pPr rtl="0"/>
            <a:r>
              <a:rPr lang="es-US" sz="3200" dirty="0"/>
              <a:t>ANÁLISIS Y COMPARATIVA DE RENDIMIENTO DE APLICACIONES WEB EJECUTADAS SOBRE HILOS VIRTUALES</a:t>
            </a:r>
            <a:endParaRPr lang="es-E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C7FADA-92B4-F698-82A5-4FC52F1BAE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38" t="26868" r="14444" b="25246"/>
          <a:stretch/>
        </p:blipFill>
        <p:spPr>
          <a:xfrm>
            <a:off x="8164186" y="504038"/>
            <a:ext cx="2981685" cy="197980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4A27C0F-B85F-1458-8C05-CA7E795C5900}"/>
              </a:ext>
            </a:extLst>
          </p:cNvPr>
          <p:cNvSpPr txBox="1">
            <a:spLocks/>
          </p:cNvSpPr>
          <p:nvPr/>
        </p:nvSpPr>
        <p:spPr>
          <a:xfrm>
            <a:off x="7118058" y="2483839"/>
            <a:ext cx="5073942" cy="1205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2000" cap="none" dirty="0">
                <a:latin typeface="Abadi" panose="020B0604020104020204" pitchFamily="34" charset="0"/>
                <a:cs typeface="Aldhabi" panose="020F0502020204030204" pitchFamily="2" charset="-78"/>
              </a:rPr>
              <a:t>Alejandro Quesada Mendo</a:t>
            </a:r>
          </a:p>
          <a:p>
            <a:pPr algn="ctr"/>
            <a:endParaRPr lang="es-US" sz="2000" cap="none" dirty="0">
              <a:latin typeface="Abadi" panose="020B0604020104020204" pitchFamily="34" charset="0"/>
              <a:cs typeface="Aldhabi" panose="020F0502020204030204" pitchFamily="2" charset="-78"/>
            </a:endParaRPr>
          </a:p>
          <a:p>
            <a:pPr algn="ctr"/>
            <a:r>
              <a:rPr lang="es-US" sz="2000" cap="none" dirty="0">
                <a:latin typeface="Abadi" panose="020B0604020104020204" pitchFamily="34" charset="0"/>
                <a:cs typeface="Aldhabi" panose="020F0502020204030204" pitchFamily="2" charset="-78"/>
              </a:rPr>
              <a:t>Tutor: Micael Gallego Carrillo</a:t>
            </a:r>
            <a:endParaRPr lang="es-ES" sz="2000" cap="none" dirty="0">
              <a:latin typeface="Abadi" panose="020B0604020104020204" pitchFamily="34" charset="0"/>
              <a:cs typeface="Aldhabi" panose="020F050202020403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3.2 Sb, </a:t>
            </a:r>
            <a:r>
              <a:rPr lang="es-US" dirty="0" err="1"/>
              <a:t>mysql</a:t>
            </a:r>
            <a:r>
              <a:rPr lang="es-US" dirty="0"/>
              <a:t> y modelo Reactivo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46F0DB-557B-BA65-080C-F34382E3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0" y="2497369"/>
            <a:ext cx="5680508" cy="2870668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FDAAEA-2035-8F04-1F4A-9B0D15F6C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97368"/>
            <a:ext cx="5937196" cy="287066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6352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3.2 Sb, </a:t>
            </a:r>
            <a:r>
              <a:rPr lang="es-US" dirty="0" err="1"/>
              <a:t>mysql</a:t>
            </a:r>
            <a:r>
              <a:rPr lang="es-US" dirty="0"/>
              <a:t> y modelo Reactivo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46F0DB-557B-BA65-080C-F34382E3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0" y="2497369"/>
            <a:ext cx="5680508" cy="2870668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FDAAEA-2035-8F04-1F4A-9B0D15F6C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97368"/>
            <a:ext cx="5937196" cy="287066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" name="Cinta: inclinada hacia arriba 1">
            <a:extLst>
              <a:ext uri="{FF2B5EF4-FFF2-40B4-BE49-F238E27FC236}">
                <a16:creationId xmlns:a16="http://schemas.microsoft.com/office/drawing/2014/main" id="{445ED723-BB20-30F7-98CA-88ECDC5564CF}"/>
              </a:ext>
            </a:extLst>
          </p:cNvPr>
          <p:cNvSpPr/>
          <p:nvPr/>
        </p:nvSpPr>
        <p:spPr>
          <a:xfrm>
            <a:off x="2765570" y="2898443"/>
            <a:ext cx="6660859" cy="1879134"/>
          </a:xfrm>
          <a:prstGeom prst="ribbon2">
            <a:avLst>
              <a:gd name="adj1" fmla="val 9182"/>
              <a:gd name="adj2" fmla="val 75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3200" dirty="0"/>
              <a:t>MEJOR CON HILOS VIRTUALES</a:t>
            </a:r>
          </a:p>
          <a:p>
            <a:pPr algn="ctr"/>
            <a:r>
              <a:rPr lang="es-US" dirty="0"/>
              <a:t>(por poco)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98237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3.3 Sb, MONGODB y modelo imperativo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2B7C650-DCAE-E52D-F1B6-8ED723D69A8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250433" y="2386715"/>
            <a:ext cx="5331143" cy="290259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E46D01-A857-4139-8D93-E6E69D22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793" y="1075472"/>
            <a:ext cx="5629015" cy="269865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E59CE1D-BAC8-321A-5E8D-2084D1B0D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793" y="3957350"/>
            <a:ext cx="5629013" cy="269864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2922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3.3 Sb, MONGODB y modelo imperativo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2B7C650-DCAE-E52D-F1B6-8ED723D69A8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250433" y="2386715"/>
            <a:ext cx="5331143" cy="290259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E46D01-A857-4139-8D93-E6E69D22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793" y="1075472"/>
            <a:ext cx="5629015" cy="269865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E59CE1D-BAC8-321A-5E8D-2084D1B0D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793" y="3957350"/>
            <a:ext cx="5629013" cy="269864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" name="Cinta: inclinada hacia arriba 1">
            <a:extLst>
              <a:ext uri="{FF2B5EF4-FFF2-40B4-BE49-F238E27FC236}">
                <a16:creationId xmlns:a16="http://schemas.microsoft.com/office/drawing/2014/main" id="{D73DEAD8-C917-B6E9-AF9F-AF404167ABAE}"/>
              </a:ext>
            </a:extLst>
          </p:cNvPr>
          <p:cNvSpPr/>
          <p:nvPr/>
        </p:nvSpPr>
        <p:spPr>
          <a:xfrm>
            <a:off x="2765570" y="2898443"/>
            <a:ext cx="6660859" cy="1879134"/>
          </a:xfrm>
          <a:prstGeom prst="ribbon2">
            <a:avLst>
              <a:gd name="adj1" fmla="val 9182"/>
              <a:gd name="adj2" fmla="val 7500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3200" dirty="0"/>
              <a:t>EMPATE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97486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3.4 Sb, MONGODB y modelo reactivo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28C71AE-7095-FCCA-F36F-715843AEF509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250848" y="1930855"/>
            <a:ext cx="5386554" cy="299629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FB48D72-BB63-E33E-33BF-886ADC74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800" y="1117268"/>
            <a:ext cx="5968352" cy="261715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10C10E8-576B-530D-BEA4-4E38625B2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800" y="3865927"/>
            <a:ext cx="5968352" cy="261715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057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15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3.4 Sb, MONGODB y modelo reactivo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28C71AE-7095-FCCA-F36F-715843AEF509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250848" y="1930855"/>
            <a:ext cx="5386554" cy="299629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FB48D72-BB63-E33E-33BF-886ADC748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800" y="1117268"/>
            <a:ext cx="5968352" cy="261715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10C10E8-576B-530D-BEA4-4E38625B2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800" y="3865927"/>
            <a:ext cx="5968352" cy="261715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" name="Cinta: inclinada hacia arriba 1">
            <a:extLst>
              <a:ext uri="{FF2B5EF4-FFF2-40B4-BE49-F238E27FC236}">
                <a16:creationId xmlns:a16="http://schemas.microsoft.com/office/drawing/2014/main" id="{E3269C9C-AE3E-F709-EA94-97ACB0603CD4}"/>
              </a:ext>
            </a:extLst>
          </p:cNvPr>
          <p:cNvSpPr/>
          <p:nvPr/>
        </p:nvSpPr>
        <p:spPr>
          <a:xfrm>
            <a:off x="2765570" y="2898443"/>
            <a:ext cx="6660859" cy="1879134"/>
          </a:xfrm>
          <a:prstGeom prst="ribbon2">
            <a:avLst>
              <a:gd name="adj1" fmla="val 9182"/>
              <a:gd name="adj2" fmla="val 75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3200" dirty="0"/>
              <a:t>MEJOR CON HILOS VIRTUALES</a:t>
            </a:r>
          </a:p>
        </p:txBody>
      </p:sp>
    </p:spTree>
    <p:extLst>
      <p:ext uri="{BB962C8B-B14F-4D97-AF65-F5344CB8AC3E}">
        <p14:creationId xmlns:p14="http://schemas.microsoft.com/office/powerpoint/2010/main" val="112638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3.5 QUARKUS, </a:t>
            </a:r>
            <a:r>
              <a:rPr lang="es-US" dirty="0" err="1"/>
              <a:t>mysql</a:t>
            </a:r>
            <a:r>
              <a:rPr lang="es-US" dirty="0"/>
              <a:t> y modelo imperativo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3FE705-B6A7-6CA5-E288-5C5A09D90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29" y="2003743"/>
            <a:ext cx="5343601" cy="28505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2A789C-416D-D454-18A7-12451B67D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464" y="1117833"/>
            <a:ext cx="5759731" cy="2566575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3CC202F-16BF-BACD-1863-1CCD89551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464" y="3845496"/>
            <a:ext cx="5759731" cy="283134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002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3.5 QUARKUS, </a:t>
            </a:r>
            <a:r>
              <a:rPr lang="es-US" dirty="0" err="1"/>
              <a:t>mysql</a:t>
            </a:r>
            <a:r>
              <a:rPr lang="es-US" dirty="0"/>
              <a:t> y modelo imperativo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3FE705-B6A7-6CA5-E288-5C5A09D90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29" y="2003743"/>
            <a:ext cx="5343601" cy="28505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2A789C-416D-D454-18A7-12451B67D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464" y="1117833"/>
            <a:ext cx="5759731" cy="2566575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3CC202F-16BF-BACD-1863-1CCD89551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464" y="3845496"/>
            <a:ext cx="5759731" cy="283134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" name="Cinta: inclinada hacia arriba 1">
            <a:extLst>
              <a:ext uri="{FF2B5EF4-FFF2-40B4-BE49-F238E27FC236}">
                <a16:creationId xmlns:a16="http://schemas.microsoft.com/office/drawing/2014/main" id="{007700DA-3363-1200-D33E-BD514739B37E}"/>
              </a:ext>
            </a:extLst>
          </p:cNvPr>
          <p:cNvSpPr/>
          <p:nvPr/>
        </p:nvSpPr>
        <p:spPr>
          <a:xfrm>
            <a:off x="2765570" y="2898443"/>
            <a:ext cx="6660859" cy="1879134"/>
          </a:xfrm>
          <a:prstGeom prst="ribbon2">
            <a:avLst>
              <a:gd name="adj1" fmla="val 9182"/>
              <a:gd name="adj2" fmla="val 75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3200" dirty="0"/>
              <a:t>MEJOR CON HILOS VIRTUALES</a:t>
            </a:r>
          </a:p>
        </p:txBody>
      </p:sp>
    </p:spTree>
    <p:extLst>
      <p:ext uri="{BB962C8B-B14F-4D97-AF65-F5344CB8AC3E}">
        <p14:creationId xmlns:p14="http://schemas.microsoft.com/office/powerpoint/2010/main" val="24536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3.6 QUARKUS, </a:t>
            </a:r>
            <a:r>
              <a:rPr lang="es-US" dirty="0" err="1"/>
              <a:t>mongodb</a:t>
            </a:r>
            <a:r>
              <a:rPr lang="es-US" dirty="0"/>
              <a:t> y modelo imperativo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FB0D2C-A0F5-2566-16F9-4F603259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2" y="1365599"/>
            <a:ext cx="5160540" cy="277017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DA6AA12-2726-7CFD-4491-F2F47E4E3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02" y="4255884"/>
            <a:ext cx="4998810" cy="167513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69FD950-DEF6-DC39-333E-F403B6ED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260" y="1166848"/>
            <a:ext cx="5630245" cy="2645291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377001E-A418-F79E-0A17-C1B2AE9F5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261" y="4028881"/>
            <a:ext cx="5630245" cy="270460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2051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3.6 QUARKUS, </a:t>
            </a:r>
            <a:r>
              <a:rPr lang="es-US" dirty="0" err="1"/>
              <a:t>mongodb</a:t>
            </a:r>
            <a:r>
              <a:rPr lang="es-US" dirty="0"/>
              <a:t> y modelo imperativo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FB0D2C-A0F5-2566-16F9-4F603259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2" y="1365599"/>
            <a:ext cx="5160540" cy="277017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DA6AA12-2726-7CFD-4491-F2F47E4E3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02" y="4255884"/>
            <a:ext cx="4998810" cy="167513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69FD950-DEF6-DC39-333E-F403B6ED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260" y="1166848"/>
            <a:ext cx="5630245" cy="2645291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377001E-A418-F79E-0A17-C1B2AE9F5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261" y="4028881"/>
            <a:ext cx="5630245" cy="270460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" name="Cinta: inclinada hacia arriba 1">
            <a:extLst>
              <a:ext uri="{FF2B5EF4-FFF2-40B4-BE49-F238E27FC236}">
                <a16:creationId xmlns:a16="http://schemas.microsoft.com/office/drawing/2014/main" id="{4BE98E24-5789-F3F5-ECB6-F81305FB09FC}"/>
              </a:ext>
            </a:extLst>
          </p:cNvPr>
          <p:cNvSpPr/>
          <p:nvPr/>
        </p:nvSpPr>
        <p:spPr>
          <a:xfrm>
            <a:off x="2765570" y="2898443"/>
            <a:ext cx="6660859" cy="1879134"/>
          </a:xfrm>
          <a:prstGeom prst="ribbon2">
            <a:avLst>
              <a:gd name="adj1" fmla="val 9182"/>
              <a:gd name="adj2" fmla="val 75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3200" dirty="0"/>
              <a:t>MEJOR CON HILOS VIRTUALES</a:t>
            </a:r>
          </a:p>
        </p:txBody>
      </p:sp>
    </p:spTree>
    <p:extLst>
      <p:ext uri="{BB962C8B-B14F-4D97-AF65-F5344CB8AC3E}">
        <p14:creationId xmlns:p14="http://schemas.microsoft.com/office/powerpoint/2010/main" val="18079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53" y="1028834"/>
            <a:ext cx="2895600" cy="132556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3200" dirty="0"/>
              <a:t>índice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2674013"/>
            <a:ext cx="3507647" cy="326958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1 Motivación</a:t>
            </a:r>
          </a:p>
          <a:p>
            <a:pPr rtl="0"/>
            <a:r>
              <a:rPr lang="es-ES" dirty="0"/>
              <a:t>2 Organización y ejecución de las pruebas de carga</a:t>
            </a:r>
          </a:p>
          <a:p>
            <a:pPr rtl="0"/>
            <a:r>
              <a:rPr lang="es-ES" dirty="0"/>
              <a:t>3 Resultados y conclusiones</a:t>
            </a:r>
          </a:p>
        </p:txBody>
      </p:sp>
      <p:sp>
        <p:nvSpPr>
          <p:cNvPr id="5" name="Marcador de posición de número de diapositiva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9"/>
            <a:ext cx="4179570" cy="328802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4 Conclusiones</a:t>
            </a:r>
          </a:p>
        </p:txBody>
      </p:sp>
    </p:spTree>
    <p:extLst>
      <p:ext uri="{BB962C8B-B14F-4D97-AF65-F5344CB8AC3E}">
        <p14:creationId xmlns:p14="http://schemas.microsoft.com/office/powerpoint/2010/main" val="409945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6499" y="3149533"/>
            <a:ext cx="3347207" cy="55893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¿preguntas?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1 Motivación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568961"/>
            <a:ext cx="8760553" cy="17808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 Organización y ejecución de las pruebas de carga</a:t>
            </a:r>
          </a:p>
        </p:txBody>
      </p:sp>
      <p:sp>
        <p:nvSpPr>
          <p:cNvPr id="12" name="Marcador de posición de texto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Aplicación web</a:t>
            </a:r>
          </a:p>
        </p:txBody>
      </p:sp>
      <p:sp>
        <p:nvSpPr>
          <p:cNvPr id="35" name="Marcador de posición de contenido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4036267" cy="32342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Variaciones en:</a:t>
            </a:r>
          </a:p>
          <a:p>
            <a:pPr rtl="0"/>
            <a:r>
              <a:rPr lang="es-ES" dirty="0"/>
              <a:t>- Framework</a:t>
            </a:r>
          </a:p>
          <a:p>
            <a:pPr rtl="0"/>
            <a:r>
              <a:rPr lang="es-ES" dirty="0"/>
              <a:t>- Esquema de base de datos</a:t>
            </a:r>
          </a:p>
          <a:p>
            <a:pPr rtl="0"/>
            <a:r>
              <a:rPr lang="es-ES" dirty="0"/>
              <a:t>- Modelo de programación</a:t>
            </a:r>
          </a:p>
          <a:p>
            <a:pPr rtl="0"/>
            <a:r>
              <a:rPr lang="es-ES" dirty="0"/>
              <a:t>- Ejecución sobre hilos virtuales</a:t>
            </a:r>
          </a:p>
          <a:p>
            <a:pPr rtl="0"/>
            <a:endParaRPr lang="es-ES" dirty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4"/>
            <a:ext cx="3943627" cy="63174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US" dirty="0"/>
              <a:t>Herramientas usadas durante la ejecución de las pruebas de carga</a:t>
            </a:r>
            <a:endParaRPr lang="es-ES" dirty="0"/>
          </a:p>
        </p:txBody>
      </p:sp>
      <p:sp>
        <p:nvSpPr>
          <p:cNvPr id="50" name="Marcador de posición de contenido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428999"/>
            <a:ext cx="4103803" cy="292735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- Docker</a:t>
            </a:r>
          </a:p>
          <a:p>
            <a:pPr rtl="0"/>
            <a:r>
              <a:rPr lang="es-ES" dirty="0"/>
              <a:t>- </a:t>
            </a:r>
            <a:r>
              <a:rPr lang="es-ES" dirty="0" err="1"/>
              <a:t>Grafana</a:t>
            </a:r>
            <a:endParaRPr lang="es-ES" dirty="0"/>
          </a:p>
          <a:p>
            <a:pPr rtl="0"/>
            <a:r>
              <a:rPr lang="es-ES" dirty="0"/>
              <a:t>- </a:t>
            </a:r>
            <a:r>
              <a:rPr lang="es-ES" dirty="0" err="1"/>
              <a:t>Prometheus</a:t>
            </a:r>
            <a:endParaRPr lang="es-ES" dirty="0"/>
          </a:p>
          <a:p>
            <a:pPr rtl="0"/>
            <a:r>
              <a:rPr lang="es-ES" dirty="0"/>
              <a:t>- </a:t>
            </a:r>
            <a:r>
              <a:rPr lang="es-ES" dirty="0" err="1"/>
              <a:t>Artillery</a:t>
            </a:r>
            <a:endParaRPr lang="es-ES" dirty="0"/>
          </a:p>
        </p:txBody>
      </p:sp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18536232-4D0D-29EB-B8E3-5DE6E8651CF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2536447" y="1841638"/>
            <a:ext cx="8225066" cy="4508640"/>
          </a:xfr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447" y="620331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Diagrama de despliegue</a:t>
            </a:r>
          </a:p>
        </p:txBody>
      </p:sp>
    </p:spTree>
    <p:extLst>
      <p:ext uri="{BB962C8B-B14F-4D97-AF65-F5344CB8AC3E}">
        <p14:creationId xmlns:p14="http://schemas.microsoft.com/office/powerpoint/2010/main" val="102114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9"/>
            <a:ext cx="4179570" cy="328802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3 Resultados</a:t>
            </a:r>
          </a:p>
        </p:txBody>
      </p:sp>
    </p:spTree>
    <p:extLst>
      <p:ext uri="{BB962C8B-B14F-4D97-AF65-F5344CB8AC3E}">
        <p14:creationId xmlns:p14="http://schemas.microsoft.com/office/powerpoint/2010/main" val="259907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3.1 Sb, </a:t>
            </a:r>
            <a:r>
              <a:rPr lang="es-US" dirty="0" err="1"/>
              <a:t>mysql</a:t>
            </a:r>
            <a:r>
              <a:rPr lang="es-US" dirty="0"/>
              <a:t> y modelo imperativo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F7DD96-66C2-F07D-6015-5597A7571BD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78346" y="1306875"/>
            <a:ext cx="4843371" cy="258985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00DD0F-DBA0-C83C-2DC8-1F27F57A0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46" y="4070940"/>
            <a:ext cx="4843370" cy="17932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91334B-4FD3-80DC-F892-893C194A2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608" y="1365599"/>
            <a:ext cx="5588046" cy="2472411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52D6298-505D-DB45-EFB4-ADA2FE05A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607" y="4070940"/>
            <a:ext cx="5588046" cy="246797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3737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3.1 Sb, </a:t>
            </a:r>
            <a:r>
              <a:rPr lang="es-US" dirty="0" err="1"/>
              <a:t>mysql</a:t>
            </a:r>
            <a:r>
              <a:rPr lang="es-US" dirty="0"/>
              <a:t> y modelo imperativo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F7DD96-66C2-F07D-6015-5597A7571BD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78346" y="1306875"/>
            <a:ext cx="4843371" cy="258985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00DD0F-DBA0-C83C-2DC8-1F27F57A0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46" y="4070940"/>
            <a:ext cx="4843370" cy="17932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91334B-4FD3-80DC-F892-893C194A2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608" y="1365599"/>
            <a:ext cx="5588046" cy="2472411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52D6298-505D-DB45-EFB4-ADA2FE05A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607" y="4070940"/>
            <a:ext cx="5588046" cy="246797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" name="Cinta: inclinada hacia arriba 1">
            <a:extLst>
              <a:ext uri="{FF2B5EF4-FFF2-40B4-BE49-F238E27FC236}">
                <a16:creationId xmlns:a16="http://schemas.microsoft.com/office/drawing/2014/main" id="{E667BC6B-C59B-91F7-B5E2-42185B93330D}"/>
              </a:ext>
            </a:extLst>
          </p:cNvPr>
          <p:cNvSpPr/>
          <p:nvPr/>
        </p:nvSpPr>
        <p:spPr>
          <a:xfrm>
            <a:off x="2765570" y="2898443"/>
            <a:ext cx="6660859" cy="1879134"/>
          </a:xfrm>
          <a:prstGeom prst="ribbon2">
            <a:avLst>
              <a:gd name="adj1" fmla="val 9182"/>
              <a:gd name="adj2" fmla="val 75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3200" dirty="0"/>
              <a:t>MEJOR SIN HILOS VIRTUALES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40045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F600DE5-58F6-39A2-CB2D-D92299B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53" y="0"/>
            <a:ext cx="8760553" cy="9501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US" dirty="0"/>
              <a:t>3.2 Sb, </a:t>
            </a:r>
            <a:r>
              <a:rPr lang="es-US" dirty="0" err="1"/>
              <a:t>mysql</a:t>
            </a:r>
            <a:r>
              <a:rPr lang="es-US" dirty="0"/>
              <a:t> y modelo Reactivo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1A7BBC-89FB-FA60-9A57-65DEAE5C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02" y="2432803"/>
            <a:ext cx="5086701" cy="28104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C1045E-8F06-50F5-A071-F557E4494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7398"/>
            <a:ext cx="5806605" cy="253241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DEC148D-7347-663A-E154-A63F5A0C6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76195"/>
            <a:ext cx="5806605" cy="253404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53662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2_TF67328976_Win32" id="{8EF836EE-44CF-4A7F-880A-1B08916CFA9E}" vid="{B5EBDFC0-B2E4-43EF-A88C-203D6A308E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0</TotalTime>
  <Words>251</Words>
  <Application>Microsoft Office PowerPoint</Application>
  <PresentationFormat>Panorámica</PresentationFormat>
  <Paragraphs>83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Abadi</vt:lpstr>
      <vt:lpstr>Arial</vt:lpstr>
      <vt:lpstr>Calibri</vt:lpstr>
      <vt:lpstr>Tenorite</vt:lpstr>
      <vt:lpstr>Tema de Office</vt:lpstr>
      <vt:lpstr>ANÁLISIS Y COMPARATIVA DE RENDIMIENTO DE APLICACIONES WEB EJECUTADAS SOBRE HILOS VIRTUALES</vt:lpstr>
      <vt:lpstr>índice</vt:lpstr>
      <vt:lpstr>1 Motivación</vt:lpstr>
      <vt:lpstr>2 Organización y ejecución de las pruebas de carga</vt:lpstr>
      <vt:lpstr>Diagrama de despliegue</vt:lpstr>
      <vt:lpstr>3 Resultados</vt:lpstr>
      <vt:lpstr>3.1 Sb, mysql y modelo imperativo</vt:lpstr>
      <vt:lpstr>3.1 Sb, mysql y modelo imperativo</vt:lpstr>
      <vt:lpstr>3.2 Sb, mysql y modelo Reactivo</vt:lpstr>
      <vt:lpstr>3.2 Sb, mysql y modelo Reactivo</vt:lpstr>
      <vt:lpstr>3.2 Sb, mysql y modelo Reactivo</vt:lpstr>
      <vt:lpstr>3.3 Sb, MONGODB y modelo imperativo</vt:lpstr>
      <vt:lpstr>3.3 Sb, MONGODB y modelo imperativo</vt:lpstr>
      <vt:lpstr>3.4 Sb, MONGODB y modelo reactivo</vt:lpstr>
      <vt:lpstr>3.4 Sb, MONGODB y modelo reactivo</vt:lpstr>
      <vt:lpstr>3.5 QUARKUS, mysql y modelo imperativo</vt:lpstr>
      <vt:lpstr>3.5 QUARKUS, mysql y modelo imperativo</vt:lpstr>
      <vt:lpstr>3.6 QUARKUS, mongodb y modelo imperativo</vt:lpstr>
      <vt:lpstr>3.6 QUARKUS, mongodb y modelo imperativo</vt:lpstr>
      <vt:lpstr>4 Conclusiones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COMPARATIVA DE RENDIMIENTO DE APLICACIONES WEB EJECUTADAS SOBRE HILOS VIRTUALES</dc:title>
  <dc:creator>Quesada, Alejandro (Allianz Direct)</dc:creator>
  <cp:lastModifiedBy>Quesada, Alejandro (Allianz Direct)</cp:lastModifiedBy>
  <cp:revision>2</cp:revision>
  <dcterms:created xsi:type="dcterms:W3CDTF">2024-06-18T13:37:12Z</dcterms:created>
  <dcterms:modified xsi:type="dcterms:W3CDTF">2024-06-18T15:59:02Z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ce5f591a-3248-43e9-9b70-1ad50135772d_Enabled">
    <vt:lpwstr>true</vt:lpwstr>
  </property>
  <property fmtid="{D5CDD505-2E9C-101B-9397-08002B2CF9AE}" pid="5" name="MSIP_Label_ce5f591a-3248-43e9-9b70-1ad50135772d_SetDate">
    <vt:lpwstr>2024-06-18T15:58:07Z</vt:lpwstr>
  </property>
  <property fmtid="{D5CDD505-2E9C-101B-9397-08002B2CF9AE}" pid="6" name="MSIP_Label_ce5f591a-3248-43e9-9b70-1ad50135772d_Method">
    <vt:lpwstr>Privileged</vt:lpwstr>
  </property>
  <property fmtid="{D5CDD505-2E9C-101B-9397-08002B2CF9AE}" pid="7" name="MSIP_Label_ce5f591a-3248-43e9-9b70-1ad50135772d_Name">
    <vt:lpwstr>ce5f591a-3248-43e9-9b70-1ad50135772d</vt:lpwstr>
  </property>
  <property fmtid="{D5CDD505-2E9C-101B-9397-08002B2CF9AE}" pid="8" name="MSIP_Label_ce5f591a-3248-43e9-9b70-1ad50135772d_SiteId">
    <vt:lpwstr>6e06e42d-6925-47c6-b9e7-9581c7ca302a</vt:lpwstr>
  </property>
  <property fmtid="{D5CDD505-2E9C-101B-9397-08002B2CF9AE}" pid="9" name="MSIP_Label_ce5f591a-3248-43e9-9b70-1ad50135772d_ActionId">
    <vt:lpwstr>5dfdf57f-6945-4d33-a8ff-aa0a0efefd92</vt:lpwstr>
  </property>
  <property fmtid="{D5CDD505-2E9C-101B-9397-08002B2CF9AE}" pid="10" name="MSIP_Label_ce5f591a-3248-43e9-9b70-1ad50135772d_ContentBits">
    <vt:lpwstr>0</vt:lpwstr>
  </property>
</Properties>
</file>