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283" r:id="rId3"/>
    <p:sldId id="257" r:id="rId4"/>
    <p:sldId id="278" r:id="rId5"/>
    <p:sldId id="279" r:id="rId6"/>
    <p:sldId id="284" r:id="rId7"/>
    <p:sldId id="285" r:id="rId8"/>
    <p:sldId id="280" r:id="rId9"/>
    <p:sldId id="286" r:id="rId10"/>
    <p:sldId id="287" r:id="rId11"/>
    <p:sldId id="288"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6" autoAdjust="0"/>
  </p:normalViewPr>
  <p:slideViewPr>
    <p:cSldViewPr>
      <p:cViewPr varScale="1">
        <p:scale>
          <a:sx n="94" d="100"/>
          <a:sy n="94" d="100"/>
        </p:scale>
        <p:origin x="-156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E16BB5-AC40-4A7A-9231-4DBD76FBD824}" type="datetimeFigureOut">
              <a:rPr lang="en-US" smtClean="0"/>
              <a:t>5/6/16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D39F9C-65CC-49AA-8A9C-CEBE5432887E}" type="slidenum">
              <a:rPr lang="en-US" smtClean="0"/>
              <a:t>‹#›</a:t>
            </a:fld>
            <a:endParaRPr lang="en-US"/>
          </a:p>
        </p:txBody>
      </p:sp>
    </p:spTree>
    <p:extLst>
      <p:ext uri="{BB962C8B-B14F-4D97-AF65-F5344CB8AC3E}">
        <p14:creationId xmlns:p14="http://schemas.microsoft.com/office/powerpoint/2010/main" val="1316641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solidFill>
                  <a:schemeClr val="tx1"/>
                </a:solidFill>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9B7DA1-DFCF-4893-A74C-A29BAFDDBF48}" type="datetime1">
              <a:rPr lang="en-US" smtClean="0"/>
              <a:t>5/6/16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2532902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6AB18D-8839-4FB1-A601-7EDF5C0F198B}" type="datetime1">
              <a:rPr lang="en-US" smtClean="0"/>
              <a:t>5/6/16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151006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50570-BD42-4FDF-98EA-32A2274F2FF7}" type="datetime1">
              <a:rPr lang="en-US" smtClean="0"/>
              <a:t>5/6/16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368863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nSpc>
                <a:spcPct val="100000"/>
              </a:lnSpc>
              <a:defRPr sz="2800"/>
            </a:lvl1pPr>
            <a:lvl2pPr>
              <a:lnSpc>
                <a:spcPct val="100000"/>
              </a:lnSpc>
              <a:defRPr sz="2400"/>
            </a:lvl2pPr>
            <a:lvl3pPr>
              <a:lnSpc>
                <a:spcPct val="100000"/>
              </a:lnSpc>
              <a:defRPr sz="1800"/>
            </a:lvl3pPr>
            <a:lvl4pPr>
              <a:lnSpc>
                <a:spcPct val="100000"/>
              </a:lnSpc>
              <a:defRPr sz="1600"/>
            </a:lvl4pPr>
            <a:lvl5pPr>
              <a:lnSpc>
                <a:spcPct val="100000"/>
              </a:lnSpc>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4B751F8-D722-4CDE-A471-5811DD077FE3}" type="datetime1">
              <a:rPr lang="en-US" smtClean="0"/>
              <a:t>5/6/16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144468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67A033-76E2-435A-B969-7B8ADD2D1156}" type="datetime1">
              <a:rPr lang="en-US" smtClean="0"/>
              <a:t>5/6/16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278682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CB3E85-F039-4C23-96A4-6B047E7CD799}" type="datetime1">
              <a:rPr lang="en-US" smtClean="0"/>
              <a:t>5/6/16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53548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F7E93-657E-4686-AEF2-01A5A79F14C2}" type="datetime1">
              <a:rPr lang="en-US" smtClean="0"/>
              <a:t>5/6/16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2682498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DE2846-EB43-4968-AE0C-CF5B8C886271}" type="datetime1">
              <a:rPr lang="en-US" smtClean="0"/>
              <a:t>5/6/16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343456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B00DF-9967-4B55-B069-D3CEB224A525}" type="datetime1">
              <a:rPr lang="en-US" smtClean="0"/>
              <a:t>5/6/16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364159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A674B-3665-4B4C-A08E-097ABCB69E24}" type="datetime1">
              <a:rPr lang="en-US" smtClean="0"/>
              <a:t>5/6/16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186991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92C704-033E-4DE3-BBD3-097D32D19487}" type="datetime1">
              <a:rPr lang="en-US" smtClean="0"/>
              <a:t>5/6/16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C9864-04CE-4CBD-8CA3-93AB47746141}" type="slidenum">
              <a:rPr lang="en-US" smtClean="0"/>
              <a:t>‹#›</a:t>
            </a:fld>
            <a:endParaRPr lang="en-US"/>
          </a:p>
        </p:txBody>
      </p:sp>
    </p:spTree>
    <p:extLst>
      <p:ext uri="{BB962C8B-B14F-4D97-AF65-F5344CB8AC3E}">
        <p14:creationId xmlns:p14="http://schemas.microsoft.com/office/powerpoint/2010/main" val="10962603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4A01190-F425-4C86-BE8D-2849539F6269}" type="datetime1">
              <a:rPr lang="en-US" smtClean="0"/>
              <a:t>5/6/16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AC9864-04CE-4CBD-8CA3-93AB47746141}" type="slidenum">
              <a:rPr lang="en-US" smtClean="0"/>
              <a:t>‹#›</a:t>
            </a:fld>
            <a:endParaRPr lang="en-US"/>
          </a:p>
        </p:txBody>
      </p:sp>
    </p:spTree>
    <p:extLst>
      <p:ext uri="{BB962C8B-B14F-4D97-AF65-F5344CB8AC3E}">
        <p14:creationId xmlns:p14="http://schemas.microsoft.com/office/powerpoint/2010/main" val="10583858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685800" rtl="0" eaLnBrk="1" latinLnBrk="0" hangingPunct="1">
        <a:lnSpc>
          <a:spcPct val="90000"/>
        </a:lnSpc>
        <a:spcBef>
          <a:spcPct val="0"/>
        </a:spcBef>
        <a:buNone/>
        <a:defRPr sz="3300" b="1" kern="1200">
          <a:solidFill>
            <a:schemeClr val="tx1"/>
          </a:solidFill>
          <a:effectLst>
            <a:outerShdw blurRad="38100" dist="38100" dir="2700000" algn="tl">
              <a:srgbClr val="000000">
                <a:alpha val="43137"/>
              </a:srgbClr>
            </a:outerShdw>
          </a:effectLst>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799" y="2189163"/>
            <a:ext cx="8486505" cy="2387600"/>
          </a:xfrm>
        </p:spPr>
        <p:txBody>
          <a:bodyPr/>
          <a:lstStyle/>
          <a:p>
            <a:r>
              <a:rPr lang="en-US" b="1" dirty="0"/>
              <a:t>Data Analysis for the Life </a:t>
            </a:r>
            <a:r>
              <a:rPr lang="en-US" b="1" dirty="0" smtClean="0"/>
              <a:t>Sciences</a:t>
            </a:r>
            <a:br>
              <a:rPr lang="en-US" b="1" dirty="0" smtClean="0"/>
            </a:br>
            <a:r>
              <a:rPr lang="en-US" i="1" dirty="0" smtClean="0"/>
              <a:t>Chapter </a:t>
            </a:r>
            <a:r>
              <a:rPr lang="en-US" i="1" dirty="0" smtClean="0"/>
              <a:t>5: </a:t>
            </a:r>
            <a:r>
              <a:rPr lang="en-US" i="1" dirty="0" smtClean="0"/>
              <a:t>Linear Models</a:t>
            </a:r>
            <a:endParaRPr lang="en-US" b="1" dirty="0"/>
          </a:p>
        </p:txBody>
      </p:sp>
      <p:sp>
        <p:nvSpPr>
          <p:cNvPr id="3" name="Subtitle 2"/>
          <p:cNvSpPr>
            <a:spLocks noGrp="1"/>
          </p:cNvSpPr>
          <p:nvPr>
            <p:ph type="subTitle" idx="1"/>
          </p:nvPr>
        </p:nvSpPr>
        <p:spPr>
          <a:xfrm>
            <a:off x="1143000" y="4668838"/>
            <a:ext cx="6858000" cy="1655762"/>
          </a:xfrm>
        </p:spPr>
        <p:txBody>
          <a:bodyPr>
            <a:normAutofit/>
          </a:bodyPr>
          <a:lstStyle/>
          <a:p>
            <a:r>
              <a:rPr lang="en-US" i="1" smtClean="0"/>
              <a:t>Sections </a:t>
            </a:r>
            <a:r>
              <a:rPr lang="en-US" i="1" smtClean="0"/>
              <a:t>5.1 </a:t>
            </a:r>
            <a:r>
              <a:rPr lang="en-US" i="1" smtClean="0"/>
              <a:t>to </a:t>
            </a:r>
            <a:r>
              <a:rPr lang="en-US" i="1" smtClean="0"/>
              <a:t>5.2</a:t>
            </a:r>
            <a:endParaRPr lang="en-US" sz="1800" i="1" dirty="0" smtClean="0"/>
          </a:p>
        </p:txBody>
      </p:sp>
      <p:sp>
        <p:nvSpPr>
          <p:cNvPr id="7" name="Slide Number Placeholder 6"/>
          <p:cNvSpPr>
            <a:spLocks noGrp="1"/>
          </p:cNvSpPr>
          <p:nvPr>
            <p:ph type="sldNum" sz="quarter" idx="12"/>
          </p:nvPr>
        </p:nvSpPr>
        <p:spPr/>
        <p:txBody>
          <a:bodyPr/>
          <a:lstStyle/>
          <a:p>
            <a:fld id="{0AAC9864-04CE-4CBD-8CA3-93AB47746141}" type="slidenum">
              <a:rPr lang="en-US" smtClean="0"/>
              <a:t>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096000"/>
            <a:ext cx="115252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p:cNvPicPr>
          <p:nvPr/>
        </p:nvPicPr>
        <p:blipFill>
          <a:blip r:embed="rId3"/>
          <a:stretch>
            <a:fillRect/>
          </a:stretch>
        </p:blipFill>
        <p:spPr>
          <a:xfrm>
            <a:off x="7041086" y="6243637"/>
            <a:ext cx="1750219" cy="442449"/>
          </a:xfrm>
          <a:prstGeom prst="rect">
            <a:avLst/>
          </a:prstGeom>
        </p:spPr>
      </p:pic>
    </p:spTree>
    <p:extLst>
      <p:ext uri="{BB962C8B-B14F-4D97-AF65-F5344CB8AC3E}">
        <p14:creationId xmlns:p14="http://schemas.microsoft.com/office/powerpoint/2010/main" val="31834817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a:t>
            </a:r>
            <a:r>
              <a:rPr lang="en-US" dirty="0" smtClean="0"/>
              <a:t>Introduction - Exercises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To obtain the LSE:</a:t>
            </a:r>
            <a:endParaRPr lang="en-US" dirty="0"/>
          </a:p>
          <a:p>
            <a:pPr marL="0" indent="0">
              <a:buNone/>
            </a:pPr>
            <a:r>
              <a:rPr lang="en-US" dirty="0"/>
              <a:t>X = </a:t>
            </a:r>
            <a:r>
              <a:rPr lang="en-US" dirty="0" err="1"/>
              <a:t>cbind</a:t>
            </a:r>
            <a:r>
              <a:rPr lang="en-US" dirty="0"/>
              <a:t>(1,tt,tt^2)</a:t>
            </a:r>
          </a:p>
          <a:p>
            <a:pPr marL="0" indent="0">
              <a:buNone/>
            </a:pPr>
            <a:r>
              <a:rPr lang="en-US" dirty="0"/>
              <a:t>A = solve(</a:t>
            </a:r>
            <a:r>
              <a:rPr lang="en-US" dirty="0" err="1"/>
              <a:t>crossprod</a:t>
            </a:r>
            <a:r>
              <a:rPr lang="en-US" dirty="0"/>
              <a:t>(X))%*%t(X</a:t>
            </a:r>
            <a:r>
              <a:rPr lang="en-US" dirty="0" smtClean="0"/>
              <a:t>)</a:t>
            </a:r>
          </a:p>
          <a:p>
            <a:r>
              <a:rPr lang="en-US" dirty="0"/>
              <a:t>Given how we have defined A, which of the following is the LSE of g, the acceleration </a:t>
            </a:r>
            <a:r>
              <a:rPr lang="en-US" dirty="0" smtClean="0"/>
              <a:t>due to </a:t>
            </a:r>
            <a:r>
              <a:rPr lang="en-US" dirty="0"/>
              <a:t>gravity? Hint: try the code in R.</a:t>
            </a:r>
          </a:p>
          <a:p>
            <a:pPr marL="0" indent="0">
              <a:buNone/>
            </a:pPr>
            <a:r>
              <a:rPr lang="en-US" dirty="0" smtClean="0"/>
              <a:t>A</a:t>
            </a:r>
            <a:r>
              <a:rPr lang="en-US" dirty="0"/>
              <a:t>) 9.8</a:t>
            </a:r>
          </a:p>
          <a:p>
            <a:pPr marL="0" indent="0">
              <a:buNone/>
            </a:pPr>
            <a:r>
              <a:rPr lang="en-US" dirty="0" smtClean="0"/>
              <a:t>B</a:t>
            </a:r>
            <a:r>
              <a:rPr lang="en-US" dirty="0"/>
              <a:t>) A %*% y</a:t>
            </a:r>
          </a:p>
          <a:p>
            <a:pPr marL="0" indent="0">
              <a:buNone/>
            </a:pPr>
            <a:r>
              <a:rPr lang="es-ES" dirty="0" smtClean="0"/>
              <a:t>C</a:t>
            </a:r>
            <a:r>
              <a:rPr lang="es-ES" dirty="0"/>
              <a:t>) -2 * (A %*% y) [3]</a:t>
            </a:r>
          </a:p>
          <a:p>
            <a:pPr marL="0" indent="0">
              <a:buNone/>
            </a:pPr>
            <a:r>
              <a:rPr lang="en-US" dirty="0" smtClean="0"/>
              <a:t>D</a:t>
            </a:r>
            <a:r>
              <a:rPr lang="en-US" dirty="0"/>
              <a:t>) A[3,3]</a:t>
            </a:r>
          </a:p>
        </p:txBody>
      </p:sp>
      <p:sp>
        <p:nvSpPr>
          <p:cNvPr id="4" name="Slide Number Placeholder 3"/>
          <p:cNvSpPr>
            <a:spLocks noGrp="1"/>
          </p:cNvSpPr>
          <p:nvPr>
            <p:ph type="sldNum" sz="quarter" idx="12"/>
          </p:nvPr>
        </p:nvSpPr>
        <p:spPr/>
        <p:txBody>
          <a:bodyPr/>
          <a:lstStyle/>
          <a:p>
            <a:fld id="{0AAC9864-04CE-4CBD-8CA3-93AB47746141}" type="slidenum">
              <a:rPr lang="en-US" smtClean="0"/>
              <a:t>10</a:t>
            </a:fld>
            <a:endParaRPr lang="en-US"/>
          </a:p>
        </p:txBody>
      </p:sp>
    </p:spTree>
    <p:extLst>
      <p:ext uri="{BB962C8B-B14F-4D97-AF65-F5344CB8AC3E}">
        <p14:creationId xmlns:p14="http://schemas.microsoft.com/office/powerpoint/2010/main" val="26969711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Solution:</a:t>
                </a:r>
              </a:p>
              <a:p>
                <a:r>
                  <a:rPr lang="en-US" dirty="0" smtClean="0"/>
                  <a:t>From the previous chapter we learned that the solution to a linear model via matrix algebra is:</a:t>
                </a:r>
              </a:p>
              <a:p>
                <a:pPr marL="0" indent="0">
                  <a:buNone/>
                </a:pPr>
                <a14:m>
                  <m:oMathPara xmlns:m="http://schemas.openxmlformats.org/officeDocument/2006/math" xmlns="">
                    <m:oMathParaPr>
                      <m:jc m:val="centerGroup"/>
                    </m:oMathParaPr>
                    <m:oMath xmlns:m="http://schemas.openxmlformats.org/officeDocument/2006/math">
                      <m:acc>
                        <m:accPr>
                          <m:chr m:val="̂"/>
                          <m:ctrlPr>
                            <a:rPr lang="en-US" i="1">
                              <a:latin typeface="Cambria Math" panose="02040503050406030204" pitchFamily="18" charset="0"/>
                              <a:ea typeface="Cambria Math"/>
                            </a:rPr>
                          </m:ctrlPr>
                        </m:accPr>
                        <m:e>
                          <m:r>
                            <a:rPr lang="en-US" i="1">
                              <a:latin typeface="Cambria Math"/>
                              <a:ea typeface="Cambria Math"/>
                            </a:rPr>
                            <m:t>𝛽</m:t>
                          </m:r>
                        </m:e>
                      </m:acc>
                      <m:r>
                        <a:rPr lang="en-US" b="0" i="1" smtClean="0">
                          <a:latin typeface="Cambria Math" panose="02040503050406030204" pitchFamily="18" charset="0"/>
                          <a:ea typeface="Cambria Math"/>
                        </a:rPr>
                        <m:t>=</m:t>
                      </m:r>
                      <m:sSup>
                        <m:sSupPr>
                          <m:ctrlPr>
                            <a:rPr lang="en-US" b="0" i="1" smtClean="0">
                              <a:latin typeface="Cambria Math" panose="02040503050406030204" pitchFamily="18" charset="0"/>
                              <a:ea typeface="Cambria Math"/>
                            </a:rPr>
                          </m:ctrlPr>
                        </m:sSupPr>
                        <m:e>
                          <m:d>
                            <m:dPr>
                              <m:ctrlPr>
                                <a:rPr lang="en-US" i="1">
                                  <a:latin typeface="Cambria Math" panose="02040503050406030204" pitchFamily="18" charset="0"/>
                                  <a:ea typeface="Cambria Math"/>
                                </a:rPr>
                              </m:ctrlPr>
                            </m:dPr>
                            <m:e>
                              <m:sSup>
                                <m:sSupPr>
                                  <m:ctrlPr>
                                    <a:rPr lang="en-US" i="1" smtClean="0">
                                      <a:latin typeface="Cambria Math" panose="02040503050406030204" pitchFamily="18" charset="0"/>
                                      <a:ea typeface="Cambria Math"/>
                                    </a:rPr>
                                  </m:ctrlPr>
                                </m:sSupPr>
                                <m:e>
                                  <m:r>
                                    <a:rPr lang="en-US" b="0" i="1" smtClean="0">
                                      <a:latin typeface="Cambria Math" panose="02040503050406030204" pitchFamily="18" charset="0"/>
                                      <a:ea typeface="Cambria Math"/>
                                    </a:rPr>
                                    <m:t>𝑋</m:t>
                                  </m:r>
                                </m:e>
                                <m:sup>
                                  <m:r>
                                    <a:rPr lang="en-US" b="0" i="1" smtClean="0">
                                      <a:latin typeface="Cambria Math" panose="02040503050406030204" pitchFamily="18" charset="0"/>
                                      <a:ea typeface="Cambria Math"/>
                                    </a:rPr>
                                    <m:t>𝑇</m:t>
                                  </m:r>
                                </m:sup>
                              </m:sSup>
                              <m:r>
                                <a:rPr lang="en-US" b="0" i="1" smtClean="0">
                                  <a:latin typeface="Cambria Math" panose="02040503050406030204" pitchFamily="18" charset="0"/>
                                  <a:ea typeface="Cambria Math"/>
                                </a:rPr>
                                <m:t>𝑋</m:t>
                              </m:r>
                            </m:e>
                          </m:d>
                        </m:e>
                        <m:sup>
                          <m:r>
                            <a:rPr lang="en-US" b="0" i="1" smtClean="0">
                              <a:latin typeface="Cambria Math" panose="02040503050406030204" pitchFamily="18" charset="0"/>
                              <a:ea typeface="Cambria Math"/>
                            </a:rPr>
                            <m:t>−1</m:t>
                          </m:r>
                        </m:sup>
                      </m:sSup>
                      <m:sSup>
                        <m:sSupPr>
                          <m:ctrlPr>
                            <a:rPr lang="en-US" i="1">
                              <a:latin typeface="Cambria Math" panose="02040503050406030204" pitchFamily="18" charset="0"/>
                              <a:ea typeface="Cambria Math"/>
                            </a:rPr>
                          </m:ctrlPr>
                        </m:sSupPr>
                        <m:e>
                          <m:r>
                            <a:rPr lang="en-US" i="1">
                              <a:latin typeface="Cambria Math" panose="02040503050406030204" pitchFamily="18" charset="0"/>
                              <a:ea typeface="Cambria Math"/>
                            </a:rPr>
                            <m:t>𝑋</m:t>
                          </m:r>
                        </m:e>
                        <m:sup>
                          <m:r>
                            <a:rPr lang="en-US" i="1">
                              <a:latin typeface="Cambria Math" panose="02040503050406030204" pitchFamily="18" charset="0"/>
                              <a:ea typeface="Cambria Math"/>
                            </a:rPr>
                            <m:t>𝑇</m:t>
                          </m:r>
                        </m:sup>
                      </m:sSup>
                      <m:r>
                        <a:rPr lang="en-US" b="0" i="1" smtClean="0">
                          <a:latin typeface="Cambria Math" panose="02040503050406030204" pitchFamily="18" charset="0"/>
                          <a:ea typeface="Cambria Math"/>
                        </a:rPr>
                        <m:t>𝑦</m:t>
                      </m:r>
                    </m:oMath>
                  </m:oMathPara>
                </a14:m>
                <a:endParaRPr lang="en-US" b="0" dirty="0" smtClean="0">
                  <a:ea typeface="Cambria Math"/>
                </a:endParaRPr>
              </a:p>
              <a:p>
                <a:r>
                  <a:rPr lang="en-US" dirty="0" smtClean="0"/>
                  <a:t>Now, what is X and A from the code provided?</a:t>
                </a:r>
              </a:p>
              <a:p>
                <a:pPr lvl="1"/>
                <a:r>
                  <a:rPr lang="en-US" dirty="0"/>
                  <a:t>X = </a:t>
                </a:r>
                <a:r>
                  <a:rPr lang="en-US" dirty="0" err="1"/>
                  <a:t>cbind</a:t>
                </a:r>
                <a:r>
                  <a:rPr lang="en-US" dirty="0"/>
                  <a:t>(1,tt,tt^2</a:t>
                </a:r>
                <a:r>
                  <a:rPr lang="en-US" dirty="0" smtClean="0"/>
                  <a:t>) =&gt; </a:t>
                </a:r>
                <a14:m>
                  <m:oMath xmlns:m="http://schemas.openxmlformats.org/officeDocument/2006/math" xmlns="">
                    <m:r>
                      <a:rPr lang="en-US" i="1">
                        <a:latin typeface="Cambria Math" panose="02040503050406030204" pitchFamily="18" charset="0"/>
                        <a:ea typeface="Cambria Math"/>
                      </a:rPr>
                      <m:t>𝑋</m:t>
                    </m:r>
                  </m:oMath>
                </a14:m>
                <a:endParaRPr lang="en-US" dirty="0"/>
              </a:p>
              <a:p>
                <a:pPr lvl="1"/>
                <a:r>
                  <a:rPr lang="en-US" dirty="0"/>
                  <a:t>A = solve(</a:t>
                </a:r>
                <a:r>
                  <a:rPr lang="en-US" dirty="0" err="1"/>
                  <a:t>crossprod</a:t>
                </a:r>
                <a:r>
                  <a:rPr lang="en-US" dirty="0"/>
                  <a:t>(X))%*%t(X</a:t>
                </a:r>
                <a:r>
                  <a:rPr lang="en-US" dirty="0" smtClean="0"/>
                  <a:t>)</a:t>
                </a:r>
                <a:r>
                  <a:rPr lang="en-US" dirty="0"/>
                  <a:t> </a:t>
                </a:r>
                <a:r>
                  <a:rPr lang="en-US" dirty="0" smtClean="0"/>
                  <a:t>=&gt; </a:t>
                </a:r>
                <a14:m>
                  <m:oMath xmlns:m="http://schemas.openxmlformats.org/officeDocument/2006/math" xmlns="">
                    <m:sSup>
                      <m:sSupPr>
                        <m:ctrlPr>
                          <a:rPr lang="en-US" i="1">
                            <a:latin typeface="Cambria Math" panose="02040503050406030204" pitchFamily="18" charset="0"/>
                            <a:ea typeface="Cambria Math"/>
                          </a:rPr>
                        </m:ctrlPr>
                      </m:sSupPr>
                      <m:e>
                        <m:d>
                          <m:dPr>
                            <m:ctrlPr>
                              <a:rPr lang="en-US" i="1">
                                <a:latin typeface="Cambria Math" panose="02040503050406030204" pitchFamily="18" charset="0"/>
                                <a:ea typeface="Cambria Math"/>
                              </a:rPr>
                            </m:ctrlPr>
                          </m:dPr>
                          <m:e>
                            <m:sSup>
                              <m:sSupPr>
                                <m:ctrlPr>
                                  <a:rPr lang="en-US" i="1">
                                    <a:latin typeface="Cambria Math" panose="02040503050406030204" pitchFamily="18" charset="0"/>
                                    <a:ea typeface="Cambria Math"/>
                                  </a:rPr>
                                </m:ctrlPr>
                              </m:sSupPr>
                              <m:e>
                                <m:r>
                                  <a:rPr lang="en-US" i="1">
                                    <a:latin typeface="Cambria Math" panose="02040503050406030204" pitchFamily="18" charset="0"/>
                                    <a:ea typeface="Cambria Math"/>
                                  </a:rPr>
                                  <m:t>𝑋</m:t>
                                </m:r>
                              </m:e>
                              <m:sup>
                                <m:r>
                                  <a:rPr lang="en-US" i="1">
                                    <a:latin typeface="Cambria Math" panose="02040503050406030204" pitchFamily="18" charset="0"/>
                                    <a:ea typeface="Cambria Math"/>
                                  </a:rPr>
                                  <m:t>𝑇</m:t>
                                </m:r>
                              </m:sup>
                            </m:sSup>
                            <m:r>
                              <a:rPr lang="en-US" i="1">
                                <a:latin typeface="Cambria Math" panose="02040503050406030204" pitchFamily="18" charset="0"/>
                                <a:ea typeface="Cambria Math"/>
                              </a:rPr>
                              <m:t>𝑋</m:t>
                            </m:r>
                          </m:e>
                        </m:d>
                      </m:e>
                      <m:sup>
                        <m:r>
                          <a:rPr lang="en-US" i="1">
                            <a:latin typeface="Cambria Math" panose="02040503050406030204" pitchFamily="18" charset="0"/>
                            <a:ea typeface="Cambria Math"/>
                          </a:rPr>
                          <m:t>−1</m:t>
                        </m:r>
                      </m:sup>
                    </m:sSup>
                    <m:sSup>
                      <m:sSupPr>
                        <m:ctrlPr>
                          <a:rPr lang="en-US" i="1">
                            <a:latin typeface="Cambria Math" panose="02040503050406030204" pitchFamily="18" charset="0"/>
                            <a:ea typeface="Cambria Math"/>
                          </a:rPr>
                        </m:ctrlPr>
                      </m:sSupPr>
                      <m:e>
                        <m:r>
                          <a:rPr lang="en-US" i="1">
                            <a:latin typeface="Cambria Math" panose="02040503050406030204" pitchFamily="18" charset="0"/>
                            <a:ea typeface="Cambria Math"/>
                          </a:rPr>
                          <m:t>𝑋</m:t>
                        </m:r>
                      </m:e>
                      <m:sup>
                        <m:r>
                          <a:rPr lang="en-US" i="1">
                            <a:latin typeface="Cambria Math" panose="02040503050406030204" pitchFamily="18" charset="0"/>
                            <a:ea typeface="Cambria Math"/>
                          </a:rPr>
                          <m:t>𝑇</m:t>
                        </m:r>
                      </m:sup>
                    </m:sSup>
                  </m:oMath>
                </a14:m>
                <a:endParaRPr lang="en-US" dirty="0" smtClean="0"/>
              </a:p>
              <a:p>
                <a:pPr lvl="2"/>
                <a:r>
                  <a:rPr lang="en-US" dirty="0" err="1"/>
                  <a:t>crossprod</a:t>
                </a:r>
                <a:r>
                  <a:rPr lang="en-US" dirty="0"/>
                  <a:t>(X</a:t>
                </a:r>
                <a:r>
                  <a:rPr lang="en-US" dirty="0" smtClean="0"/>
                  <a:t>) =&gt;</a:t>
                </a:r>
                <a14:m>
                  <m:oMath xmlns:m="http://schemas.openxmlformats.org/officeDocument/2006/math" xmlns="">
                    <m:sSup>
                      <m:sSupPr>
                        <m:ctrlPr>
                          <a:rPr lang="en-US" i="1">
                            <a:latin typeface="Cambria Math" panose="02040503050406030204" pitchFamily="18" charset="0"/>
                            <a:ea typeface="Cambria Math"/>
                          </a:rPr>
                        </m:ctrlPr>
                      </m:sSupPr>
                      <m:e>
                        <m:r>
                          <a:rPr lang="en-US" i="1">
                            <a:latin typeface="Cambria Math" panose="02040503050406030204" pitchFamily="18" charset="0"/>
                            <a:ea typeface="Cambria Math"/>
                          </a:rPr>
                          <m:t>𝑋</m:t>
                        </m:r>
                      </m:e>
                      <m:sup>
                        <m:r>
                          <a:rPr lang="en-US" i="1">
                            <a:latin typeface="Cambria Math" panose="02040503050406030204" pitchFamily="18" charset="0"/>
                            <a:ea typeface="Cambria Math"/>
                          </a:rPr>
                          <m:t>𝑇</m:t>
                        </m:r>
                      </m:sup>
                    </m:sSup>
                    <m:r>
                      <a:rPr lang="en-US" i="1">
                        <a:latin typeface="Cambria Math" panose="02040503050406030204" pitchFamily="18" charset="0"/>
                        <a:ea typeface="Cambria Math"/>
                      </a:rPr>
                      <m:t>𝑋</m:t>
                    </m:r>
                  </m:oMath>
                </a14:m>
                <a:endParaRPr lang="en-US" dirty="0" smtClean="0"/>
              </a:p>
              <a:p>
                <a:pPr lvl="2"/>
                <a:r>
                  <a:rPr lang="en-US" dirty="0"/>
                  <a:t>solve(</a:t>
                </a:r>
                <a:r>
                  <a:rPr lang="en-US" dirty="0" err="1"/>
                  <a:t>crossprod</a:t>
                </a:r>
                <a:r>
                  <a:rPr lang="en-US" dirty="0"/>
                  <a:t>(X</a:t>
                </a:r>
                <a:r>
                  <a:rPr lang="en-US" dirty="0" smtClean="0"/>
                  <a:t>)) =&gt; </a:t>
                </a:r>
                <a14:m>
                  <m:oMath xmlns:m="http://schemas.openxmlformats.org/officeDocument/2006/math" xmlns="">
                    <m:sSup>
                      <m:sSupPr>
                        <m:ctrlPr>
                          <a:rPr lang="en-US" i="1">
                            <a:latin typeface="Cambria Math" panose="02040503050406030204" pitchFamily="18" charset="0"/>
                            <a:ea typeface="Cambria Math"/>
                          </a:rPr>
                        </m:ctrlPr>
                      </m:sSupPr>
                      <m:e>
                        <m:d>
                          <m:dPr>
                            <m:ctrlPr>
                              <a:rPr lang="en-US" i="1">
                                <a:latin typeface="Cambria Math" panose="02040503050406030204" pitchFamily="18" charset="0"/>
                                <a:ea typeface="Cambria Math"/>
                              </a:rPr>
                            </m:ctrlPr>
                          </m:dPr>
                          <m:e>
                            <m:sSup>
                              <m:sSupPr>
                                <m:ctrlPr>
                                  <a:rPr lang="en-US" i="1">
                                    <a:latin typeface="Cambria Math" panose="02040503050406030204" pitchFamily="18" charset="0"/>
                                    <a:ea typeface="Cambria Math"/>
                                  </a:rPr>
                                </m:ctrlPr>
                              </m:sSupPr>
                              <m:e>
                                <m:r>
                                  <a:rPr lang="en-US" i="1">
                                    <a:latin typeface="Cambria Math" panose="02040503050406030204" pitchFamily="18" charset="0"/>
                                    <a:ea typeface="Cambria Math"/>
                                  </a:rPr>
                                  <m:t>𝑋</m:t>
                                </m:r>
                              </m:e>
                              <m:sup>
                                <m:r>
                                  <a:rPr lang="en-US" i="1">
                                    <a:latin typeface="Cambria Math" panose="02040503050406030204" pitchFamily="18" charset="0"/>
                                    <a:ea typeface="Cambria Math"/>
                                  </a:rPr>
                                  <m:t>𝑇</m:t>
                                </m:r>
                              </m:sup>
                            </m:sSup>
                            <m:r>
                              <a:rPr lang="en-US" i="1">
                                <a:latin typeface="Cambria Math" panose="02040503050406030204" pitchFamily="18" charset="0"/>
                                <a:ea typeface="Cambria Math"/>
                              </a:rPr>
                              <m:t>𝑋</m:t>
                            </m:r>
                          </m:e>
                        </m:d>
                      </m:e>
                      <m:sup>
                        <m:r>
                          <a:rPr lang="en-US" i="1">
                            <a:latin typeface="Cambria Math" panose="02040503050406030204" pitchFamily="18" charset="0"/>
                            <a:ea typeface="Cambria Math"/>
                          </a:rPr>
                          <m:t>−1</m:t>
                        </m:r>
                      </m:sup>
                    </m:sSup>
                  </m:oMath>
                </a14:m>
                <a:endParaRPr lang="en-US" dirty="0" smtClean="0"/>
              </a:p>
              <a:p>
                <a:pPr lvl="2"/>
                <a:r>
                  <a:rPr lang="en-US" dirty="0"/>
                  <a:t>solve(</a:t>
                </a:r>
                <a:r>
                  <a:rPr lang="en-US" dirty="0" err="1"/>
                  <a:t>crossprod</a:t>
                </a:r>
                <a:r>
                  <a:rPr lang="en-US" dirty="0"/>
                  <a:t>(X))%*%t(X</a:t>
                </a:r>
                <a:r>
                  <a:rPr lang="en-US" dirty="0" smtClean="0"/>
                  <a:t>) =&gt;</a:t>
                </a:r>
                <a14:m>
                  <m:oMath xmlns:m="http://schemas.openxmlformats.org/officeDocument/2006/math" xmlns="">
                    <m:sSup>
                      <m:sSupPr>
                        <m:ctrlPr>
                          <a:rPr lang="en-US" i="1">
                            <a:latin typeface="Cambria Math" panose="02040503050406030204" pitchFamily="18" charset="0"/>
                            <a:ea typeface="Cambria Math"/>
                          </a:rPr>
                        </m:ctrlPr>
                      </m:sSupPr>
                      <m:e>
                        <m:d>
                          <m:dPr>
                            <m:ctrlPr>
                              <a:rPr lang="en-US" i="1">
                                <a:latin typeface="Cambria Math" panose="02040503050406030204" pitchFamily="18" charset="0"/>
                                <a:ea typeface="Cambria Math"/>
                              </a:rPr>
                            </m:ctrlPr>
                          </m:dPr>
                          <m:e>
                            <m:sSup>
                              <m:sSupPr>
                                <m:ctrlPr>
                                  <a:rPr lang="en-US" i="1">
                                    <a:latin typeface="Cambria Math" panose="02040503050406030204" pitchFamily="18" charset="0"/>
                                    <a:ea typeface="Cambria Math"/>
                                  </a:rPr>
                                </m:ctrlPr>
                              </m:sSupPr>
                              <m:e>
                                <m:r>
                                  <a:rPr lang="en-US" i="1">
                                    <a:latin typeface="Cambria Math" panose="02040503050406030204" pitchFamily="18" charset="0"/>
                                    <a:ea typeface="Cambria Math"/>
                                  </a:rPr>
                                  <m:t>𝑋</m:t>
                                </m:r>
                              </m:e>
                              <m:sup>
                                <m:r>
                                  <a:rPr lang="en-US" i="1">
                                    <a:latin typeface="Cambria Math" panose="02040503050406030204" pitchFamily="18" charset="0"/>
                                    <a:ea typeface="Cambria Math"/>
                                  </a:rPr>
                                  <m:t>𝑇</m:t>
                                </m:r>
                              </m:sup>
                            </m:sSup>
                            <m:r>
                              <a:rPr lang="en-US" i="1">
                                <a:latin typeface="Cambria Math" panose="02040503050406030204" pitchFamily="18" charset="0"/>
                                <a:ea typeface="Cambria Math"/>
                              </a:rPr>
                              <m:t>𝑋</m:t>
                            </m:r>
                          </m:e>
                        </m:d>
                      </m:e>
                      <m:sup>
                        <m:r>
                          <a:rPr lang="en-US" i="1">
                            <a:latin typeface="Cambria Math" panose="02040503050406030204" pitchFamily="18" charset="0"/>
                            <a:ea typeface="Cambria Math"/>
                          </a:rPr>
                          <m:t>−1</m:t>
                        </m:r>
                      </m:sup>
                    </m:sSup>
                    <m:sSup>
                      <m:sSupPr>
                        <m:ctrlPr>
                          <a:rPr lang="en-US" i="1">
                            <a:latin typeface="Cambria Math" panose="02040503050406030204" pitchFamily="18" charset="0"/>
                            <a:ea typeface="Cambria Math"/>
                          </a:rPr>
                        </m:ctrlPr>
                      </m:sSupPr>
                      <m:e>
                        <m:r>
                          <a:rPr lang="en-US" i="1">
                            <a:latin typeface="Cambria Math" panose="02040503050406030204" pitchFamily="18" charset="0"/>
                            <a:ea typeface="Cambria Math"/>
                          </a:rPr>
                          <m:t>𝑋</m:t>
                        </m:r>
                      </m:e>
                      <m:sup>
                        <m:r>
                          <a:rPr lang="en-US" i="1">
                            <a:latin typeface="Cambria Math" panose="02040503050406030204" pitchFamily="18" charset="0"/>
                            <a:ea typeface="Cambria Math"/>
                          </a:rPr>
                          <m:t>𝑇</m:t>
                        </m:r>
                      </m:sup>
                    </m:sSup>
                  </m:oMath>
                </a14:m>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46" t="-1261" b="-1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AAC9864-04CE-4CBD-8CA3-93AB47746141}" type="slidenum">
              <a:rPr lang="en-US" smtClean="0"/>
              <a:t>11</a:t>
            </a:fld>
            <a:endParaRPr lang="en-US"/>
          </a:p>
        </p:txBody>
      </p:sp>
    </p:spTree>
    <p:extLst>
      <p:ext uri="{BB962C8B-B14F-4D97-AF65-F5344CB8AC3E}">
        <p14:creationId xmlns:p14="http://schemas.microsoft.com/office/powerpoint/2010/main" val="260651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Solution:</a:t>
                </a:r>
              </a:p>
              <a:p>
                <a:r>
                  <a:rPr lang="en-US" dirty="0" smtClean="0">
                    <a:ea typeface="Cambria Math"/>
                  </a:rPr>
                  <a:t>Then, </a:t>
                </a:r>
                <a14:m>
                  <m:oMath xmlns:m="http://schemas.openxmlformats.org/officeDocument/2006/math" xmlns="">
                    <m:acc>
                      <m:accPr>
                        <m:chr m:val="̂"/>
                        <m:ctrlPr>
                          <a:rPr lang="en-US" i="1" smtClean="0">
                            <a:latin typeface="Cambria Math" panose="02040503050406030204" pitchFamily="18" charset="0"/>
                            <a:ea typeface="Cambria Math"/>
                          </a:rPr>
                        </m:ctrlPr>
                      </m:accPr>
                      <m:e>
                        <m:r>
                          <a:rPr lang="en-US" i="1">
                            <a:latin typeface="Cambria Math"/>
                            <a:ea typeface="Cambria Math"/>
                          </a:rPr>
                          <m:t>𝛽</m:t>
                        </m:r>
                      </m:e>
                    </m:acc>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𝐴𝑦</m:t>
                    </m:r>
                  </m:oMath>
                </a14:m>
                <a:endParaRPr lang="en-US" dirty="0" smtClean="0"/>
              </a:p>
              <a:p>
                <a:r>
                  <a:rPr lang="en-US" dirty="0" smtClean="0"/>
                  <a:t>The estimate of g would be the third term of the vector of </a:t>
                </a:r>
                <a14:m>
                  <m:oMath xmlns:m="http://schemas.openxmlformats.org/officeDocument/2006/math" xmlns="">
                    <m:acc>
                      <m:accPr>
                        <m:chr m:val="̂"/>
                        <m:ctrlPr>
                          <a:rPr lang="en-US" i="1">
                            <a:latin typeface="Cambria Math" panose="02040503050406030204" pitchFamily="18" charset="0"/>
                            <a:ea typeface="Cambria Math"/>
                          </a:rPr>
                        </m:ctrlPr>
                      </m:accPr>
                      <m:e>
                        <m:r>
                          <a:rPr lang="en-US" i="1">
                            <a:latin typeface="Cambria Math"/>
                            <a:ea typeface="Cambria Math"/>
                          </a:rPr>
                          <m:t>𝛽</m:t>
                        </m:r>
                      </m:e>
                    </m:acc>
                  </m:oMath>
                </a14:m>
                <a:r>
                  <a:rPr lang="en-US" dirty="0" smtClean="0"/>
                  <a:t>, multiply by  -2: -2*</a:t>
                </a:r>
                <a14:m>
                  <m:oMath xmlns:m="http://schemas.openxmlformats.org/officeDocument/2006/math" xmlns="">
                    <m:acc>
                      <m:accPr>
                        <m:chr m:val="̂"/>
                        <m:ctrlPr>
                          <a:rPr lang="en-US" i="1">
                            <a:latin typeface="Cambria Math" panose="02040503050406030204" pitchFamily="18" charset="0"/>
                            <a:ea typeface="Cambria Math"/>
                          </a:rPr>
                        </m:ctrlPr>
                      </m:accPr>
                      <m:e>
                        <m:r>
                          <a:rPr lang="en-US" i="1">
                            <a:latin typeface="Cambria Math"/>
                            <a:ea typeface="Cambria Math"/>
                          </a:rPr>
                          <m:t>𝛽</m:t>
                        </m:r>
                      </m:e>
                    </m:acc>
                    <m:d>
                      <m:dPr>
                        <m:begChr m:val="["/>
                        <m:endChr m:val="]"/>
                        <m:ctrlPr>
                          <a:rPr lang="en-US" i="1" smtClean="0">
                            <a:latin typeface="Cambria Math" panose="02040503050406030204" pitchFamily="18" charset="0"/>
                            <a:ea typeface="Cambria Math"/>
                          </a:rPr>
                        </m:ctrlPr>
                      </m:dPr>
                      <m:e>
                        <m:r>
                          <a:rPr lang="en-US" b="0" i="1" smtClean="0">
                            <a:latin typeface="Cambria Math" panose="02040503050406030204" pitchFamily="18" charset="0"/>
                            <a:ea typeface="Cambria Math"/>
                          </a:rPr>
                          <m:t>3</m:t>
                        </m:r>
                      </m:e>
                    </m:d>
                  </m:oMath>
                </a14:m>
                <a:endParaRPr lang="en-US" dirty="0" smtClean="0"/>
              </a:p>
              <a:p>
                <a:r>
                  <a:rPr lang="es-ES" b="1" u="sng" dirty="0">
                    <a:solidFill>
                      <a:srgbClr val="FF0000"/>
                    </a:solidFill>
                  </a:rPr>
                  <a:t>C) -2 * (A %*% y) [3</a:t>
                </a:r>
                <a:r>
                  <a:rPr lang="es-ES" b="1" u="sng" dirty="0" smtClean="0">
                    <a:solidFill>
                      <a:srgbClr val="FF0000"/>
                    </a:solidFill>
                  </a:rPr>
                  <a:t>]</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46" t="-12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AAC9864-04CE-4CBD-8CA3-93AB47746141}" type="slidenum">
              <a:rPr lang="en-US" smtClean="0"/>
              <a:t>12</a:t>
            </a:fld>
            <a:endParaRPr lang="en-US"/>
          </a:p>
        </p:txBody>
      </p:sp>
    </p:spTree>
    <p:extLst>
      <p:ext uri="{BB962C8B-B14F-4D97-AF65-F5344CB8AC3E}">
        <p14:creationId xmlns:p14="http://schemas.microsoft.com/office/powerpoint/2010/main" val="271471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Solution:</a:t>
            </a:r>
          </a:p>
          <a:p>
            <a:r>
              <a:rPr lang="en-US" dirty="0" smtClean="0">
                <a:ea typeface="Cambria Math"/>
              </a:rPr>
              <a:t>In R:</a:t>
            </a:r>
            <a:endParaRPr lang="en-US" dirty="0" smtClean="0"/>
          </a:p>
          <a:p>
            <a:pPr marL="0" indent="0">
              <a:buNone/>
            </a:pPr>
            <a:r>
              <a:rPr lang="en-US" dirty="0"/>
              <a:t>g = 9.8</a:t>
            </a:r>
          </a:p>
          <a:p>
            <a:pPr marL="0" indent="0">
              <a:buNone/>
            </a:pPr>
            <a:r>
              <a:rPr lang="en-US" dirty="0"/>
              <a:t>h0 = 56.67</a:t>
            </a:r>
          </a:p>
          <a:p>
            <a:pPr marL="0" indent="0">
              <a:buNone/>
            </a:pPr>
            <a:r>
              <a:rPr lang="en-US" dirty="0"/>
              <a:t>v0 = 0</a:t>
            </a:r>
          </a:p>
          <a:p>
            <a:pPr marL="0" indent="0">
              <a:buNone/>
            </a:pPr>
            <a:r>
              <a:rPr lang="en-US" dirty="0"/>
              <a:t>n = 25</a:t>
            </a:r>
          </a:p>
          <a:p>
            <a:pPr marL="0" indent="0">
              <a:buNone/>
            </a:pPr>
            <a:r>
              <a:rPr lang="en-US" dirty="0" err="1"/>
              <a:t>tt</a:t>
            </a:r>
            <a:r>
              <a:rPr lang="en-US" dirty="0"/>
              <a:t> = </a:t>
            </a:r>
            <a:r>
              <a:rPr lang="en-US" dirty="0" err="1"/>
              <a:t>seq</a:t>
            </a:r>
            <a:r>
              <a:rPr lang="en-US" dirty="0"/>
              <a:t>(0,3.4,len=n)</a:t>
            </a:r>
          </a:p>
          <a:p>
            <a:pPr marL="0" indent="0">
              <a:buNone/>
            </a:pPr>
            <a:r>
              <a:rPr lang="en-US" dirty="0"/>
              <a:t>y = h0 + v0 *</a:t>
            </a:r>
            <a:r>
              <a:rPr lang="en-US" dirty="0" err="1"/>
              <a:t>tt</a:t>
            </a:r>
            <a:r>
              <a:rPr lang="en-US" dirty="0"/>
              <a:t> - 0.5* g*tt^2 + </a:t>
            </a:r>
            <a:r>
              <a:rPr lang="en-US" dirty="0" err="1"/>
              <a:t>rnorm</a:t>
            </a:r>
            <a:r>
              <a:rPr lang="en-US" dirty="0"/>
              <a:t>(</a:t>
            </a:r>
            <a:r>
              <a:rPr lang="en-US" dirty="0" err="1"/>
              <a:t>n,sd</a:t>
            </a:r>
            <a:r>
              <a:rPr lang="en-US" dirty="0"/>
              <a:t>=1)</a:t>
            </a:r>
          </a:p>
          <a:p>
            <a:pPr marL="0" indent="0">
              <a:buNone/>
            </a:pPr>
            <a:r>
              <a:rPr lang="en-US" dirty="0"/>
              <a:t>X = </a:t>
            </a:r>
            <a:r>
              <a:rPr lang="en-US" dirty="0" err="1"/>
              <a:t>cbind</a:t>
            </a:r>
            <a:r>
              <a:rPr lang="en-US" dirty="0"/>
              <a:t>(1,tt,tt^2)</a:t>
            </a:r>
          </a:p>
          <a:p>
            <a:pPr marL="0" indent="0">
              <a:buNone/>
            </a:pPr>
            <a:r>
              <a:rPr lang="en-US" dirty="0"/>
              <a:t>A = solve(</a:t>
            </a:r>
            <a:r>
              <a:rPr lang="en-US" dirty="0" err="1"/>
              <a:t>crossprod</a:t>
            </a:r>
            <a:r>
              <a:rPr lang="en-US" dirty="0"/>
              <a:t>(X))%*%t(X)</a:t>
            </a:r>
          </a:p>
          <a:p>
            <a:pPr marL="0" indent="0">
              <a:buNone/>
            </a:pPr>
            <a:r>
              <a:rPr lang="en-US" dirty="0" smtClean="0"/>
              <a:t>beta=A</a:t>
            </a:r>
            <a:r>
              <a:rPr lang="en-US" dirty="0"/>
              <a:t>%*%y</a:t>
            </a:r>
          </a:p>
          <a:p>
            <a:pPr marL="0" indent="0">
              <a:buNone/>
            </a:pPr>
            <a:r>
              <a:rPr lang="en-US" dirty="0" err="1" smtClean="0"/>
              <a:t>ghat</a:t>
            </a:r>
            <a:r>
              <a:rPr lang="en-US" dirty="0"/>
              <a:t>=-</a:t>
            </a:r>
            <a:r>
              <a:rPr lang="en-US" dirty="0" smtClean="0"/>
              <a:t>2*beta[3]</a:t>
            </a:r>
            <a:endParaRPr lang="en-US" dirty="0"/>
          </a:p>
        </p:txBody>
      </p:sp>
      <p:sp>
        <p:nvSpPr>
          <p:cNvPr id="4" name="Slide Number Placeholder 3"/>
          <p:cNvSpPr>
            <a:spLocks noGrp="1"/>
          </p:cNvSpPr>
          <p:nvPr>
            <p:ph type="sldNum" sz="quarter" idx="12"/>
          </p:nvPr>
        </p:nvSpPr>
        <p:spPr/>
        <p:txBody>
          <a:bodyPr/>
          <a:lstStyle/>
          <a:p>
            <a:fld id="{0AAC9864-04CE-4CBD-8CA3-93AB47746141}" type="slidenum">
              <a:rPr lang="en-US" smtClean="0"/>
              <a:t>13</a:t>
            </a:fld>
            <a:endParaRPr lang="en-US"/>
          </a:p>
        </p:txBody>
      </p:sp>
    </p:spTree>
    <p:extLst>
      <p:ext uri="{BB962C8B-B14F-4D97-AF65-F5344CB8AC3E}">
        <p14:creationId xmlns:p14="http://schemas.microsoft.com/office/powerpoint/2010/main" val="2944191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2"/>
            </a:pPr>
            <a:r>
              <a:rPr lang="en-US" dirty="0"/>
              <a:t>In the lines of code above, the function </a:t>
            </a:r>
            <a:r>
              <a:rPr lang="en-US" dirty="0" err="1"/>
              <a:t>rnorm</a:t>
            </a:r>
            <a:r>
              <a:rPr lang="en-US" dirty="0"/>
              <a:t> introduced randomness. This means that </a:t>
            </a:r>
            <a:r>
              <a:rPr lang="en-US" dirty="0" smtClean="0"/>
              <a:t>each time </a:t>
            </a:r>
            <a:r>
              <a:rPr lang="en-US" dirty="0"/>
              <a:t>the lines of code above are repeated, the estimate of g will be different.</a:t>
            </a:r>
          </a:p>
          <a:p>
            <a:pPr marL="517525" indent="0">
              <a:buNone/>
            </a:pPr>
            <a:r>
              <a:rPr lang="en-US" dirty="0" smtClean="0"/>
              <a:t>Use </a:t>
            </a:r>
            <a:r>
              <a:rPr lang="en-US" dirty="0"/>
              <a:t>the code above in conjunction with the function replicate to generate 100,000 </a:t>
            </a:r>
            <a:r>
              <a:rPr lang="en-US" dirty="0" smtClean="0"/>
              <a:t>Monte Carlo </a:t>
            </a:r>
            <a:r>
              <a:rPr lang="en-US" dirty="0"/>
              <a:t>simulated datasets. For each dataset, compute an estimate of g. (Remember to </a:t>
            </a:r>
            <a:r>
              <a:rPr lang="en-US" dirty="0" smtClean="0"/>
              <a:t>multiply by </a:t>
            </a:r>
            <a:r>
              <a:rPr lang="en-US" dirty="0"/>
              <a:t>-2</a:t>
            </a:r>
            <a:r>
              <a:rPr lang="en-US" dirty="0" smtClean="0"/>
              <a:t>.)</a:t>
            </a:r>
          </a:p>
          <a:p>
            <a:pPr marL="517525" indent="0">
              <a:buNone/>
            </a:pPr>
            <a:r>
              <a:rPr lang="en-US" dirty="0" smtClean="0"/>
              <a:t>What </a:t>
            </a:r>
            <a:r>
              <a:rPr lang="en-US" dirty="0"/>
              <a:t>is the standard error of this estimate?</a:t>
            </a:r>
          </a:p>
        </p:txBody>
      </p:sp>
      <p:sp>
        <p:nvSpPr>
          <p:cNvPr id="4" name="Slide Number Placeholder 3"/>
          <p:cNvSpPr>
            <a:spLocks noGrp="1"/>
          </p:cNvSpPr>
          <p:nvPr>
            <p:ph type="sldNum" sz="quarter" idx="12"/>
          </p:nvPr>
        </p:nvSpPr>
        <p:spPr/>
        <p:txBody>
          <a:bodyPr/>
          <a:lstStyle/>
          <a:p>
            <a:fld id="{0AAC9864-04CE-4CBD-8CA3-93AB47746141}" type="slidenum">
              <a:rPr lang="en-US" smtClean="0"/>
              <a:t>14</a:t>
            </a:fld>
            <a:endParaRPr lang="en-US"/>
          </a:p>
        </p:txBody>
      </p:sp>
    </p:spTree>
    <p:extLst>
      <p:ext uri="{BB962C8B-B14F-4D97-AF65-F5344CB8AC3E}">
        <p14:creationId xmlns:p14="http://schemas.microsoft.com/office/powerpoint/2010/main" val="1244141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p:sp>
        <p:nvSpPr>
          <p:cNvPr id="3" name="Content Placeholder 2"/>
          <p:cNvSpPr>
            <a:spLocks noGrp="1"/>
          </p:cNvSpPr>
          <p:nvPr>
            <p:ph idx="1"/>
          </p:nvPr>
        </p:nvSpPr>
        <p:spPr>
          <a:xfrm>
            <a:off x="628650" y="1371600"/>
            <a:ext cx="7886700" cy="4805363"/>
          </a:xfrm>
        </p:spPr>
        <p:txBody>
          <a:bodyPr>
            <a:normAutofit fontScale="40000" lnSpcReduction="20000"/>
          </a:bodyPr>
          <a:lstStyle/>
          <a:p>
            <a:r>
              <a:rPr lang="en-US" sz="6000" dirty="0" smtClean="0"/>
              <a:t>Solution:</a:t>
            </a:r>
            <a:endParaRPr lang="en-US" sz="6000" dirty="0"/>
          </a:p>
          <a:p>
            <a:pPr marL="0" indent="0">
              <a:buNone/>
            </a:pPr>
            <a:r>
              <a:rPr lang="en-US" sz="3500" dirty="0"/>
              <a:t>g = 9.8</a:t>
            </a:r>
          </a:p>
          <a:p>
            <a:pPr marL="0" indent="0">
              <a:buNone/>
            </a:pPr>
            <a:r>
              <a:rPr lang="en-US" sz="3500" dirty="0"/>
              <a:t>h0 = 56.67</a:t>
            </a:r>
          </a:p>
          <a:p>
            <a:pPr marL="0" indent="0">
              <a:buNone/>
            </a:pPr>
            <a:r>
              <a:rPr lang="en-US" sz="3500" dirty="0"/>
              <a:t>v0 = 0</a:t>
            </a:r>
          </a:p>
          <a:p>
            <a:pPr marL="0" indent="0">
              <a:buNone/>
            </a:pPr>
            <a:r>
              <a:rPr lang="en-US" sz="3500" dirty="0"/>
              <a:t>n = 25</a:t>
            </a:r>
          </a:p>
          <a:p>
            <a:pPr marL="0" indent="0">
              <a:buNone/>
            </a:pPr>
            <a:r>
              <a:rPr lang="en-US" sz="3500" dirty="0" err="1"/>
              <a:t>tt</a:t>
            </a:r>
            <a:r>
              <a:rPr lang="en-US" sz="3500" dirty="0"/>
              <a:t> = </a:t>
            </a:r>
            <a:r>
              <a:rPr lang="en-US" sz="3500" dirty="0" err="1"/>
              <a:t>seq</a:t>
            </a:r>
            <a:r>
              <a:rPr lang="en-US" sz="3500" dirty="0"/>
              <a:t>(0,3.4,len=n)</a:t>
            </a:r>
          </a:p>
          <a:p>
            <a:pPr marL="0" indent="0">
              <a:buNone/>
            </a:pPr>
            <a:r>
              <a:rPr lang="en-US" sz="3500" dirty="0"/>
              <a:t>X = </a:t>
            </a:r>
            <a:r>
              <a:rPr lang="en-US" sz="3500" dirty="0" err="1"/>
              <a:t>cbind</a:t>
            </a:r>
            <a:r>
              <a:rPr lang="en-US" sz="3500" dirty="0"/>
              <a:t>(1,tt,tt^2)</a:t>
            </a:r>
          </a:p>
          <a:p>
            <a:pPr marL="0" indent="0">
              <a:buNone/>
            </a:pPr>
            <a:r>
              <a:rPr lang="en-US" sz="3500" dirty="0"/>
              <a:t>A = solve(</a:t>
            </a:r>
            <a:r>
              <a:rPr lang="en-US" sz="3500" dirty="0" err="1"/>
              <a:t>crossprod</a:t>
            </a:r>
            <a:r>
              <a:rPr lang="en-US" sz="3500" dirty="0"/>
              <a:t>(X))%*%t(X)</a:t>
            </a:r>
          </a:p>
          <a:p>
            <a:pPr marL="0" indent="0">
              <a:buNone/>
            </a:pPr>
            <a:r>
              <a:rPr lang="en-US" sz="3500" dirty="0" err="1" smtClean="0"/>
              <a:t>betahat</a:t>
            </a:r>
            <a:r>
              <a:rPr lang="en-US" sz="3500" dirty="0" smtClean="0"/>
              <a:t>=replicate(100000</a:t>
            </a:r>
            <a:r>
              <a:rPr lang="en-US" sz="3500" dirty="0"/>
              <a:t>,{</a:t>
            </a:r>
          </a:p>
          <a:p>
            <a:pPr marL="0" indent="0">
              <a:buNone/>
            </a:pPr>
            <a:r>
              <a:rPr lang="en-US" sz="3500" dirty="0"/>
              <a:t>    y = h0 + v0 *</a:t>
            </a:r>
            <a:r>
              <a:rPr lang="en-US" sz="3500" dirty="0" err="1"/>
              <a:t>tt</a:t>
            </a:r>
            <a:r>
              <a:rPr lang="en-US" sz="3500" dirty="0"/>
              <a:t> - 0.5* g*tt^2 + </a:t>
            </a:r>
            <a:r>
              <a:rPr lang="en-US" sz="3500" dirty="0" err="1"/>
              <a:t>rnorm</a:t>
            </a:r>
            <a:r>
              <a:rPr lang="en-US" sz="3500" dirty="0"/>
              <a:t>(</a:t>
            </a:r>
            <a:r>
              <a:rPr lang="en-US" sz="3500" dirty="0" err="1"/>
              <a:t>n,sd</a:t>
            </a:r>
            <a:r>
              <a:rPr lang="en-US" sz="3500" dirty="0"/>
              <a:t>=1)</a:t>
            </a:r>
          </a:p>
          <a:p>
            <a:pPr marL="0" indent="0">
              <a:buNone/>
            </a:pPr>
            <a:r>
              <a:rPr lang="en-US" sz="3500" dirty="0"/>
              <a:t>    </a:t>
            </a:r>
            <a:r>
              <a:rPr lang="en-US" sz="3500" dirty="0" err="1"/>
              <a:t>betahats</a:t>
            </a:r>
            <a:r>
              <a:rPr lang="en-US" sz="3500" dirty="0"/>
              <a:t> &lt;- A%*%y</a:t>
            </a:r>
          </a:p>
          <a:p>
            <a:pPr marL="0" indent="0">
              <a:buNone/>
            </a:pPr>
            <a:r>
              <a:rPr lang="en-US" sz="3500" dirty="0"/>
              <a:t>    return(</a:t>
            </a:r>
            <a:r>
              <a:rPr lang="en-US" sz="3500" dirty="0" err="1"/>
              <a:t>betahats</a:t>
            </a:r>
            <a:r>
              <a:rPr lang="en-US" sz="3500" dirty="0"/>
              <a:t>[3])</a:t>
            </a:r>
          </a:p>
          <a:p>
            <a:pPr marL="0" indent="0">
              <a:buNone/>
            </a:pPr>
            <a:r>
              <a:rPr lang="en-US" sz="3500" dirty="0"/>
              <a:t>})</a:t>
            </a:r>
          </a:p>
          <a:p>
            <a:pPr marL="0" indent="0">
              <a:buNone/>
            </a:pPr>
            <a:r>
              <a:rPr lang="en-US" sz="3500" dirty="0"/>
              <a:t>SE=</a:t>
            </a:r>
            <a:r>
              <a:rPr lang="en-US" sz="3500" dirty="0" err="1"/>
              <a:t>sd</a:t>
            </a:r>
            <a:r>
              <a:rPr lang="en-US" sz="3500" dirty="0"/>
              <a:t>(</a:t>
            </a:r>
            <a:r>
              <a:rPr lang="en-US" sz="3500" dirty="0" err="1"/>
              <a:t>betahat</a:t>
            </a:r>
            <a:r>
              <a:rPr lang="en-US" sz="3500" dirty="0"/>
              <a:t>)</a:t>
            </a:r>
          </a:p>
          <a:p>
            <a:pPr marL="0" indent="0">
              <a:buNone/>
            </a:pPr>
            <a:r>
              <a:rPr lang="en-US" sz="3500" dirty="0" smtClean="0"/>
              <a:t>print(SE</a:t>
            </a:r>
          </a:p>
          <a:p>
            <a:pPr marL="0" indent="0">
              <a:buNone/>
            </a:pPr>
            <a:r>
              <a:rPr lang="en-US" sz="3500" dirty="0"/>
              <a:t>#[1] 0.2143514</a:t>
            </a:r>
          </a:p>
        </p:txBody>
      </p:sp>
      <p:sp>
        <p:nvSpPr>
          <p:cNvPr id="4" name="Slide Number Placeholder 3"/>
          <p:cNvSpPr>
            <a:spLocks noGrp="1"/>
          </p:cNvSpPr>
          <p:nvPr>
            <p:ph type="sldNum" sz="quarter" idx="12"/>
          </p:nvPr>
        </p:nvSpPr>
        <p:spPr/>
        <p:txBody>
          <a:bodyPr/>
          <a:lstStyle/>
          <a:p>
            <a:fld id="{0AAC9864-04CE-4CBD-8CA3-93AB47746141}" type="slidenum">
              <a:rPr lang="en-US" smtClean="0"/>
              <a:t>15</a:t>
            </a:fld>
            <a:endParaRPr lang="en-US"/>
          </a:p>
        </p:txBody>
      </p:sp>
    </p:spTree>
    <p:extLst>
      <p:ext uri="{BB962C8B-B14F-4D97-AF65-F5344CB8AC3E}">
        <p14:creationId xmlns:p14="http://schemas.microsoft.com/office/powerpoint/2010/main" val="2412669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p:sp>
        <p:nvSpPr>
          <p:cNvPr id="3" name="Content Placeholder 2"/>
          <p:cNvSpPr>
            <a:spLocks noGrp="1"/>
          </p:cNvSpPr>
          <p:nvPr>
            <p:ph idx="1"/>
          </p:nvPr>
        </p:nvSpPr>
        <p:spPr>
          <a:xfrm>
            <a:off x="628650" y="1371600"/>
            <a:ext cx="7886700" cy="4805363"/>
          </a:xfrm>
        </p:spPr>
        <p:txBody>
          <a:bodyPr>
            <a:normAutofit fontScale="92500" lnSpcReduction="10000"/>
          </a:bodyPr>
          <a:lstStyle/>
          <a:p>
            <a:pPr marL="514350" indent="-514350">
              <a:buFont typeface="+mj-lt"/>
              <a:buAutoNum type="arabicPeriod" startAt="3"/>
            </a:pPr>
            <a:r>
              <a:rPr lang="en-US" sz="3500" dirty="0"/>
              <a:t>In the father and son height examples, we have randomness because we have a </a:t>
            </a:r>
            <a:r>
              <a:rPr lang="en-US" sz="3500" dirty="0" smtClean="0"/>
              <a:t>random sample </a:t>
            </a:r>
            <a:r>
              <a:rPr lang="en-US" sz="3500" dirty="0"/>
              <a:t>of father and son pairs. For the sake of illustration, let’s assume that this is the </a:t>
            </a:r>
            <a:r>
              <a:rPr lang="en-US" sz="3500" dirty="0" smtClean="0"/>
              <a:t>entire population</a:t>
            </a:r>
            <a:r>
              <a:rPr lang="en-US" sz="3500" dirty="0"/>
              <a:t>:</a:t>
            </a:r>
          </a:p>
          <a:p>
            <a:pPr marL="0" indent="0">
              <a:buNone/>
            </a:pPr>
            <a:r>
              <a:rPr lang="en-US" sz="3500" dirty="0"/>
              <a:t>library(</a:t>
            </a:r>
            <a:r>
              <a:rPr lang="en-US" sz="3500" dirty="0" err="1"/>
              <a:t>UsingR</a:t>
            </a:r>
            <a:r>
              <a:rPr lang="en-US" sz="3500" dirty="0"/>
              <a:t>)</a:t>
            </a:r>
          </a:p>
          <a:p>
            <a:pPr marL="0" indent="0">
              <a:buNone/>
            </a:pPr>
            <a:r>
              <a:rPr lang="en-US" sz="3500" dirty="0"/>
              <a:t>x = </a:t>
            </a:r>
            <a:r>
              <a:rPr lang="en-US" sz="3500" dirty="0" err="1"/>
              <a:t>father.son$fheight</a:t>
            </a:r>
            <a:endParaRPr lang="en-US" sz="3500" dirty="0"/>
          </a:p>
          <a:p>
            <a:pPr marL="0" indent="0">
              <a:buNone/>
            </a:pPr>
            <a:r>
              <a:rPr lang="en-US" sz="3500" dirty="0"/>
              <a:t>y = </a:t>
            </a:r>
            <a:r>
              <a:rPr lang="en-US" sz="3500" dirty="0" err="1"/>
              <a:t>father.son$sheight</a:t>
            </a:r>
            <a:endParaRPr lang="en-US" sz="3500" dirty="0"/>
          </a:p>
          <a:p>
            <a:pPr marL="0" indent="0">
              <a:buNone/>
            </a:pPr>
            <a:r>
              <a:rPr lang="en-US" sz="3500" dirty="0"/>
              <a:t>n = length(y)</a:t>
            </a:r>
          </a:p>
        </p:txBody>
      </p:sp>
      <p:sp>
        <p:nvSpPr>
          <p:cNvPr id="4" name="Slide Number Placeholder 3"/>
          <p:cNvSpPr>
            <a:spLocks noGrp="1"/>
          </p:cNvSpPr>
          <p:nvPr>
            <p:ph type="sldNum" sz="quarter" idx="12"/>
          </p:nvPr>
        </p:nvSpPr>
        <p:spPr/>
        <p:txBody>
          <a:bodyPr/>
          <a:lstStyle/>
          <a:p>
            <a:fld id="{0AAC9864-04CE-4CBD-8CA3-93AB47746141}" type="slidenum">
              <a:rPr lang="en-US" smtClean="0"/>
              <a:t>16</a:t>
            </a:fld>
            <a:endParaRPr lang="en-US"/>
          </a:p>
        </p:txBody>
      </p:sp>
    </p:spTree>
    <p:extLst>
      <p:ext uri="{BB962C8B-B14F-4D97-AF65-F5344CB8AC3E}">
        <p14:creationId xmlns:p14="http://schemas.microsoft.com/office/powerpoint/2010/main" val="258197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p:sp>
        <p:nvSpPr>
          <p:cNvPr id="3" name="Content Placeholder 2"/>
          <p:cNvSpPr>
            <a:spLocks noGrp="1"/>
          </p:cNvSpPr>
          <p:nvPr>
            <p:ph idx="1"/>
          </p:nvPr>
        </p:nvSpPr>
        <p:spPr>
          <a:xfrm>
            <a:off x="628650" y="1371600"/>
            <a:ext cx="7886700" cy="4805363"/>
          </a:xfrm>
        </p:spPr>
        <p:txBody>
          <a:bodyPr>
            <a:normAutofit fontScale="62500" lnSpcReduction="20000"/>
          </a:bodyPr>
          <a:lstStyle/>
          <a:p>
            <a:pPr marL="0" indent="0">
              <a:buNone/>
            </a:pPr>
            <a:r>
              <a:rPr lang="en-US" sz="3600" dirty="0"/>
              <a:t>Now let’s run a Monte Carlo simulation in which we take a sample of size 50 over and </a:t>
            </a:r>
            <a:r>
              <a:rPr lang="en-US" sz="3600" dirty="0" smtClean="0"/>
              <a:t>over again</a:t>
            </a:r>
            <a:r>
              <a:rPr lang="en-US" sz="3600" dirty="0"/>
              <a:t>. Here is how we obtain one sample:</a:t>
            </a:r>
          </a:p>
          <a:p>
            <a:pPr marL="0" indent="0">
              <a:buNone/>
            </a:pPr>
            <a:r>
              <a:rPr lang="en-US" sz="3600" dirty="0"/>
              <a:t>N = 50</a:t>
            </a:r>
          </a:p>
          <a:p>
            <a:pPr marL="0" indent="0">
              <a:buNone/>
            </a:pPr>
            <a:r>
              <a:rPr lang="en-US" sz="3600" dirty="0"/>
              <a:t>index = sample(</a:t>
            </a:r>
            <a:r>
              <a:rPr lang="en-US" sz="3600" dirty="0" err="1"/>
              <a:t>n,N</a:t>
            </a:r>
            <a:r>
              <a:rPr lang="en-US" sz="3600" dirty="0"/>
              <a:t>)</a:t>
            </a:r>
          </a:p>
          <a:p>
            <a:pPr marL="0" indent="0">
              <a:buNone/>
            </a:pPr>
            <a:r>
              <a:rPr lang="en-US" sz="3600" dirty="0" err="1"/>
              <a:t>sampledat</a:t>
            </a:r>
            <a:r>
              <a:rPr lang="en-US" sz="3600" dirty="0"/>
              <a:t> = </a:t>
            </a:r>
            <a:r>
              <a:rPr lang="en-US" sz="3600" dirty="0" err="1"/>
              <a:t>father.son</a:t>
            </a:r>
            <a:r>
              <a:rPr lang="en-US" sz="3600" dirty="0"/>
              <a:t>[index,]</a:t>
            </a:r>
          </a:p>
          <a:p>
            <a:pPr marL="0" indent="0">
              <a:buNone/>
            </a:pPr>
            <a:r>
              <a:rPr lang="en-US" sz="3600" dirty="0"/>
              <a:t>x = </a:t>
            </a:r>
            <a:r>
              <a:rPr lang="en-US" sz="3600" dirty="0" err="1"/>
              <a:t>sampledat$fheight</a:t>
            </a:r>
            <a:endParaRPr lang="en-US" sz="3600" dirty="0"/>
          </a:p>
          <a:p>
            <a:pPr marL="0" indent="0">
              <a:buNone/>
            </a:pPr>
            <a:r>
              <a:rPr lang="en-US" sz="3600" dirty="0"/>
              <a:t>y = </a:t>
            </a:r>
            <a:r>
              <a:rPr lang="en-US" sz="3600" dirty="0" err="1"/>
              <a:t>sampledat$sheight</a:t>
            </a:r>
            <a:endParaRPr lang="en-US" sz="3600" dirty="0"/>
          </a:p>
          <a:p>
            <a:pPr marL="0" indent="0">
              <a:buNone/>
            </a:pPr>
            <a:r>
              <a:rPr lang="en-US" sz="3600" dirty="0" err="1"/>
              <a:t>betahat</a:t>
            </a:r>
            <a:r>
              <a:rPr lang="en-US" sz="3600" dirty="0"/>
              <a:t> = lm(</a:t>
            </a:r>
            <a:r>
              <a:rPr lang="en-US" sz="3600" dirty="0" err="1"/>
              <a:t>y~x</a:t>
            </a:r>
            <a:r>
              <a:rPr lang="en-US" sz="3600" dirty="0"/>
              <a:t>)$</a:t>
            </a:r>
            <a:r>
              <a:rPr lang="en-US" sz="3600" dirty="0" err="1"/>
              <a:t>coef</a:t>
            </a:r>
            <a:endParaRPr lang="en-US" sz="3600" dirty="0"/>
          </a:p>
          <a:p>
            <a:pPr marL="0" indent="0">
              <a:buNone/>
            </a:pPr>
            <a:r>
              <a:rPr lang="en-US" sz="3600" dirty="0"/>
              <a:t>Use the function replicate to take 10,000 samples.</a:t>
            </a:r>
          </a:p>
          <a:p>
            <a:pPr marL="0" indent="0">
              <a:buNone/>
            </a:pPr>
            <a:r>
              <a:rPr lang="en-US" sz="3600" dirty="0"/>
              <a:t>What is the standard error of the slope estimate? That is, calculate the standard </a:t>
            </a:r>
            <a:r>
              <a:rPr lang="en-US" sz="3600" dirty="0" smtClean="0"/>
              <a:t>deviation of </a:t>
            </a:r>
            <a:r>
              <a:rPr lang="en-US" sz="3600" dirty="0"/>
              <a:t>the estimate from the observed values obtained from many random samples</a:t>
            </a:r>
            <a:endParaRPr lang="en-US" sz="3500" dirty="0"/>
          </a:p>
        </p:txBody>
      </p:sp>
      <p:sp>
        <p:nvSpPr>
          <p:cNvPr id="4" name="Slide Number Placeholder 3"/>
          <p:cNvSpPr>
            <a:spLocks noGrp="1"/>
          </p:cNvSpPr>
          <p:nvPr>
            <p:ph type="sldNum" sz="quarter" idx="12"/>
          </p:nvPr>
        </p:nvSpPr>
        <p:spPr/>
        <p:txBody>
          <a:bodyPr/>
          <a:lstStyle/>
          <a:p>
            <a:fld id="{0AAC9864-04CE-4CBD-8CA3-93AB47746141}" type="slidenum">
              <a:rPr lang="en-US" smtClean="0"/>
              <a:t>17</a:t>
            </a:fld>
            <a:endParaRPr lang="en-US"/>
          </a:p>
        </p:txBody>
      </p:sp>
    </p:spTree>
    <p:extLst>
      <p:ext uri="{BB962C8B-B14F-4D97-AF65-F5344CB8AC3E}">
        <p14:creationId xmlns:p14="http://schemas.microsoft.com/office/powerpoint/2010/main" val="3226117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p:sp>
        <p:nvSpPr>
          <p:cNvPr id="3" name="Content Placeholder 2"/>
          <p:cNvSpPr>
            <a:spLocks noGrp="1"/>
          </p:cNvSpPr>
          <p:nvPr>
            <p:ph idx="1"/>
          </p:nvPr>
        </p:nvSpPr>
        <p:spPr>
          <a:xfrm>
            <a:off x="628650" y="1371600"/>
            <a:ext cx="7886700" cy="4805363"/>
          </a:xfrm>
        </p:spPr>
        <p:txBody>
          <a:bodyPr>
            <a:normAutofit fontScale="47500" lnSpcReduction="20000"/>
          </a:bodyPr>
          <a:lstStyle/>
          <a:p>
            <a:r>
              <a:rPr lang="en-US" sz="5900" dirty="0" smtClean="0"/>
              <a:t>Solution:</a:t>
            </a:r>
          </a:p>
          <a:p>
            <a:pPr marL="0" indent="0">
              <a:buNone/>
            </a:pPr>
            <a:r>
              <a:rPr lang="en-US" sz="3500" dirty="0" smtClean="0"/>
              <a:t>#</a:t>
            </a:r>
            <a:r>
              <a:rPr lang="en-US" sz="3500" dirty="0"/>
              <a:t>Monte Carlo </a:t>
            </a:r>
            <a:r>
              <a:rPr lang="en-US" sz="3500" dirty="0" smtClean="0"/>
              <a:t>simulation:</a:t>
            </a:r>
            <a:endParaRPr lang="en-US" sz="3500" dirty="0"/>
          </a:p>
          <a:p>
            <a:pPr marL="0" indent="0">
              <a:buNone/>
            </a:pPr>
            <a:r>
              <a:rPr lang="en-US" sz="3500" dirty="0"/>
              <a:t>N = 50</a:t>
            </a:r>
          </a:p>
          <a:p>
            <a:pPr marL="0" indent="0">
              <a:buNone/>
            </a:pPr>
            <a:r>
              <a:rPr lang="en-US" sz="3500" dirty="0"/>
              <a:t>B = 10000 </a:t>
            </a:r>
          </a:p>
          <a:p>
            <a:pPr marL="0" indent="0">
              <a:buNone/>
            </a:pPr>
            <a:r>
              <a:rPr lang="en-US" sz="3500" dirty="0" err="1"/>
              <a:t>betahat</a:t>
            </a:r>
            <a:r>
              <a:rPr lang="en-US" sz="3500" dirty="0"/>
              <a:t>&lt;-replicate(B,{</a:t>
            </a:r>
          </a:p>
          <a:p>
            <a:pPr marL="0" indent="0">
              <a:buNone/>
            </a:pPr>
            <a:r>
              <a:rPr lang="en-US" sz="3500" dirty="0"/>
              <a:t>    index = sample(</a:t>
            </a:r>
            <a:r>
              <a:rPr lang="en-US" sz="3500" dirty="0" err="1"/>
              <a:t>n,N</a:t>
            </a:r>
            <a:r>
              <a:rPr lang="en-US" sz="3500" dirty="0"/>
              <a:t>)</a:t>
            </a:r>
          </a:p>
          <a:p>
            <a:pPr marL="0" indent="0">
              <a:buNone/>
            </a:pPr>
            <a:r>
              <a:rPr lang="en-US" sz="3500" dirty="0"/>
              <a:t>    </a:t>
            </a:r>
            <a:r>
              <a:rPr lang="en-US" sz="3500" dirty="0" err="1"/>
              <a:t>sampledat</a:t>
            </a:r>
            <a:r>
              <a:rPr lang="en-US" sz="3500" dirty="0"/>
              <a:t> = </a:t>
            </a:r>
            <a:r>
              <a:rPr lang="en-US" sz="3500" dirty="0" err="1"/>
              <a:t>father.son</a:t>
            </a:r>
            <a:r>
              <a:rPr lang="en-US" sz="3500" dirty="0"/>
              <a:t>[index,]</a:t>
            </a:r>
          </a:p>
          <a:p>
            <a:pPr marL="0" indent="0">
              <a:buNone/>
            </a:pPr>
            <a:r>
              <a:rPr lang="en-US" sz="3500" dirty="0"/>
              <a:t>    x = </a:t>
            </a:r>
            <a:r>
              <a:rPr lang="en-US" sz="3500" dirty="0" err="1"/>
              <a:t>sampledat$fheight</a:t>
            </a:r>
            <a:endParaRPr lang="en-US" sz="3500" dirty="0"/>
          </a:p>
          <a:p>
            <a:pPr marL="0" indent="0">
              <a:buNone/>
            </a:pPr>
            <a:r>
              <a:rPr lang="en-US" sz="3500" dirty="0"/>
              <a:t>    y = </a:t>
            </a:r>
            <a:r>
              <a:rPr lang="en-US" sz="3500" dirty="0" err="1"/>
              <a:t>sampledat$sheight</a:t>
            </a:r>
            <a:endParaRPr lang="en-US" sz="3500" dirty="0"/>
          </a:p>
          <a:p>
            <a:pPr marL="0" indent="0">
              <a:buNone/>
            </a:pPr>
            <a:r>
              <a:rPr lang="en-US" sz="3500" dirty="0"/>
              <a:t>    </a:t>
            </a:r>
            <a:r>
              <a:rPr lang="en-US" sz="3500" dirty="0" err="1"/>
              <a:t>betahats</a:t>
            </a:r>
            <a:r>
              <a:rPr lang="en-US" sz="3500" dirty="0"/>
              <a:t> = lm(</a:t>
            </a:r>
            <a:r>
              <a:rPr lang="en-US" sz="3500" dirty="0" err="1"/>
              <a:t>y~x</a:t>
            </a:r>
            <a:r>
              <a:rPr lang="en-US" sz="3500" dirty="0"/>
              <a:t>)$</a:t>
            </a:r>
            <a:r>
              <a:rPr lang="en-US" sz="3500" dirty="0" err="1"/>
              <a:t>coef</a:t>
            </a:r>
            <a:endParaRPr lang="en-US" sz="3500" dirty="0"/>
          </a:p>
          <a:p>
            <a:pPr marL="0" indent="0">
              <a:buNone/>
            </a:pPr>
            <a:r>
              <a:rPr lang="en-US" sz="3500" dirty="0"/>
              <a:t>    return(</a:t>
            </a:r>
            <a:r>
              <a:rPr lang="en-US" sz="3500" dirty="0" err="1"/>
              <a:t>betahats</a:t>
            </a:r>
            <a:r>
              <a:rPr lang="en-US" sz="3500" dirty="0"/>
              <a:t>[2])</a:t>
            </a:r>
          </a:p>
          <a:p>
            <a:pPr marL="0" indent="0">
              <a:buNone/>
            </a:pPr>
            <a:r>
              <a:rPr lang="en-US" sz="3500" dirty="0"/>
              <a:t>})</a:t>
            </a:r>
          </a:p>
          <a:p>
            <a:pPr marL="0" indent="0">
              <a:buNone/>
            </a:pPr>
            <a:r>
              <a:rPr lang="en-US" sz="3500" dirty="0"/>
              <a:t>SE=</a:t>
            </a:r>
            <a:r>
              <a:rPr lang="en-US" sz="3500" dirty="0" err="1"/>
              <a:t>sd</a:t>
            </a:r>
            <a:r>
              <a:rPr lang="en-US" sz="3500" dirty="0"/>
              <a:t>(</a:t>
            </a:r>
            <a:r>
              <a:rPr lang="en-US" sz="3500" dirty="0" err="1"/>
              <a:t>betahat</a:t>
            </a:r>
            <a:r>
              <a:rPr lang="en-US" sz="3500" dirty="0"/>
              <a:t>)</a:t>
            </a:r>
          </a:p>
          <a:p>
            <a:pPr marL="0" indent="0">
              <a:buNone/>
            </a:pPr>
            <a:r>
              <a:rPr lang="en-US" sz="3500" dirty="0"/>
              <a:t>print(SE</a:t>
            </a:r>
            <a:r>
              <a:rPr lang="en-US" sz="3500" dirty="0" smtClean="0"/>
              <a:t>)</a:t>
            </a:r>
          </a:p>
          <a:p>
            <a:pPr marL="0" indent="0">
              <a:buNone/>
            </a:pPr>
            <a:r>
              <a:rPr lang="en-US" sz="3500" dirty="0" smtClean="0"/>
              <a:t># [</a:t>
            </a:r>
            <a:r>
              <a:rPr lang="en-US" sz="3500" dirty="0"/>
              <a:t>1] 0.1243796</a:t>
            </a:r>
          </a:p>
        </p:txBody>
      </p:sp>
      <p:sp>
        <p:nvSpPr>
          <p:cNvPr id="4" name="Slide Number Placeholder 3"/>
          <p:cNvSpPr>
            <a:spLocks noGrp="1"/>
          </p:cNvSpPr>
          <p:nvPr>
            <p:ph type="sldNum" sz="quarter" idx="12"/>
          </p:nvPr>
        </p:nvSpPr>
        <p:spPr/>
        <p:txBody>
          <a:bodyPr/>
          <a:lstStyle/>
          <a:p>
            <a:fld id="{0AAC9864-04CE-4CBD-8CA3-93AB47746141}" type="slidenum">
              <a:rPr lang="en-US" smtClean="0"/>
              <a:t>18</a:t>
            </a:fld>
            <a:endParaRPr lang="en-US"/>
          </a:p>
        </p:txBody>
      </p:sp>
    </p:spTree>
    <p:extLst>
      <p:ext uri="{BB962C8B-B14F-4D97-AF65-F5344CB8AC3E}">
        <p14:creationId xmlns:p14="http://schemas.microsoft.com/office/powerpoint/2010/main" val="2909995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371600"/>
                <a:ext cx="7886700" cy="4805363"/>
              </a:xfrm>
            </p:spPr>
            <p:txBody>
              <a:bodyPr>
                <a:normAutofit fontScale="62500" lnSpcReduction="20000"/>
              </a:bodyPr>
              <a:lstStyle/>
              <a:p>
                <a:pPr marL="457200" indent="-457200">
                  <a:buFont typeface="+mj-lt"/>
                  <a:buAutoNum type="arabicPeriod" startAt="4"/>
                </a:pPr>
                <a:r>
                  <a:rPr lang="en-US" sz="3600" dirty="0" smtClean="0"/>
                  <a:t>Later in this chapter we will introduce a new concept: covariance. The covariance of two lists </a:t>
                </a:r>
                <a:r>
                  <a:rPr lang="en-US" sz="3600" dirty="0"/>
                  <a:t>of </a:t>
                </a:r>
                <a:r>
                  <a:rPr lang="en-US" sz="3600" dirty="0" smtClean="0"/>
                  <a:t>numbers</a:t>
                </a:r>
              </a:p>
              <a:p>
                <a:pPr marL="457200" indent="0">
                  <a:buNone/>
                </a:pPr>
                <a14:m>
                  <m:oMath xmlns:m="http://schemas.openxmlformats.org/officeDocument/2006/math" xmlns="">
                    <m:r>
                      <a:rPr lang="en-US" sz="3600" b="0" i="1" smtClean="0">
                        <a:latin typeface="Cambria Math" panose="02040503050406030204" pitchFamily="18" charset="0"/>
                        <a:ea typeface="Cambria Math"/>
                      </a:rPr>
                      <m:t>𝑋</m:t>
                    </m:r>
                    <m:r>
                      <a:rPr lang="en-US" sz="3600" i="1">
                        <a:latin typeface="Cambria Math" panose="02040503050406030204" pitchFamily="18" charset="0"/>
                        <a:ea typeface="Cambria Math"/>
                      </a:rPr>
                      <m:t>=</m:t>
                    </m:r>
                    <m:sSub>
                      <m:sSubPr>
                        <m:ctrlPr>
                          <a:rPr lang="en-US" sz="3600" i="1">
                            <a:latin typeface="Cambria Math" panose="02040503050406030204" pitchFamily="18" charset="0"/>
                            <a:ea typeface="Cambria Math"/>
                          </a:rPr>
                        </m:ctrlPr>
                      </m:sSubPr>
                      <m:e>
                        <m:r>
                          <a:rPr lang="en-US" sz="3600" b="0" i="1" smtClean="0">
                            <a:latin typeface="Cambria Math" panose="02040503050406030204" pitchFamily="18" charset="0"/>
                            <a:ea typeface="Cambria Math"/>
                          </a:rPr>
                          <m:t>𝑥</m:t>
                        </m:r>
                      </m:e>
                      <m:sub>
                        <m:r>
                          <a:rPr lang="en-US" sz="3600" i="1">
                            <a:latin typeface="Cambria Math" panose="02040503050406030204" pitchFamily="18" charset="0"/>
                            <a:ea typeface="Cambria Math"/>
                          </a:rPr>
                          <m:t>1</m:t>
                        </m:r>
                      </m:sub>
                    </m:sSub>
                    <m:r>
                      <a:rPr lang="en-US" sz="3600" i="1">
                        <a:latin typeface="Cambria Math" panose="02040503050406030204" pitchFamily="18" charset="0"/>
                        <a:ea typeface="Cambria Math"/>
                      </a:rPr>
                      <m:t>,</m:t>
                    </m:r>
                    <m:sSub>
                      <m:sSubPr>
                        <m:ctrlPr>
                          <a:rPr lang="en-US" sz="3600" i="1">
                            <a:latin typeface="Cambria Math" panose="02040503050406030204" pitchFamily="18" charset="0"/>
                            <a:ea typeface="Cambria Math"/>
                          </a:rPr>
                        </m:ctrlPr>
                      </m:sSubPr>
                      <m:e>
                        <m:r>
                          <a:rPr lang="en-US" sz="3600" b="0" i="1" smtClean="0">
                            <a:latin typeface="Cambria Math" panose="02040503050406030204" pitchFamily="18" charset="0"/>
                            <a:ea typeface="Cambria Math"/>
                          </a:rPr>
                          <m:t>𝑥</m:t>
                        </m:r>
                      </m:e>
                      <m:sub>
                        <m:r>
                          <a:rPr lang="en-US" sz="3600" i="1">
                            <a:latin typeface="Cambria Math" panose="02040503050406030204" pitchFamily="18" charset="0"/>
                            <a:ea typeface="Cambria Math"/>
                          </a:rPr>
                          <m:t>2</m:t>
                        </m:r>
                      </m:sub>
                    </m:sSub>
                    <m:r>
                      <a:rPr lang="en-US" sz="3600" i="1">
                        <a:latin typeface="Cambria Math" panose="02040503050406030204" pitchFamily="18" charset="0"/>
                        <a:ea typeface="Cambria Math"/>
                      </a:rPr>
                      <m:t>,…,</m:t>
                    </m:r>
                    <m:sSub>
                      <m:sSubPr>
                        <m:ctrlPr>
                          <a:rPr lang="en-US" sz="3600" i="1">
                            <a:latin typeface="Cambria Math" panose="02040503050406030204" pitchFamily="18" charset="0"/>
                            <a:ea typeface="Cambria Math"/>
                          </a:rPr>
                        </m:ctrlPr>
                      </m:sSubPr>
                      <m:e>
                        <m:r>
                          <a:rPr lang="en-US" sz="3600" b="0" i="1" smtClean="0">
                            <a:latin typeface="Cambria Math" panose="02040503050406030204" pitchFamily="18" charset="0"/>
                            <a:ea typeface="Cambria Math"/>
                          </a:rPr>
                          <m:t>𝑥</m:t>
                        </m:r>
                      </m:e>
                      <m:sub>
                        <m:r>
                          <a:rPr lang="en-US" sz="3600" i="1">
                            <a:latin typeface="Cambria Math" panose="02040503050406030204" pitchFamily="18" charset="0"/>
                            <a:ea typeface="Cambria Math"/>
                          </a:rPr>
                          <m:t>𝑛</m:t>
                        </m:r>
                      </m:sub>
                    </m:sSub>
                  </m:oMath>
                </a14:m>
                <a:r>
                  <a:rPr lang="en-US" sz="3600" dirty="0" smtClean="0"/>
                  <a:t>and </a:t>
                </a:r>
                <a14:m>
                  <m:oMath xmlns:m="http://schemas.openxmlformats.org/officeDocument/2006/math" xmlns="">
                    <m:r>
                      <a:rPr lang="en-US" sz="3600" b="0" i="1" smtClean="0">
                        <a:latin typeface="Cambria Math" panose="02040503050406030204" pitchFamily="18" charset="0"/>
                        <a:ea typeface="Cambria Math"/>
                      </a:rPr>
                      <m:t>𝑌</m:t>
                    </m:r>
                    <m:r>
                      <a:rPr lang="en-US" sz="3600" i="1">
                        <a:latin typeface="Cambria Math" panose="02040503050406030204" pitchFamily="18" charset="0"/>
                        <a:ea typeface="Cambria Math"/>
                      </a:rPr>
                      <m:t>=</m:t>
                    </m:r>
                    <m:sSub>
                      <m:sSubPr>
                        <m:ctrlPr>
                          <a:rPr lang="en-US" sz="3600" i="1">
                            <a:latin typeface="Cambria Math" panose="02040503050406030204" pitchFamily="18" charset="0"/>
                            <a:ea typeface="Cambria Math"/>
                          </a:rPr>
                        </m:ctrlPr>
                      </m:sSubPr>
                      <m:e>
                        <m:r>
                          <a:rPr lang="en-US" sz="3600" b="0" i="1" smtClean="0">
                            <a:latin typeface="Cambria Math" panose="02040503050406030204" pitchFamily="18" charset="0"/>
                            <a:ea typeface="Cambria Math"/>
                          </a:rPr>
                          <m:t>𝑦</m:t>
                        </m:r>
                      </m:e>
                      <m:sub>
                        <m:r>
                          <a:rPr lang="en-US" sz="3600" i="1">
                            <a:latin typeface="Cambria Math" panose="02040503050406030204" pitchFamily="18" charset="0"/>
                            <a:ea typeface="Cambria Math"/>
                          </a:rPr>
                          <m:t>1</m:t>
                        </m:r>
                      </m:sub>
                    </m:sSub>
                    <m:r>
                      <a:rPr lang="en-US" sz="3600" i="1">
                        <a:latin typeface="Cambria Math" panose="02040503050406030204" pitchFamily="18" charset="0"/>
                        <a:ea typeface="Cambria Math"/>
                      </a:rPr>
                      <m:t>,</m:t>
                    </m:r>
                    <m:sSub>
                      <m:sSubPr>
                        <m:ctrlPr>
                          <a:rPr lang="en-US" sz="3600" i="1">
                            <a:latin typeface="Cambria Math" panose="02040503050406030204" pitchFamily="18" charset="0"/>
                            <a:ea typeface="Cambria Math"/>
                          </a:rPr>
                        </m:ctrlPr>
                      </m:sSubPr>
                      <m:e>
                        <m:r>
                          <a:rPr lang="en-US" sz="3600" b="0" i="1" smtClean="0">
                            <a:latin typeface="Cambria Math" panose="02040503050406030204" pitchFamily="18" charset="0"/>
                            <a:ea typeface="Cambria Math"/>
                          </a:rPr>
                          <m:t>𝑦</m:t>
                        </m:r>
                      </m:e>
                      <m:sub>
                        <m:r>
                          <a:rPr lang="en-US" sz="3600" i="1">
                            <a:latin typeface="Cambria Math" panose="02040503050406030204" pitchFamily="18" charset="0"/>
                            <a:ea typeface="Cambria Math"/>
                          </a:rPr>
                          <m:t>2</m:t>
                        </m:r>
                      </m:sub>
                    </m:sSub>
                    <m:r>
                      <a:rPr lang="en-US" sz="3600" i="1">
                        <a:latin typeface="Cambria Math" panose="02040503050406030204" pitchFamily="18" charset="0"/>
                        <a:ea typeface="Cambria Math"/>
                      </a:rPr>
                      <m:t>,</m:t>
                    </m:r>
                    <m:r>
                      <a:rPr lang="en-US" sz="3600" i="1">
                        <a:latin typeface="Cambria Math" panose="02040503050406030204" pitchFamily="18" charset="0"/>
                        <a:ea typeface="Cambria Math"/>
                      </a:rPr>
                      <m:t>…,</m:t>
                    </m:r>
                    <m:sSub>
                      <m:sSubPr>
                        <m:ctrlPr>
                          <a:rPr lang="en-US" sz="3600" i="1">
                            <a:latin typeface="Cambria Math" panose="02040503050406030204" pitchFamily="18" charset="0"/>
                            <a:ea typeface="Cambria Math"/>
                          </a:rPr>
                        </m:ctrlPr>
                      </m:sSubPr>
                      <m:e>
                        <m:r>
                          <a:rPr lang="en-US" sz="3600" b="0" i="1" smtClean="0">
                            <a:latin typeface="Cambria Math" panose="02040503050406030204" pitchFamily="18" charset="0"/>
                            <a:ea typeface="Cambria Math"/>
                          </a:rPr>
                          <m:t>𝑦</m:t>
                        </m:r>
                      </m:e>
                      <m:sub>
                        <m:r>
                          <a:rPr lang="en-US" sz="3600" i="1">
                            <a:latin typeface="Cambria Math" panose="02040503050406030204" pitchFamily="18" charset="0"/>
                            <a:ea typeface="Cambria Math"/>
                          </a:rPr>
                          <m:t>𝑛</m:t>
                        </m:r>
                      </m:sub>
                    </m:sSub>
                  </m:oMath>
                </a14:m>
                <a:r>
                  <a:rPr lang="en-US" sz="3600" dirty="0" smtClean="0"/>
                  <a:t>  is</a:t>
                </a:r>
                <a:r>
                  <a:rPr lang="en-US" sz="3600" dirty="0"/>
                  <a:t>:</a:t>
                </a:r>
              </a:p>
              <a:p>
                <a:pPr marL="457200" indent="0">
                  <a:buNone/>
                </a:pPr>
                <a:r>
                  <a:rPr lang="en-US" sz="3600" dirty="0"/>
                  <a:t>n &lt;- 100</a:t>
                </a:r>
              </a:p>
              <a:p>
                <a:pPr marL="457200" indent="0">
                  <a:buNone/>
                </a:pPr>
                <a:r>
                  <a:rPr lang="en-US" sz="3600" dirty="0"/>
                  <a:t>Y &lt;- </a:t>
                </a:r>
                <a:r>
                  <a:rPr lang="en-US" sz="3600" dirty="0" err="1"/>
                  <a:t>rnorm</a:t>
                </a:r>
                <a:r>
                  <a:rPr lang="en-US" sz="3600" dirty="0"/>
                  <a:t>(n)</a:t>
                </a:r>
              </a:p>
              <a:p>
                <a:pPr marL="457200" indent="0">
                  <a:buNone/>
                </a:pPr>
                <a:r>
                  <a:rPr lang="en-US" sz="3600" dirty="0"/>
                  <a:t>X &lt;- </a:t>
                </a:r>
                <a:r>
                  <a:rPr lang="en-US" sz="3600" dirty="0" err="1"/>
                  <a:t>rnorm</a:t>
                </a:r>
                <a:r>
                  <a:rPr lang="en-US" sz="3600" dirty="0"/>
                  <a:t>(n)</a:t>
                </a:r>
              </a:p>
              <a:p>
                <a:pPr marL="457200" indent="0">
                  <a:buNone/>
                </a:pPr>
                <a:r>
                  <a:rPr lang="en-US" sz="3600" dirty="0"/>
                  <a:t>mean( (Y - mean(Y))*(X-mean(X) ) )</a:t>
                </a:r>
              </a:p>
              <a:p>
                <a:pPr marL="457200" indent="0">
                  <a:buNone/>
                </a:pPr>
                <a:r>
                  <a:rPr lang="en-US" sz="3600" dirty="0"/>
                  <a:t>Which of the following is closest to the covariance between father heights and son heights?</a:t>
                </a:r>
              </a:p>
              <a:p>
                <a:pPr marL="0" indent="0">
                  <a:buNone/>
                </a:pPr>
                <a:r>
                  <a:rPr lang="en-US" sz="3600" dirty="0" smtClean="0"/>
                  <a:t>A</a:t>
                </a:r>
                <a:r>
                  <a:rPr lang="en-US" sz="3600" dirty="0"/>
                  <a:t>) 0</a:t>
                </a:r>
              </a:p>
              <a:p>
                <a:pPr marL="0" indent="0">
                  <a:buNone/>
                </a:pPr>
                <a:r>
                  <a:rPr lang="en-US" sz="3600" dirty="0" smtClean="0"/>
                  <a:t>B</a:t>
                </a:r>
                <a:r>
                  <a:rPr lang="en-US" sz="3600" dirty="0"/>
                  <a:t>) -4</a:t>
                </a:r>
              </a:p>
              <a:p>
                <a:pPr marL="0" indent="0">
                  <a:buNone/>
                </a:pPr>
                <a:r>
                  <a:rPr lang="en-US" sz="3600" dirty="0" smtClean="0"/>
                  <a:t>C</a:t>
                </a:r>
                <a:r>
                  <a:rPr lang="en-US" sz="3600" dirty="0"/>
                  <a:t>) 4</a:t>
                </a:r>
              </a:p>
              <a:p>
                <a:pPr marL="0" indent="0">
                  <a:buNone/>
                </a:pPr>
                <a:r>
                  <a:rPr lang="en-US" sz="3600" dirty="0" smtClean="0"/>
                  <a:t>D</a:t>
                </a:r>
                <a:r>
                  <a:rPr lang="en-US" sz="3600" dirty="0"/>
                  <a:t>) 0.5</a:t>
                </a:r>
                <a:endParaRPr lang="en-US" sz="3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371600"/>
                <a:ext cx="7886700" cy="4805363"/>
              </a:xfrm>
              <a:blipFill rotWithShape="0">
                <a:blip r:embed="rId2"/>
                <a:stretch>
                  <a:fillRect l="-1159" t="-2411" b="-19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AAC9864-04CE-4CBD-8CA3-93AB47746141}" type="slidenum">
              <a:rPr lang="en-US" smtClean="0"/>
              <a:t>19</a:t>
            </a:fld>
            <a:endParaRPr lang="en-US"/>
          </a:p>
        </p:txBody>
      </p:sp>
    </p:spTree>
    <p:extLst>
      <p:ext uri="{BB962C8B-B14F-4D97-AF65-F5344CB8AC3E}">
        <p14:creationId xmlns:p14="http://schemas.microsoft.com/office/powerpoint/2010/main" val="356197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Models: Introduction</a:t>
            </a:r>
            <a:endParaRPr lang="en-US" dirty="0"/>
          </a:p>
        </p:txBody>
      </p:sp>
      <p:sp>
        <p:nvSpPr>
          <p:cNvPr id="4" name="Slide Number Placeholder 3"/>
          <p:cNvSpPr>
            <a:spLocks noGrp="1"/>
          </p:cNvSpPr>
          <p:nvPr>
            <p:ph type="sldNum" sz="quarter" idx="12"/>
          </p:nvPr>
        </p:nvSpPr>
        <p:spPr/>
        <p:txBody>
          <a:bodyPr/>
          <a:lstStyle/>
          <a:p>
            <a:fld id="{0AAC9864-04CE-4CBD-8CA3-93AB47746141}" type="slidenum">
              <a:rPr lang="en-US" smtClean="0"/>
              <a:t>2</a:t>
            </a:fld>
            <a:endParaRPr lang="en-US"/>
          </a:p>
        </p:txBody>
      </p:sp>
      <p:sp>
        <p:nvSpPr>
          <p:cNvPr id="3" name="Content Placeholder 2"/>
          <p:cNvSpPr>
            <a:spLocks noGrp="1"/>
          </p:cNvSpPr>
          <p:nvPr>
            <p:ph idx="1"/>
          </p:nvPr>
        </p:nvSpPr>
        <p:spPr/>
        <p:txBody>
          <a:bodyPr/>
          <a:lstStyle/>
          <a:p>
            <a:r>
              <a:rPr lang="en-US" dirty="0" smtClean="0"/>
              <a:t>This Book:</a:t>
            </a:r>
          </a:p>
          <a:p>
            <a:pPr lvl="1"/>
            <a:r>
              <a:rPr lang="en-US" dirty="0" smtClean="0"/>
              <a:t>Focus </a:t>
            </a:r>
            <a:r>
              <a:rPr lang="en-US" dirty="0"/>
              <a:t>on linear models that represent dichotomous groups: treatment versus </a:t>
            </a:r>
            <a:r>
              <a:rPr lang="en-US" dirty="0" smtClean="0"/>
              <a:t>control</a:t>
            </a:r>
          </a:p>
          <a:p>
            <a:pPr lvl="1"/>
            <a:r>
              <a:rPr lang="en-US" dirty="0" smtClean="0"/>
              <a:t>Then, move to more complex models, </a:t>
            </a:r>
            <a:r>
              <a:rPr lang="en-US" dirty="0"/>
              <a:t>but continue to focus on dichotomous </a:t>
            </a:r>
            <a:r>
              <a:rPr lang="en-US" dirty="0" smtClean="0"/>
              <a:t>[explanatory] variables</a:t>
            </a:r>
          </a:p>
        </p:txBody>
      </p:sp>
    </p:spTree>
    <p:extLst>
      <p:ext uri="{BB962C8B-B14F-4D97-AF65-F5344CB8AC3E}">
        <p14:creationId xmlns:p14="http://schemas.microsoft.com/office/powerpoint/2010/main" val="36311471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Introduction - Exercises</a:t>
            </a:r>
          </a:p>
        </p:txBody>
      </p:sp>
      <p:sp>
        <p:nvSpPr>
          <p:cNvPr id="3" name="Content Placeholder 2"/>
          <p:cNvSpPr>
            <a:spLocks noGrp="1"/>
          </p:cNvSpPr>
          <p:nvPr>
            <p:ph idx="1"/>
          </p:nvPr>
        </p:nvSpPr>
        <p:spPr>
          <a:xfrm>
            <a:off x="628650" y="1371600"/>
            <a:ext cx="7886700" cy="4805363"/>
          </a:xfrm>
        </p:spPr>
        <p:txBody>
          <a:bodyPr>
            <a:normAutofit/>
          </a:bodyPr>
          <a:lstStyle/>
          <a:p>
            <a:r>
              <a:rPr lang="en-US" sz="3500" dirty="0" smtClean="0"/>
              <a:t>Solution:</a:t>
            </a:r>
          </a:p>
          <a:p>
            <a:pPr marL="0" indent="0">
              <a:buNone/>
            </a:pPr>
            <a:r>
              <a:rPr lang="en-US" sz="3500" dirty="0"/>
              <a:t>x = </a:t>
            </a:r>
            <a:r>
              <a:rPr lang="en-US" sz="3500" dirty="0" err="1"/>
              <a:t>father.son$fheight</a:t>
            </a:r>
            <a:endParaRPr lang="en-US" sz="3500" dirty="0"/>
          </a:p>
          <a:p>
            <a:pPr marL="0" indent="0">
              <a:buNone/>
            </a:pPr>
            <a:r>
              <a:rPr lang="en-US" sz="3500" dirty="0"/>
              <a:t>y = </a:t>
            </a:r>
            <a:r>
              <a:rPr lang="en-US" sz="3500" dirty="0" err="1"/>
              <a:t>father.son$sheight</a:t>
            </a:r>
            <a:endParaRPr lang="en-US" sz="3500" dirty="0"/>
          </a:p>
          <a:p>
            <a:pPr marL="0" indent="0">
              <a:buNone/>
            </a:pPr>
            <a:r>
              <a:rPr lang="en-US" sz="3500" dirty="0"/>
              <a:t>mean( (x - mean(x))*(y-mean(y</a:t>
            </a:r>
            <a:r>
              <a:rPr lang="en-US" sz="3500" dirty="0" smtClean="0"/>
              <a:t>)))</a:t>
            </a:r>
          </a:p>
          <a:p>
            <a:pPr marL="0" indent="0">
              <a:buNone/>
            </a:pPr>
            <a:r>
              <a:rPr lang="en-US" sz="3500" dirty="0"/>
              <a:t># [1] </a:t>
            </a:r>
            <a:r>
              <a:rPr lang="en-US" sz="3500" dirty="0" smtClean="0"/>
              <a:t>3.869739</a:t>
            </a:r>
          </a:p>
          <a:p>
            <a:pPr marL="0" indent="0">
              <a:buNone/>
            </a:pPr>
            <a:r>
              <a:rPr lang="en-US" sz="3500" dirty="0" smtClean="0"/>
              <a:t>Answer: </a:t>
            </a:r>
            <a:r>
              <a:rPr lang="en-US" sz="3200" u="sng" dirty="0">
                <a:solidFill>
                  <a:srgbClr val="FF0000"/>
                </a:solidFill>
                <a:effectLst>
                  <a:outerShdw blurRad="38100" dist="38100" dir="2700000" algn="tl">
                    <a:srgbClr val="000000">
                      <a:alpha val="43137"/>
                    </a:srgbClr>
                  </a:outerShdw>
                </a:effectLst>
              </a:rPr>
              <a:t>C) 4</a:t>
            </a:r>
          </a:p>
          <a:p>
            <a:pPr marL="0" indent="0">
              <a:buNone/>
            </a:pPr>
            <a:endParaRPr lang="en-US" sz="3500" dirty="0"/>
          </a:p>
        </p:txBody>
      </p:sp>
      <p:sp>
        <p:nvSpPr>
          <p:cNvPr id="4" name="Slide Number Placeholder 3"/>
          <p:cNvSpPr>
            <a:spLocks noGrp="1"/>
          </p:cNvSpPr>
          <p:nvPr>
            <p:ph type="sldNum" sz="quarter" idx="12"/>
          </p:nvPr>
        </p:nvSpPr>
        <p:spPr/>
        <p:txBody>
          <a:bodyPr/>
          <a:lstStyle/>
          <a:p>
            <a:fld id="{0AAC9864-04CE-4CBD-8CA3-93AB47746141}" type="slidenum">
              <a:rPr lang="en-US" smtClean="0"/>
              <a:t>20</a:t>
            </a:fld>
            <a:endParaRPr lang="en-US"/>
          </a:p>
        </p:txBody>
      </p:sp>
    </p:spTree>
    <p:extLst>
      <p:ext uri="{BB962C8B-B14F-4D97-AF65-F5344CB8AC3E}">
        <p14:creationId xmlns:p14="http://schemas.microsoft.com/office/powerpoint/2010/main" val="2176885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Matrix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Definition (From the C</a:t>
            </a:r>
            <a:r>
              <a:rPr lang="en-US" i="1" dirty="0" smtClean="0"/>
              <a:t>ambridge </a:t>
            </a:r>
            <a:r>
              <a:rPr lang="en-US" i="1" dirty="0"/>
              <a:t>Dictionary of </a:t>
            </a:r>
            <a:r>
              <a:rPr lang="en-US" i="1" dirty="0" smtClean="0"/>
              <a:t>Statistics):</a:t>
            </a:r>
          </a:p>
          <a:p>
            <a:pPr lvl="1"/>
            <a:r>
              <a:rPr lang="en-US" dirty="0"/>
              <a:t>In statistics, a design matrix is a matrix of values of explanatory variables of a set of objects, often denoted by X. Each row represents an individual object, with the successive columns corresponding to the variables and their specific values for that object. The design matrix is used in certain statistical models, e.g., the general linear model</a:t>
            </a:r>
            <a:r>
              <a:rPr lang="en-US" dirty="0" smtClean="0"/>
              <a:t>.</a:t>
            </a:r>
          </a:p>
          <a:p>
            <a:r>
              <a:rPr lang="en-US" dirty="0"/>
              <a:t>Usually used in experimental design, when the aim is to look at the differences between “treatments”.</a:t>
            </a:r>
          </a:p>
          <a:p>
            <a:r>
              <a:rPr lang="en-US" dirty="0"/>
              <a:t>Similar to ANOVA, where we want to identify the effect of a factor within and between groups</a:t>
            </a:r>
            <a:r>
              <a:rPr lang="en-US" dirty="0" smtClean="0"/>
              <a:t>.</a:t>
            </a:r>
          </a:p>
          <a:p>
            <a:r>
              <a:rPr lang="en-US" dirty="0" smtClean="0"/>
              <a:t>Also known as the </a:t>
            </a:r>
            <a:r>
              <a:rPr lang="en-US" b="1" i="1" dirty="0" smtClean="0"/>
              <a:t>model matrices</a:t>
            </a:r>
            <a:endParaRPr lang="en-US" b="1" i="1" dirty="0"/>
          </a:p>
        </p:txBody>
      </p:sp>
      <p:sp>
        <p:nvSpPr>
          <p:cNvPr id="4" name="Slide Number Placeholder 3"/>
          <p:cNvSpPr>
            <a:spLocks noGrp="1"/>
          </p:cNvSpPr>
          <p:nvPr>
            <p:ph type="sldNum" sz="quarter" idx="12"/>
          </p:nvPr>
        </p:nvSpPr>
        <p:spPr/>
        <p:txBody>
          <a:bodyPr/>
          <a:lstStyle/>
          <a:p>
            <a:fld id="{0AAC9864-04CE-4CBD-8CA3-93AB47746141}" type="slidenum">
              <a:rPr lang="en-US" smtClean="0"/>
              <a:t>21</a:t>
            </a:fld>
            <a:endParaRPr lang="en-US"/>
          </a:p>
        </p:txBody>
      </p:sp>
    </p:spTree>
    <p:extLst>
      <p:ext uri="{BB962C8B-B14F-4D97-AF65-F5344CB8AC3E}">
        <p14:creationId xmlns:p14="http://schemas.microsoft.com/office/powerpoint/2010/main" val="1279741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Matrix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mouse diet example:</a:t>
                </a:r>
              </a:p>
              <a:p>
                <a:pPr marL="0" indent="0">
                  <a:buNone/>
                </a:pPr>
                <a14:m>
                  <m:oMathPara xmlns:m="http://schemas.openxmlformats.org/officeDocument/2006/math" xmlns="">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sSub>
                        <m:sSubPr>
                          <m:ctrlPr>
                            <a:rPr lang="en-US" i="1">
                              <a:latin typeface="Cambria Math" panose="02040503050406030204" pitchFamily="18" charset="0"/>
                            </a:rPr>
                          </m:ctrlPr>
                        </m:sSubPr>
                        <m:e>
                          <m:r>
                            <a:rPr lang="en-US" i="1">
                              <a:latin typeface="Cambria Math"/>
                            </a:rPr>
                            <m:t>𝑋</m:t>
                          </m:r>
                        </m:e>
                        <m:sub>
                          <m:r>
                            <a:rPr lang="en-US" i="1">
                              <a:latin typeface="Cambria Math" panose="02040503050406030204" pitchFamily="18" charset="0"/>
                              <a:ea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=1,2,…,</m:t>
                      </m:r>
                      <m:r>
                        <a:rPr lang="en-US" b="0" i="1" smtClean="0">
                          <a:latin typeface="Cambria Math" panose="02040503050406030204" pitchFamily="18" charset="0"/>
                        </a:rPr>
                        <m:t>𝑁</m:t>
                      </m:r>
                    </m:oMath>
                  </m:oMathPara>
                </a14:m>
                <a:endParaRPr lang="en-US" b="0" dirty="0" smtClean="0"/>
              </a:p>
              <a:p>
                <a14:m>
                  <m:oMath xmlns:m="http://schemas.openxmlformats.org/officeDocument/2006/math" xmlns="">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oMath>
                </a14:m>
                <a:r>
                  <a:rPr lang="en-US" dirty="0" smtClean="0"/>
                  <a:t>: The weights</a:t>
                </a:r>
              </a:p>
              <a:p>
                <a14:m>
                  <m:oMath xmlns:m="http://schemas.openxmlformats.org/officeDocument/2006/math" xmlns="">
                    <m:sSub>
                      <m:sSubPr>
                        <m:ctrlPr>
                          <a:rPr lang="en-US" i="1">
                            <a:latin typeface="Cambria Math" panose="02040503050406030204" pitchFamily="18" charset="0"/>
                          </a:rPr>
                        </m:ctrlPr>
                      </m:sSubPr>
                      <m:e>
                        <m:r>
                          <a:rPr lang="en-US" i="1">
                            <a:latin typeface="Cambria Math"/>
                          </a:rPr>
                          <m:t>𝑋</m:t>
                        </m:r>
                      </m:e>
                      <m:sub>
                        <m:r>
                          <a:rPr lang="en-US" i="1">
                            <a:latin typeface="Cambria Math" panose="02040503050406030204" pitchFamily="18" charset="0"/>
                            <a:ea typeface="Cambria Math"/>
                          </a:rPr>
                          <m:t>𝑖</m:t>
                        </m:r>
                      </m:sub>
                    </m:sSub>
                  </m:oMath>
                </a14:m>
                <a:r>
                  <a:rPr lang="en-US" dirty="0" smtClean="0"/>
                  <a:t>: Indicator variable that will take the value 1 when the mouse receives the high fat diet</a:t>
                </a:r>
              </a:p>
              <a:p>
                <a14:m>
                  <m:oMath xmlns:m="http://schemas.openxmlformats.org/officeDocument/2006/math" xmlns="">
                    <m:r>
                      <a:rPr lang="en-US" i="1">
                        <a:latin typeface="Cambria Math" panose="02040503050406030204" pitchFamily="18" charset="0"/>
                      </a:rPr>
                      <m:t>𝑁</m:t>
                    </m:r>
                  </m:oMath>
                </a14:m>
                <a:r>
                  <a:rPr lang="en-US" dirty="0" smtClean="0"/>
                  <a:t>: Experimental unit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1261" r="-24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AAC9864-04CE-4CBD-8CA3-93AB47746141}" type="slidenum">
              <a:rPr lang="en-US" smtClean="0"/>
              <a:t>22</a:t>
            </a:fld>
            <a:endParaRPr lang="en-US"/>
          </a:p>
        </p:txBody>
      </p:sp>
    </p:spTree>
    <p:extLst>
      <p:ext uri="{BB962C8B-B14F-4D97-AF65-F5344CB8AC3E}">
        <p14:creationId xmlns:p14="http://schemas.microsoft.com/office/powerpoint/2010/main" val="2669231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Matrix</a:t>
            </a:r>
            <a:endParaRPr lang="en-US" dirty="0"/>
          </a:p>
        </p:txBody>
      </p:sp>
      <p:sp>
        <p:nvSpPr>
          <p:cNvPr id="3" name="Content Placeholder 2"/>
          <p:cNvSpPr>
            <a:spLocks noGrp="1"/>
          </p:cNvSpPr>
          <p:nvPr>
            <p:ph idx="1"/>
          </p:nvPr>
        </p:nvSpPr>
        <p:spPr/>
        <p:txBody>
          <a:bodyPr/>
          <a:lstStyle/>
          <a:p>
            <a:r>
              <a:rPr lang="en-US" dirty="0" smtClean="0"/>
              <a:t>Matrix representation:</a:t>
            </a:r>
          </a:p>
          <a:p>
            <a:endParaRPr lang="en-US" dirty="0"/>
          </a:p>
        </p:txBody>
      </p:sp>
      <p:sp>
        <p:nvSpPr>
          <p:cNvPr id="4" name="Slide Number Placeholder 3"/>
          <p:cNvSpPr>
            <a:spLocks noGrp="1"/>
          </p:cNvSpPr>
          <p:nvPr>
            <p:ph type="sldNum" sz="quarter" idx="12"/>
          </p:nvPr>
        </p:nvSpPr>
        <p:spPr/>
        <p:txBody>
          <a:bodyPr/>
          <a:lstStyle/>
          <a:p>
            <a:fld id="{0AAC9864-04CE-4CBD-8CA3-93AB47746141}" type="slidenum">
              <a:rPr lang="en-US" smtClean="0"/>
              <a:t>23</a:t>
            </a:fld>
            <a:endParaRPr lang="en-US"/>
          </a:p>
        </p:txBody>
      </p:sp>
      <p:pic>
        <p:nvPicPr>
          <p:cNvPr id="5" name="Picture 4"/>
          <p:cNvPicPr>
            <a:picLocks noChangeAspect="1"/>
          </p:cNvPicPr>
          <p:nvPr/>
        </p:nvPicPr>
        <p:blipFill>
          <a:blip r:embed="rId2"/>
          <a:stretch>
            <a:fillRect/>
          </a:stretch>
        </p:blipFill>
        <p:spPr>
          <a:xfrm>
            <a:off x="1369424" y="2350186"/>
            <a:ext cx="6405151" cy="3822014"/>
          </a:xfrm>
          <a:prstGeom prst="rect">
            <a:avLst/>
          </a:prstGeom>
        </p:spPr>
      </p:pic>
    </p:spTree>
    <p:extLst>
      <p:ext uri="{BB962C8B-B14F-4D97-AF65-F5344CB8AC3E}">
        <p14:creationId xmlns:p14="http://schemas.microsoft.com/office/powerpoint/2010/main" val="133253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Models: Introduction</a:t>
            </a:r>
            <a:endParaRPr lang="en-US" dirty="0"/>
          </a:p>
        </p:txBody>
      </p:sp>
      <p:sp>
        <p:nvSpPr>
          <p:cNvPr id="4" name="Slide Number Placeholder 3"/>
          <p:cNvSpPr>
            <a:spLocks noGrp="1"/>
          </p:cNvSpPr>
          <p:nvPr>
            <p:ph type="sldNum" sz="quarter" idx="12"/>
          </p:nvPr>
        </p:nvSpPr>
        <p:spPr/>
        <p:txBody>
          <a:bodyPr/>
          <a:lstStyle/>
          <a:p>
            <a:fld id="{0AAC9864-04CE-4CBD-8CA3-93AB47746141}" type="slidenum">
              <a:rPr lang="en-US" smtClean="0"/>
              <a:t>3</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Linear models are also known as linear regression</a:t>
                </a:r>
              </a:p>
              <a:p>
                <a:r>
                  <a:rPr lang="en-US" dirty="0" smtClean="0"/>
                  <a:t>Is a tool for estimating a response or dependent variable </a:t>
                </a:r>
                <a14:m>
                  <m:oMath xmlns:m="http://schemas.openxmlformats.org/officeDocument/2006/math" xmlns="">
                    <m:r>
                      <a:rPr lang="en-US" b="0" i="0" dirty="0" smtClean="0">
                        <a:latin typeface="Cambria Math"/>
                      </a:rPr>
                      <m:t>(</m:t>
                    </m:r>
                    <m:r>
                      <a:rPr lang="en-US" b="0" i="1" dirty="0" smtClean="0">
                        <a:latin typeface="Cambria Math"/>
                      </a:rPr>
                      <m:t>𝑌</m:t>
                    </m:r>
                    <m:r>
                      <a:rPr lang="en-US" b="0" i="1" dirty="0" smtClean="0">
                        <a:latin typeface="Cambria Math"/>
                      </a:rPr>
                      <m:t>)</m:t>
                    </m:r>
                  </m:oMath>
                </a14:m>
                <a:r>
                  <a:rPr lang="en-US" i="1" dirty="0" smtClean="0"/>
                  <a:t> </a:t>
                </a:r>
                <a:r>
                  <a:rPr lang="en-US" dirty="0" smtClean="0"/>
                  <a:t>based on a set of predictor or independent variables </a:t>
                </a:r>
                <a14:m>
                  <m:oMath xmlns:m="http://schemas.openxmlformats.org/officeDocument/2006/math" xmlns="">
                    <m:r>
                      <a:rPr lang="en-US" b="0" i="0" smtClean="0">
                        <a:latin typeface="Cambria Math"/>
                      </a:rPr>
                      <m:t>(</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1</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𝑋</m:t>
                        </m:r>
                      </m:e>
                      <m:sub>
                        <m:r>
                          <a:rPr lang="en-US" b="0" i="1" smtClean="0">
                            <a:latin typeface="Cambria Math"/>
                          </a:rPr>
                          <m:t>2</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𝑋</m:t>
                        </m:r>
                      </m:e>
                      <m:sub>
                        <m:r>
                          <a:rPr lang="en-US" b="0" i="1" smtClean="0">
                            <a:latin typeface="Cambria Math"/>
                          </a:rPr>
                          <m:t>𝑝</m:t>
                        </m:r>
                      </m:sub>
                    </m:sSub>
                    <m:r>
                      <a:rPr lang="en-US" b="0" i="1" smtClean="0">
                        <a:latin typeface="Cambria Math"/>
                      </a:rPr>
                      <m:t>)</m:t>
                    </m:r>
                  </m:oMath>
                </a14:m>
                <a:r>
                  <a:rPr lang="en-US" dirty="0" smtClean="0"/>
                  <a:t>, assuming a </a:t>
                </a:r>
                <a:r>
                  <a:rPr lang="en-US" b="1" i="1" dirty="0" smtClean="0"/>
                  <a:t>linear relationship </a:t>
                </a:r>
                <a:r>
                  <a:rPr lang="en-US" dirty="0" smtClean="0"/>
                  <a:t>:</a:t>
                </a:r>
              </a:p>
              <a:p>
                <a:pPr marL="0" indent="0">
                  <a:buNone/>
                </a:pPr>
                <a14:m>
                  <m:oMathPara xmlns:m="http://schemas.openxmlformats.org/officeDocument/2006/math" xmlns="">
                    <m:oMathParaPr>
                      <m:jc m:val="centerGroup"/>
                    </m:oMathParaPr>
                    <m:oMath xmlns:m="http://schemas.openxmlformats.org/officeDocument/2006/math">
                      <m:r>
                        <a:rPr lang="en-US" b="0" i="1" smtClean="0">
                          <a:latin typeface="Cambria Math"/>
                        </a:rPr>
                        <m:t>𝑌</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b="0" i="1" smtClean="0">
                              <a:latin typeface="Cambria Math"/>
                              <a:ea typeface="Cambria Math"/>
                            </a:rPr>
                            <m:t>1</m:t>
                          </m:r>
                        </m:sub>
                      </m:sSub>
                      <m:sSub>
                        <m:sSubPr>
                          <m:ctrlPr>
                            <a:rPr lang="en-US" i="1" smtClean="0">
                              <a:latin typeface="Cambria Math" panose="02040503050406030204" pitchFamily="18" charset="0"/>
                            </a:rPr>
                          </m:ctrlPr>
                        </m:sSubPr>
                        <m:e>
                          <m:r>
                            <a:rPr lang="en-US" b="0" i="1" smtClean="0">
                              <a:latin typeface="Cambria Math"/>
                            </a:rPr>
                            <m:t>𝑋</m:t>
                          </m:r>
                        </m:e>
                        <m:sub>
                          <m:r>
                            <a:rPr lang="en-US" b="0" i="1" smtClean="0">
                              <a:latin typeface="Cambria Math"/>
                              <a:ea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b="0" i="1" smtClean="0">
                              <a:latin typeface="Cambria Math"/>
                              <a:ea typeface="Cambria Math"/>
                            </a:rPr>
                            <m:t>2</m:t>
                          </m:r>
                        </m:sub>
                      </m:sSub>
                      <m:sSub>
                        <m:sSubPr>
                          <m:ctrlPr>
                            <a:rPr lang="en-US" i="1">
                              <a:latin typeface="Cambria Math" panose="02040503050406030204" pitchFamily="18" charset="0"/>
                            </a:rPr>
                          </m:ctrlPr>
                        </m:sSubPr>
                        <m:e>
                          <m:r>
                            <a:rPr lang="en-US" i="1">
                              <a:latin typeface="Cambria Math"/>
                            </a:rPr>
                            <m:t>𝑋</m:t>
                          </m:r>
                        </m:e>
                        <m:sub>
                          <m:r>
                            <a:rPr lang="en-US" b="0" i="1" smtClean="0">
                              <a:latin typeface="Cambria Math"/>
                            </a:rPr>
                            <m:t>2</m:t>
                          </m:r>
                        </m:sub>
                      </m:sSub>
                      <m:r>
                        <a:rPr lang="en-US" b="0" i="1" smtClean="0">
                          <a:latin typeface="Cambria Math"/>
                          <a:ea typeface="Cambria Math"/>
                        </a:rPr>
                        <m:t>+…</m:t>
                      </m:r>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b="0" i="1" smtClean="0">
                              <a:latin typeface="Cambria Math"/>
                              <a:ea typeface="Cambria Math"/>
                            </a:rPr>
                            <m:t>𝑝</m:t>
                          </m:r>
                        </m:sub>
                      </m:sSub>
                      <m:sSub>
                        <m:sSubPr>
                          <m:ctrlPr>
                            <a:rPr lang="en-US" i="1">
                              <a:latin typeface="Cambria Math" panose="02040503050406030204" pitchFamily="18" charset="0"/>
                            </a:rPr>
                          </m:ctrlPr>
                        </m:sSubPr>
                        <m:e>
                          <m:r>
                            <a:rPr lang="en-US" i="1">
                              <a:latin typeface="Cambria Math"/>
                            </a:rPr>
                            <m:t>𝑋</m:t>
                          </m:r>
                        </m:e>
                        <m:sub>
                          <m:r>
                            <a:rPr lang="en-US" b="0" i="1" smtClean="0">
                              <a:latin typeface="Cambria Math"/>
                            </a:rPr>
                            <m:t>𝑝</m:t>
                          </m:r>
                        </m:sub>
                      </m:sSub>
                    </m:oMath>
                  </m:oMathPara>
                </a14:m>
                <a:endParaRPr lang="en-US" dirty="0" smtClean="0"/>
              </a:p>
              <a:p>
                <a:r>
                  <a:rPr lang="en-US" dirty="0" smtClean="0"/>
                  <a:t>The actual </a:t>
                </a:r>
                <a:r>
                  <a:rPr lang="en-US" b="1" i="1" dirty="0" smtClean="0"/>
                  <a:t>linear relationship</a:t>
                </a:r>
                <a:r>
                  <a:rPr lang="en-US" dirty="0" smtClean="0"/>
                  <a:t> is between the </a:t>
                </a:r>
                <a14:m>
                  <m:oMath xmlns:m="http://schemas.openxmlformats.org/officeDocument/2006/math" xmlns="">
                    <m:r>
                      <a:rPr lang="en-US" i="1" dirty="0">
                        <a:latin typeface="Cambria Math"/>
                      </a:rPr>
                      <m:t>𝑌</m:t>
                    </m:r>
                  </m:oMath>
                </a14:m>
                <a:r>
                  <a:rPr lang="en-US" b="1" i="1" dirty="0" smtClean="0"/>
                  <a:t> </a:t>
                </a:r>
                <a:r>
                  <a:rPr lang="en-US" dirty="0" smtClean="0"/>
                  <a:t>and the model coefficients </a:t>
                </a:r>
                <a14:m>
                  <m:oMath xmlns:m="http://schemas.openxmlformats.org/officeDocument/2006/math" xmlns="">
                    <m:r>
                      <a:rPr lang="en-US">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b="0" i="1" smtClean="0">
                            <a:latin typeface="Cambria Math"/>
                            <a:ea typeface="Cambria Math"/>
                          </a:rPr>
                          <m:t>0</m:t>
                        </m:r>
                      </m:sub>
                    </m:sSub>
                    <m:r>
                      <a:rPr lang="en-US" b="0" i="1" smtClean="0">
                        <a:latin typeface="Cambria Math"/>
                      </a:rPr>
                      <m:t>,</m:t>
                    </m:r>
                    <m:sSub>
                      <m:sSubPr>
                        <m:ctrlPr>
                          <a:rPr lang="en-US" i="1">
                            <a:latin typeface="Cambria Math" panose="02040503050406030204" pitchFamily="18" charset="0"/>
                          </a:rPr>
                        </m:ctrlPr>
                      </m:sSubPr>
                      <m:e>
                        <m:r>
                          <a:rPr lang="en-US" i="1" smtClean="0">
                            <a:latin typeface="Cambria Math"/>
                            <a:ea typeface="Cambria Math"/>
                          </a:rPr>
                          <m:t>𝛽</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smtClean="0">
                            <a:latin typeface="Cambria Math"/>
                            <a:ea typeface="Cambria Math"/>
                          </a:rPr>
                          <m:t>𝛽</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smtClean="0">
                            <a:latin typeface="Cambria Math"/>
                            <a:ea typeface="Cambria Math"/>
                          </a:rPr>
                          <m:t>𝛽</m:t>
                        </m:r>
                      </m:e>
                      <m:sub>
                        <m:r>
                          <a:rPr lang="en-US" i="1">
                            <a:latin typeface="Cambria Math"/>
                          </a:rPr>
                          <m:t>𝑝</m:t>
                        </m:r>
                      </m:sub>
                    </m:sSub>
                    <m:r>
                      <a:rPr lang="en-US" i="1">
                        <a:latin typeface="Cambria Math"/>
                      </a:rPr>
                      <m:t>)</m:t>
                    </m:r>
                  </m:oMath>
                </a14:m>
                <a:endParaRPr lang="en-US" b="1" i="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14" t="-1261" r="-1159"/>
                </a:stretch>
              </a:blipFill>
            </p:spPr>
            <p:txBody>
              <a:bodyPr/>
              <a:lstStyle/>
              <a:p>
                <a:r>
                  <a:rPr lang="en-US">
                    <a:noFill/>
                  </a:rPr>
                  <a:t> </a:t>
                </a:r>
              </a:p>
            </p:txBody>
          </p:sp>
        </mc:Fallback>
      </mc:AlternateContent>
    </p:spTree>
    <p:extLst>
      <p:ext uri="{BB962C8B-B14F-4D97-AF65-F5344CB8AC3E}">
        <p14:creationId xmlns:p14="http://schemas.microsoft.com/office/powerpoint/2010/main" val="20801174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Models: 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Why fit Linear Models?</a:t>
            </a:r>
          </a:p>
          <a:p>
            <a:pPr lvl="1"/>
            <a:r>
              <a:rPr lang="en-US" dirty="0"/>
              <a:t>Explanation</a:t>
            </a:r>
            <a:r>
              <a:rPr lang="en-US" dirty="0" smtClean="0"/>
              <a:t>:	 </a:t>
            </a:r>
          </a:p>
          <a:p>
            <a:pPr lvl="2"/>
            <a:r>
              <a:rPr lang="en-US" dirty="0" smtClean="0"/>
              <a:t>To know (explore?) the relationship between the explanatory variables and the dependent variable</a:t>
            </a:r>
          </a:p>
          <a:p>
            <a:pPr lvl="2"/>
            <a:r>
              <a:rPr lang="en-US" dirty="0" smtClean="0"/>
              <a:t>Examples?</a:t>
            </a:r>
          </a:p>
          <a:p>
            <a:pPr lvl="3"/>
            <a:r>
              <a:rPr lang="en-US" dirty="0"/>
              <a:t>Galileo in the 16th century trying to describe the velocity of a falling </a:t>
            </a:r>
            <a:r>
              <a:rPr lang="en-US" dirty="0" smtClean="0"/>
              <a:t>object</a:t>
            </a:r>
          </a:p>
          <a:p>
            <a:pPr lvl="2"/>
            <a:r>
              <a:rPr lang="en-US" dirty="0" smtClean="0"/>
              <a:t>Objective: </a:t>
            </a:r>
          </a:p>
          <a:p>
            <a:pPr lvl="3"/>
            <a:r>
              <a:rPr lang="en-US" dirty="0" smtClean="0"/>
              <a:t>minimal number </a:t>
            </a:r>
            <a:r>
              <a:rPr lang="en-US" dirty="0"/>
              <a:t>of explanatory variables </a:t>
            </a:r>
            <a:endParaRPr lang="en-US" dirty="0" smtClean="0"/>
          </a:p>
          <a:p>
            <a:pPr lvl="1"/>
            <a:r>
              <a:rPr lang="en-US" dirty="0"/>
              <a:t>Prediction: </a:t>
            </a:r>
            <a:endParaRPr lang="en-US" dirty="0" smtClean="0"/>
          </a:p>
          <a:p>
            <a:pPr lvl="2"/>
            <a:r>
              <a:rPr lang="en-US" dirty="0" smtClean="0"/>
              <a:t>To </a:t>
            </a:r>
            <a:r>
              <a:rPr lang="en-US" dirty="0"/>
              <a:t>create predictions </a:t>
            </a:r>
            <a:r>
              <a:rPr lang="en-US" dirty="0" smtClean="0"/>
              <a:t>for new </a:t>
            </a:r>
            <a:r>
              <a:rPr lang="en-US" dirty="0"/>
              <a:t>cases.</a:t>
            </a:r>
          </a:p>
          <a:p>
            <a:pPr lvl="2"/>
            <a:r>
              <a:rPr lang="en-US" dirty="0"/>
              <a:t>Examples?</a:t>
            </a:r>
          </a:p>
          <a:p>
            <a:pPr lvl="3"/>
            <a:r>
              <a:rPr lang="en-US" dirty="0"/>
              <a:t>Father &amp; son </a:t>
            </a:r>
            <a:r>
              <a:rPr lang="en-US" dirty="0" smtClean="0"/>
              <a:t>heights</a:t>
            </a:r>
            <a:endParaRPr lang="en-US" dirty="0"/>
          </a:p>
          <a:p>
            <a:pPr lvl="2"/>
            <a:r>
              <a:rPr lang="en-US" dirty="0"/>
              <a:t>Objective: </a:t>
            </a:r>
            <a:endParaRPr lang="en-US" dirty="0" smtClean="0"/>
          </a:p>
          <a:p>
            <a:pPr lvl="3"/>
            <a:r>
              <a:rPr lang="en-US" dirty="0" smtClean="0"/>
              <a:t>minimal </a:t>
            </a:r>
            <a:r>
              <a:rPr lang="en-US" dirty="0"/>
              <a:t>number of explanatory variables </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0AAC9864-04CE-4CBD-8CA3-93AB47746141}" type="slidenum">
              <a:rPr lang="en-US" smtClean="0"/>
              <a:t>4</a:t>
            </a:fld>
            <a:endParaRPr lang="en-US"/>
          </a:p>
        </p:txBody>
      </p:sp>
    </p:spTree>
    <p:extLst>
      <p:ext uri="{BB962C8B-B14F-4D97-AF65-F5344CB8AC3E}">
        <p14:creationId xmlns:p14="http://schemas.microsoft.com/office/powerpoint/2010/main" val="1245482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a:t>
            </a:r>
            <a:r>
              <a:rPr lang="en-US" dirty="0" smtClean="0"/>
              <a:t>Introduction - Exercises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standard error of an estimate is the standard deviation of the sampling distribution of </a:t>
            </a:r>
            <a:r>
              <a:rPr lang="en-US" dirty="0" smtClean="0"/>
              <a:t>an estimate</a:t>
            </a:r>
            <a:r>
              <a:rPr lang="en-US" dirty="0"/>
              <a:t>. </a:t>
            </a:r>
            <a:endParaRPr lang="en-US" dirty="0" smtClean="0"/>
          </a:p>
          <a:p>
            <a:r>
              <a:rPr lang="en-US" dirty="0" smtClean="0"/>
              <a:t>Our </a:t>
            </a:r>
            <a:r>
              <a:rPr lang="en-US" dirty="0"/>
              <a:t>estimate of the mean of a population </a:t>
            </a:r>
            <a:r>
              <a:rPr lang="en-US" dirty="0" smtClean="0"/>
              <a:t>changed depending </a:t>
            </a:r>
            <a:r>
              <a:rPr lang="en-US" dirty="0"/>
              <a:t>on the sample that we took from the population. </a:t>
            </a:r>
            <a:endParaRPr lang="en-US" dirty="0" smtClean="0"/>
          </a:p>
          <a:p>
            <a:r>
              <a:rPr lang="en-US" dirty="0" smtClean="0"/>
              <a:t>If </a:t>
            </a:r>
            <a:r>
              <a:rPr lang="en-US" dirty="0"/>
              <a:t>we repeatedly sampled from </a:t>
            </a:r>
            <a:r>
              <a:rPr lang="en-US" dirty="0" smtClean="0"/>
              <a:t>the population </a:t>
            </a:r>
            <a:r>
              <a:rPr lang="en-US" dirty="0"/>
              <a:t>and each time estimated the mean, the collection of mean estimates would form </a:t>
            </a:r>
            <a:r>
              <a:rPr lang="en-US" dirty="0" smtClean="0"/>
              <a:t>the sampling </a:t>
            </a:r>
            <a:r>
              <a:rPr lang="en-US" dirty="0"/>
              <a:t>distribution of the estimate. </a:t>
            </a:r>
            <a:endParaRPr lang="en-US" dirty="0" smtClean="0"/>
          </a:p>
          <a:p>
            <a:r>
              <a:rPr lang="en-US" dirty="0" smtClean="0"/>
              <a:t>When </a:t>
            </a:r>
            <a:r>
              <a:rPr lang="en-US" dirty="0"/>
              <a:t>we took the standard deviation of those estimates</a:t>
            </a:r>
            <a:r>
              <a:rPr lang="en-US" dirty="0" smtClean="0"/>
              <a:t>, that </a:t>
            </a:r>
            <a:r>
              <a:rPr lang="en-US" dirty="0"/>
              <a:t>was the </a:t>
            </a:r>
            <a:r>
              <a:rPr lang="en-US" b="1" u="sng" dirty="0"/>
              <a:t>standard error </a:t>
            </a:r>
            <a:r>
              <a:rPr lang="en-US" dirty="0"/>
              <a:t>of our mean </a:t>
            </a:r>
            <a:r>
              <a:rPr lang="en-US" dirty="0" smtClean="0"/>
              <a:t>estimate</a:t>
            </a:r>
            <a:r>
              <a:rPr lang="en-US" dirty="0"/>
              <a:t>.</a:t>
            </a:r>
          </a:p>
        </p:txBody>
      </p:sp>
      <p:sp>
        <p:nvSpPr>
          <p:cNvPr id="4" name="Slide Number Placeholder 3"/>
          <p:cNvSpPr>
            <a:spLocks noGrp="1"/>
          </p:cNvSpPr>
          <p:nvPr>
            <p:ph type="sldNum" sz="quarter" idx="12"/>
          </p:nvPr>
        </p:nvSpPr>
        <p:spPr/>
        <p:txBody>
          <a:bodyPr/>
          <a:lstStyle/>
          <a:p>
            <a:fld id="{0AAC9864-04CE-4CBD-8CA3-93AB47746141}" type="slidenum">
              <a:rPr lang="en-US" smtClean="0"/>
              <a:t>5</a:t>
            </a:fld>
            <a:endParaRPr lang="en-US"/>
          </a:p>
        </p:txBody>
      </p:sp>
    </p:spTree>
    <p:extLst>
      <p:ext uri="{BB962C8B-B14F-4D97-AF65-F5344CB8AC3E}">
        <p14:creationId xmlns:p14="http://schemas.microsoft.com/office/powerpoint/2010/main" val="41345296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a:t>
            </a:r>
            <a:r>
              <a:rPr lang="en-US" dirty="0" smtClean="0"/>
              <a:t>Introduction - Exercises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In </a:t>
                </a:r>
                <a:r>
                  <a:rPr lang="en-US" dirty="0"/>
                  <a:t>the case of a linear model written as</a:t>
                </a:r>
                <a:r>
                  <a:rPr lang="en-US" dirty="0" smtClean="0"/>
                  <a:t>:</a:t>
                </a:r>
              </a:p>
              <a:p>
                <a:pPr marL="0" indent="0">
                  <a:buNone/>
                </a:pPr>
                <a14:m>
                  <m:oMathPara xmlns:m="http://schemas.openxmlformats.org/officeDocument/2006/math" xmlns="">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sSub>
                        <m:sSubPr>
                          <m:ctrlPr>
                            <a:rPr lang="en-US" i="1">
                              <a:latin typeface="Cambria Math" panose="02040503050406030204" pitchFamily="18" charset="0"/>
                            </a:rPr>
                          </m:ctrlPr>
                        </m:sSubPr>
                        <m:e>
                          <m:r>
                            <a:rPr lang="en-US" i="1">
                              <a:latin typeface="Cambria Math"/>
                            </a:rPr>
                            <m:t>𝑋</m:t>
                          </m:r>
                        </m:e>
                        <m:sub>
                          <m:r>
                            <a:rPr lang="en-US" b="0" i="1" smtClean="0">
                              <a:latin typeface="Cambria Math" panose="02040503050406030204" pitchFamily="18" charset="0"/>
                              <a:ea typeface="Cambria Math"/>
                            </a:rPr>
                            <m:t>𝑖</m:t>
                          </m:r>
                        </m:sub>
                      </m:sSub>
                      <m:r>
                        <a:rPr lang="en-US" i="1">
                          <a:latin typeface="Cambria Math"/>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=1,2,…,</m:t>
                      </m:r>
                      <m:r>
                        <a:rPr lang="en-US" b="0" i="1" smtClean="0">
                          <a:latin typeface="Cambria Math" panose="02040503050406030204" pitchFamily="18" charset="0"/>
                        </a:rPr>
                        <m:t>𝑛</m:t>
                      </m:r>
                    </m:oMath>
                  </m:oMathPara>
                </a14:m>
                <a:endParaRPr lang="en-US" b="0" dirty="0" smtClean="0"/>
              </a:p>
              <a:p>
                <a14:m>
                  <m:oMath xmlns:m="http://schemas.openxmlformats.org/officeDocument/2006/math" xmlns="">
                    <m:r>
                      <a:rPr lang="en-US" i="1">
                        <a:latin typeface="Cambria Math" panose="02040503050406030204" pitchFamily="18" charset="0"/>
                      </a:rPr>
                      <m:t>𝑛</m:t>
                    </m:r>
                  </m:oMath>
                </a14:m>
                <a:r>
                  <a:rPr lang="en-US" dirty="0" smtClean="0"/>
                  <a:t>: Sample size or number of observations</a:t>
                </a:r>
              </a:p>
              <a:p>
                <a14:m>
                  <m:oMath xmlns:m="http://schemas.openxmlformats.org/officeDocument/2006/math" xmlns="">
                    <m:r>
                      <a:rPr lang="en-US" i="1">
                        <a:latin typeface="Cambria Math" panose="02040503050406030204" pitchFamily="18" charset="0"/>
                        <a:ea typeface="Cambria Math" panose="02040503050406030204" pitchFamily="18" charset="0"/>
                      </a:rPr>
                      <m:t>𝜀</m:t>
                    </m:r>
                  </m:oMath>
                </a14:m>
                <a:r>
                  <a:rPr lang="en-US" dirty="0" smtClean="0"/>
                  <a:t> is random. </a:t>
                </a:r>
                <a:r>
                  <a:rPr lang="en-US" dirty="0"/>
                  <a:t>Every time we re-run the experiment, we will see different </a:t>
                </a:r>
                <a14:m>
                  <m:oMath xmlns:m="http://schemas.openxmlformats.org/officeDocument/2006/math" xmlns="">
                    <m:r>
                      <a:rPr lang="en-US" i="1">
                        <a:latin typeface="Cambria Math" panose="02040503050406030204" pitchFamily="18" charset="0"/>
                        <a:ea typeface="Cambria Math" panose="02040503050406030204" pitchFamily="18" charset="0"/>
                      </a:rPr>
                      <m:t>𝜀</m:t>
                    </m:r>
                  </m:oMath>
                </a14:m>
                <a:r>
                  <a:rPr lang="en-US" i="1" dirty="0"/>
                  <a:t> </a:t>
                </a:r>
                <a:r>
                  <a:rPr lang="en-US" b="1" u="sng" dirty="0" smtClean="0">
                    <a:effectLst>
                      <a:outerShdw blurRad="38100" dist="38100" dir="2700000" algn="tl">
                        <a:srgbClr val="000000">
                          <a:alpha val="43137"/>
                        </a:srgbClr>
                      </a:outerShdw>
                    </a:effectLst>
                  </a:rPr>
                  <a:t>dichotomous</a:t>
                </a:r>
                <a:r>
                  <a:rPr lang="en-US" b="1" u="sng" dirty="0" smtClean="0">
                    <a:solidFill>
                      <a:srgbClr val="FF0000"/>
                    </a:solidFill>
                    <a:effectLst>
                      <a:outerShdw blurRad="38100" dist="38100" dir="2700000" algn="tl">
                        <a:srgbClr val="000000">
                          <a:alpha val="43137"/>
                        </a:srgbClr>
                      </a:outerShdw>
                    </a:effectLst>
                  </a:rPr>
                  <a:t>?</a:t>
                </a:r>
                <a:r>
                  <a:rPr lang="en-US" dirty="0" smtClean="0"/>
                  <a:t>.</a:t>
                </a:r>
              </a:p>
              <a:p>
                <a14:m>
                  <m:oMath xmlns:m="http://schemas.openxmlformats.org/officeDocument/2006/math" xmlns="">
                    <m:r>
                      <a:rPr lang="en-US" i="1">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 </m:t>
                    </m:r>
                  </m:oMath>
                </a14:m>
                <a:r>
                  <a:rPr lang="en-US" dirty="0"/>
                  <a:t>represents different things: </a:t>
                </a:r>
                <a:endParaRPr lang="en-US" dirty="0" smtClean="0"/>
              </a:p>
              <a:p>
                <a:pPr lvl="1"/>
                <a:r>
                  <a:rPr lang="en-US" dirty="0" smtClean="0"/>
                  <a:t>measurement </a:t>
                </a:r>
                <a:r>
                  <a:rPr lang="en-US" dirty="0"/>
                  <a:t>error or</a:t>
                </a:r>
              </a:p>
              <a:p>
                <a:pPr lvl="1"/>
                <a:r>
                  <a:rPr lang="en-US" dirty="0"/>
                  <a:t>variability between individuals for example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12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AAC9864-04CE-4CBD-8CA3-93AB47746141}" type="slidenum">
              <a:rPr lang="en-US" smtClean="0"/>
              <a:t>6</a:t>
            </a:fld>
            <a:endParaRPr lang="en-US"/>
          </a:p>
        </p:txBody>
      </p:sp>
    </p:spTree>
    <p:extLst>
      <p:ext uri="{BB962C8B-B14F-4D97-AF65-F5344CB8AC3E}">
        <p14:creationId xmlns:p14="http://schemas.microsoft.com/office/powerpoint/2010/main" val="39662915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a:t>
            </a:r>
            <a:r>
              <a:rPr lang="en-US" dirty="0" smtClean="0"/>
              <a:t>Introduction - Exercises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a:t>If we were to re-run the experiment many times and estimate linear model </a:t>
                </a:r>
                <a:r>
                  <a:rPr lang="en-US" dirty="0" smtClean="0"/>
                  <a:t>terms </a:t>
                </a:r>
                <a14:m/>
                <a:r>
                  <a:rPr lang="en-US" dirty="0" smtClean="0"/>
                  <a:t>each </a:t>
                </a:r>
                <a:r>
                  <a:rPr lang="en-US" dirty="0"/>
                  <a:t>time, </a:t>
                </a:r>
                <a:endParaRPr lang="en-US" dirty="0" smtClean="0"/>
              </a:p>
              <a:p>
                <a:r>
                  <a:rPr lang="en-US" dirty="0" smtClean="0"/>
                  <a:t>The distribution </a:t>
                </a:r>
                <a:r>
                  <a:rPr lang="en-US" dirty="0"/>
                  <a:t>of these </a:t>
                </a:r>
                <a14:m/>
                <a:r>
                  <a:rPr lang="en-US" dirty="0"/>
                  <a:t> </a:t>
                </a:r>
                <a:r>
                  <a:rPr lang="en-US" dirty="0" smtClean="0"/>
                  <a:t>is </a:t>
                </a:r>
                <a:r>
                  <a:rPr lang="en-US" dirty="0"/>
                  <a:t>called the sampling distribution of the </a:t>
                </a:r>
                <a:r>
                  <a:rPr lang="en-US" dirty="0" smtClean="0"/>
                  <a:t>[coefficient] estimates</a:t>
                </a:r>
                <a:r>
                  <a:rPr lang="en-US" dirty="0"/>
                  <a:t>. </a:t>
                </a:r>
                <a:endParaRPr lang="en-US" dirty="0" smtClean="0"/>
              </a:p>
              <a:p>
                <a:r>
                  <a:rPr lang="en-US" dirty="0" smtClean="0"/>
                  <a:t>If </a:t>
                </a:r>
                <a:r>
                  <a:rPr lang="en-US" dirty="0"/>
                  <a:t>we take the </a:t>
                </a:r>
                <a:r>
                  <a:rPr lang="en-US" dirty="0" smtClean="0"/>
                  <a:t>standard deviation </a:t>
                </a:r>
                <a:r>
                  <a:rPr lang="en-US" dirty="0"/>
                  <a:t>of all of these estimates from repetitions of the experiment, this is called the </a:t>
                </a:r>
                <a:r>
                  <a:rPr lang="en-US" dirty="0" smtClean="0"/>
                  <a:t>standard error </a:t>
                </a:r>
                <a:r>
                  <a:rPr lang="en-US" dirty="0"/>
                  <a:t>of the estimate. </a:t>
                </a:r>
                <a:endParaRPr lang="en-US" dirty="0" smtClean="0"/>
              </a:p>
              <a:p>
                <a:r>
                  <a:rPr lang="en-US" dirty="0" smtClean="0"/>
                  <a:t>While </a:t>
                </a:r>
                <a:r>
                  <a:rPr lang="en-US" dirty="0"/>
                  <a:t>we are not </a:t>
                </a:r>
                <a:r>
                  <a:rPr lang="en-US" dirty="0" smtClean="0"/>
                  <a:t>necessarily </a:t>
                </a:r>
                <a:r>
                  <a:rPr lang="en-US" dirty="0"/>
                  <a:t>sampling individuals, you can think about </a:t>
                </a:r>
                <a:r>
                  <a:rPr lang="en-US" dirty="0" smtClean="0"/>
                  <a:t>the repetition </a:t>
                </a:r>
                <a:r>
                  <a:rPr lang="en-US" dirty="0"/>
                  <a:t>of the experiment as “sampling” new errors in our observation of 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59" t="-21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AAC9864-04CE-4CBD-8CA3-93AB47746141}" type="slidenum">
              <a:rPr lang="en-US" smtClean="0"/>
              <a:t>7</a:t>
            </a:fld>
            <a:endParaRPr lang="en-US"/>
          </a:p>
        </p:txBody>
      </p:sp>
    </p:spTree>
    <p:extLst>
      <p:ext uri="{BB962C8B-B14F-4D97-AF65-F5344CB8AC3E}">
        <p14:creationId xmlns:p14="http://schemas.microsoft.com/office/powerpoint/2010/main" val="37966391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a:t>
            </a:r>
            <a:r>
              <a:rPr lang="en-US" dirty="0" smtClean="0"/>
              <a:t>Introduction - Exercises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Galileo's falling object data:</a:t>
            </a:r>
          </a:p>
          <a:p>
            <a:pPr marL="0" indent="0">
              <a:buNone/>
            </a:pPr>
            <a:r>
              <a:rPr lang="en-US" dirty="0" smtClean="0"/>
              <a:t>g </a:t>
            </a:r>
            <a:r>
              <a:rPr lang="en-US" dirty="0"/>
              <a:t>= 9.8</a:t>
            </a:r>
          </a:p>
          <a:p>
            <a:pPr marL="0" indent="0">
              <a:buNone/>
            </a:pPr>
            <a:r>
              <a:rPr lang="en-US" dirty="0"/>
              <a:t>h0 = 56.67</a:t>
            </a:r>
          </a:p>
          <a:p>
            <a:pPr marL="0" indent="0">
              <a:buNone/>
            </a:pPr>
            <a:r>
              <a:rPr lang="en-US" dirty="0"/>
              <a:t>v0 = 0</a:t>
            </a:r>
          </a:p>
          <a:p>
            <a:pPr marL="0" indent="0">
              <a:buNone/>
            </a:pPr>
            <a:r>
              <a:rPr lang="en-US" dirty="0"/>
              <a:t>n = 25</a:t>
            </a:r>
          </a:p>
          <a:p>
            <a:pPr marL="0" indent="0">
              <a:buNone/>
            </a:pPr>
            <a:r>
              <a:rPr lang="en-US" dirty="0" err="1"/>
              <a:t>tt</a:t>
            </a:r>
            <a:r>
              <a:rPr lang="en-US" dirty="0"/>
              <a:t> = </a:t>
            </a:r>
            <a:r>
              <a:rPr lang="en-US" dirty="0" err="1"/>
              <a:t>seq</a:t>
            </a:r>
            <a:r>
              <a:rPr lang="en-US" dirty="0"/>
              <a:t>(0,3.4,len=n)</a:t>
            </a:r>
          </a:p>
          <a:p>
            <a:pPr marL="0" indent="0">
              <a:buNone/>
            </a:pPr>
            <a:r>
              <a:rPr lang="en-US" dirty="0"/>
              <a:t>y = h0 + v0 *</a:t>
            </a:r>
            <a:r>
              <a:rPr lang="en-US" dirty="0" err="1"/>
              <a:t>tt</a:t>
            </a:r>
            <a:r>
              <a:rPr lang="en-US" dirty="0"/>
              <a:t> - 0.5* g*tt^2 + </a:t>
            </a:r>
            <a:r>
              <a:rPr lang="en-US" dirty="0" err="1"/>
              <a:t>rnorm</a:t>
            </a:r>
            <a:r>
              <a:rPr lang="en-US" dirty="0"/>
              <a:t>(</a:t>
            </a:r>
            <a:r>
              <a:rPr lang="en-US" dirty="0" err="1"/>
              <a:t>n,sd</a:t>
            </a:r>
            <a:r>
              <a:rPr lang="en-US" dirty="0"/>
              <a:t>=1</a:t>
            </a:r>
            <a:r>
              <a:rPr lang="en-US" dirty="0" smtClean="0"/>
              <a:t>)</a:t>
            </a:r>
            <a:endParaRPr lang="en-US" dirty="0"/>
          </a:p>
        </p:txBody>
      </p:sp>
      <p:sp>
        <p:nvSpPr>
          <p:cNvPr id="4" name="Slide Number Placeholder 3"/>
          <p:cNvSpPr>
            <a:spLocks noGrp="1"/>
          </p:cNvSpPr>
          <p:nvPr>
            <p:ph type="sldNum" sz="quarter" idx="12"/>
          </p:nvPr>
        </p:nvSpPr>
        <p:spPr/>
        <p:txBody>
          <a:bodyPr/>
          <a:lstStyle/>
          <a:p>
            <a:fld id="{0AAC9864-04CE-4CBD-8CA3-93AB47746141}" type="slidenum">
              <a:rPr lang="en-US" smtClean="0"/>
              <a:t>8</a:t>
            </a:fld>
            <a:endParaRPr lang="en-US"/>
          </a:p>
        </p:txBody>
      </p:sp>
    </p:spTree>
    <p:extLst>
      <p:ext uri="{BB962C8B-B14F-4D97-AF65-F5344CB8AC3E}">
        <p14:creationId xmlns:p14="http://schemas.microsoft.com/office/powerpoint/2010/main" val="24824081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a:t>
            </a:r>
            <a:r>
              <a:rPr lang="en-US" dirty="0" smtClean="0"/>
              <a:t>Introduction - Exercises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Galileo's falling object data:</a:t>
                </a:r>
              </a:p>
              <a:p>
                <a:pPr marL="0" indent="0">
                  <a:buNone/>
                </a:pPr>
                <a:r>
                  <a:rPr lang="en-US" dirty="0" smtClean="0"/>
                  <a:t>Lets pretend we do not know h0, v0, -0.5*g</a:t>
                </a:r>
              </a:p>
              <a:p>
                <a:pPr marL="0" indent="0">
                  <a:buNone/>
                </a:pPr>
                <a:r>
                  <a:rPr lang="en-US" dirty="0" smtClean="0"/>
                  <a:t>We can rewrite the model as:</a:t>
                </a:r>
              </a:p>
              <a:p>
                <a:pPr marL="0" indent="0">
                  <a:buNone/>
                </a:pPr>
                <a14:m>
                  <m:oMathPara xmlns:m="http://schemas.openxmlformats.org/officeDocument/2006/math" xmlns="">
                    <m:oMathParaPr>
                      <m:jc m:val="centerGroup"/>
                    </m:oMathParaPr>
                    <m:oMath xmlns:m="http://schemas.openxmlformats.org/officeDocument/2006/math">
                      <m:r>
                        <a:rPr lang="en-US" b="0" i="1" smtClean="0">
                          <a:latin typeface="Cambria Math" panose="02040503050406030204" pitchFamily="18" charset="0"/>
                        </a:rPr>
                        <m:t>𝑦</m:t>
                      </m:r>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a:rPr lang="en-US" b="0" i="1" smtClean="0">
                          <a:latin typeface="Cambria Math" panose="02040503050406030204" pitchFamily="18" charset="0"/>
                          <a:ea typeface="Cambria Math"/>
                        </a:rPr>
                        <m:t>𝑡</m:t>
                      </m:r>
                      <m:r>
                        <a:rPr lang="en-US" b="0" i="1" smtClean="0">
                          <a:latin typeface="Cambria Math" panose="02040503050406030204" pitchFamily="18" charset="0"/>
                          <a:ea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b="0" i="1" smtClean="0">
                              <a:latin typeface="Cambria Math" panose="02040503050406030204" pitchFamily="18" charset="0"/>
                              <a:ea typeface="Cambria Math"/>
                            </a:rPr>
                            <m:t>2</m:t>
                          </m:r>
                        </m:sub>
                      </m:sSub>
                      <m:sSup>
                        <m:sSupPr>
                          <m:ctrlPr>
                            <a:rPr lang="en-US" i="1" smtClean="0">
                              <a:latin typeface="Cambria Math" panose="02040503050406030204" pitchFamily="18" charset="0"/>
                              <a:ea typeface="Cambria Math"/>
                            </a:rPr>
                          </m:ctrlPr>
                        </m:sSupPr>
                        <m:e>
                          <m:r>
                            <a:rPr lang="en-US" b="0" i="1" smtClean="0">
                              <a:latin typeface="Cambria Math" panose="02040503050406030204" pitchFamily="18" charset="0"/>
                              <a:ea typeface="Cambria Math"/>
                            </a:rPr>
                            <m:t>𝑡</m:t>
                          </m:r>
                        </m:e>
                        <m:sup>
                          <m:r>
                            <a:rPr lang="en-US" b="0" i="1" smtClean="0">
                              <a:latin typeface="Cambria Math" panose="02040503050406030204" pitchFamily="18" charset="0"/>
                              <a:ea typeface="Cambria Math"/>
                            </a:rPr>
                            <m:t>2</m:t>
                          </m:r>
                        </m:sup>
                      </m:sSup>
                      <m:r>
                        <a:rPr lang="en-US" i="1">
                          <a:latin typeface="Cambria Math"/>
                        </a:rPr>
                        <m:t>+</m:t>
                      </m:r>
                      <m:r>
                        <a:rPr lang="en-US" i="1">
                          <a:latin typeface="Cambria Math" panose="02040503050406030204" pitchFamily="18" charset="0"/>
                          <a:ea typeface="Cambria Math" panose="02040503050406030204" pitchFamily="18" charset="0"/>
                        </a:rPr>
                        <m:t>𝜀</m:t>
                      </m:r>
                    </m:oMath>
                  </m:oMathPara>
                </a14:m>
                <a:endParaRPr lang="en-US" dirty="0" smtClean="0">
                  <a:ea typeface="Cambria Math" panose="02040503050406030204" pitchFamily="18" charset="0"/>
                </a:endParaRPr>
              </a:p>
              <a:p>
                <a:pPr marL="0" indent="0">
                  <a:buNone/>
                </a:pPr>
                <a:r>
                  <a:rPr lang="en-US" dirty="0" smtClean="0"/>
                  <a:t>And obtain the LSE of the </a:t>
                </a:r>
                <a14:m>
                  <m:oMath xmlns:m="http://schemas.openxmlformats.org/officeDocument/2006/math" xmlns="">
                    <m:r>
                      <a:rPr lang="en-US" i="1">
                        <a:latin typeface="Cambria Math"/>
                        <a:ea typeface="Cambria Math"/>
                      </a:rPr>
                      <m:t>𝛽</m:t>
                    </m:r>
                  </m:oMath>
                </a14:m>
                <a:r>
                  <a:rPr lang="en-US" dirty="0" smtClean="0"/>
                  <a:t>’s.</a:t>
                </a:r>
              </a:p>
              <a:p>
                <a:pPr marL="0" indent="0">
                  <a:buNone/>
                </a:pPr>
                <a:r>
                  <a:rPr lang="en-US" dirty="0" smtClean="0"/>
                  <a:t>Note: </a:t>
                </a:r>
                <a14:m>
                  <m:oMath xmlns:m="http://schemas.openxmlformats.org/officeDocument/2006/math" xmlns="">
                    <m:sSub>
                      <m:sSubPr>
                        <m:ctrlPr>
                          <a:rPr lang="en-US" i="1">
                            <a:latin typeface="Cambria Math" panose="02040503050406030204" pitchFamily="18" charset="0"/>
                          </a:rPr>
                        </m:ctrlPr>
                      </m:sSubPr>
                      <m:e>
                        <m:r>
                          <a:rPr lang="en-US" b="0" i="1" smtClean="0">
                            <a:latin typeface="Cambria Math" panose="02040503050406030204" pitchFamily="18" charset="0"/>
                          </a:rPr>
                          <m:t>𝑔</m:t>
                        </m:r>
                        <m:r>
                          <a:rPr lang="en-US" b="0" i="1" smtClean="0">
                            <a:latin typeface="Cambria Math" panose="02040503050406030204" pitchFamily="18" charset="0"/>
                          </a:rPr>
                          <m:t>=−2∗</m:t>
                        </m:r>
                        <m:r>
                          <a:rPr lang="en-US" i="1">
                            <a:latin typeface="Cambria Math"/>
                            <a:ea typeface="Cambria Math"/>
                          </a:rPr>
                          <m:t>𝛽</m:t>
                        </m:r>
                      </m:e>
                      <m:sub>
                        <m:r>
                          <a:rPr lang="en-US" i="1">
                            <a:latin typeface="Cambria Math" panose="02040503050406030204" pitchFamily="18" charset="0"/>
                            <a:ea typeface="Cambria Math"/>
                          </a:rPr>
                          <m:t>2</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623" t="-14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AAC9864-04CE-4CBD-8CA3-93AB47746141}" type="slidenum">
              <a:rPr lang="en-US" smtClean="0"/>
              <a:t>9</a:t>
            </a:fld>
            <a:endParaRPr lang="en-US"/>
          </a:p>
        </p:txBody>
      </p:sp>
    </p:spTree>
    <p:extLst>
      <p:ext uri="{BB962C8B-B14F-4D97-AF65-F5344CB8AC3E}">
        <p14:creationId xmlns:p14="http://schemas.microsoft.com/office/powerpoint/2010/main" val="36051752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6431</TotalTime>
  <Words>1958</Words>
  <Application>Microsoft Macintosh PowerPoint</Application>
  <PresentationFormat>On-screen Show (4:3)</PresentationFormat>
  <Paragraphs>204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Data Analysis for the Life Sciences Chapter 5: Linear Models</vt:lpstr>
      <vt:lpstr>Linear Models: Introduction</vt:lpstr>
      <vt:lpstr>Linear Models: Introduction</vt:lpstr>
      <vt:lpstr>Linear Models: Introduction</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Linear Models: Introduction - Exercises</vt:lpstr>
      <vt:lpstr>Design Matrix</vt:lpstr>
      <vt:lpstr>Design Matrix</vt:lpstr>
      <vt:lpstr>Design Matrix</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Club</dc:title>
  <dc:creator>Jesica s Rodriguez-lopez</dc:creator>
  <cp:lastModifiedBy>Levi Waldron</cp:lastModifiedBy>
  <cp:revision>76</cp:revision>
  <dcterms:created xsi:type="dcterms:W3CDTF">2014-10-02T21:48:17Z</dcterms:created>
  <dcterms:modified xsi:type="dcterms:W3CDTF">2016-05-06T11:25:49Z</dcterms:modified>
</cp:coreProperties>
</file>